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5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6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40359-2F04-47E5-82CB-E1EEF880E18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5D5BD-F6C1-4B79-802E-B2745C55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8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5D5BD-F6C1-4B79-802E-B2745C5546D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748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5D5BD-F6C1-4B79-802E-B2745C5546D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90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5D5BD-F6C1-4B79-802E-B2745C5546D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15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5D5BD-F6C1-4B79-802E-B2745C5546D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0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5D5BD-F6C1-4B79-802E-B2745C5546D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310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5D5BD-F6C1-4B79-802E-B2745C5546D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730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5D5BD-F6C1-4B79-802E-B2745C5546D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183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5D5BD-F6C1-4B79-802E-B2745C5546D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223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5D5BD-F6C1-4B79-802E-B2745C5546D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549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5D5BD-F6C1-4B79-802E-B2745C5546D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00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75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3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50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12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4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291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94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1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1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9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3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21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4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8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96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27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8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AC01CB4-E5ED-4810-AD3C-2B0A2042DD41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468FD7F-389B-4C86-A3D0-63324F3A6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7405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3400" advTm="6205">
        <p14:reveal/>
      </p:transition>
    </mc:Choice>
    <mc:Fallback xmlns="">
      <p:transition spd="slow" advTm="6205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7712" y="465507"/>
            <a:ext cx="11287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Великая </a:t>
            </a:r>
            <a:r>
              <a:rPr lang="ru-RU" sz="3200" dirty="0" smtClean="0"/>
              <a:t>Отечественная </a:t>
            </a:r>
            <a:r>
              <a:rPr lang="ru-RU" sz="3200" dirty="0"/>
              <a:t>война глазами финансиста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834" y="1691863"/>
            <a:ext cx="7686675" cy="4400550"/>
          </a:xfrm>
          <a:prstGeom prst="rect">
            <a:avLst/>
          </a:prstGeom>
        </p:spPr>
      </p:pic>
      <p:pic>
        <p:nvPicPr>
          <p:cNvPr id="4" name="Военная песня - На безымянной высоте минус (www.hotplayer.ru)">
            <a:hlinkClick r:id="" action="ppaction://media"/>
            <a:extLst>
              <a:ext uri="{FF2B5EF4-FFF2-40B4-BE49-F238E27FC236}">
                <a16:creationId xmlns:a16="http://schemas.microsoft.com/office/drawing/2014/main" id="{C26E3BFA-C985-4B78-BFE2-189BFD6D4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6428" y="5992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7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401">
        <p14:reveal/>
      </p:transition>
    </mc:Choice>
    <mc:Fallback xmlns="">
      <p:transition spd="slow" advTm="8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008" y="213756"/>
            <a:ext cx="526076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После победы обнаруженные Красной Армией в Рейхсбанке наши деньги были оприходованы и полностью возвращены законному владельцу — Советскому Союзу.</a:t>
            </a:r>
          </a:p>
          <a:p>
            <a:endParaRPr lang="ru-RU" dirty="0"/>
          </a:p>
          <a:p>
            <a:r>
              <a:rPr lang="ru-RU" dirty="0"/>
              <a:t>Каков же общий итог деятельности советских финансовых органов в военное время? </a:t>
            </a:r>
          </a:p>
          <a:p>
            <a:r>
              <a:rPr lang="ru-RU" dirty="0"/>
              <a:t>Ответ может быть один: все военные потребности страны были обеспечены необходимыми средствами, а госбюджет СССР уже с 1944 года имел заметное превышение доходов над расходами, что внесло положительный вклад в обеспечение великой победы над врагом Залогом этого стал напряженный труд всего советского народа, в том числе финансовых работников.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241" y="213756"/>
            <a:ext cx="5876059" cy="44070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88281" y="4980427"/>
            <a:ext cx="6503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/>
              <a:t>Памятник военным финансистам Великой </a:t>
            </a:r>
            <a:r>
              <a:rPr lang="ru-RU" sz="1600" i="1" dirty="0" smtClean="0"/>
              <a:t>Отечественной </a:t>
            </a:r>
            <a:r>
              <a:rPr lang="ru-RU" sz="1600" i="1" dirty="0"/>
              <a:t>войны в Ярославле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88332" y="6305796"/>
            <a:ext cx="394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/>
              <a:t>Подготовила Л.В. Киселева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0431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213">
        <p14:reveal/>
      </p:transition>
    </mc:Choice>
    <mc:Fallback xmlns="">
      <p:transition spd="slow" advTm="5621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1FCA47-23EE-4ABB-B55B-677F3E9A00A0}"/>
              </a:ext>
            </a:extLst>
          </p:cNvPr>
          <p:cNvSpPr/>
          <p:nvPr/>
        </p:nvSpPr>
        <p:spPr>
          <a:xfrm>
            <a:off x="297711" y="231730"/>
            <a:ext cx="115657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Со становлением Красной армии начался новый этап развития военных финансовых органов. В январе 1918 года Владимир Ленин утвердил декрет об образовании Рабоче-крестьянской Красной армии (РККА). Согласно документу, красноармейцу полагалось ежемесячное жалованье в 50 рублей. При ранении бойцам платили эту сумму в течение двух месяцев после получения увечья.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период Гражданской войны большевики учредили несколько хозяйственных органов в рамках Совета народных комиссаров (СНК). Помимо Финансового отдела были сформированы Главное полевое казначейство, Армейское полевое казначейство, Дивизионное полевое казначейство, Отрядное полевое казначейство.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6E050B-725C-4161-B5F4-A26CACA9E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80" y="3309020"/>
            <a:ext cx="5686899" cy="2985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177" y="3309020"/>
            <a:ext cx="4805424" cy="327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6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1297">
        <p14:reveal/>
      </p:transition>
    </mc:Choice>
    <mc:Fallback xmlns="">
      <p:transition spd="slow" advTm="3129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9BB2D3-53B9-4ED4-8148-305BB74E008F}"/>
              </a:ext>
            </a:extLst>
          </p:cNvPr>
          <p:cNvSpPr/>
          <p:nvPr/>
        </p:nvSpPr>
        <p:spPr>
          <a:xfrm>
            <a:off x="223284" y="369677"/>
            <a:ext cx="116995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годы Великой Отечественной войны военные финансисты создали механизм, который позволил экономике СССР перейти на военные рельсы. Как отмечают в Минобороны РФ, «динамичность обстановки и скоротечность боевых действий потребовали от финансовой службы исключительной оперативности в работе, предельной краткости и конкретности даваемых указаний».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Главной задачей финансистов стало обеспечение практически бесперебойных поставок на фронт военной техники, оружия, боеприпасов, амуниции и продовольствия. Содержание военнослужащих было переведено преимущественно на безналичный расчёт, который помог сберечь государственные и личные средства.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9" y="3322802"/>
            <a:ext cx="5120305" cy="32817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37" y="3281351"/>
            <a:ext cx="4977493" cy="32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4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8844">
        <p14:reveal/>
      </p:transition>
    </mc:Choice>
    <mc:Fallback xmlns="">
      <p:transition spd="slow" advTm="2884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3143" y="273132"/>
            <a:ext cx="11044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«Были введены аттестаты офицерскому составу на семьи, организована подписка на госзаймы, взносы в фонды обороны. Безналичные расчёты с военнослужащими по денежному довольствию стали весомым вкладом в достижение Победы в Великой Отечественной войне. Важную роль они сыграли и в поддержании стабильности финансово-кредитной системы страны», — говорится в сообщении Минобороны.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261" y="1795772"/>
            <a:ext cx="3390900" cy="4857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22" y="1948822"/>
            <a:ext cx="4145809" cy="19819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128" y="4109233"/>
            <a:ext cx="4288312" cy="25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812">
        <p14:reveal/>
      </p:transition>
    </mc:Choice>
    <mc:Fallback xmlns="">
      <p:transition spd="slow" advTm="2481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9907B37-9D84-4616-92DB-24183DE8E1C6}"/>
              </a:ext>
            </a:extLst>
          </p:cNvPr>
          <p:cNvSpPr/>
          <p:nvPr/>
        </p:nvSpPr>
        <p:spPr>
          <a:xfrm>
            <a:off x="567438" y="0"/>
            <a:ext cx="420644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Безналичные расчёты по денежному довольствию военнослужащих в действующей армии прочно вошли в практику. К июлю 1942 года более 50% выплачиваемого военнослужащим денежного довольствия зачислялось на вклады, а к началу 1943-го этот показатель превысил 76,5%.</a:t>
            </a:r>
          </a:p>
          <a:p>
            <a:endParaRPr lang="ru-RU" dirty="0"/>
          </a:p>
          <a:p>
            <a:r>
              <a:rPr lang="ru-RU" dirty="0"/>
              <a:t>Введение безналичного расчёта не означало, что военнослужащие не получали премий за заслуги на полях сражений. 8 августа 1941 года народный комиссар обороны Иосиф Сталин подписал приказ «О поощрении членов экипажа, бомбивших Берлин». Лётчики Балтийского флота, участвовавшие в налёте на столицу нацистской Германии, получили по 2 тыс. рублей.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028" y="337779"/>
            <a:ext cx="4971772" cy="622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7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1587">
        <p14:reveal/>
      </p:transition>
    </mc:Choice>
    <mc:Fallback xmlns="">
      <p:transition spd="slow" advTm="31587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BDA809-6E6B-48ED-9972-6C99DD3631F8}"/>
              </a:ext>
            </a:extLst>
          </p:cNvPr>
          <p:cNvSpPr/>
          <p:nvPr/>
        </p:nvSpPr>
        <p:spPr>
          <a:xfrm>
            <a:off x="413565" y="351450"/>
            <a:ext cx="1066445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Важнейшую роль финансисты сыграли в оптимизации расходов на производство и ремонт вооружений. Оптовые цены на отдельные образцы стрелкового оружия и военной техники заметно снизились. Общая сумма сэкономленных средств за период ВОВ составила 50,3 млрд рублей.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Например, стоимость танка Т-34 удалось уменьшить с 269,5 тыс. до 135 тыс. рублей, дальнего бомбардировщика Ил-4 — с 800 тыс. до 380 тыс. рублей, военно-транспортного самолёта Ли-2 — с 650 тыс. до 424 тыс. рублей, 122-мм гаубицы М-30 — с 94 тыс. до 33 тыс. рублей, пистолета-пулемёта Шпагина (ППШ) — с 500 до 184 рублей, 7-62 мм винтовки — со 160 до 100 рублей.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Ощутимый прогресс был достигнут и по части стоимости капитального ремонта вооружений. В 1944 году восстановление тяжёлого танка обходилось казне в 11,7 тыс. рублей (против 15,7 тыс. рублей в 1942 году), грузового автомобиля ЗИС-5 — в 1,7 тыс. рублей (против 2 тыс. рублей), дизельного двигателя B-2, который стоял на Т-34, в 1,9 тыс. рублей (против 2,4 тыс. рублей).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Во время ВОВ финансовое управление РККА обеспечивало исполнение свыше половины бюджета СССР. В 1941 году расходы советской казны составили 191,4 млрд рублей, в 1942 году — 182,8 млрд рублей, в 1943 году — 210 млрд рублей, в 1944 году — 264 млрд рублей, в 1945 году — 298,6 млрд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4325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9291">
        <p14:reveal/>
      </p:transition>
    </mc:Choice>
    <mc:Fallback xmlns="">
      <p:transition spd="slow" advTm="3929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1125E9-2F2C-47DD-ABFA-86CC4A888ADE}"/>
              </a:ext>
            </a:extLst>
          </p:cNvPr>
          <p:cNvSpPr/>
          <p:nvPr/>
        </p:nvSpPr>
        <p:spPr>
          <a:xfrm>
            <a:off x="534672" y="0"/>
            <a:ext cx="115187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«Уровень инфляции в годы Великой Отечественной войны был гораздо ниже, чем в Великобритании, Германии или Италии. В этом состоит заслуга финансистов. Дело в том, что они использовали схему, возможную при плановом хозяйстве: по мере роста производимой продукции цены понижали. За счёт этого денежная масса почти не увеличивалась, и инфляция была не столь высокой»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C71DCD-FE2B-46C1-AF60-484084A64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029" y="1563621"/>
            <a:ext cx="7877175" cy="442912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6ED12D-2430-430A-ABA0-DF806E6FF846}"/>
              </a:ext>
            </a:extLst>
          </p:cNvPr>
          <p:cNvSpPr/>
          <p:nvPr/>
        </p:nvSpPr>
        <p:spPr>
          <a:xfrm>
            <a:off x="1235174" y="5992746"/>
            <a:ext cx="10117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/>
              <a:t>Девушки — курсантки центральных военно-финансовых курсов при финансовом управлении НКО СССР на занятиях по строевой подготовке, 1943 год </a:t>
            </a:r>
          </a:p>
        </p:txBody>
      </p:sp>
    </p:spTree>
    <p:extLst>
      <p:ext uri="{BB962C8B-B14F-4D97-AF65-F5344CB8AC3E}">
        <p14:creationId xmlns:p14="http://schemas.microsoft.com/office/powerpoint/2010/main" val="18085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473">
        <p14:reveal/>
      </p:transition>
    </mc:Choice>
    <mc:Fallback xmlns="">
      <p:transition spd="slow" advTm="2047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9E41F3-B69C-4A72-AA76-46A225B0096E}"/>
              </a:ext>
            </a:extLst>
          </p:cNvPr>
          <p:cNvSpPr/>
          <p:nvPr/>
        </p:nvSpPr>
        <p:spPr>
          <a:xfrm>
            <a:off x="257714" y="368135"/>
            <a:ext cx="506243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 словам эксперта, финансовое управление РККА фактически создало единый хозяйственный комплекс, в который были включены фронтовые соединения, тыловые части, оборонная промышленность и сельскохозяйственная отрасль. Что касается снабжения, советская армия не уступала немецкой и даже в чём-то превосходила её.</a:t>
            </a:r>
          </a:p>
          <a:p>
            <a:r>
              <a:rPr lang="ru-RU" dirty="0"/>
              <a:t>«Нельзя обойти стороной и то, насколько удобно было организовано денежное обеспечение красноармейцев. Зарплаты, как правило, зачислялись на сберкнижку. Во время отпуска военнослужащие могли перевести деньги своим родным, что выручало многие семьи. Также вместе с орденами солдаты и офицеры получали достойные премиальные выплаты. Они чувствовали, что их самоотверженный труд всячески поощряется государством»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506" y="1203124"/>
            <a:ext cx="5986559" cy="45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614">
        <p14:reveal/>
      </p:transition>
    </mc:Choice>
    <mc:Fallback xmlns="">
      <p:transition spd="slow" advTm="47614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6680" y="331291"/>
            <a:ext cx="48253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Немало забот и хлопот доставили дела, связанные с валютной интервенцией фашистов на территории СССР. С первых же дней Великой Отечественной войны оккупанты осуществляли захват сберкасс и банков. Кроме того, большую сумму денег они собрали при массовых обысках у населения. Врагом было вывезли в Германию около 4 млрд рублей советской валюты. Некоторую ее часть была использована использовали для снабжения засланных к нам шпионов и диверсантов.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089" y="295041"/>
            <a:ext cx="4754714" cy="36345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71803" y="411150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Враг пытался подорвать нашу экономику и вызвать инфляцию забросом к нам крупных партий фальшивых рублей. Гитлеровский Рейхсбанк заставлял всех своих соучастников по грабежу передавать им советские деньги. Эта «операция», конечная цель которой заключалась в изъятии рублей из обращения и навязывании оккупационных марок, имела обратный результат. </a:t>
            </a:r>
          </a:p>
        </p:txBody>
      </p:sp>
    </p:spTree>
    <p:extLst>
      <p:ext uri="{BB962C8B-B14F-4D97-AF65-F5344CB8AC3E}">
        <p14:creationId xmlns:p14="http://schemas.microsoft.com/office/powerpoint/2010/main" val="273283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2736">
        <p14:reveal/>
      </p:transition>
    </mc:Choice>
    <mc:Fallback xmlns="">
      <p:transition spd="slow" advTm="42736">
        <p:fade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131</TotalTime>
  <Words>997</Words>
  <Application>Microsoft Office PowerPoint</Application>
  <PresentationFormat>Широкоэкранный</PresentationFormat>
  <Paragraphs>40</Paragraphs>
  <Slides>10</Slides>
  <Notes>10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Calibri</vt:lpstr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Медиатека- Администратор</dc:creator>
  <cp:lastModifiedBy>Ермилова Диана Борисовна</cp:lastModifiedBy>
  <cp:revision>13</cp:revision>
  <dcterms:created xsi:type="dcterms:W3CDTF">2021-03-09T06:10:49Z</dcterms:created>
  <dcterms:modified xsi:type="dcterms:W3CDTF">2021-04-29T07:42:56Z</dcterms:modified>
</cp:coreProperties>
</file>