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9" r:id="rId3"/>
    <p:sldId id="287" r:id="rId4"/>
    <p:sldId id="288" r:id="rId5"/>
    <p:sldId id="280" r:id="rId6"/>
    <p:sldId id="281" r:id="rId7"/>
    <p:sldId id="289" r:id="rId8"/>
    <p:sldId id="282" r:id="rId9"/>
    <p:sldId id="283" r:id="rId10"/>
    <p:sldId id="284" r:id="rId11"/>
    <p:sldId id="264" r:id="rId12"/>
    <p:sldId id="296" r:id="rId13"/>
    <p:sldId id="297" r:id="rId14"/>
    <p:sldId id="295" r:id="rId15"/>
    <p:sldId id="291" r:id="rId16"/>
    <p:sldId id="292" r:id="rId17"/>
    <p:sldId id="299" r:id="rId18"/>
    <p:sldId id="301" r:id="rId19"/>
    <p:sldId id="303" r:id="rId20"/>
    <p:sldId id="305" r:id="rId21"/>
    <p:sldId id="307" r:id="rId22"/>
    <p:sldId id="309" r:id="rId23"/>
    <p:sldId id="293" r:id="rId24"/>
    <p:sldId id="27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5820EDB-553D-4CD9-B12E-24386CF1F10C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615C514-29AA-41DF-9F76-D320E2F7F56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07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0EDB-553D-4CD9-B12E-24386CF1F10C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C514-29AA-41DF-9F76-D320E2F7F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106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0EDB-553D-4CD9-B12E-24386CF1F10C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C514-29AA-41DF-9F76-D320E2F7F56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196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0EDB-553D-4CD9-B12E-24386CF1F10C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C514-29AA-41DF-9F76-D320E2F7F56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31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0EDB-553D-4CD9-B12E-24386CF1F10C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C514-29AA-41DF-9F76-D320E2F7F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041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0EDB-553D-4CD9-B12E-24386CF1F10C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C514-29AA-41DF-9F76-D320E2F7F56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644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0EDB-553D-4CD9-B12E-24386CF1F10C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C514-29AA-41DF-9F76-D320E2F7F56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432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0EDB-553D-4CD9-B12E-24386CF1F10C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C514-29AA-41DF-9F76-D320E2F7F56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962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0EDB-553D-4CD9-B12E-24386CF1F10C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C514-29AA-41DF-9F76-D320E2F7F56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97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0EDB-553D-4CD9-B12E-24386CF1F10C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C514-29AA-41DF-9F76-D320E2F7F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81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0EDB-553D-4CD9-B12E-24386CF1F10C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C514-29AA-41DF-9F76-D320E2F7F56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96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0EDB-553D-4CD9-B12E-24386CF1F10C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C514-29AA-41DF-9F76-D320E2F7F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85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0EDB-553D-4CD9-B12E-24386CF1F10C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C514-29AA-41DF-9F76-D320E2F7F56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75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0EDB-553D-4CD9-B12E-24386CF1F10C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C514-29AA-41DF-9F76-D320E2F7F56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78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0EDB-553D-4CD9-B12E-24386CF1F10C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C514-29AA-41DF-9F76-D320E2F7F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8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0EDB-553D-4CD9-B12E-24386CF1F10C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C514-29AA-41DF-9F76-D320E2F7F56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01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0EDB-553D-4CD9-B12E-24386CF1F10C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C514-29AA-41DF-9F76-D320E2F7F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95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820EDB-553D-4CD9-B12E-24386CF1F10C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15C514-29AA-41DF-9F76-D320E2F7F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38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g"/><Relationship Id="rId4" Type="http://schemas.openxmlformats.org/officeDocument/2006/relationships/image" Target="../media/image7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299" y="1576750"/>
            <a:ext cx="7377575" cy="37894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898" y="4083394"/>
            <a:ext cx="2934976" cy="10902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85" y="1634532"/>
            <a:ext cx="7072604" cy="18809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00299" y="3801124"/>
            <a:ext cx="5363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1941 - 1945</a:t>
            </a:r>
          </a:p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Ради  жизни  на  земле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322768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45535"/>
            <a:ext cx="10972800" cy="55391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115" y="937846"/>
            <a:ext cx="7620000" cy="4191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12177" y="5128846"/>
            <a:ext cx="10506807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послевоенный выпуск в МФИ .  Весной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1947 г.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фронтовики – Николай  Фёдорович 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Иванькович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 Григорий  Иванович 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Раздорский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получили  диплом  с 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отличием.</a:t>
            </a:r>
          </a:p>
        </p:txBody>
      </p:sp>
    </p:spTree>
    <p:extLst>
      <p:ext uri="{BB962C8B-B14F-4D97-AF65-F5344CB8AC3E}">
        <p14:creationId xmlns:p14="http://schemas.microsoft.com/office/powerpoint/2010/main" val="2368067599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" y="624254"/>
            <a:ext cx="10990385" cy="56182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0" y="769328"/>
            <a:ext cx="3567252" cy="5297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363664" y="769328"/>
            <a:ext cx="724144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А сейчас мы хотим познакомить Вас с </a:t>
            </a:r>
            <a:r>
              <a:rPr lang="ru-RU" sz="1600" b="1" dirty="0" smtClean="0"/>
              <a:t>Петром Сергеевичем Никольском </a:t>
            </a:r>
            <a:endParaRPr lang="ru-RU" sz="1600" dirty="0"/>
          </a:p>
          <a:p>
            <a:r>
              <a:rPr lang="ru-RU" sz="1600" b="1" dirty="0" smtClean="0"/>
              <a:t>доктором </a:t>
            </a:r>
            <a:r>
              <a:rPr lang="ru-RU" sz="1600" b="1" dirty="0"/>
              <a:t>экономических наук, </a:t>
            </a:r>
            <a:r>
              <a:rPr lang="ru-RU" sz="1600" b="1" dirty="0" smtClean="0"/>
              <a:t>профессором-консультантом </a:t>
            </a:r>
            <a:r>
              <a:rPr lang="ru-RU" sz="1600" b="1" dirty="0"/>
              <a:t>Финансового университета при </a:t>
            </a:r>
            <a:r>
              <a:rPr lang="ru-RU" sz="1600" b="1" dirty="0" smtClean="0"/>
              <a:t>Правительстве РФ, капитаном </a:t>
            </a:r>
            <a:r>
              <a:rPr lang="ru-RU" sz="1600" b="1" dirty="0"/>
              <a:t>в </a:t>
            </a:r>
            <a:r>
              <a:rPr lang="ru-RU" sz="1600" b="1" dirty="0" smtClean="0"/>
              <a:t>отставке</a:t>
            </a:r>
          </a:p>
          <a:p>
            <a:r>
              <a:rPr lang="ru-RU" sz="1600" b="1" dirty="0" smtClean="0"/>
              <a:t> </a:t>
            </a:r>
            <a:endParaRPr lang="ru-RU" sz="1600" b="1" dirty="0"/>
          </a:p>
          <a:p>
            <a:r>
              <a:rPr lang="ru-RU" sz="1400" b="1" dirty="0"/>
              <a:t>      Петр Сергеевич Никольский </a:t>
            </a:r>
            <a:r>
              <a:rPr lang="ru-RU" sz="1400" dirty="0"/>
              <a:t>родился в </a:t>
            </a:r>
            <a:r>
              <a:rPr lang="ru-RU" sz="1400" b="1" dirty="0"/>
              <a:t>1922</a:t>
            </a:r>
            <a:r>
              <a:rPr lang="ru-RU" sz="1400" dirty="0"/>
              <a:t> г. в </a:t>
            </a:r>
            <a:r>
              <a:rPr lang="ru-RU" sz="1400" b="1" dirty="0"/>
              <a:t>Тульской области</a:t>
            </a:r>
            <a:r>
              <a:rPr lang="ru-RU" sz="1400" dirty="0"/>
              <a:t>. </a:t>
            </a:r>
          </a:p>
          <a:p>
            <a:r>
              <a:rPr lang="ru-RU" sz="1400" dirty="0"/>
              <a:t>после окончания средней школы осенью </a:t>
            </a:r>
            <a:r>
              <a:rPr lang="ru-RU" sz="1400" b="1" dirty="0"/>
              <a:t>1940</a:t>
            </a:r>
            <a:r>
              <a:rPr lang="ru-RU" sz="1400" dirty="0"/>
              <a:t> г. был призван в ряды Красной армии. </a:t>
            </a:r>
          </a:p>
          <a:p>
            <a:r>
              <a:rPr lang="ru-RU" sz="1400" dirty="0"/>
              <a:t>в период </a:t>
            </a:r>
            <a:r>
              <a:rPr lang="ru-RU" sz="1400" b="1" dirty="0"/>
              <a:t>Великой отечественной войны </a:t>
            </a:r>
            <a:r>
              <a:rPr lang="ru-RU" sz="1400" dirty="0"/>
              <a:t>воевал на фронтах – </a:t>
            </a:r>
            <a:r>
              <a:rPr lang="ru-RU" sz="1400" b="1" dirty="0"/>
              <a:t>Центральном</a:t>
            </a:r>
            <a:r>
              <a:rPr lang="ru-RU" sz="1400" dirty="0"/>
              <a:t>, </a:t>
            </a:r>
          </a:p>
          <a:p>
            <a:r>
              <a:rPr lang="ru-RU" sz="1400" b="1" dirty="0"/>
              <a:t>Первом </a:t>
            </a:r>
            <a:r>
              <a:rPr lang="ru-RU" sz="1400" b="1" dirty="0" smtClean="0"/>
              <a:t>Прибалтийском</a:t>
            </a:r>
            <a:r>
              <a:rPr lang="ru-RU" sz="1400" dirty="0" smtClean="0"/>
              <a:t>, </a:t>
            </a:r>
            <a:r>
              <a:rPr lang="ru-RU" sz="1400" dirty="0"/>
              <a:t>окончил училище зенитной артиллерии </a:t>
            </a:r>
            <a:r>
              <a:rPr lang="ru-RU" sz="1400" dirty="0" smtClean="0"/>
              <a:t>и </a:t>
            </a:r>
            <a:endParaRPr lang="ru-RU" sz="1400" dirty="0"/>
          </a:p>
          <a:p>
            <a:r>
              <a:rPr lang="ru-RU" sz="1400" dirty="0"/>
              <a:t>высшую офицерскую школу </a:t>
            </a:r>
            <a:r>
              <a:rPr lang="ru-RU" sz="1400" b="1" dirty="0" smtClean="0"/>
              <a:t>ПВО. </a:t>
            </a:r>
            <a:r>
              <a:rPr lang="ru-RU" sz="1400" dirty="0" smtClean="0"/>
              <a:t>В </a:t>
            </a:r>
            <a:r>
              <a:rPr lang="ru-RU" sz="1400" dirty="0"/>
              <a:t>конце </a:t>
            </a:r>
            <a:r>
              <a:rPr lang="ru-RU" sz="1400" b="1" dirty="0"/>
              <a:t>1945</a:t>
            </a:r>
            <a:r>
              <a:rPr lang="ru-RU" sz="1400" dirty="0"/>
              <a:t> г. демобилизовался из армии по инвалидности. </a:t>
            </a:r>
          </a:p>
          <a:p>
            <a:r>
              <a:rPr lang="ru-RU" sz="1400" dirty="0"/>
              <a:t>      Награжден орденами </a:t>
            </a:r>
            <a:r>
              <a:rPr lang="ru-RU" sz="1400" b="1" dirty="0"/>
              <a:t>Отечественной войны II степени</a:t>
            </a:r>
            <a:r>
              <a:rPr lang="ru-RU" sz="1400" dirty="0"/>
              <a:t>, </a:t>
            </a:r>
            <a:r>
              <a:rPr lang="ru-RU" sz="1400" b="1" dirty="0"/>
              <a:t>Красной Звезды </a:t>
            </a:r>
            <a:r>
              <a:rPr lang="ru-RU" sz="1400" dirty="0"/>
              <a:t>и 14 медалями. </a:t>
            </a:r>
          </a:p>
          <a:p>
            <a:r>
              <a:rPr lang="ru-RU" sz="1400" dirty="0" smtClean="0"/>
              <a:t>Учился </a:t>
            </a:r>
            <a:r>
              <a:rPr lang="ru-RU" sz="1400" dirty="0"/>
              <a:t>в </a:t>
            </a:r>
            <a:r>
              <a:rPr lang="ru-RU" sz="1400" b="1" dirty="0"/>
              <a:t>Казанском финансово-экономическом институте</a:t>
            </a:r>
            <a:r>
              <a:rPr lang="ru-RU" sz="1400" dirty="0"/>
              <a:t>. После его окончания с дипломом с отличием поступил по конкурсу в аспирантуру </a:t>
            </a:r>
            <a:r>
              <a:rPr lang="ru-RU" sz="1400" b="1" dirty="0"/>
              <a:t>Московского финансового института </a:t>
            </a:r>
            <a:r>
              <a:rPr lang="ru-RU" sz="1400" dirty="0" smtClean="0"/>
              <a:t>по </a:t>
            </a:r>
            <a:r>
              <a:rPr lang="ru-RU" sz="1400" dirty="0"/>
              <a:t>кафедре финансов. </a:t>
            </a:r>
            <a:endParaRPr lang="ru-RU" sz="1400" dirty="0" smtClean="0"/>
          </a:p>
          <a:p>
            <a:r>
              <a:rPr lang="ru-RU" sz="1400" dirty="0" smtClean="0"/>
              <a:t>С </a:t>
            </a:r>
            <a:r>
              <a:rPr lang="ru-RU" sz="1400" b="1" dirty="0"/>
              <a:t>1953 </a:t>
            </a:r>
            <a:r>
              <a:rPr lang="ru-RU" sz="1400" dirty="0" smtClean="0"/>
              <a:t>работал </a:t>
            </a:r>
            <a:r>
              <a:rPr lang="ru-RU" sz="1400" dirty="0"/>
              <a:t>ассистентом, преподавателем, доцентом кафедры </a:t>
            </a:r>
            <a:r>
              <a:rPr lang="ru-RU" sz="1400" b="1" dirty="0"/>
              <a:t>«Финансы». </a:t>
            </a:r>
          </a:p>
          <a:p>
            <a:r>
              <a:rPr lang="ru-RU" sz="1400" dirty="0" smtClean="0"/>
              <a:t>Исполнял </a:t>
            </a:r>
            <a:r>
              <a:rPr lang="ru-RU" sz="1400" dirty="0"/>
              <a:t>обязанности заведующего, а с </a:t>
            </a:r>
            <a:r>
              <a:rPr lang="ru-RU" sz="1400" b="1" dirty="0"/>
              <a:t>1984</a:t>
            </a:r>
            <a:r>
              <a:rPr lang="ru-RU" sz="1400" dirty="0"/>
              <a:t>-го </a:t>
            </a:r>
            <a:r>
              <a:rPr lang="ru-RU" sz="1400" dirty="0" smtClean="0"/>
              <a:t>возглавлял </a:t>
            </a:r>
            <a:r>
              <a:rPr lang="ru-RU" sz="1400" dirty="0"/>
              <a:t>кафедру </a:t>
            </a:r>
            <a:r>
              <a:rPr lang="ru-RU" sz="1400" b="1" dirty="0"/>
              <a:t>«Финансы»</a:t>
            </a:r>
            <a:r>
              <a:rPr lang="ru-RU" sz="1400" dirty="0"/>
              <a:t>; </a:t>
            </a:r>
            <a:r>
              <a:rPr lang="ru-RU" sz="1400" dirty="0" smtClean="0"/>
              <a:t>Д</a:t>
            </a:r>
            <a:r>
              <a:rPr lang="ru-RU" sz="1400" b="1" dirty="0" smtClean="0"/>
              <a:t>октор </a:t>
            </a:r>
            <a:r>
              <a:rPr lang="ru-RU" sz="1400" b="1" dirty="0"/>
              <a:t>экономических наук, </a:t>
            </a:r>
            <a:r>
              <a:rPr lang="ru-RU" sz="1400" b="1" dirty="0" smtClean="0"/>
              <a:t>профессор, </a:t>
            </a:r>
            <a:r>
              <a:rPr lang="ru-RU" sz="1400" dirty="0" smtClean="0"/>
              <a:t>по совместительству </a:t>
            </a:r>
            <a:r>
              <a:rPr lang="ru-RU" sz="1400" dirty="0"/>
              <a:t>работал </a:t>
            </a:r>
            <a:r>
              <a:rPr lang="ru-RU" sz="1400" b="1" dirty="0"/>
              <a:t>деканом финансово-экономического факультета. </a:t>
            </a:r>
          </a:p>
          <a:p>
            <a:r>
              <a:rPr lang="ru-RU" sz="1400" dirty="0"/>
              <a:t>       С 1998-го по 2010 г. был </a:t>
            </a:r>
            <a:r>
              <a:rPr lang="ru-RU" sz="1400" b="1" u="sng" dirty="0"/>
              <a:t>директором музея Финансовой академии</a:t>
            </a:r>
            <a:r>
              <a:rPr lang="ru-RU" sz="1400" dirty="0"/>
              <a:t>. </a:t>
            </a:r>
          </a:p>
          <a:p>
            <a:r>
              <a:rPr lang="ru-RU" sz="1400" dirty="0"/>
              <a:t>В настоящее время </a:t>
            </a:r>
            <a:r>
              <a:rPr lang="ru-RU" sz="1400" b="1" dirty="0"/>
              <a:t>Петр Сергеевич Никольский </a:t>
            </a:r>
            <a:r>
              <a:rPr lang="ru-RU" sz="1400" dirty="0"/>
              <a:t>профессор-консультант Финансового университета при правительстве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3583721754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0291" y="641838"/>
            <a:ext cx="11034346" cy="5600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08130" y="579449"/>
            <a:ext cx="8106507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</a:t>
            </a:r>
            <a:r>
              <a:rPr lang="ru-RU" sz="1600" dirty="0" smtClean="0"/>
              <a:t>Из </a:t>
            </a:r>
            <a:r>
              <a:rPr lang="ru-RU" sz="1600" dirty="0"/>
              <a:t>воспоминаний П. С. Никольского (журнал Деньги и Кредит  5/2012</a:t>
            </a:r>
            <a:r>
              <a:rPr lang="ru-RU" sz="1600" dirty="0" smtClean="0"/>
              <a:t>)</a:t>
            </a:r>
          </a:p>
          <a:p>
            <a:r>
              <a:rPr lang="ru-RU" sz="2800" b="1" dirty="0" smtClean="0"/>
              <a:t>      «</a:t>
            </a:r>
            <a:r>
              <a:rPr lang="ru-RU" sz="2800" b="1" dirty="0"/>
              <a:t>Этот день мы приближали как могли». </a:t>
            </a:r>
          </a:p>
          <a:p>
            <a:endParaRPr lang="ru-RU" b="1" dirty="0"/>
          </a:p>
          <a:p>
            <a:r>
              <a:rPr lang="ru-RU" sz="1600" dirty="0"/>
              <a:t>       Из четырех лет </a:t>
            </a:r>
            <a:r>
              <a:rPr lang="ru-RU" sz="1600" b="1" dirty="0"/>
              <a:t>Великой Отечественной войны 1941–1945 </a:t>
            </a:r>
            <a:r>
              <a:rPr lang="ru-RU" sz="1600" dirty="0"/>
              <a:t>гг. два года я был на фронте, </a:t>
            </a:r>
            <a:r>
              <a:rPr lang="ru-RU" sz="1600" dirty="0" smtClean="0"/>
              <a:t> </a:t>
            </a:r>
            <a:r>
              <a:rPr lang="ru-RU" sz="1600" dirty="0"/>
              <a:t>в </a:t>
            </a:r>
            <a:r>
              <a:rPr lang="ru-RU" sz="1600" b="1" dirty="0"/>
              <a:t>Московской зоне обороны </a:t>
            </a:r>
            <a:r>
              <a:rPr lang="ru-RU" sz="1600" dirty="0"/>
              <a:t>– </a:t>
            </a:r>
            <a:r>
              <a:rPr lang="ru-RU" sz="1600" b="1" dirty="0"/>
              <a:t>1942 </a:t>
            </a:r>
            <a:r>
              <a:rPr lang="ru-RU" sz="1600" dirty="0"/>
              <a:t>г., на </a:t>
            </a:r>
            <a:r>
              <a:rPr lang="ru-RU" sz="1600" b="1" dirty="0" smtClean="0"/>
              <a:t>Курской дуге с</a:t>
            </a:r>
            <a:r>
              <a:rPr lang="ru-RU" sz="1600" dirty="0" smtClean="0"/>
              <a:t> </a:t>
            </a:r>
            <a:r>
              <a:rPr lang="ru-RU" sz="1600" b="1" dirty="0" smtClean="0"/>
              <a:t>апреля по август</a:t>
            </a:r>
            <a:r>
              <a:rPr lang="ru-RU" sz="1600" dirty="0" smtClean="0"/>
              <a:t> </a:t>
            </a:r>
            <a:r>
              <a:rPr lang="ru-RU" sz="1600" b="1" dirty="0"/>
              <a:t>1943 </a:t>
            </a:r>
            <a:r>
              <a:rPr lang="ru-RU" sz="1600" dirty="0"/>
              <a:t>г., на </a:t>
            </a:r>
            <a:r>
              <a:rPr lang="ru-RU" sz="1600" b="1" dirty="0"/>
              <a:t>Первом Прибалтийском </a:t>
            </a:r>
            <a:r>
              <a:rPr lang="ru-RU" sz="1600" b="1" dirty="0" smtClean="0"/>
              <a:t>фронте с</a:t>
            </a:r>
            <a:r>
              <a:rPr lang="ru-RU" sz="1600" dirty="0" smtClean="0"/>
              <a:t> </a:t>
            </a:r>
            <a:r>
              <a:rPr lang="ru-RU" sz="1600" b="1" dirty="0"/>
              <a:t>1944</a:t>
            </a:r>
            <a:r>
              <a:rPr lang="ru-RU" sz="1600" dirty="0"/>
              <a:t> </a:t>
            </a:r>
            <a:r>
              <a:rPr lang="ru-RU" sz="1600" dirty="0" smtClean="0"/>
              <a:t>по </a:t>
            </a:r>
            <a:r>
              <a:rPr lang="ru-RU" sz="1600" b="1" dirty="0"/>
              <a:t>1945</a:t>
            </a:r>
            <a:r>
              <a:rPr lang="ru-RU" sz="1600" dirty="0"/>
              <a:t> гг.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       </a:t>
            </a:r>
            <a:r>
              <a:rPr lang="ru-RU" sz="1600" dirty="0"/>
              <a:t>В перерывах учился и в феврале </a:t>
            </a:r>
            <a:r>
              <a:rPr lang="ru-RU" sz="1600" b="1" dirty="0"/>
              <a:t>1942</a:t>
            </a:r>
            <a:r>
              <a:rPr lang="ru-RU" sz="1600" dirty="0"/>
              <a:t> г. </a:t>
            </a:r>
            <a:r>
              <a:rPr lang="ru-RU" sz="1600" dirty="0" smtClean="0"/>
              <a:t>закончил </a:t>
            </a:r>
            <a:r>
              <a:rPr lang="ru-RU" sz="1600" dirty="0"/>
              <a:t>бакинское училище зенитной артиллерии. В </a:t>
            </a:r>
            <a:r>
              <a:rPr lang="ru-RU" sz="1600" b="1" dirty="0"/>
              <a:t>январе и феврале 1943 г</a:t>
            </a:r>
            <a:r>
              <a:rPr lang="ru-RU" sz="1600" dirty="0"/>
              <a:t>. был в </a:t>
            </a:r>
            <a:r>
              <a:rPr lang="ru-RU" sz="1600" b="1" dirty="0"/>
              <a:t>Москве</a:t>
            </a:r>
            <a:r>
              <a:rPr lang="ru-RU" sz="1600" dirty="0"/>
              <a:t> на курсах повышения квалификации. </a:t>
            </a:r>
            <a:r>
              <a:rPr lang="ru-RU" sz="1600" dirty="0" smtClean="0"/>
              <a:t>      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После победы на </a:t>
            </a:r>
            <a:r>
              <a:rPr lang="ru-RU" sz="1600" b="1" dirty="0"/>
              <a:t>Курской дуге в августе 1943 </a:t>
            </a:r>
            <a:r>
              <a:rPr lang="ru-RU" sz="1600" dirty="0"/>
              <a:t>г. был направлен в Краснознаменную высшую офицерскую </a:t>
            </a:r>
            <a:r>
              <a:rPr lang="ru-RU" sz="1600" b="1" dirty="0"/>
              <a:t>школу ПВО в г. </a:t>
            </a:r>
            <a:r>
              <a:rPr lang="ru-RU" sz="1600" b="1" dirty="0" smtClean="0"/>
              <a:t>Оренбург</a:t>
            </a:r>
            <a:r>
              <a:rPr lang="ru-RU" sz="1600" dirty="0" smtClean="0"/>
              <a:t>. </a:t>
            </a:r>
          </a:p>
          <a:p>
            <a:endParaRPr lang="ru-RU" sz="1600" dirty="0"/>
          </a:p>
          <a:p>
            <a:r>
              <a:rPr lang="ru-RU" sz="1600" dirty="0"/>
              <a:t>       В ряды Красной армии я был призван до войны. В октябре </a:t>
            </a:r>
            <a:r>
              <a:rPr lang="ru-RU" sz="1600" b="1" dirty="0"/>
              <a:t>1940 г</a:t>
            </a:r>
            <a:r>
              <a:rPr lang="ru-RU" sz="1600" dirty="0"/>
              <a:t>. – </a:t>
            </a:r>
            <a:r>
              <a:rPr lang="ru-RU" sz="1600" dirty="0" smtClean="0"/>
              <a:t>после окончания </a:t>
            </a:r>
            <a:r>
              <a:rPr lang="ru-RU" sz="1600" dirty="0"/>
              <a:t>средней школы </a:t>
            </a:r>
            <a:r>
              <a:rPr lang="ru-RU" sz="1600" dirty="0" smtClean="0"/>
              <a:t>стал </a:t>
            </a:r>
            <a:r>
              <a:rPr lang="ru-RU" sz="1600" dirty="0"/>
              <a:t>красноармейцем </a:t>
            </a:r>
            <a:r>
              <a:rPr lang="ru-RU" sz="1600" b="1" dirty="0"/>
              <a:t>36-го горно-стрелкового полка 9-й горно-стрелковой дивизии</a:t>
            </a:r>
            <a:r>
              <a:rPr lang="ru-RU" sz="1600" dirty="0"/>
              <a:t>, располагавшейся в </a:t>
            </a:r>
            <a:r>
              <a:rPr lang="ru-RU" sz="1600" b="1" dirty="0"/>
              <a:t>г. Батуми </a:t>
            </a:r>
            <a:r>
              <a:rPr lang="ru-RU" sz="1600" dirty="0"/>
              <a:t>Аджарской АССР.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/>
              <a:t>       К вечеру </a:t>
            </a:r>
            <a:r>
              <a:rPr lang="ru-RU" sz="1600" b="1" dirty="0"/>
              <a:t>23 </a:t>
            </a:r>
            <a:r>
              <a:rPr lang="ru-RU" sz="1600" b="1" dirty="0" smtClean="0"/>
              <a:t>июня 1941  г</a:t>
            </a:r>
            <a:r>
              <a:rPr lang="ru-RU" sz="1600" dirty="0"/>
              <a:t>. наш полк занял позиции на границе с </a:t>
            </a:r>
            <a:r>
              <a:rPr lang="ru-RU" sz="1600" b="1" dirty="0"/>
              <a:t>Турцией</a:t>
            </a:r>
            <a:r>
              <a:rPr lang="ru-RU" sz="1600" dirty="0"/>
              <a:t>. К войне мы были </a:t>
            </a:r>
            <a:r>
              <a:rPr lang="ru-RU" sz="1600" dirty="0" smtClean="0"/>
              <a:t>готовы. В </a:t>
            </a:r>
            <a:r>
              <a:rPr lang="ru-RU" sz="1600" dirty="0"/>
              <a:t>начале июля полк был построен в укромном месте, и после прочтения приказа прозвучала команда: «Имеющим высшее и среднее образование – три шага вперед!» Затем: </a:t>
            </a:r>
            <a:r>
              <a:rPr lang="ru-RU" sz="1600" b="1" dirty="0"/>
              <a:t>Батуми – Тбилиси – Баку</a:t>
            </a:r>
            <a:r>
              <a:rPr lang="ru-RU" sz="1600" dirty="0"/>
              <a:t>, а там зенитно-артиллерийское училище.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3" y="1801879"/>
            <a:ext cx="2649277" cy="3435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062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6100" y="782515"/>
            <a:ext cx="8379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" y="641838"/>
            <a:ext cx="11016762" cy="55831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70369" y="712176"/>
            <a:ext cx="816805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sz="1600" dirty="0" smtClean="0"/>
              <a:t>В </a:t>
            </a:r>
            <a:r>
              <a:rPr lang="ru-RU" sz="1600" b="1" dirty="0"/>
              <a:t>феврале 1942 г</a:t>
            </a:r>
            <a:r>
              <a:rPr lang="ru-RU" sz="1600" dirty="0"/>
              <a:t>., по окончании училища </a:t>
            </a:r>
            <a:r>
              <a:rPr lang="ru-RU" sz="1600" dirty="0" smtClean="0"/>
              <a:t>с эшелоном </a:t>
            </a:r>
            <a:r>
              <a:rPr lang="ru-RU" sz="1600" dirty="0"/>
              <a:t>лейтенантов-артиллеристов прибыл в </a:t>
            </a:r>
            <a:r>
              <a:rPr lang="ru-RU" sz="1600" b="1" dirty="0"/>
              <a:t>Москву</a:t>
            </a:r>
            <a:r>
              <a:rPr lang="ru-RU" sz="1600" dirty="0"/>
              <a:t>. Остановились в </a:t>
            </a:r>
            <a:r>
              <a:rPr lang="ru-RU" sz="1600" b="1" dirty="0"/>
              <a:t>Сокольниках</a:t>
            </a:r>
            <a:r>
              <a:rPr lang="ru-RU" sz="1600" dirty="0"/>
              <a:t>, в казармах петровских времен. Ждали </a:t>
            </a:r>
            <a:r>
              <a:rPr lang="ru-RU" sz="1600" dirty="0" smtClean="0"/>
              <a:t>направлений </a:t>
            </a:r>
            <a:r>
              <a:rPr lang="ru-RU" sz="1600" dirty="0"/>
              <a:t>на зенитные батареи с мечтой попасть на фронт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sz="1600" dirty="0"/>
              <a:t> </a:t>
            </a:r>
            <a:r>
              <a:rPr lang="ru-RU" sz="1600" dirty="0" smtClean="0"/>
              <a:t>     </a:t>
            </a:r>
            <a:r>
              <a:rPr lang="ru-RU" sz="1600" dirty="0"/>
              <a:t>Но жизнь распорядилась по-иному. Мы оказались в </a:t>
            </a:r>
            <a:r>
              <a:rPr lang="ru-RU" sz="1600" b="1" dirty="0" err="1" smtClean="0"/>
              <a:t>Гороховец</a:t>
            </a:r>
            <a:r>
              <a:rPr lang="ru-RU" sz="1600" b="1" dirty="0" err="1"/>
              <a:t>к</a:t>
            </a:r>
            <a:r>
              <a:rPr lang="ru-RU" sz="1600" b="1" dirty="0" err="1" smtClean="0"/>
              <a:t>ом</a:t>
            </a:r>
            <a:r>
              <a:rPr lang="ru-RU" sz="1600" dirty="0" smtClean="0"/>
              <a:t> </a:t>
            </a:r>
            <a:r>
              <a:rPr lang="ru-RU" sz="1600" dirty="0"/>
              <a:t>военном лагере </a:t>
            </a:r>
            <a:r>
              <a:rPr lang="ru-RU" sz="1600" b="1" dirty="0"/>
              <a:t>Московского военного округа</a:t>
            </a:r>
            <a:r>
              <a:rPr lang="ru-RU" sz="1600" dirty="0"/>
              <a:t>. Получив личный состав батарей, отбыли на фронт без орудий полевой артиллерии, которые должны были получить на </a:t>
            </a:r>
            <a:r>
              <a:rPr lang="ru-RU" sz="1600" dirty="0" smtClean="0"/>
              <a:t>месте.</a:t>
            </a:r>
          </a:p>
          <a:p>
            <a:endParaRPr lang="ru-RU" sz="1600" dirty="0" smtClean="0"/>
          </a:p>
          <a:p>
            <a:r>
              <a:rPr lang="ru-RU" sz="1600" dirty="0" smtClean="0"/>
              <a:t>      </a:t>
            </a:r>
            <a:r>
              <a:rPr lang="ru-RU" sz="1600" dirty="0"/>
              <a:t>Так начинались фронтовые дни и ночи. Много было всего. Сейчас я не на войне, но она находится во мне. И речь не только о ранениях и контузиях, </a:t>
            </a:r>
            <a:r>
              <a:rPr lang="ru-RU" sz="1600" dirty="0" smtClean="0"/>
              <a:t>наградах, </a:t>
            </a:r>
            <a:r>
              <a:rPr lang="ru-RU" sz="1600" dirty="0"/>
              <a:t>но и о памяти – о прошедшем, о великом подвиге нашего народа, о стойкости и мужестве, о любви к отечеству.</a:t>
            </a:r>
          </a:p>
          <a:p>
            <a:r>
              <a:rPr lang="ru-RU" sz="1600" dirty="0"/>
              <a:t>    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 Разгром </a:t>
            </a:r>
            <a:r>
              <a:rPr lang="ru-RU" sz="1600" dirty="0"/>
              <a:t>вражеской армии под </a:t>
            </a:r>
            <a:r>
              <a:rPr lang="ru-RU" sz="1600" b="1" dirty="0"/>
              <a:t>Москвой</a:t>
            </a:r>
            <a:r>
              <a:rPr lang="ru-RU" sz="1600" dirty="0"/>
              <a:t>, безусловно, стал решающим событием первого года </a:t>
            </a:r>
            <a:r>
              <a:rPr lang="ru-RU" sz="1600" b="1" dirty="0"/>
              <a:t>Великой Отечественной войны </a:t>
            </a:r>
            <a:r>
              <a:rPr lang="ru-RU" sz="1600" dirty="0"/>
              <a:t>и первым крупным поражением </a:t>
            </a:r>
            <a:r>
              <a:rPr lang="ru-RU" sz="1600" b="1" dirty="0"/>
              <a:t>фашистской Германии</a:t>
            </a:r>
            <a:r>
              <a:rPr lang="ru-RU" sz="1600" dirty="0"/>
              <a:t>. Победа советских войск в зимних боях </a:t>
            </a:r>
            <a:r>
              <a:rPr lang="ru-RU" sz="1600" b="1" dirty="0"/>
              <a:t>1941–1942 гг</a:t>
            </a:r>
            <a:r>
              <a:rPr lang="ru-RU" sz="1600" dirty="0"/>
              <a:t>. продемонстрировала всему миру крах гитлеровской стратегии «молниеносной войны», показала, что Красная армия оправилась от летних неудач и способна не только стойко обороняться, но и успешно наступать.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/>
              <a:t>     Красноармейцы и командиры накопили опыт ведения войны. Легенда о непобедимости </a:t>
            </a:r>
            <a:r>
              <a:rPr lang="ru-RU" sz="1600" b="1" dirty="0"/>
              <a:t>Вермахта</a:t>
            </a:r>
            <a:r>
              <a:rPr lang="ru-RU" sz="1600" dirty="0"/>
              <a:t> была развенчана. </a:t>
            </a:r>
            <a:r>
              <a:rPr lang="ru-RU" sz="1600" b="1" dirty="0"/>
              <a:t>Московская битва </a:t>
            </a:r>
            <a:r>
              <a:rPr lang="ru-RU" sz="1600" dirty="0"/>
              <a:t>имела решающее значение для исхода </a:t>
            </a:r>
            <a:r>
              <a:rPr lang="ru-RU" sz="1600" b="1" dirty="0"/>
              <a:t>Второй Мировой </a:t>
            </a:r>
            <a:r>
              <a:rPr lang="ru-RU" sz="1600" b="1" dirty="0" smtClean="0"/>
              <a:t>войны</a:t>
            </a:r>
            <a:r>
              <a:rPr lang="en-US" sz="1600" dirty="0"/>
              <a:t>.</a:t>
            </a:r>
            <a:endParaRPr lang="ru-RU" sz="1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69" y="1441940"/>
            <a:ext cx="2330331" cy="3648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006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462" y="589085"/>
            <a:ext cx="10972800" cy="56710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77671" y="3074169"/>
            <a:ext cx="1097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 Считаю</a:t>
            </a:r>
            <a:r>
              <a:rPr lang="ru-RU" sz="1600" dirty="0"/>
              <a:t>, что мне некоторым образом повезло. Дело в том, что по дороге на садовый участок на окраине города </a:t>
            </a:r>
            <a:r>
              <a:rPr lang="ru-RU" sz="1600" b="1" dirty="0"/>
              <a:t>Истра Московской области</a:t>
            </a:r>
            <a:r>
              <a:rPr lang="ru-RU" sz="1600" dirty="0"/>
              <a:t> я проезжаю через </a:t>
            </a:r>
            <a:r>
              <a:rPr lang="ru-RU" sz="1600" b="1" dirty="0"/>
              <a:t>поселок Снегири</a:t>
            </a:r>
            <a:r>
              <a:rPr lang="ru-RU" sz="1600" dirty="0"/>
              <a:t>, на краю которого расположен </a:t>
            </a:r>
            <a:r>
              <a:rPr lang="ru-RU" sz="1600" b="1" dirty="0"/>
              <a:t>мемориальный комплекс памяти Великой Отечественной войны</a:t>
            </a:r>
            <a:r>
              <a:rPr lang="ru-RU" sz="1600" dirty="0"/>
              <a:t>. На его площадках стоят танки, орудия, ракеты. Среди них на видном месте в походном состоянии – </a:t>
            </a:r>
            <a:r>
              <a:rPr lang="ru-RU" sz="1600" b="1" dirty="0"/>
              <a:t>зенитная пушка 85-го калибра</a:t>
            </a:r>
            <a:r>
              <a:rPr lang="ru-RU" sz="1600" dirty="0"/>
              <a:t>. А я был командиром батареи таких пушек на </a:t>
            </a:r>
            <a:r>
              <a:rPr lang="ru-RU" sz="1600" b="1" dirty="0" smtClean="0"/>
              <a:t>Первом </a:t>
            </a:r>
            <a:r>
              <a:rPr lang="ru-RU" sz="1600" b="1" dirty="0"/>
              <a:t>прибалтийском фронте, </a:t>
            </a:r>
            <a:r>
              <a:rPr lang="ru-RU" sz="1600" dirty="0" smtClean="0"/>
              <a:t>проезжая </a:t>
            </a:r>
            <a:r>
              <a:rPr lang="ru-RU" sz="1600" dirty="0"/>
              <a:t>неподалеку, а по праздникам и посещая этот мемориал вместе со студентами, </a:t>
            </a:r>
            <a:r>
              <a:rPr lang="ru-RU" sz="1600" dirty="0" smtClean="0"/>
              <a:t>вижу </a:t>
            </a:r>
            <a:r>
              <a:rPr lang="ru-RU" sz="1600" dirty="0"/>
              <a:t>эту пушку, и настроение улучшается, </a:t>
            </a:r>
            <a:r>
              <a:rPr lang="ru-RU" sz="1600" dirty="0" smtClean="0"/>
              <a:t>будоражит память </a:t>
            </a:r>
            <a:r>
              <a:rPr lang="ru-RU" sz="1600" dirty="0"/>
              <a:t>воспоминания о былом...</a:t>
            </a:r>
          </a:p>
          <a:p>
            <a:r>
              <a:rPr lang="ru-RU" sz="1600" dirty="0"/>
              <a:t>   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 </a:t>
            </a:r>
            <a:r>
              <a:rPr lang="ru-RU" sz="1600" b="1" dirty="0" smtClean="0"/>
              <a:t>Война</a:t>
            </a:r>
            <a:r>
              <a:rPr lang="ru-RU" sz="1600" dirty="0" smtClean="0"/>
              <a:t> </a:t>
            </a:r>
            <a:r>
              <a:rPr lang="ru-RU" sz="1600" dirty="0"/>
              <a:t>шла к концу, вот-вот будет взят </a:t>
            </a:r>
            <a:r>
              <a:rPr lang="ru-RU" sz="1600" b="1" dirty="0"/>
              <a:t>Берлин</a:t>
            </a:r>
            <a:r>
              <a:rPr lang="ru-RU" sz="1600" dirty="0"/>
              <a:t>. Но у нас, на </a:t>
            </a:r>
            <a:r>
              <a:rPr lang="ru-RU" sz="1600" b="1" dirty="0"/>
              <a:t>Первом прибалтийском фронте </a:t>
            </a:r>
            <a:r>
              <a:rPr lang="ru-RU" sz="1600" dirty="0"/>
              <a:t>были, </a:t>
            </a:r>
            <a:r>
              <a:rPr lang="ru-RU" sz="1600" dirty="0" smtClean="0"/>
              <a:t>сложности</a:t>
            </a:r>
            <a:r>
              <a:rPr lang="ru-RU" sz="1600" dirty="0"/>
              <a:t>. Немцы крепко закрылись на </a:t>
            </a:r>
            <a:r>
              <a:rPr lang="ru-RU" sz="1600" b="1" dirty="0"/>
              <a:t>Курляндском полуострове</a:t>
            </a:r>
            <a:r>
              <a:rPr lang="ru-RU" sz="1600" dirty="0"/>
              <a:t>, попытки их разгрома не дали положительного результата, и на зенитных батареях, в начале мая 1945 г., продолжалось боевое дежурство. В это время наш полк стоял на охране стратегически важных </a:t>
            </a:r>
            <a:r>
              <a:rPr lang="ru-RU" sz="1600" dirty="0" smtClean="0"/>
              <a:t>объектов - станции </a:t>
            </a:r>
            <a:r>
              <a:rPr lang="ru-RU" sz="1600" b="1" dirty="0"/>
              <a:t>Громы</a:t>
            </a:r>
            <a:r>
              <a:rPr lang="ru-RU" sz="1600" dirty="0"/>
              <a:t> и моста на деревянных сваях через </a:t>
            </a:r>
            <a:r>
              <a:rPr lang="ru-RU" sz="1600" b="1" dirty="0"/>
              <a:t>Западную </a:t>
            </a:r>
            <a:r>
              <a:rPr lang="ru-RU" sz="1600" b="1" dirty="0" smtClean="0"/>
              <a:t>Двину. </a:t>
            </a:r>
            <a:r>
              <a:rPr lang="ru-RU" sz="1600" dirty="0"/>
              <a:t>По этому мосту каждые пять минут </a:t>
            </a:r>
            <a:r>
              <a:rPr lang="ru-RU" sz="1600" dirty="0" smtClean="0"/>
              <a:t>шли </a:t>
            </a:r>
            <a:r>
              <a:rPr lang="ru-RU" sz="1600" dirty="0"/>
              <a:t>поезда, которые везли танки, орудия, вооружение и продовольствие для трех фронтов.   </a:t>
            </a:r>
            <a:endParaRPr lang="ru-RU" sz="16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8" y="662293"/>
            <a:ext cx="3633412" cy="2304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457" y="662293"/>
            <a:ext cx="3494299" cy="2288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57" y="662293"/>
            <a:ext cx="3072828" cy="2304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87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1422" y="597877"/>
            <a:ext cx="10937631" cy="56358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69370" y="720970"/>
            <a:ext cx="70549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омимо </a:t>
            </a:r>
            <a:r>
              <a:rPr lang="ru-RU" dirty="0"/>
              <a:t>полка зенитной артиллерии </a:t>
            </a:r>
            <a:r>
              <a:rPr lang="ru-RU" b="1" dirty="0"/>
              <a:t>Полоцк</a:t>
            </a:r>
            <a:r>
              <a:rPr lang="ru-RU" dirty="0"/>
              <a:t> защищали </a:t>
            </a:r>
            <a:r>
              <a:rPr lang="ru-RU" b="1" dirty="0"/>
              <a:t>летчики-истребители, прожектористы</a:t>
            </a:r>
            <a:r>
              <a:rPr lang="ru-RU" dirty="0"/>
              <a:t>. Десятки раз </a:t>
            </a:r>
            <a:r>
              <a:rPr lang="ru-RU" dirty="0" smtClean="0"/>
              <a:t>ночью и </a:t>
            </a:r>
            <a:r>
              <a:rPr lang="ru-RU" dirty="0"/>
              <a:t>днем, </a:t>
            </a:r>
            <a:r>
              <a:rPr lang="ru-RU" b="1" dirty="0"/>
              <a:t>самолеты</a:t>
            </a:r>
            <a:r>
              <a:rPr lang="ru-RU" dirty="0"/>
              <a:t> противника пытались разбить этот мост, но мост и станция работали. </a:t>
            </a:r>
            <a:r>
              <a:rPr lang="ru-RU" dirty="0" smtClean="0"/>
              <a:t>Противовоздушная </a:t>
            </a:r>
            <a:r>
              <a:rPr lang="ru-RU" dirty="0"/>
              <a:t>оборона </a:t>
            </a:r>
            <a:r>
              <a:rPr lang="ru-RU" dirty="0" smtClean="0"/>
              <a:t>была </a:t>
            </a:r>
            <a:r>
              <a:rPr lang="ru-RU" dirty="0"/>
              <a:t>крепкой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       Этому </a:t>
            </a:r>
            <a:r>
              <a:rPr lang="ru-RU" dirty="0"/>
              <a:t>в значительной мере способствовало то, что на вооружении у </a:t>
            </a:r>
            <a:r>
              <a:rPr lang="ru-RU" dirty="0" smtClean="0"/>
              <a:t>нас была </a:t>
            </a:r>
            <a:r>
              <a:rPr lang="ru-RU" dirty="0"/>
              <a:t>новая </a:t>
            </a:r>
            <a:r>
              <a:rPr lang="ru-RU" dirty="0" smtClean="0"/>
              <a:t>техника.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Еще </a:t>
            </a:r>
            <a:r>
              <a:rPr lang="ru-RU" dirty="0"/>
              <a:t>в конце </a:t>
            </a:r>
            <a:r>
              <a:rPr lang="ru-RU" b="1" dirty="0"/>
              <a:t>1944 г.</a:t>
            </a:r>
            <a:r>
              <a:rPr lang="ru-RU" dirty="0"/>
              <a:t> полк получил </a:t>
            </a:r>
            <a:r>
              <a:rPr lang="ru-RU" b="1" dirty="0" smtClean="0"/>
              <a:t>станцию </a:t>
            </a:r>
            <a:r>
              <a:rPr lang="ru-RU" b="1" dirty="0"/>
              <a:t>орудийной наводки </a:t>
            </a:r>
            <a:r>
              <a:rPr lang="ru-RU" dirty="0" smtClean="0"/>
              <a:t>управления </a:t>
            </a:r>
            <a:r>
              <a:rPr lang="ru-RU" dirty="0"/>
              <a:t>огнем </a:t>
            </a:r>
            <a:r>
              <a:rPr lang="ru-RU" b="1" dirty="0"/>
              <a:t>зенитных батарей</a:t>
            </a:r>
            <a:r>
              <a:rPr lang="ru-RU" dirty="0"/>
              <a:t>, в дополнение к действующему прибору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управления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артиллерийским зенитным </a:t>
            </a:r>
            <a:r>
              <a:rPr lang="ru-RU" dirty="0" smtClean="0"/>
              <a:t>огнем (на котором работали 15 </a:t>
            </a:r>
            <a:r>
              <a:rPr lang="ru-RU" dirty="0"/>
              <a:t>солдат-девушек) </a:t>
            </a:r>
            <a:r>
              <a:rPr lang="ru-RU" dirty="0" smtClean="0"/>
              <a:t>Станция обнаруживала </a:t>
            </a:r>
            <a:r>
              <a:rPr lang="ru-RU" b="1" dirty="0"/>
              <a:t>самолеты</a:t>
            </a:r>
            <a:r>
              <a:rPr lang="ru-RU" dirty="0"/>
              <a:t> </a:t>
            </a:r>
            <a:r>
              <a:rPr lang="ru-RU" dirty="0" smtClean="0"/>
              <a:t>противника за </a:t>
            </a:r>
            <a:r>
              <a:rPr lang="ru-RU" b="1" dirty="0" smtClean="0"/>
              <a:t>200 км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 Немцы</a:t>
            </a:r>
            <a:r>
              <a:rPr lang="ru-RU" dirty="0"/>
              <a:t>, видимо, догадывались, что на обороне </a:t>
            </a:r>
            <a:r>
              <a:rPr lang="ru-RU" b="1" dirty="0"/>
              <a:t>г. Полоцка </a:t>
            </a:r>
            <a:r>
              <a:rPr lang="ru-RU" dirty="0"/>
              <a:t>находится новое вооружение. Их </a:t>
            </a:r>
            <a:r>
              <a:rPr lang="ru-RU" b="1" dirty="0"/>
              <a:t>«рама»</a:t>
            </a:r>
            <a:r>
              <a:rPr lang="ru-RU" dirty="0"/>
              <a:t> </a:t>
            </a:r>
            <a:r>
              <a:rPr lang="ru-RU" dirty="0" smtClean="0"/>
              <a:t>несколько </a:t>
            </a:r>
            <a:r>
              <a:rPr lang="ru-RU" dirty="0"/>
              <a:t>раз кружила над городом на большой высоте, но обнаружить </a:t>
            </a:r>
            <a:r>
              <a:rPr lang="ru-RU" b="1" dirty="0"/>
              <a:t>секретный объект </a:t>
            </a:r>
            <a:r>
              <a:rPr lang="ru-RU" dirty="0"/>
              <a:t>не смогла, </a:t>
            </a:r>
            <a:r>
              <a:rPr lang="ru-RU" dirty="0" smtClean="0"/>
              <a:t>он </a:t>
            </a:r>
            <a:r>
              <a:rPr lang="ru-RU" dirty="0"/>
              <a:t>был замаскирован под обычный дом на окраине города, </a:t>
            </a:r>
            <a:r>
              <a:rPr lang="ru-RU" b="1" dirty="0"/>
              <a:t>в 200 м </a:t>
            </a:r>
            <a:r>
              <a:rPr lang="ru-RU" dirty="0"/>
              <a:t>от нашей батареи.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72" y="3746168"/>
            <a:ext cx="3612738" cy="2409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22" y="720970"/>
            <a:ext cx="3613638" cy="2409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83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649" y="580690"/>
            <a:ext cx="11034347" cy="56182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77431" y="712176"/>
            <a:ext cx="753500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Итак</a:t>
            </a:r>
            <a:r>
              <a:rPr lang="ru-RU" dirty="0"/>
              <a:t>, </a:t>
            </a:r>
            <a:r>
              <a:rPr lang="ru-RU" b="1" dirty="0"/>
              <a:t>День Победы – 9 мая </a:t>
            </a:r>
            <a:r>
              <a:rPr lang="ru-RU" dirty="0"/>
              <a:t>– наступил. Все мы радовались </a:t>
            </a:r>
            <a:r>
              <a:rPr lang="ru-RU" b="1" dirty="0"/>
              <a:t>победе</a:t>
            </a:r>
            <a:r>
              <a:rPr lang="ru-RU" dirty="0"/>
              <a:t>, подумывали о достойном праздновании, тем более что на этот счет было указание </a:t>
            </a:r>
            <a:r>
              <a:rPr lang="ru-RU" b="1" dirty="0"/>
              <a:t>штаба полка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Но </a:t>
            </a:r>
            <a:r>
              <a:rPr lang="ru-RU" dirty="0"/>
              <a:t>на </a:t>
            </a:r>
            <a:r>
              <a:rPr lang="ru-RU" b="1" dirty="0"/>
              <a:t>батарее</a:t>
            </a:r>
            <a:r>
              <a:rPr lang="ru-RU" dirty="0"/>
              <a:t> график </a:t>
            </a:r>
            <a:r>
              <a:rPr lang="ru-RU" dirty="0" smtClean="0"/>
              <a:t>дежурства  </a:t>
            </a:r>
            <a:r>
              <a:rPr lang="ru-RU" dirty="0"/>
              <a:t>не отменялся, поэтому подготовка к празднику шла буквально со снарядами в руках. К обеду рядом с батареей был построен длинный стол в расчете на </a:t>
            </a:r>
            <a:r>
              <a:rPr lang="ru-RU" b="1" dirty="0"/>
              <a:t>100 человек</a:t>
            </a:r>
            <a:r>
              <a:rPr lang="ru-RU" dirty="0"/>
              <a:t>, пригласили </a:t>
            </a:r>
            <a:r>
              <a:rPr lang="ru-RU" b="1" dirty="0"/>
              <a:t>две партизанские семьи </a:t>
            </a:r>
            <a:r>
              <a:rPr lang="ru-RU" dirty="0"/>
              <a:t>из ближайших домов, мобилизовали продовольственные и водочные </a:t>
            </a:r>
            <a:r>
              <a:rPr lang="ru-RU" dirty="0" smtClean="0"/>
              <a:t>резервы, </a:t>
            </a:r>
            <a:r>
              <a:rPr lang="ru-RU" dirty="0"/>
              <a:t>словом, стол был </a:t>
            </a:r>
            <a:r>
              <a:rPr lang="ru-RU" b="1" dirty="0"/>
              <a:t>«сервирован» </a:t>
            </a:r>
            <a:r>
              <a:rPr lang="ru-RU" dirty="0"/>
              <a:t>в мирно-боевом варианте.</a:t>
            </a:r>
            <a:endParaRPr lang="en-US" dirty="0"/>
          </a:p>
          <a:p>
            <a:r>
              <a:rPr lang="en-US" dirty="0"/>
              <a:t>    </a:t>
            </a:r>
            <a:r>
              <a:rPr lang="ru-RU" dirty="0"/>
              <a:t> Но в дополнение к праздничным поздравлениям нужна была еще </a:t>
            </a:r>
            <a:r>
              <a:rPr lang="ru-RU" b="1" dirty="0"/>
              <a:t>«изюминка». </a:t>
            </a:r>
            <a:r>
              <a:rPr lang="ru-RU" dirty="0"/>
              <a:t>Тогда вспомнили, что полтора месяца назад на инспекторской проверке </a:t>
            </a:r>
            <a:r>
              <a:rPr lang="ru-RU" dirty="0" err="1"/>
              <a:t>политмассовой</a:t>
            </a:r>
            <a:r>
              <a:rPr lang="ru-RU" dirty="0"/>
              <a:t> работы хорошо прозвучали </a:t>
            </a:r>
            <a:r>
              <a:rPr lang="ru-RU" b="1" dirty="0"/>
              <a:t>стихи</a:t>
            </a:r>
            <a:r>
              <a:rPr lang="ru-RU" dirty="0"/>
              <a:t> именно о нашей </a:t>
            </a:r>
            <a:r>
              <a:rPr lang="ru-RU" b="1" dirty="0"/>
              <a:t>батарее.</a:t>
            </a:r>
            <a:r>
              <a:rPr lang="ru-RU" dirty="0"/>
              <a:t> Решили их повторить с поправками в связи </a:t>
            </a:r>
            <a:r>
              <a:rPr lang="ru-RU" b="1" dirty="0"/>
              <a:t>с Днем Победы</a:t>
            </a:r>
            <a:r>
              <a:rPr lang="ru-RU" dirty="0"/>
              <a:t>. Поэтов тогда на батарее не оказалось, и стихи мною были буквально </a:t>
            </a:r>
            <a:r>
              <a:rPr lang="ru-RU" b="1" dirty="0"/>
              <a:t>«срублены топором» </a:t>
            </a:r>
            <a:r>
              <a:rPr lang="ru-RU" dirty="0"/>
              <a:t>за ночь. Долго ничего не получалось, но выручил метод использования фамилий солдат с их боевым расписанием (наводчик, </a:t>
            </a:r>
            <a:r>
              <a:rPr lang="ru-RU" dirty="0" smtClean="0"/>
              <a:t>заряжающий). </a:t>
            </a:r>
            <a:r>
              <a:rPr lang="ru-RU" dirty="0"/>
              <a:t>Вот они </a:t>
            </a:r>
            <a:r>
              <a:rPr lang="ru-RU" dirty="0" smtClean="0"/>
              <a:t>(в </a:t>
            </a:r>
            <a:r>
              <a:rPr lang="ru-RU" dirty="0"/>
              <a:t>первом варианте стихотворения было </a:t>
            </a:r>
            <a:r>
              <a:rPr lang="ru-RU" b="1" dirty="0"/>
              <a:t>18 фамилий</a:t>
            </a:r>
            <a:r>
              <a:rPr lang="ru-RU" dirty="0"/>
              <a:t>, а в этом только </a:t>
            </a:r>
            <a:r>
              <a:rPr lang="ru-RU" dirty="0" smtClean="0"/>
              <a:t>семь</a:t>
            </a:r>
            <a:r>
              <a:rPr lang="ru-RU" dirty="0"/>
              <a:t>. На </a:t>
            </a:r>
            <a:r>
              <a:rPr lang="ru-RU" b="1" dirty="0"/>
              <a:t>батарее </a:t>
            </a:r>
            <a:r>
              <a:rPr lang="ru-RU" dirty="0"/>
              <a:t>было </a:t>
            </a:r>
            <a:r>
              <a:rPr lang="ru-RU" b="1" dirty="0"/>
              <a:t>80 солдат и сержантов и четыре офицера</a:t>
            </a:r>
            <a:r>
              <a:rPr lang="ru-RU" dirty="0"/>
              <a:t>):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85" y="3877407"/>
            <a:ext cx="3285391" cy="2190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6" y="895458"/>
            <a:ext cx="3290923" cy="2199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220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5268" y="668218"/>
            <a:ext cx="4035669" cy="55039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41277" y="716573"/>
            <a:ext cx="6400800" cy="540727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300" dirty="0"/>
              <a:t>Музей истории университета создал обширную экспозицию, посвященную участию представителей нашего вуза в </a:t>
            </a:r>
            <a:r>
              <a:rPr lang="ru-RU" sz="2300" b="1" dirty="0"/>
              <a:t>Великой Отечественной войне</a:t>
            </a:r>
            <a:r>
              <a:rPr lang="ru-RU" sz="2300" dirty="0"/>
              <a:t>. </a:t>
            </a:r>
            <a:endParaRPr lang="ru-RU" sz="2300" dirty="0" smtClean="0"/>
          </a:p>
          <a:p>
            <a:r>
              <a:rPr lang="ru-RU" sz="2300" dirty="0" smtClean="0"/>
              <a:t>Особое </a:t>
            </a:r>
            <a:r>
              <a:rPr lang="ru-RU" sz="2300" dirty="0"/>
              <a:t>место в ней отводится подвигу </a:t>
            </a:r>
            <a:r>
              <a:rPr lang="ru-RU" sz="2300" b="1" dirty="0"/>
              <a:t>Паше Савельевой, выпускнице Московского кредитно-экономического института</a:t>
            </a:r>
            <a:r>
              <a:rPr lang="ru-RU" sz="2300" dirty="0"/>
              <a:t>.</a:t>
            </a:r>
            <a:endParaRPr lang="en-US" sz="2300" dirty="0"/>
          </a:p>
          <a:p>
            <a:r>
              <a:rPr lang="ru-RU" sz="2300" b="1" dirty="0"/>
              <a:t>Прасковья Ивановна Савельева </a:t>
            </a:r>
            <a:r>
              <a:rPr lang="ru-RU" sz="2300" dirty="0"/>
              <a:t>родилась 5 октября 1918 года в селе Зарубино Тверской губернии в крестьянской семье. Училась во Ржеве. В1936 году поступила в Московский кредитно-экономический институт. Летом </a:t>
            </a:r>
            <a:r>
              <a:rPr lang="ru-RU" sz="2300" b="1" dirty="0"/>
              <a:t>1940</a:t>
            </a:r>
            <a:r>
              <a:rPr lang="ru-RU" sz="2300" dirty="0"/>
              <a:t> года приехала на работу по специальности в </a:t>
            </a:r>
            <a:r>
              <a:rPr lang="ru-RU" sz="2300" b="1" dirty="0"/>
              <a:t>Луцк</a:t>
            </a:r>
            <a:r>
              <a:rPr lang="ru-RU" sz="2300" dirty="0"/>
              <a:t>. Здесь ее и застала война. 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49" y="973871"/>
            <a:ext cx="3478386" cy="489267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306791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301762" y="726585"/>
            <a:ext cx="6084276" cy="5372099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</a:t>
            </a:r>
            <a:r>
              <a:rPr lang="ru-RU" sz="2000" dirty="0"/>
              <a:t>С началом войны </a:t>
            </a:r>
            <a:r>
              <a:rPr lang="ru-RU" sz="2000" b="1" dirty="0"/>
              <a:t>Паша Савельева </a:t>
            </a:r>
            <a:r>
              <a:rPr lang="ru-RU" sz="2000" dirty="0"/>
              <a:t>вместе с матерью пыталась эвакуироваться на восток, но неудачно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    После </a:t>
            </a:r>
            <a:r>
              <a:rPr lang="ru-RU" sz="2000" dirty="0"/>
              <a:t>захвата </a:t>
            </a:r>
            <a:r>
              <a:rPr lang="ru-RU" sz="2000" b="1" dirty="0"/>
              <a:t>Луцка </a:t>
            </a:r>
            <a:r>
              <a:rPr lang="ru-RU" sz="2000" dirty="0"/>
              <a:t>фашистами вступила в подпольную группу, которую возглавлял В</a:t>
            </a:r>
            <a:r>
              <a:rPr lang="ru-RU" sz="2000" dirty="0" smtClean="0"/>
              <a:t>. </a:t>
            </a:r>
            <a:r>
              <a:rPr lang="ru-RU" sz="2000" b="1" dirty="0" smtClean="0"/>
              <a:t>Измайлов</a:t>
            </a:r>
            <a:r>
              <a:rPr lang="ru-RU" sz="2000" dirty="0"/>
              <a:t>. После его гибели руководила подпольщиками.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Подпольщики </a:t>
            </a:r>
            <a:r>
              <a:rPr lang="ru-RU" sz="2000" dirty="0"/>
              <a:t>распространяли листовки, занимались разведкой, организовывали побег советским военнопленным из концлагерей, доставали бланки немецких документов, медикаменты.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  Весной </a:t>
            </a:r>
            <a:r>
              <a:rPr lang="ru-RU" sz="2000" b="1" dirty="0"/>
              <a:t>1943</a:t>
            </a:r>
            <a:r>
              <a:rPr lang="ru-RU" sz="2000" dirty="0"/>
              <a:t> года группа установила связь с партизанским соединением под командованием </a:t>
            </a:r>
            <a:r>
              <a:rPr lang="ru-RU" sz="2000" b="1" dirty="0"/>
              <a:t>Дмитрия Медведева</a:t>
            </a:r>
            <a:r>
              <a:rPr lang="ru-RU" sz="2000" dirty="0"/>
              <a:t>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Взаимодействуя </a:t>
            </a:r>
            <a:r>
              <a:rPr lang="ru-RU" sz="2000" dirty="0"/>
              <a:t>с партизанами и, имея на руках подробный план </a:t>
            </a:r>
            <a:r>
              <a:rPr lang="ru-RU" sz="2000" b="1" dirty="0"/>
              <a:t>Луцка</a:t>
            </a:r>
            <a:r>
              <a:rPr lang="ru-RU" sz="2000" dirty="0"/>
              <a:t> с обозначением всех военных объектов, подпольщики приступили к организации диверсий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</a:t>
            </a:r>
            <a:r>
              <a:rPr lang="ru-RU" sz="2000" b="1" dirty="0"/>
              <a:t>Паша Савельева</a:t>
            </a:r>
            <a:r>
              <a:rPr lang="ru-RU" sz="2000" dirty="0"/>
              <a:t> вместе с другими членами подпольной группы выкрала у немцев образец секретного химического оружия, который затем был переправлен в </a:t>
            </a:r>
            <a:r>
              <a:rPr lang="ru-RU" sz="2000" b="1" dirty="0"/>
              <a:t>Москву.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3722" y="726584"/>
            <a:ext cx="4281855" cy="5372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70" y="920702"/>
            <a:ext cx="3553558" cy="49838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6589652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29153" y="492371"/>
            <a:ext cx="5845050" cy="58785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dirty="0" smtClean="0"/>
              <a:t>    </a:t>
            </a:r>
            <a:r>
              <a:rPr lang="ru-RU" b="1" dirty="0" smtClean="0"/>
              <a:t>22 декабря </a:t>
            </a:r>
            <a:r>
              <a:rPr lang="ru-RU" b="1" dirty="0"/>
              <a:t>1943 </a:t>
            </a:r>
            <a:r>
              <a:rPr lang="ru-RU" dirty="0"/>
              <a:t>года по доносу предателя </a:t>
            </a:r>
            <a:r>
              <a:rPr lang="ru-RU" b="1" dirty="0" smtClean="0"/>
              <a:t>Паша Савельева</a:t>
            </a:r>
            <a:r>
              <a:rPr lang="ru-RU" dirty="0" smtClean="0"/>
              <a:t> </a:t>
            </a:r>
            <a:r>
              <a:rPr lang="ru-RU" dirty="0"/>
              <a:t>была арестована гестапо. </a:t>
            </a:r>
            <a:r>
              <a:rPr lang="ru-RU" b="1" dirty="0"/>
              <a:t>12 января 1944 года,</a:t>
            </a:r>
            <a:r>
              <a:rPr lang="ru-RU" dirty="0"/>
              <a:t> после жестоких истязаний и пыток, была сожжена заживо во дворе бывшего католического монастыря </a:t>
            </a:r>
            <a:r>
              <a:rPr lang="ru-RU" b="1" dirty="0"/>
              <a:t>Луцка.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Перед </a:t>
            </a:r>
            <a:r>
              <a:rPr lang="ru-RU" dirty="0"/>
              <a:t>смертью на стене кельи №14, превращённой в камеру, </a:t>
            </a:r>
            <a:r>
              <a:rPr lang="ru-RU" b="1" dirty="0"/>
              <a:t>Паша</a:t>
            </a:r>
            <a:r>
              <a:rPr lang="ru-RU" dirty="0"/>
              <a:t> нацарапала гвоздём </a:t>
            </a:r>
            <a:r>
              <a:rPr lang="ru-RU" dirty="0" smtClean="0"/>
              <a:t>записку:</a:t>
            </a:r>
          </a:p>
          <a:p>
            <a:r>
              <a:rPr lang="ru-RU" dirty="0" smtClean="0"/>
              <a:t> </a:t>
            </a:r>
          </a:p>
          <a:p>
            <a:r>
              <a:rPr lang="ru-RU" b="1" dirty="0" smtClean="0"/>
              <a:t>   «</a:t>
            </a:r>
            <a:r>
              <a:rPr lang="ru-RU" b="1" dirty="0"/>
              <a:t>Приближается чёрная, страшная минута. Всё тело искалечено — ни рук, ни ног… Но умираю молча. Страшно умирать в 26 лет. Как хотелось жить! Во имя людей, которые придут после нас, во имя тебя, Родина, уходим мы… Расцветай, будь прекрасна, родная, и прощай. Твоя Паша</a:t>
            </a:r>
            <a:r>
              <a:rPr lang="ru-RU" b="1" dirty="0" smtClean="0"/>
              <a:t>.»</a:t>
            </a:r>
          </a:p>
          <a:p>
            <a:endParaRPr lang="ru-RU" b="1" dirty="0"/>
          </a:p>
          <a:p>
            <a:r>
              <a:rPr lang="ru-RU" dirty="0" smtClean="0"/>
              <a:t>      Однако </a:t>
            </a:r>
            <a:r>
              <a:rPr lang="ru-RU" dirty="0"/>
              <a:t>смерть ее не была напрасной: полученные разведчицей сведения были доложены </a:t>
            </a:r>
            <a:r>
              <a:rPr lang="ru-RU" b="1" dirty="0"/>
              <a:t>Сталину</a:t>
            </a:r>
            <a:r>
              <a:rPr lang="ru-RU" dirty="0" smtClean="0"/>
              <a:t>.</a:t>
            </a:r>
          </a:p>
          <a:p>
            <a:r>
              <a:rPr lang="ru-RU" dirty="0"/>
              <a:t> </a:t>
            </a:r>
            <a:r>
              <a:rPr lang="ru-RU" dirty="0" smtClean="0"/>
              <a:t>     Союзники </a:t>
            </a:r>
            <a:r>
              <a:rPr lang="ru-RU" b="1" dirty="0"/>
              <a:t>Кремля </a:t>
            </a:r>
            <a:r>
              <a:rPr lang="ru-RU" dirty="0"/>
              <a:t>по антигитлеровской коалиции серьезно предупредили </a:t>
            </a:r>
            <a:r>
              <a:rPr lang="ru-RU" b="1" dirty="0"/>
              <a:t>Берлин</a:t>
            </a:r>
            <a:r>
              <a:rPr lang="ru-RU" dirty="0"/>
              <a:t>, что в случае использования </a:t>
            </a:r>
            <a:r>
              <a:rPr lang="ru-RU" b="1" dirty="0"/>
              <a:t>Германией</a:t>
            </a:r>
            <a:r>
              <a:rPr lang="ru-RU" dirty="0"/>
              <a:t> химического оружия неотвратимо последует возмездие.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0001" y="1503483"/>
            <a:ext cx="5031037" cy="40356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85" y="2092568"/>
            <a:ext cx="4818478" cy="28575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8640341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5462" y="597877"/>
            <a:ext cx="10972800" cy="56157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605" y="671329"/>
            <a:ext cx="1946836" cy="275374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Надпись 179"/>
          <p:cNvSpPr txBox="1"/>
          <p:nvPr/>
        </p:nvSpPr>
        <p:spPr>
          <a:xfrm>
            <a:off x="3284638" y="3088216"/>
            <a:ext cx="1358421" cy="28438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Струков Н.А.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9" y="3487324"/>
            <a:ext cx="1856410" cy="273748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Надпись 99"/>
          <p:cNvSpPr txBox="1"/>
          <p:nvPr/>
        </p:nvSpPr>
        <p:spPr>
          <a:xfrm>
            <a:off x="961890" y="5880294"/>
            <a:ext cx="1514475" cy="33337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Лисовский В.И.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18" y="3487324"/>
            <a:ext cx="1934223" cy="273748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5" name="Надпись 78"/>
          <p:cNvSpPr txBox="1"/>
          <p:nvPr/>
        </p:nvSpPr>
        <p:spPr>
          <a:xfrm>
            <a:off x="3166744" y="5846101"/>
            <a:ext cx="1485900" cy="34734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Фридберг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Л.Я.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84" y="664533"/>
            <a:ext cx="1884240" cy="274520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5" name="Надпись 81"/>
          <p:cNvSpPr txBox="1"/>
          <p:nvPr/>
        </p:nvSpPr>
        <p:spPr>
          <a:xfrm>
            <a:off x="1001603" y="3102324"/>
            <a:ext cx="1528085" cy="307413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Щербаков </a:t>
            </a: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В.В.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62" y="671329"/>
            <a:ext cx="2009020" cy="276237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7" name="Надпись 50"/>
          <p:cNvSpPr txBox="1"/>
          <p:nvPr/>
        </p:nvSpPr>
        <p:spPr>
          <a:xfrm>
            <a:off x="5541882" y="3067796"/>
            <a:ext cx="1416379" cy="3048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Копылов Н.В.</a:t>
            </a:r>
          </a:p>
        </p:txBody>
      </p:sp>
      <p:pic>
        <p:nvPicPr>
          <p:cNvPr id="16" name="Рисунок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077" y="3497927"/>
            <a:ext cx="1935505" cy="27162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7" name="Надпись 36"/>
          <p:cNvSpPr txBox="1"/>
          <p:nvPr/>
        </p:nvSpPr>
        <p:spPr>
          <a:xfrm>
            <a:off x="5621788" y="5846101"/>
            <a:ext cx="1256565" cy="32384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Якимец В.Ф.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77210" y="874311"/>
            <a:ext cx="4088423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ru-RU" dirty="0" smtClean="0"/>
              <a:t>     </a:t>
            </a:r>
            <a:r>
              <a:rPr lang="ru-RU" sz="1900" dirty="0" smtClean="0"/>
              <a:t>Проходят </a:t>
            </a:r>
            <a:r>
              <a:rPr lang="ru-RU" sz="1900" dirty="0"/>
              <a:t>годы и десятилетия. Одни события сменяются другими. </a:t>
            </a:r>
            <a:r>
              <a:rPr lang="en-US" sz="1900" dirty="0"/>
              <a:t>   </a:t>
            </a:r>
            <a:r>
              <a:rPr lang="ru-RU" sz="1900" dirty="0"/>
              <a:t>Меняется наша жизнь, другой становится страна.</a:t>
            </a:r>
            <a:endParaRPr lang="en-US" sz="1900" dirty="0"/>
          </a:p>
          <a:p>
            <a:r>
              <a:rPr lang="en-US" sz="1900" dirty="0"/>
              <a:t>  </a:t>
            </a:r>
            <a:r>
              <a:rPr lang="ru-RU" sz="1900" dirty="0"/>
              <a:t> </a:t>
            </a:r>
            <a:r>
              <a:rPr lang="en-US" sz="1900" dirty="0"/>
              <a:t>     </a:t>
            </a:r>
            <a:r>
              <a:rPr lang="ru-RU" sz="1900" dirty="0"/>
              <a:t>Но </a:t>
            </a:r>
            <a:r>
              <a:rPr lang="ru-RU" sz="1900" b="1" dirty="0"/>
              <a:t>неизменно </a:t>
            </a:r>
            <a:r>
              <a:rPr lang="ru-RU" sz="1900" dirty="0"/>
              <a:t>в памяти людской будет оставаться подвиг, совершённый советским народом в 1941-1945 годах. </a:t>
            </a:r>
            <a:endParaRPr lang="en-US" sz="1900" dirty="0"/>
          </a:p>
          <a:p>
            <a:r>
              <a:rPr lang="ru-RU" sz="1900" dirty="0"/>
              <a:t>      </a:t>
            </a:r>
            <a:r>
              <a:rPr lang="en-US" sz="1900" dirty="0"/>
              <a:t>  </a:t>
            </a:r>
            <a:r>
              <a:rPr lang="ru-RU" sz="1900" dirty="0"/>
              <a:t>Встретившись с фашистской чумой практически один на один, наш народ показал неиссякаемую силу и выносливость, храбрость и мужество. </a:t>
            </a:r>
            <a:endParaRPr lang="en-US" sz="1900" dirty="0"/>
          </a:p>
          <a:p>
            <a:r>
              <a:rPr lang="en-US" sz="1900" dirty="0"/>
              <a:t>       </a:t>
            </a:r>
            <a:r>
              <a:rPr lang="ru-RU" sz="1900" dirty="0"/>
              <a:t>Он нанёс решающий удар по врагу, одержал Победу в наиболее жестокой  и разрушительной войне, отстоял честь и независимость своей Родины, помог другим народам в борьбе с фашизмом.  </a:t>
            </a:r>
          </a:p>
        </p:txBody>
      </p:sp>
    </p:spTree>
    <p:extLst>
      <p:ext uri="{BB962C8B-B14F-4D97-AF65-F5344CB8AC3E}">
        <p14:creationId xmlns:p14="http://schemas.microsoft.com/office/powerpoint/2010/main" val="239834766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9087" y="456509"/>
            <a:ext cx="7570815" cy="5940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 </a:t>
            </a:r>
            <a:r>
              <a:rPr lang="ru-RU" sz="1900" dirty="0"/>
              <a:t> </a:t>
            </a:r>
            <a:r>
              <a:rPr lang="ru-RU" sz="1900" dirty="0" smtClean="0"/>
              <a:t>    Так</a:t>
            </a:r>
            <a:r>
              <a:rPr lang="ru-RU" sz="1900" dirty="0"/>
              <a:t>, благодаря подвигу </a:t>
            </a:r>
            <a:r>
              <a:rPr lang="ru-RU" sz="1900" dirty="0" smtClean="0"/>
              <a:t>разведчицы, </a:t>
            </a:r>
            <a:r>
              <a:rPr lang="ru-RU" sz="1900" dirty="0"/>
              <a:t>была предотвращена химическая атака немцев против наших войск.</a:t>
            </a:r>
            <a:endParaRPr lang="ru-RU" sz="1900" b="1" dirty="0"/>
          </a:p>
          <a:p>
            <a:r>
              <a:rPr lang="ru-RU" sz="1900" b="1" dirty="0" smtClean="0"/>
              <a:t>      </a:t>
            </a:r>
            <a:r>
              <a:rPr lang="ru-RU" sz="1900" dirty="0" smtClean="0"/>
              <a:t>Указом </a:t>
            </a:r>
            <a:r>
              <a:rPr lang="ru-RU" sz="1900" dirty="0"/>
              <a:t>Президиума Верховного Совета СССР от 8 мая 1965 года </a:t>
            </a:r>
            <a:r>
              <a:rPr lang="ru-RU" sz="1900" b="1" dirty="0"/>
              <a:t>Прасковья Ивановна Савельева </a:t>
            </a:r>
            <a:r>
              <a:rPr lang="ru-RU" sz="1900" dirty="0"/>
              <a:t>посмертно награждена орденом Ленина. </a:t>
            </a:r>
            <a:endParaRPr lang="ru-RU" sz="1900" dirty="0" smtClean="0"/>
          </a:p>
          <a:p>
            <a:r>
              <a:rPr lang="ru-RU" sz="1900" dirty="0"/>
              <a:t> </a:t>
            </a:r>
            <a:r>
              <a:rPr lang="ru-RU" sz="1900" dirty="0" smtClean="0"/>
              <a:t>     В </a:t>
            </a:r>
            <a:r>
              <a:rPr lang="ru-RU" sz="1900" dirty="0"/>
              <a:t>городах </a:t>
            </a:r>
            <a:r>
              <a:rPr lang="ru-RU" sz="1900" b="1" dirty="0" smtClean="0"/>
              <a:t>Твери </a:t>
            </a:r>
            <a:r>
              <a:rPr lang="ru-RU" sz="1900" dirty="0" smtClean="0"/>
              <a:t>и</a:t>
            </a:r>
            <a:r>
              <a:rPr lang="ru-RU" sz="1900" b="1" dirty="0" smtClean="0"/>
              <a:t>  </a:t>
            </a:r>
            <a:r>
              <a:rPr lang="ru-RU" sz="1900" b="1" dirty="0"/>
              <a:t>Ржеве </a:t>
            </a:r>
            <a:r>
              <a:rPr lang="ru-RU" sz="1900" dirty="0"/>
              <a:t>есть улицы, названные именем </a:t>
            </a:r>
            <a:r>
              <a:rPr lang="ru-RU" sz="1900" b="1" dirty="0"/>
              <a:t>Паши Савельевой</a:t>
            </a:r>
            <a:r>
              <a:rPr lang="ru-RU" sz="1900" dirty="0"/>
              <a:t>. </a:t>
            </a:r>
            <a:endParaRPr lang="ru-RU" sz="1900" dirty="0" smtClean="0"/>
          </a:p>
          <a:p>
            <a:r>
              <a:rPr lang="ru-RU" sz="1900" dirty="0" smtClean="0"/>
              <a:t>     В 1968 году группа студентов </a:t>
            </a:r>
            <a:r>
              <a:rPr lang="ru-RU" sz="1900" b="1" dirty="0" smtClean="0"/>
              <a:t>МФИ</a:t>
            </a:r>
            <a:r>
              <a:rPr lang="ru-RU" sz="1900" dirty="0" smtClean="0"/>
              <a:t> во главе с доцентом кафедры Истории КПСС   </a:t>
            </a:r>
            <a:r>
              <a:rPr lang="ru-RU" sz="1900" b="1" dirty="0" smtClean="0"/>
              <a:t>Л.А. Успенской </a:t>
            </a:r>
            <a:r>
              <a:rPr lang="ru-RU" sz="1900" dirty="0" smtClean="0"/>
              <a:t>совершила поездку по местам героической борьбы </a:t>
            </a:r>
            <a:r>
              <a:rPr lang="ru-RU" sz="1900" b="1" dirty="0" smtClean="0"/>
              <a:t>Паши Савельевой</a:t>
            </a:r>
            <a:r>
              <a:rPr lang="ru-RU" sz="1900" dirty="0" smtClean="0"/>
              <a:t>. </a:t>
            </a:r>
          </a:p>
          <a:p>
            <a:r>
              <a:rPr lang="ru-RU" sz="1900" dirty="0"/>
              <a:t> </a:t>
            </a:r>
            <a:r>
              <a:rPr lang="ru-RU" sz="1900" dirty="0" smtClean="0"/>
              <a:t>   Заживо сожжённая, но не покорившаяся врагу, она навечно останется в памяти потомков. </a:t>
            </a:r>
          </a:p>
          <a:p>
            <a:r>
              <a:rPr lang="ru-RU" sz="1900" dirty="0" smtClean="0"/>
              <a:t>    Материал, собранный студентами о жизни и подвиге </a:t>
            </a:r>
            <a:r>
              <a:rPr lang="ru-RU" sz="1900" b="1" dirty="0" smtClean="0"/>
              <a:t>Паши Савельевой</a:t>
            </a:r>
            <a:r>
              <a:rPr lang="ru-RU" sz="1900" dirty="0" smtClean="0"/>
              <a:t>, положен в основу создания специального стенда, который занимает в </a:t>
            </a:r>
            <a:r>
              <a:rPr lang="ru-RU" sz="1900" b="1" dirty="0" smtClean="0"/>
              <a:t>Финансовом университете </a:t>
            </a:r>
            <a:r>
              <a:rPr lang="ru-RU" sz="1900" dirty="0" smtClean="0"/>
              <a:t>почётное место.</a:t>
            </a:r>
          </a:p>
          <a:p>
            <a:r>
              <a:rPr lang="ru-RU" sz="1900" dirty="0" smtClean="0"/>
              <a:t>    В </a:t>
            </a:r>
            <a:r>
              <a:rPr lang="ru-RU" sz="1900" dirty="0"/>
              <a:t>1972 году на средства, заработанные на субботниках, и на личные взносы жителей </a:t>
            </a:r>
            <a:r>
              <a:rPr lang="ru-RU" sz="1900" b="1" dirty="0"/>
              <a:t>Луцка</a:t>
            </a:r>
            <a:r>
              <a:rPr lang="ru-RU" sz="1900" dirty="0"/>
              <a:t> на месте гибели </a:t>
            </a:r>
            <a:r>
              <a:rPr lang="ru-RU" sz="1900" b="1" dirty="0" smtClean="0"/>
              <a:t>Паши </a:t>
            </a:r>
            <a:r>
              <a:rPr lang="ru-RU" sz="1900" b="1" dirty="0"/>
              <a:t>Савельевой </a:t>
            </a:r>
            <a:r>
              <a:rPr lang="ru-RU" sz="1900" dirty="0"/>
              <a:t>был установлен бронзовый памятник. Он был создан скульптором </a:t>
            </a:r>
            <a:r>
              <a:rPr lang="ru-RU" sz="1900" b="1" dirty="0"/>
              <a:t>В. Борисенко и архитектором В. Семененком. </a:t>
            </a:r>
            <a:r>
              <a:rPr lang="ru-RU" sz="1900" dirty="0"/>
              <a:t/>
            </a:r>
            <a:br>
              <a:rPr lang="ru-RU" sz="1900" dirty="0"/>
            </a:br>
            <a:r>
              <a:rPr lang="ru-RU" sz="1900" dirty="0" smtClean="0"/>
              <a:t>    В </a:t>
            </a:r>
            <a:r>
              <a:rPr lang="ru-RU" sz="1900" dirty="0"/>
              <a:t>2006 году памятник в </a:t>
            </a:r>
            <a:r>
              <a:rPr lang="ru-RU" sz="1900" b="1" dirty="0"/>
              <a:t>Луцке</a:t>
            </a:r>
            <a:r>
              <a:rPr lang="ru-RU" sz="1900" dirty="0"/>
              <a:t> был украден и не найден до сих пор.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9879" y="1178168"/>
            <a:ext cx="3444565" cy="46390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22" y="1367503"/>
            <a:ext cx="3195277" cy="42603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1975736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610" y="778517"/>
            <a:ext cx="3657599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Аммон Георгий Алексеевич, капитан 1 ранга, д.и.н., профессор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82515" y="1881554"/>
            <a:ext cx="3402623" cy="42115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82" y="2056302"/>
            <a:ext cx="2703657" cy="378948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330209" y="601480"/>
            <a:ext cx="7271239" cy="56630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100" dirty="0" smtClean="0"/>
              <a:t>       </a:t>
            </a:r>
            <a:r>
              <a:rPr lang="ru-RU" sz="2000" dirty="0" smtClean="0"/>
              <a:t>Жизнь распорядилась так, что этот номер журнала </a:t>
            </a:r>
            <a:r>
              <a:rPr lang="ru-RU" sz="2000" b="1" dirty="0" smtClean="0"/>
              <a:t>"Вестник Финансовой академии"</a:t>
            </a:r>
            <a:r>
              <a:rPr lang="ru-RU" sz="2000" dirty="0" smtClean="0"/>
              <a:t> останется данью признательности и памяти заведующего кафедрой истории ФА, директора </a:t>
            </a:r>
            <a:r>
              <a:rPr lang="ru-RU" sz="2000" b="1" dirty="0" smtClean="0"/>
              <a:t>Музея истории Финансовой академии</a:t>
            </a:r>
            <a:r>
              <a:rPr lang="ru-RU" sz="2000" dirty="0" smtClean="0"/>
              <a:t>, доктора исторических наук, профессора </a:t>
            </a:r>
            <a:r>
              <a:rPr lang="ru-RU" sz="2000" b="1" dirty="0" smtClean="0"/>
              <a:t>Георгия Алексеевича </a:t>
            </a:r>
            <a:r>
              <a:rPr lang="ru-RU" sz="2000" b="1" dirty="0" err="1" smtClean="0"/>
              <a:t>Аммона</a:t>
            </a:r>
            <a:r>
              <a:rPr lang="ru-RU" sz="2000" b="1" dirty="0" smtClean="0"/>
              <a:t>.</a:t>
            </a:r>
          </a:p>
          <a:p>
            <a:r>
              <a:rPr lang="ru-RU" sz="2000" dirty="0" smtClean="0"/>
              <a:t>      Этот </a:t>
            </a:r>
            <a:r>
              <a:rPr lang="ru-RU" sz="2000" dirty="0"/>
              <a:t>выпуск журнала готовился в связи с предстоящим изданием книги по истории финансового образования в </a:t>
            </a:r>
            <a:r>
              <a:rPr lang="ru-RU" sz="2000" b="1" dirty="0"/>
              <a:t>России</a:t>
            </a:r>
            <a:r>
              <a:rPr lang="ru-RU" sz="2000" dirty="0"/>
              <a:t> и истории </a:t>
            </a:r>
            <a:r>
              <a:rPr lang="ru-RU" sz="2000" b="1" dirty="0"/>
              <a:t>Финансовой академии</a:t>
            </a:r>
            <a:r>
              <a:rPr lang="ru-RU" sz="2000" dirty="0"/>
              <a:t>, над которой работает большой авторский коллектив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Подготовка </a:t>
            </a:r>
            <a:r>
              <a:rPr lang="ru-RU" sz="2000" dirty="0"/>
              <a:t>этих материалов к публикации и создание </a:t>
            </a:r>
            <a:r>
              <a:rPr lang="ru-RU" sz="2000" b="1" dirty="0"/>
              <a:t>Музея Фа </a:t>
            </a:r>
            <a:r>
              <a:rPr lang="ru-RU" sz="2000" dirty="0"/>
              <a:t>стали последним многотрудным делом </a:t>
            </a:r>
            <a:r>
              <a:rPr lang="ru-RU" sz="2000" b="1" dirty="0" smtClean="0"/>
              <a:t>Георгия Алексеевича </a:t>
            </a:r>
            <a:r>
              <a:rPr lang="ru-RU" sz="2000" b="1" dirty="0"/>
              <a:t>Аммона.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Самое </a:t>
            </a:r>
            <a:r>
              <a:rPr lang="ru-RU" sz="2000" dirty="0"/>
              <a:t>горячее участие принял </a:t>
            </a:r>
            <a:r>
              <a:rPr lang="ru-RU" sz="2000" b="1" dirty="0"/>
              <a:t>Георгий Алексеевич </a:t>
            </a:r>
            <a:r>
              <a:rPr lang="ru-RU" sz="2000" dirty="0"/>
              <a:t>и в планировании этого номера </a:t>
            </a:r>
            <a:r>
              <a:rPr lang="ru-RU" sz="2000" b="1" dirty="0"/>
              <a:t>"Вестника Финансовой академии", </a:t>
            </a:r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</a:t>
            </a:r>
            <a:r>
              <a:rPr lang="ru-RU" sz="2000" dirty="0" smtClean="0"/>
              <a:t>по </a:t>
            </a:r>
            <a:r>
              <a:rPr lang="ru-RU" sz="2000" dirty="0"/>
              <a:t>сути определив круг тем и авторов вошедших в него статей, и очень помог в сборе материала</a:t>
            </a:r>
            <a:r>
              <a:rPr lang="ru-RU" sz="2000" dirty="0" smtClean="0"/>
              <a:t>.</a:t>
            </a:r>
          </a:p>
          <a:p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720977435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28175" y="620637"/>
            <a:ext cx="4251556" cy="55933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922541" y="662708"/>
            <a:ext cx="6739290" cy="550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50" dirty="0" smtClean="0"/>
              <a:t>   </a:t>
            </a:r>
            <a:r>
              <a:rPr lang="ru-RU" sz="2200" dirty="0" smtClean="0"/>
              <a:t>На </a:t>
            </a:r>
            <a:r>
              <a:rPr lang="ru-RU" sz="2200" dirty="0"/>
              <a:t>большом жизненном пути </a:t>
            </a:r>
            <a:r>
              <a:rPr lang="ru-RU" sz="2200" b="1" dirty="0"/>
              <a:t>Георгию Алексеевичу </a:t>
            </a:r>
            <a:r>
              <a:rPr lang="ru-RU" sz="2200" dirty="0"/>
              <a:t>довелось учиться в военно-морском училище и совсем юным курсантом воевать с германским флотом, удостоиться наград, а после войны служить на </a:t>
            </a:r>
            <a:r>
              <a:rPr lang="ru-RU" sz="2200" b="1" dirty="0"/>
              <a:t>Северном флоте</a:t>
            </a:r>
            <a:r>
              <a:rPr lang="ru-RU" sz="2200" dirty="0"/>
              <a:t>, работать в </a:t>
            </a:r>
            <a:r>
              <a:rPr lang="ru-RU" sz="2200" b="1" dirty="0"/>
              <a:t>Министерстве обороны</a:t>
            </a:r>
            <a:r>
              <a:rPr lang="ru-RU" sz="2200" dirty="0"/>
              <a:t>.</a:t>
            </a:r>
            <a:endParaRPr lang="ru-RU" sz="2200" dirty="0" smtClean="0"/>
          </a:p>
          <a:p>
            <a:r>
              <a:rPr lang="ru-RU" sz="2200" dirty="0" smtClean="0"/>
              <a:t>   Закончив </a:t>
            </a:r>
            <a:r>
              <a:rPr lang="ru-RU" sz="2200" dirty="0"/>
              <a:t>военную службу, </a:t>
            </a:r>
            <a:r>
              <a:rPr lang="ru-RU" sz="2200" b="1" dirty="0" smtClean="0"/>
              <a:t>Георгий Алексеевич </a:t>
            </a:r>
            <a:r>
              <a:rPr lang="ru-RU" sz="2200" b="1" dirty="0" err="1"/>
              <a:t>Аммон</a:t>
            </a:r>
            <a:r>
              <a:rPr lang="ru-RU" sz="2200" b="1" dirty="0"/>
              <a:t> </a:t>
            </a:r>
            <a:r>
              <a:rPr lang="ru-RU" sz="2200" dirty="0"/>
              <a:t>перешел на преподавательскую работу и занимался своим любимым предметом — </a:t>
            </a:r>
            <a:r>
              <a:rPr lang="ru-RU" sz="2200" dirty="0" smtClean="0"/>
              <a:t>Историей </a:t>
            </a:r>
            <a:r>
              <a:rPr lang="ru-RU" sz="2200" dirty="0"/>
              <a:t>нашего Отечества, пользовался большим авторитетом среди коллег, был любим студентами, писал научные труды и публицистику.</a:t>
            </a:r>
          </a:p>
          <a:p>
            <a:r>
              <a:rPr lang="ru-RU" sz="2200" dirty="0" smtClean="0"/>
              <a:t>    Это </a:t>
            </a:r>
            <a:r>
              <a:rPr lang="ru-RU" sz="2200" dirty="0"/>
              <a:t>был человек щедрый, добрый, чуткий и интеллигентный, в любое дело вкладывал частицу своей творческой души, любил людей, помогал всем и во всем, а еще писал искренние, проникновенные стихи...</a:t>
            </a:r>
          </a:p>
          <a:p>
            <a:r>
              <a:rPr lang="ru-RU" sz="2200" b="1" dirty="0"/>
              <a:t>                </a:t>
            </a:r>
            <a:r>
              <a:rPr lang="ru-RU" sz="2200" b="1" dirty="0" smtClean="0"/>
              <a:t>       </a:t>
            </a:r>
            <a:r>
              <a:rPr lang="ru-RU" sz="2200" b="1" dirty="0"/>
              <a:t>«Вестник Финансовой академии» 04.98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9" y="673173"/>
            <a:ext cx="1794427" cy="244472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352" y="673174"/>
            <a:ext cx="1912107" cy="280806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5" y="3195695"/>
            <a:ext cx="2205367" cy="29404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77" y="3563405"/>
            <a:ext cx="1675982" cy="257278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01489064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9086" y="633046"/>
            <a:ext cx="11007968" cy="55831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921966" y="562708"/>
            <a:ext cx="3613541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Великой Победе посвящается:</a:t>
            </a:r>
          </a:p>
          <a:p>
            <a:r>
              <a:rPr lang="ru-RU" sz="1500" dirty="0"/>
              <a:t>... Поймает цель наводчик </a:t>
            </a:r>
            <a:r>
              <a:rPr lang="ru-RU" sz="1500" dirty="0" err="1"/>
              <a:t>Кондакова</a:t>
            </a:r>
            <a:r>
              <a:rPr lang="ru-RU" sz="1500" dirty="0"/>
              <a:t>,</a:t>
            </a:r>
          </a:p>
          <a:p>
            <a:r>
              <a:rPr lang="ru-RU" sz="1500" dirty="0"/>
              <a:t>Поможет в этом ей </a:t>
            </a:r>
            <a:r>
              <a:rPr lang="ru-RU" sz="1500" dirty="0" err="1"/>
              <a:t>Краскова</a:t>
            </a:r>
            <a:r>
              <a:rPr lang="ru-RU" sz="1500" dirty="0"/>
              <a:t>.</a:t>
            </a:r>
          </a:p>
          <a:p>
            <a:r>
              <a:rPr lang="ru-RU" sz="1500" dirty="0"/>
              <a:t>«Готово!» – крикнет Кузьмичева,</a:t>
            </a:r>
          </a:p>
          <a:p>
            <a:r>
              <a:rPr lang="ru-RU" sz="1500" dirty="0"/>
              <a:t>И резко прозвучит: «Огонь!»</a:t>
            </a:r>
          </a:p>
          <a:p>
            <a:r>
              <a:rPr lang="ru-RU" sz="1500" dirty="0"/>
              <a:t>А на орудиях у нас ребята удалые,</a:t>
            </a:r>
          </a:p>
          <a:p>
            <a:r>
              <a:rPr lang="ru-RU" sz="1500" dirty="0"/>
              <a:t>Отчетливо скомандует </a:t>
            </a:r>
            <a:r>
              <a:rPr lang="ru-RU" sz="1500" dirty="0" err="1"/>
              <a:t>Трунов</a:t>
            </a:r>
            <a:r>
              <a:rPr lang="ru-RU" sz="1500" dirty="0"/>
              <a:t>,</a:t>
            </a:r>
          </a:p>
          <a:p>
            <a:r>
              <a:rPr lang="ru-RU" sz="1500" dirty="0"/>
              <a:t>Любовь Сычева точно наведет,</a:t>
            </a:r>
          </a:p>
          <a:p>
            <a:r>
              <a:rPr lang="ru-RU" sz="1500" dirty="0"/>
              <a:t>Квашнин нажмет на спусковую рукоятку,</a:t>
            </a:r>
          </a:p>
          <a:p>
            <a:r>
              <a:rPr lang="ru-RU" sz="1500" dirty="0"/>
              <a:t>С «откатом» Карпов нас не подведет.</a:t>
            </a:r>
          </a:p>
          <a:p>
            <a:r>
              <a:rPr lang="ru-RU" sz="1500" dirty="0"/>
              <a:t>И вражеский стервятник, наклоняясь,</a:t>
            </a:r>
          </a:p>
          <a:p>
            <a:r>
              <a:rPr lang="ru-RU" sz="1500" dirty="0"/>
              <a:t>Оставив в небе длинный след,</a:t>
            </a:r>
          </a:p>
          <a:p>
            <a:r>
              <a:rPr lang="ru-RU" sz="1500" dirty="0"/>
              <a:t>Уйдет он с поля боя, </a:t>
            </a:r>
            <a:r>
              <a:rPr lang="ru-RU" sz="1500" b="1" dirty="0"/>
              <a:t>догорая...</a:t>
            </a:r>
          </a:p>
          <a:p>
            <a:r>
              <a:rPr lang="ru-RU" sz="1500" dirty="0"/>
              <a:t>Дорогу дав оружию побед.</a:t>
            </a:r>
          </a:p>
          <a:p>
            <a:r>
              <a:rPr lang="ru-RU" sz="1500" dirty="0"/>
              <a:t>И будем мы опять в Берлине,</a:t>
            </a:r>
          </a:p>
          <a:p>
            <a:r>
              <a:rPr lang="ru-RU" sz="1500" dirty="0"/>
              <a:t>Как наши деды в старину,</a:t>
            </a:r>
          </a:p>
          <a:p>
            <a:r>
              <a:rPr lang="ru-RU" sz="1500" dirty="0"/>
              <a:t>И водрузим там флаг Победы,</a:t>
            </a:r>
          </a:p>
          <a:p>
            <a:r>
              <a:rPr lang="ru-RU" sz="1500" dirty="0"/>
              <a:t>Как нам Верховный приказал</a:t>
            </a:r>
            <a:r>
              <a:rPr lang="ru-RU" sz="1500" dirty="0" smtClean="0"/>
              <a:t>!</a:t>
            </a:r>
            <a:r>
              <a:rPr lang="ru-RU" sz="1500" dirty="0"/>
              <a:t> </a:t>
            </a:r>
            <a:endParaRPr lang="ru-RU" sz="1500" dirty="0" smtClean="0"/>
          </a:p>
          <a:p>
            <a:endParaRPr lang="ru-RU" sz="1500" dirty="0" smtClean="0"/>
          </a:p>
          <a:p>
            <a:r>
              <a:rPr lang="ru-RU" sz="1500" b="1" dirty="0" smtClean="0"/>
              <a:t>А </a:t>
            </a:r>
            <a:r>
              <a:rPr lang="ru-RU" sz="1500" b="1" dirty="0"/>
              <a:t>9 мая 1945 г. стихи заканчивались так:</a:t>
            </a:r>
            <a:endParaRPr lang="ru-RU" sz="1500" dirty="0"/>
          </a:p>
          <a:p>
            <a:r>
              <a:rPr lang="ru-RU" sz="1500" dirty="0"/>
              <a:t>И мы опять в Берлине,</a:t>
            </a:r>
          </a:p>
          <a:p>
            <a:r>
              <a:rPr lang="ru-RU" sz="1500" dirty="0"/>
              <a:t>Как наши деды в старину,</a:t>
            </a:r>
          </a:p>
          <a:p>
            <a:r>
              <a:rPr lang="ru-RU" sz="1500" dirty="0"/>
              <a:t>И водрузили флаг Победы,</a:t>
            </a:r>
          </a:p>
          <a:p>
            <a:r>
              <a:rPr lang="ru-RU" sz="1500" dirty="0"/>
              <a:t>Как нам Верховный приказал!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50" y="1006290"/>
            <a:ext cx="7095296" cy="4836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50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45831" y="640325"/>
            <a:ext cx="11016762" cy="55439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23" y="1036938"/>
            <a:ext cx="3390016" cy="475071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33" y="3412296"/>
            <a:ext cx="1812239" cy="2532252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62" y="3366965"/>
            <a:ext cx="1641946" cy="262291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08" y="726890"/>
            <a:ext cx="1698700" cy="252199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33" y="764041"/>
            <a:ext cx="1778819" cy="252039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8062546" y="665345"/>
            <a:ext cx="347296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ru-RU" sz="2000" dirty="0"/>
              <a:t>На стенде представлены</a:t>
            </a:r>
            <a:r>
              <a:rPr lang="en-US" sz="2000" dirty="0"/>
              <a:t> </a:t>
            </a:r>
            <a:r>
              <a:rPr lang="ru-RU" sz="2000" b="1" dirty="0" smtClean="0"/>
              <a:t>книги о войне, книги </a:t>
            </a:r>
            <a:r>
              <a:rPr lang="ru-RU" sz="2000" b="1" dirty="0"/>
              <a:t>- воспоминания  </a:t>
            </a:r>
            <a:r>
              <a:rPr lang="en-US" sz="2000" b="1" dirty="0"/>
              <a:t>  </a:t>
            </a:r>
            <a:r>
              <a:rPr lang="ru-RU" sz="2000" dirty="0"/>
              <a:t>о ратных и трудовых подвигах преподавателей, сотрудников, выпускников вуза на фронте и в тылу.</a:t>
            </a:r>
          </a:p>
          <a:p>
            <a:endParaRPr lang="en-US" sz="2000" dirty="0"/>
          </a:p>
          <a:p>
            <a:r>
              <a:rPr lang="en-US" sz="2000" dirty="0"/>
              <a:t>    </a:t>
            </a:r>
            <a:r>
              <a:rPr lang="ru-RU" sz="2000" dirty="0"/>
              <a:t>Фотографии, документы, позволяющие ознакомиться с историей </a:t>
            </a:r>
            <a:r>
              <a:rPr lang="en-US" sz="2000" dirty="0"/>
              <a:t> </a:t>
            </a:r>
            <a:r>
              <a:rPr lang="ru-RU" sz="2000" b="1" dirty="0"/>
              <a:t>Финансового университета </a:t>
            </a:r>
            <a:r>
              <a:rPr lang="en-US" sz="2000" b="1" dirty="0"/>
              <a:t> </a:t>
            </a:r>
            <a:r>
              <a:rPr lang="ru-RU" sz="2000" dirty="0"/>
              <a:t>военного периода в лицах. </a:t>
            </a:r>
          </a:p>
          <a:p>
            <a:endParaRPr lang="en-US" sz="2000" dirty="0"/>
          </a:p>
          <a:p>
            <a:r>
              <a:rPr lang="en-US" sz="2000" dirty="0"/>
              <a:t>   </a:t>
            </a:r>
            <a:r>
              <a:rPr lang="ru-RU" sz="2000" dirty="0"/>
              <a:t>Глубже осознать всё величие </a:t>
            </a:r>
            <a:r>
              <a:rPr lang="ru-RU" sz="2000" b="1" dirty="0"/>
              <a:t>Победы</a:t>
            </a:r>
            <a:r>
              <a:rPr lang="ru-RU" sz="2000" dirty="0"/>
              <a:t>, суть происходящих перемен с людьми и страной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433867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15462" y="606669"/>
            <a:ext cx="10964007" cy="56071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41" y="696454"/>
            <a:ext cx="1861286" cy="273760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Надпись 89"/>
          <p:cNvSpPr txBox="1"/>
          <p:nvPr/>
        </p:nvSpPr>
        <p:spPr>
          <a:xfrm>
            <a:off x="897568" y="3083654"/>
            <a:ext cx="1452791" cy="3143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Литвинов Н.Ф.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97" y="3470627"/>
            <a:ext cx="1855501" cy="270612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Надпись 108"/>
          <p:cNvSpPr txBox="1"/>
          <p:nvPr/>
        </p:nvSpPr>
        <p:spPr>
          <a:xfrm>
            <a:off x="1000229" y="5819786"/>
            <a:ext cx="1447800" cy="3429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Тарасов М.М.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576" y="707777"/>
            <a:ext cx="1898354" cy="272628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Надпись 143"/>
          <p:cNvSpPr txBox="1"/>
          <p:nvPr/>
        </p:nvSpPr>
        <p:spPr>
          <a:xfrm>
            <a:off x="3176105" y="3104413"/>
            <a:ext cx="1362075" cy="3143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Политов И.И.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8" y="3507672"/>
            <a:ext cx="1898355" cy="270612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Надпись 100"/>
          <p:cNvSpPr txBox="1"/>
          <p:nvPr/>
        </p:nvSpPr>
        <p:spPr>
          <a:xfrm>
            <a:off x="3204680" y="5862424"/>
            <a:ext cx="1333500" cy="3143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Казаков П.М.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956" y="707777"/>
            <a:ext cx="1949513" cy="269020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2" name="Надпись 111"/>
          <p:cNvSpPr txBox="1"/>
          <p:nvPr/>
        </p:nvSpPr>
        <p:spPr>
          <a:xfrm>
            <a:off x="5145265" y="3083653"/>
            <a:ext cx="1381125" cy="3143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Ермаков С.М.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956" y="3484690"/>
            <a:ext cx="1869744" cy="26779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4" name="Надпись 84"/>
          <p:cNvSpPr txBox="1"/>
          <p:nvPr/>
        </p:nvSpPr>
        <p:spPr>
          <a:xfrm>
            <a:off x="5084673" y="5875239"/>
            <a:ext cx="1502310" cy="338554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Евстигнеев Г.П.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77495" y="660840"/>
            <a:ext cx="4536831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     Цена </a:t>
            </a:r>
            <a:r>
              <a:rPr lang="ru-RU" sz="1900" dirty="0"/>
              <a:t>нашей Победы- самая дорогая : почти 27 миллионов человеческих жизней, 1 700 разрушенных городов и посёлков,</a:t>
            </a:r>
            <a:endParaRPr lang="en-US" sz="1900" dirty="0"/>
          </a:p>
          <a:p>
            <a:r>
              <a:rPr lang="ru-RU" sz="1900" dirty="0"/>
              <a:t> 70 000 сёл и деревень,</a:t>
            </a:r>
            <a:r>
              <a:rPr lang="en-US" sz="1900" dirty="0"/>
              <a:t> </a:t>
            </a:r>
            <a:r>
              <a:rPr lang="ru-RU" sz="1900" dirty="0"/>
              <a:t>около</a:t>
            </a:r>
            <a:endParaRPr lang="en-US" sz="1900" dirty="0"/>
          </a:p>
          <a:p>
            <a:r>
              <a:rPr lang="ru-RU" sz="1900" dirty="0"/>
              <a:t> 25 миллионов человек остались без крова. Миллионы раненых, контуженных, искалеченных…</a:t>
            </a:r>
          </a:p>
          <a:p>
            <a:r>
              <a:rPr lang="ru-RU" sz="1900" dirty="0"/>
              <a:t>    </a:t>
            </a:r>
            <a:r>
              <a:rPr lang="en-US" sz="1900" dirty="0"/>
              <a:t> </a:t>
            </a:r>
            <a:r>
              <a:rPr lang="ru-RU" sz="1900" dirty="0"/>
              <a:t>Склоняя головы перед светлой памятью погибших, мы отдаём дань глубокого уважения тем, кто уцелел, дожил до конца войны и принёс нам долгожданный мир.</a:t>
            </a:r>
          </a:p>
          <a:p>
            <a:r>
              <a:rPr lang="ru-RU" sz="1900" dirty="0"/>
              <a:t>   </a:t>
            </a:r>
            <a:r>
              <a:rPr lang="en-US" sz="1900" dirty="0"/>
              <a:t>  </a:t>
            </a:r>
            <a:r>
              <a:rPr lang="ru-RU" sz="1900" dirty="0"/>
              <a:t>Среди них – преподаватели, сотрудники, бывшие выпускники московских финансово-экономического и кредитно-экономического институтов, будущие студенты и аспиранты Московского финансового института, а ныне Финансового университета при Правительстве </a:t>
            </a:r>
            <a:r>
              <a:rPr lang="ru-RU" sz="1900" dirty="0" smtClean="0"/>
              <a:t>РФ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911739687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08736" y="622426"/>
            <a:ext cx="11093826" cy="56049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4" y="683231"/>
            <a:ext cx="1670288" cy="260435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Надпись 161"/>
          <p:cNvSpPr txBox="1"/>
          <p:nvPr/>
        </p:nvSpPr>
        <p:spPr>
          <a:xfrm>
            <a:off x="786245" y="3182317"/>
            <a:ext cx="1449070" cy="3429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Прокудин Б.И.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92" y="3635557"/>
            <a:ext cx="1815929" cy="250334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Надпись 59"/>
          <p:cNvSpPr txBox="1"/>
          <p:nvPr/>
        </p:nvSpPr>
        <p:spPr>
          <a:xfrm>
            <a:off x="893920" y="5919658"/>
            <a:ext cx="1209675" cy="2857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Штепа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К.Ф.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67" y="683231"/>
            <a:ext cx="1816776" cy="260435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Надпись 46"/>
          <p:cNvSpPr txBox="1"/>
          <p:nvPr/>
        </p:nvSpPr>
        <p:spPr>
          <a:xfrm>
            <a:off x="2538146" y="3202637"/>
            <a:ext cx="1638300" cy="30226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Никольский П.С</a:t>
            </a: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969" y="3635557"/>
            <a:ext cx="1840090" cy="254669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Надпись 48"/>
          <p:cNvSpPr txBox="1"/>
          <p:nvPr/>
        </p:nvSpPr>
        <p:spPr>
          <a:xfrm>
            <a:off x="2844057" y="5900608"/>
            <a:ext cx="1184247" cy="3048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Аммон Г.А.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325" y="683231"/>
            <a:ext cx="1774821" cy="260435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2" name="Надпись 96"/>
          <p:cNvSpPr txBox="1"/>
          <p:nvPr/>
        </p:nvSpPr>
        <p:spPr>
          <a:xfrm>
            <a:off x="4544296" y="3203837"/>
            <a:ext cx="1369640" cy="348139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Колычев Л.И.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07" y="3658710"/>
            <a:ext cx="1732047" cy="254669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4" name="Надпись 148"/>
          <p:cNvSpPr txBox="1"/>
          <p:nvPr/>
        </p:nvSpPr>
        <p:spPr>
          <a:xfrm>
            <a:off x="4768766" y="5867997"/>
            <a:ext cx="1120657" cy="32402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Васин Ф.П.</a:t>
            </a:r>
          </a:p>
        </p:txBody>
      </p: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304" y="694647"/>
            <a:ext cx="1835133" cy="260435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6" name="Надпись 53"/>
          <p:cNvSpPr txBox="1"/>
          <p:nvPr/>
        </p:nvSpPr>
        <p:spPr>
          <a:xfrm>
            <a:off x="6527659" y="3232179"/>
            <a:ext cx="1114425" cy="29527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Краев К.Д.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388" y="3636791"/>
            <a:ext cx="1666966" cy="259053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8" name="Надпись 155"/>
          <p:cNvSpPr txBox="1"/>
          <p:nvPr/>
        </p:nvSpPr>
        <p:spPr>
          <a:xfrm>
            <a:off x="6328010" y="5907440"/>
            <a:ext cx="1467413" cy="29893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Рапопорт С.А.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01629" y="656689"/>
            <a:ext cx="3724232" cy="548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ru-RU" sz="1750" b="1" dirty="0"/>
              <a:t>По разному складывалась фронтовая судьба</a:t>
            </a:r>
            <a:r>
              <a:rPr lang="ru-RU" sz="1750" dirty="0"/>
              <a:t>.</a:t>
            </a:r>
          </a:p>
          <a:p>
            <a:r>
              <a:rPr lang="ru-RU" sz="1750" dirty="0"/>
              <a:t>   </a:t>
            </a:r>
            <a:r>
              <a:rPr lang="en-US" sz="1750" dirty="0"/>
              <a:t> </a:t>
            </a:r>
            <a:r>
              <a:rPr lang="ru-RU" sz="1750" dirty="0"/>
              <a:t>Они защищали Отчизну на суше, в небе или на воде, участвовали в битве за </a:t>
            </a:r>
            <a:r>
              <a:rPr lang="ru-RU" sz="1750" b="1" dirty="0"/>
              <a:t>Москву</a:t>
            </a:r>
            <a:r>
              <a:rPr lang="ru-RU" sz="1750" dirty="0"/>
              <a:t>, в </a:t>
            </a:r>
            <a:r>
              <a:rPr lang="ru-RU" sz="1750" b="1" dirty="0"/>
              <a:t>Сталинградском</a:t>
            </a:r>
            <a:r>
              <a:rPr lang="ru-RU" sz="1750" dirty="0"/>
              <a:t> или </a:t>
            </a:r>
            <a:r>
              <a:rPr lang="ru-RU" sz="1750" b="1" dirty="0"/>
              <a:t>Курском</a:t>
            </a:r>
            <a:r>
              <a:rPr lang="ru-RU" sz="1750" dirty="0"/>
              <a:t> сражениях, </a:t>
            </a:r>
            <a:r>
              <a:rPr lang="ru-RU" sz="1750" b="1" dirty="0"/>
              <a:t>Белорусской</a:t>
            </a:r>
            <a:r>
              <a:rPr lang="ru-RU" sz="1750" dirty="0"/>
              <a:t> операции, вели борьбу в тылу врага, дошли до </a:t>
            </a:r>
            <a:r>
              <a:rPr lang="ru-RU" sz="1750" b="1" dirty="0"/>
              <a:t>Праги и Берлина</a:t>
            </a:r>
            <a:r>
              <a:rPr lang="ru-RU" sz="1750" dirty="0"/>
              <a:t>, сокрушали врага на </a:t>
            </a:r>
            <a:r>
              <a:rPr lang="ru-RU" sz="1750" b="1" dirty="0"/>
              <a:t>Дальнем Востоке</a:t>
            </a:r>
            <a:r>
              <a:rPr lang="ru-RU" sz="1750" dirty="0"/>
              <a:t>.</a:t>
            </a:r>
          </a:p>
          <a:p>
            <a:r>
              <a:rPr lang="ru-RU" sz="1750" dirty="0"/>
              <a:t>   </a:t>
            </a:r>
            <a:r>
              <a:rPr lang="ru-RU" sz="1750" b="1" dirty="0"/>
              <a:t>Офицеры и рядовые </a:t>
            </a:r>
            <a:r>
              <a:rPr lang="ru-RU" sz="1750" dirty="0"/>
              <a:t>всех родов войск, </a:t>
            </a:r>
            <a:r>
              <a:rPr lang="ru-RU" sz="1750" b="1" dirty="0"/>
              <a:t>партизаны, ополченцы </a:t>
            </a:r>
            <a:r>
              <a:rPr lang="ru-RU" sz="1750" dirty="0"/>
              <a:t>– </a:t>
            </a:r>
            <a:r>
              <a:rPr lang="ru-RU" sz="1750" b="1" dirty="0"/>
              <a:t>мужчины и женщины</a:t>
            </a:r>
            <a:r>
              <a:rPr lang="ru-RU" sz="1750" dirty="0"/>
              <a:t>, </a:t>
            </a:r>
            <a:r>
              <a:rPr lang="ru-RU" sz="1750" b="1" dirty="0"/>
              <a:t>юноши и девушки и даже дети</a:t>
            </a:r>
            <a:r>
              <a:rPr lang="ru-RU" sz="1750" dirty="0"/>
              <a:t> поднялись на борьбу с фашистской чумой.</a:t>
            </a:r>
          </a:p>
          <a:p>
            <a:r>
              <a:rPr lang="ru-RU" sz="1750" dirty="0"/>
              <a:t>    Сражение с иноземными захватчиками вели также </a:t>
            </a:r>
            <a:r>
              <a:rPr lang="ru-RU" sz="1750" b="1" dirty="0"/>
              <a:t>участники трудового фронта,</a:t>
            </a:r>
            <a:r>
              <a:rPr lang="ru-RU" sz="1750" dirty="0"/>
              <a:t> обеспечивая всем необходимым </a:t>
            </a:r>
            <a:r>
              <a:rPr lang="ru-RU" sz="1750" b="1" dirty="0"/>
              <a:t>Красную Армию</a:t>
            </a:r>
            <a:r>
              <a:rPr lang="ru-RU" sz="1750" dirty="0" smtClean="0"/>
              <a:t>. </a:t>
            </a:r>
            <a:r>
              <a:rPr lang="ru-RU" sz="1750" dirty="0"/>
              <a:t>И каждый внёс свой вклад в </a:t>
            </a:r>
            <a:r>
              <a:rPr lang="ru-RU" sz="1750" b="1" dirty="0"/>
              <a:t>Победу</a:t>
            </a:r>
            <a:r>
              <a:rPr lang="ru-RU" sz="17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8944164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690" y="613826"/>
            <a:ext cx="11069287" cy="56255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Рисунок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0" y="3604845"/>
            <a:ext cx="1837364" cy="263449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Надпись 156"/>
          <p:cNvSpPr txBox="1"/>
          <p:nvPr/>
        </p:nvSpPr>
        <p:spPr>
          <a:xfrm>
            <a:off x="828803" y="5859728"/>
            <a:ext cx="1357483" cy="334329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Неронов Н.Н.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695" y="3590773"/>
            <a:ext cx="1918901" cy="261185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5" name="Надпись 86"/>
          <p:cNvSpPr txBox="1"/>
          <p:nvPr/>
        </p:nvSpPr>
        <p:spPr>
          <a:xfrm>
            <a:off x="2914389" y="5854856"/>
            <a:ext cx="1459372" cy="339201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Журавлев В.Г.</a:t>
            </a:r>
          </a:p>
        </p:txBody>
      </p:sp>
      <p:pic>
        <p:nvPicPr>
          <p:cNvPr id="24" name="Рисунок 2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97" y="646910"/>
            <a:ext cx="1940640" cy="252597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5" name="Надпись 97"/>
          <p:cNvSpPr txBox="1"/>
          <p:nvPr/>
        </p:nvSpPr>
        <p:spPr>
          <a:xfrm>
            <a:off x="4632476" y="3235808"/>
            <a:ext cx="1576738" cy="35496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Латыфова Е.Щ.</a:t>
            </a:r>
          </a:p>
        </p:txBody>
      </p:sp>
      <p:pic>
        <p:nvPicPr>
          <p:cNvPr id="16" name="Рисунок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368" y="613826"/>
            <a:ext cx="1674393" cy="257181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7" name="Надпись 77"/>
          <p:cNvSpPr txBox="1"/>
          <p:nvPr/>
        </p:nvSpPr>
        <p:spPr>
          <a:xfrm>
            <a:off x="2939014" y="3226971"/>
            <a:ext cx="1334491" cy="322473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Бисаров В.И</a:t>
            </a: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Рисунок 1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02" y="3604845"/>
            <a:ext cx="1882134" cy="263449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" name="Надпись 74"/>
          <p:cNvSpPr txBox="1"/>
          <p:nvPr/>
        </p:nvSpPr>
        <p:spPr>
          <a:xfrm>
            <a:off x="4749332" y="5872492"/>
            <a:ext cx="1343025" cy="303927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Обросов П.П.</a:t>
            </a:r>
          </a:p>
        </p:txBody>
      </p:sp>
      <p:pic>
        <p:nvPicPr>
          <p:cNvPr id="21" name="Рисунок 2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83" y="626024"/>
            <a:ext cx="1955450" cy="255111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2" name="Надпись 166"/>
          <p:cNvSpPr txBox="1"/>
          <p:nvPr/>
        </p:nvSpPr>
        <p:spPr>
          <a:xfrm>
            <a:off x="935817" y="3253748"/>
            <a:ext cx="1463181" cy="319084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Кадышев Л.А.</a:t>
            </a:r>
          </a:p>
        </p:txBody>
      </p:sp>
      <p:pic>
        <p:nvPicPr>
          <p:cNvPr id="23" name="Рисунок 2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485" y="646910"/>
            <a:ext cx="1758618" cy="25387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8" name="Надпись 128"/>
          <p:cNvSpPr txBox="1"/>
          <p:nvPr/>
        </p:nvSpPr>
        <p:spPr>
          <a:xfrm>
            <a:off x="6664924" y="3204675"/>
            <a:ext cx="1357739" cy="335207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Грабарь Ж.Д.</a:t>
            </a:r>
          </a:p>
        </p:txBody>
      </p:sp>
      <p:pic>
        <p:nvPicPr>
          <p:cNvPr id="29" name="Рисунок 2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146" y="3604845"/>
            <a:ext cx="1793293" cy="263508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0" name="Надпись 115"/>
          <p:cNvSpPr txBox="1"/>
          <p:nvPr/>
        </p:nvSpPr>
        <p:spPr>
          <a:xfrm>
            <a:off x="6647893" y="5862879"/>
            <a:ext cx="1353165" cy="346813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Васильев П.Г.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29883" y="822023"/>
            <a:ext cx="3382211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50" dirty="0"/>
              <a:t>Когда отгремели бои и народ вернулся к мирной жизни, началась новая страница в истории нашего учебного заведения. </a:t>
            </a:r>
          </a:p>
          <a:p>
            <a:r>
              <a:rPr lang="ru-RU" sz="1750" dirty="0"/>
              <a:t>   </a:t>
            </a:r>
            <a:r>
              <a:rPr lang="en-US" sz="1750" dirty="0"/>
              <a:t>  </a:t>
            </a:r>
            <a:r>
              <a:rPr lang="ru-RU" sz="1750" dirty="0"/>
              <a:t>Восстановительный период страны дал импульс объединению </a:t>
            </a:r>
            <a:r>
              <a:rPr lang="ru-RU" sz="1750" dirty="0" smtClean="0"/>
              <a:t>Московских </a:t>
            </a:r>
            <a:r>
              <a:rPr lang="ru-RU" sz="1750" dirty="0"/>
              <a:t>кредитно-экономического и финансово-экономического вузов и созданию на их базе </a:t>
            </a:r>
            <a:r>
              <a:rPr lang="ru-RU" sz="1750" b="1" dirty="0"/>
              <a:t>Московского финансового института. </a:t>
            </a:r>
          </a:p>
          <a:p>
            <a:r>
              <a:rPr lang="ru-RU" sz="1750" dirty="0"/>
              <a:t>   Это событие произошло в </a:t>
            </a:r>
            <a:r>
              <a:rPr lang="ru-RU" sz="1750" b="1" dirty="0"/>
              <a:t>1946</a:t>
            </a:r>
            <a:r>
              <a:rPr lang="ru-RU" sz="1750" dirty="0"/>
              <a:t> </a:t>
            </a:r>
            <a:r>
              <a:rPr lang="ru-RU" sz="1750" b="1" dirty="0"/>
              <a:t>году.</a:t>
            </a:r>
            <a:r>
              <a:rPr lang="ru-RU" sz="1750" dirty="0"/>
              <a:t> Страна залечивала раны, нанесённые войной, набирал силу и </a:t>
            </a:r>
            <a:r>
              <a:rPr lang="ru-RU" sz="1750" b="1" dirty="0"/>
              <a:t>МФИ.</a:t>
            </a:r>
            <a:r>
              <a:rPr lang="ru-RU" sz="1750" dirty="0"/>
              <a:t> </a:t>
            </a:r>
          </a:p>
          <a:p>
            <a:r>
              <a:rPr lang="ru-RU" sz="1750" dirty="0"/>
              <a:t> Существенную роль в этом сыграли вернувшиеся  с войны преподаватели и студенты.</a:t>
            </a:r>
          </a:p>
        </p:txBody>
      </p:sp>
    </p:spTree>
    <p:extLst>
      <p:ext uri="{BB962C8B-B14F-4D97-AF65-F5344CB8AC3E}">
        <p14:creationId xmlns:p14="http://schemas.microsoft.com/office/powerpoint/2010/main" val="3411550374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3500" y="641839"/>
            <a:ext cx="11052685" cy="56332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24" y="642724"/>
            <a:ext cx="1888097" cy="274230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Надпись 88"/>
          <p:cNvSpPr txBox="1"/>
          <p:nvPr/>
        </p:nvSpPr>
        <p:spPr>
          <a:xfrm>
            <a:off x="906543" y="3062485"/>
            <a:ext cx="1395096" cy="34115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Стомахин В.И</a:t>
            </a: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Рисунок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68" y="641839"/>
            <a:ext cx="1862650" cy="26683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1" name="Надпись 175"/>
          <p:cNvSpPr txBox="1"/>
          <p:nvPr/>
        </p:nvSpPr>
        <p:spPr>
          <a:xfrm>
            <a:off x="2875629" y="3116182"/>
            <a:ext cx="1353004" cy="318377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Буткевич В.И.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365" y="641839"/>
            <a:ext cx="1777363" cy="26683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3" name="Надпись 175"/>
          <p:cNvSpPr txBox="1"/>
          <p:nvPr/>
        </p:nvSpPr>
        <p:spPr>
          <a:xfrm>
            <a:off x="5009669" y="3085263"/>
            <a:ext cx="1174103" cy="318377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Жуков Г.П.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00" y="3434559"/>
            <a:ext cx="1961182" cy="2840523"/>
          </a:xfrm>
          <a:prstGeom prst="rect">
            <a:avLst/>
          </a:prstGeom>
        </p:spPr>
      </p:pic>
      <p:sp>
        <p:nvSpPr>
          <p:cNvPr id="24" name="Надпись 175"/>
          <p:cNvSpPr txBox="1"/>
          <p:nvPr/>
        </p:nvSpPr>
        <p:spPr>
          <a:xfrm>
            <a:off x="716853" y="5878971"/>
            <a:ext cx="1774475" cy="318377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Спиридонов С.В.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05" y="3508736"/>
            <a:ext cx="2275809" cy="227580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5" name="Надпись 175"/>
          <p:cNvSpPr txBox="1"/>
          <p:nvPr/>
        </p:nvSpPr>
        <p:spPr>
          <a:xfrm>
            <a:off x="2849585" y="5858722"/>
            <a:ext cx="1370776" cy="318377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Гельман П.В.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584" y="3508735"/>
            <a:ext cx="1855994" cy="257552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7" name="Надпись 175"/>
          <p:cNvSpPr txBox="1"/>
          <p:nvPr/>
        </p:nvSpPr>
        <p:spPr>
          <a:xfrm>
            <a:off x="5171523" y="5864431"/>
            <a:ext cx="1480205" cy="318377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Федченко Т.М.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8578" y="729762"/>
            <a:ext cx="4779684" cy="5467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В их числе – бывший начальник финансовой службы Ленинградского фронта генерал-майор </a:t>
            </a:r>
            <a:r>
              <a:rPr lang="ru-RU" b="1" dirty="0"/>
              <a:t>Сергей Васильевич Спиридонов</a:t>
            </a:r>
            <a:r>
              <a:rPr lang="ru-RU" dirty="0"/>
              <a:t> </a:t>
            </a:r>
            <a:r>
              <a:rPr lang="en-US" dirty="0"/>
              <a:t> </a:t>
            </a:r>
          </a:p>
          <a:p>
            <a:r>
              <a:rPr lang="ru-RU" dirty="0"/>
              <a:t>    и</a:t>
            </a:r>
            <a:r>
              <a:rPr lang="en-US" dirty="0"/>
              <a:t> </a:t>
            </a:r>
            <a:r>
              <a:rPr lang="ru-RU" dirty="0"/>
              <a:t> командир полка в годы войны генерал-майор</a:t>
            </a:r>
            <a:r>
              <a:rPr lang="ru-RU" b="1" dirty="0"/>
              <a:t> Иван Иванович Синеокий</a:t>
            </a:r>
            <a:r>
              <a:rPr lang="ru-RU" dirty="0"/>
              <a:t>, </a:t>
            </a:r>
            <a:endParaRPr lang="en-US" dirty="0"/>
          </a:p>
          <a:p>
            <a:r>
              <a:rPr lang="ru-RU" dirty="0"/>
              <a:t>возглавлявшие впоследствии Военный факультет при </a:t>
            </a:r>
            <a:r>
              <a:rPr lang="ru-RU" b="1" dirty="0"/>
              <a:t>МФИ</a:t>
            </a:r>
            <a:r>
              <a:rPr lang="ru-RU" dirty="0"/>
              <a:t>;  </a:t>
            </a:r>
            <a:endParaRPr lang="en-US" dirty="0"/>
          </a:p>
          <a:p>
            <a:r>
              <a:rPr lang="ru-RU" dirty="0"/>
              <a:t>   прервавшая учёбу в </a:t>
            </a:r>
            <a:r>
              <a:rPr lang="ru-RU" b="1" dirty="0"/>
              <a:t>МГУ</a:t>
            </a:r>
            <a:r>
              <a:rPr lang="ru-RU" dirty="0"/>
              <a:t> штурман-бомбардир прославленного женского ночного бомбардировочного полка Герой Советского Союза</a:t>
            </a:r>
            <a:r>
              <a:rPr lang="ru-RU" b="1" dirty="0"/>
              <a:t> Полина Владимировна </a:t>
            </a:r>
            <a:r>
              <a:rPr lang="ru-RU" b="1" dirty="0" err="1"/>
              <a:t>Гельман</a:t>
            </a:r>
            <a:r>
              <a:rPr lang="ru-RU" dirty="0"/>
              <a:t>, ставшая начальником библиотеки Военного факультета;  </a:t>
            </a:r>
            <a:endParaRPr lang="en-US" dirty="0"/>
          </a:p>
          <a:p>
            <a:r>
              <a:rPr lang="ru-RU" b="1" dirty="0"/>
              <a:t>    </a:t>
            </a:r>
            <a:r>
              <a:rPr lang="ru-RU" dirty="0"/>
              <a:t>командир противотанковой батареи, кавалер семи боевых орденов, представленный командованием к званию «Герой Советского Союза»</a:t>
            </a:r>
            <a:r>
              <a:rPr lang="ru-RU" b="1" dirty="0"/>
              <a:t> Геннадий Павлович Жуков</a:t>
            </a:r>
            <a:r>
              <a:rPr lang="ru-RU" dirty="0"/>
              <a:t>, </a:t>
            </a:r>
          </a:p>
          <a:p>
            <a:r>
              <a:rPr lang="ru-RU" dirty="0"/>
              <a:t>со временем-доктор наук, заведующий кафедрой.</a:t>
            </a:r>
          </a:p>
        </p:txBody>
      </p:sp>
    </p:spTree>
    <p:extLst>
      <p:ext uri="{BB962C8B-B14F-4D97-AF65-F5344CB8AC3E}">
        <p14:creationId xmlns:p14="http://schemas.microsoft.com/office/powerpoint/2010/main" val="2286881189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89085" y="643048"/>
            <a:ext cx="11016761" cy="56170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1" y="651980"/>
            <a:ext cx="2092936" cy="26627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Надпись 71"/>
          <p:cNvSpPr txBox="1"/>
          <p:nvPr/>
        </p:nvSpPr>
        <p:spPr>
          <a:xfrm>
            <a:off x="1077587" y="3009447"/>
            <a:ext cx="1545163" cy="298892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Сименков В.Н.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8" y="3402623"/>
            <a:ext cx="2045919" cy="277487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Надпись 139"/>
          <p:cNvSpPr txBox="1"/>
          <p:nvPr/>
        </p:nvSpPr>
        <p:spPr>
          <a:xfrm>
            <a:off x="1024907" y="5765872"/>
            <a:ext cx="1585083" cy="31907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Жуковский Г. Л.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63" y="651980"/>
            <a:ext cx="1976945" cy="26627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Надпись 122"/>
          <p:cNvSpPr txBox="1"/>
          <p:nvPr/>
        </p:nvSpPr>
        <p:spPr>
          <a:xfrm>
            <a:off x="3346322" y="3009447"/>
            <a:ext cx="1597638" cy="3048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Городецкий В.А.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668" y="643048"/>
            <a:ext cx="1945069" cy="27595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Надпись 119"/>
          <p:cNvSpPr txBox="1"/>
          <p:nvPr/>
        </p:nvSpPr>
        <p:spPr>
          <a:xfrm>
            <a:off x="5516077" y="3009447"/>
            <a:ext cx="1531054" cy="3300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Геращенко В.С.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63" y="3417918"/>
            <a:ext cx="2004952" cy="275078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Надпись 131"/>
          <p:cNvSpPr txBox="1"/>
          <p:nvPr/>
        </p:nvSpPr>
        <p:spPr>
          <a:xfrm>
            <a:off x="3566564" y="5765388"/>
            <a:ext cx="1377396" cy="315549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Дадонов А.Л.</a:t>
            </a:r>
          </a:p>
        </p:txBody>
      </p:sp>
      <p:pic>
        <p:nvPicPr>
          <p:cNvPr id="15" name="Рисунок 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125" y="3468135"/>
            <a:ext cx="1876641" cy="25959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6" name="Надпись 130"/>
          <p:cNvSpPr txBox="1"/>
          <p:nvPr/>
        </p:nvSpPr>
        <p:spPr>
          <a:xfrm>
            <a:off x="5609303" y="5853152"/>
            <a:ext cx="1241938" cy="315549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Дедков Е.П.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71309" y="651980"/>
            <a:ext cx="411144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1900" dirty="0" smtClean="0"/>
              <a:t>С </a:t>
            </a:r>
            <a:r>
              <a:rPr lang="ru-RU" sz="1900" dirty="0"/>
              <a:t>1</a:t>
            </a:r>
            <a:r>
              <a:rPr lang="en-US" sz="1900" dirty="0"/>
              <a:t>9</a:t>
            </a:r>
            <a:r>
              <a:rPr lang="ru-RU" sz="1900" dirty="0"/>
              <a:t>62 по 1995 год возглавлял кафедру  «Денежное обращение и кредит»  кавалер орденов Ленина  и Отечественной войны </a:t>
            </a:r>
            <a:r>
              <a:rPr lang="en-US" sz="1900" dirty="0"/>
              <a:t>I</a:t>
            </a:r>
            <a:r>
              <a:rPr lang="ru-RU" sz="1900" dirty="0"/>
              <a:t> степени, участник Потсдамской и Парижской мирной конференции доктор экономических наук, профессор </a:t>
            </a:r>
            <a:r>
              <a:rPr lang="ru-RU" sz="1900" b="1" dirty="0"/>
              <a:t>Владимир Сергеевич Геращенко.</a:t>
            </a:r>
          </a:p>
          <a:p>
            <a:endParaRPr lang="ru-RU" sz="1900" b="1" dirty="0"/>
          </a:p>
          <a:p>
            <a:r>
              <a:rPr lang="ru-RU" sz="1900" dirty="0"/>
              <a:t>    </a:t>
            </a:r>
            <a:endParaRPr lang="ru-RU" sz="1900" dirty="0" smtClean="0"/>
          </a:p>
          <a:p>
            <a:endParaRPr lang="en-US" sz="1900" dirty="0"/>
          </a:p>
          <a:p>
            <a:r>
              <a:rPr lang="en-US" sz="1900" dirty="0"/>
              <a:t>    </a:t>
            </a:r>
            <a:r>
              <a:rPr lang="ru-RU" sz="1900" b="1" dirty="0"/>
              <a:t>В</a:t>
            </a:r>
            <a:r>
              <a:rPr lang="en-US" sz="1900" b="1" dirty="0"/>
              <a:t> 1946/47</a:t>
            </a:r>
            <a:r>
              <a:rPr lang="ru-RU" sz="1900" b="1" dirty="0"/>
              <a:t> </a:t>
            </a:r>
            <a:r>
              <a:rPr lang="ru-RU" sz="1900" dirty="0"/>
              <a:t>учебном году в </a:t>
            </a:r>
            <a:r>
              <a:rPr lang="ru-RU" sz="1900" b="1" dirty="0"/>
              <a:t>МФИ</a:t>
            </a:r>
            <a:r>
              <a:rPr lang="ru-RU" sz="1900" dirty="0"/>
              <a:t> к занятиям приступили 123 фронтовика-студента. </a:t>
            </a:r>
          </a:p>
          <a:p>
            <a:r>
              <a:rPr lang="ru-RU" sz="1900" dirty="0"/>
              <a:t>   Кроме того, в </a:t>
            </a:r>
            <a:r>
              <a:rPr lang="ru-RU" sz="1900" b="1" dirty="0"/>
              <a:t>1948</a:t>
            </a:r>
            <a:r>
              <a:rPr lang="ru-RU" sz="1900" dirty="0"/>
              <a:t> году участники войны составляли 90%, а в </a:t>
            </a:r>
            <a:r>
              <a:rPr lang="ru-RU" sz="1900" b="1" dirty="0"/>
              <a:t>1949</a:t>
            </a:r>
            <a:r>
              <a:rPr lang="ru-RU" sz="1900" dirty="0"/>
              <a:t> году - 80 %</a:t>
            </a:r>
            <a:r>
              <a:rPr lang="en-US" sz="1900" dirty="0"/>
              <a:t> </a:t>
            </a:r>
            <a:r>
              <a:rPr lang="ru-RU" sz="1900" dirty="0"/>
              <a:t>слушателей Военного факультета при </a:t>
            </a:r>
            <a:r>
              <a:rPr lang="ru-RU" sz="1900" b="1" dirty="0"/>
              <a:t>МФИ</a:t>
            </a:r>
            <a:r>
              <a:rPr lang="ru-RU" sz="19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32403035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6669" y="641461"/>
            <a:ext cx="10981593" cy="56890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3" y="641461"/>
            <a:ext cx="1913084" cy="278171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Надпись 142"/>
          <p:cNvSpPr txBox="1"/>
          <p:nvPr/>
        </p:nvSpPr>
        <p:spPr>
          <a:xfrm>
            <a:off x="1009141" y="3084051"/>
            <a:ext cx="1427005" cy="345649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Палагута А.И.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43" y="656927"/>
            <a:ext cx="1951892" cy="278171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Надпись 107"/>
          <p:cNvSpPr txBox="1"/>
          <p:nvPr/>
        </p:nvSpPr>
        <p:spPr>
          <a:xfrm>
            <a:off x="3165850" y="3093266"/>
            <a:ext cx="1406746" cy="345379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Мелкуян М.И.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61" y="656927"/>
            <a:ext cx="1815588" cy="278171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Надпись 110"/>
          <p:cNvSpPr txBox="1"/>
          <p:nvPr/>
        </p:nvSpPr>
        <p:spPr>
          <a:xfrm>
            <a:off x="4997927" y="3067685"/>
            <a:ext cx="1357493" cy="32749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Скокова А.В.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3" y="3543561"/>
            <a:ext cx="1925515" cy="269121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Надпись 101"/>
          <p:cNvSpPr txBox="1"/>
          <p:nvPr/>
        </p:nvSpPr>
        <p:spPr>
          <a:xfrm>
            <a:off x="854679" y="5823095"/>
            <a:ext cx="1620681" cy="34717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Клиновская Н.А.</a:t>
            </a:r>
          </a:p>
        </p:txBody>
      </p:sp>
      <p:pic>
        <p:nvPicPr>
          <p:cNvPr id="16" name="Рисунок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270" y="3565427"/>
            <a:ext cx="1815588" cy="260044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7" name="Надпись 151"/>
          <p:cNvSpPr txBox="1"/>
          <p:nvPr/>
        </p:nvSpPr>
        <p:spPr>
          <a:xfrm>
            <a:off x="4948143" y="5840322"/>
            <a:ext cx="1423510" cy="325553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Смирнов Ю.Н.</a:t>
            </a:r>
          </a:p>
        </p:txBody>
      </p:sp>
      <p:pic>
        <p:nvPicPr>
          <p:cNvPr id="20" name="Рисунок 1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35" y="3565427"/>
            <a:ext cx="1941000" cy="26323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1" name="Надпись 146"/>
          <p:cNvSpPr txBox="1"/>
          <p:nvPr/>
        </p:nvSpPr>
        <p:spPr>
          <a:xfrm>
            <a:off x="3206112" y="5858535"/>
            <a:ext cx="1087738" cy="3073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Солюс Г.П.</a:t>
            </a:r>
          </a:p>
        </p:txBody>
      </p:sp>
      <p:pic>
        <p:nvPicPr>
          <p:cNvPr id="22" name="Рисунок 2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949" y="678917"/>
            <a:ext cx="1877771" cy="275078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3" name="Надпись 141"/>
          <p:cNvSpPr txBox="1"/>
          <p:nvPr/>
        </p:nvSpPr>
        <p:spPr>
          <a:xfrm>
            <a:off x="6813735" y="3069800"/>
            <a:ext cx="1535843" cy="32537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Савельева П.И.</a:t>
            </a:r>
          </a:p>
        </p:txBody>
      </p:sp>
      <p:pic>
        <p:nvPicPr>
          <p:cNvPr id="26" name="Рисунок 2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911" y="3565427"/>
            <a:ext cx="1877771" cy="26323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7" name="Надпись 172"/>
          <p:cNvSpPr txBox="1"/>
          <p:nvPr/>
        </p:nvSpPr>
        <p:spPr>
          <a:xfrm>
            <a:off x="6810746" y="5823095"/>
            <a:ext cx="1668100" cy="3238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Иванькович Н.Ф.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7238" y="1133017"/>
            <a:ext cx="29630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Многие из них выглядели значительно старше  своих однокурсников.</a:t>
            </a:r>
          </a:p>
          <a:p>
            <a:endParaRPr lang="ru-RU"/>
          </a:p>
          <a:p>
            <a:r>
              <a:rPr lang="ru-RU"/>
              <a:t>    Война прервала их учёбу, а некоторым просто не позволила своевременно поступить в вуз.</a:t>
            </a:r>
          </a:p>
          <a:p>
            <a:endParaRPr lang="ru-RU"/>
          </a:p>
          <a:p>
            <a:r>
              <a:rPr lang="ru-RU"/>
              <a:t>    Да и груз военных событий ложился не только звёздами на их погоны, но и морщинами на лица.   </a:t>
            </a:r>
          </a:p>
          <a:p>
            <a:endParaRPr lang="ru-RU"/>
          </a:p>
          <a:p>
            <a:r>
              <a:rPr lang="ru-RU"/>
              <a:t>  Среди них было не мало раненых и инвалидов.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336813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254" y="596179"/>
            <a:ext cx="10955215" cy="56815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" name="Рисунок 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79" y="668214"/>
            <a:ext cx="1959999" cy="25972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1" name="Надпись 169"/>
          <p:cNvSpPr txBox="1"/>
          <p:nvPr/>
        </p:nvSpPr>
        <p:spPr>
          <a:xfrm>
            <a:off x="1028180" y="3131304"/>
            <a:ext cx="1240632" cy="309563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Ипатов П.Ф.</a:t>
            </a:r>
          </a:p>
        </p:txBody>
      </p:sp>
      <p:pic>
        <p:nvPicPr>
          <p:cNvPr id="23" name="Рисунок 2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64474" y="3857235"/>
            <a:ext cx="2670321" cy="19731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4" name="Надпись 40"/>
          <p:cNvSpPr txBox="1"/>
          <p:nvPr/>
        </p:nvSpPr>
        <p:spPr>
          <a:xfrm>
            <a:off x="5105073" y="5854363"/>
            <a:ext cx="1590675" cy="313312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Раздорский Г.И.</a:t>
            </a:r>
          </a:p>
        </p:txBody>
      </p:sp>
      <p:pic>
        <p:nvPicPr>
          <p:cNvPr id="25" name="Рисунок 2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8" y="3481755"/>
            <a:ext cx="1949260" cy="27240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6" name="Надпись 65"/>
          <p:cNvSpPr txBox="1"/>
          <p:nvPr/>
        </p:nvSpPr>
        <p:spPr>
          <a:xfrm>
            <a:off x="1061256" y="5920555"/>
            <a:ext cx="1140001" cy="285291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Таций Г.М.</a:t>
            </a:r>
          </a:p>
        </p:txBody>
      </p:sp>
      <p:pic>
        <p:nvPicPr>
          <p:cNvPr id="27" name="Рисунок 2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026" y="3486536"/>
            <a:ext cx="1935695" cy="2731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8" name="Надпись 68"/>
          <p:cNvSpPr txBox="1"/>
          <p:nvPr/>
        </p:nvSpPr>
        <p:spPr>
          <a:xfrm>
            <a:off x="2932933" y="5877421"/>
            <a:ext cx="1375451" cy="333257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Туровцев В.И</a:t>
            </a: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9" name="Рисунок 2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72" y="676932"/>
            <a:ext cx="2000377" cy="26627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0" name="Надпись 136"/>
          <p:cNvSpPr txBox="1"/>
          <p:nvPr/>
        </p:nvSpPr>
        <p:spPr>
          <a:xfrm>
            <a:off x="5124141" y="3100822"/>
            <a:ext cx="1552537" cy="305717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Животкова Л.Ф.</a:t>
            </a:r>
          </a:p>
        </p:txBody>
      </p:sp>
      <p:pic>
        <p:nvPicPr>
          <p:cNvPr id="31" name="Рисунок 3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79311" y="1001616"/>
            <a:ext cx="2669262" cy="198859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2" name="Надпись 56"/>
          <p:cNvSpPr txBox="1"/>
          <p:nvPr/>
        </p:nvSpPr>
        <p:spPr>
          <a:xfrm>
            <a:off x="2977865" y="3066897"/>
            <a:ext cx="1514475" cy="3048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Мамонова Л.Б.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86600" y="668214"/>
            <a:ext cx="44577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Однако они стойко преодолевали трудности и не жалели на учёбу ни сил, ни времени и овладевали прочными знаниями.</a:t>
            </a:r>
          </a:p>
          <a:p>
            <a:r>
              <a:rPr lang="ru-RU" dirty="0"/>
              <a:t>      Бывшие фронтовики:</a:t>
            </a:r>
          </a:p>
          <a:p>
            <a:r>
              <a:rPr lang="ru-RU" b="1" dirty="0"/>
              <a:t>Николай Фёдорович </a:t>
            </a:r>
            <a:r>
              <a:rPr lang="ru-RU" b="1" dirty="0" err="1"/>
              <a:t>Иванькович</a:t>
            </a:r>
            <a:r>
              <a:rPr lang="ru-RU" b="1" dirty="0"/>
              <a:t>,   Григорий Иванович </a:t>
            </a:r>
            <a:r>
              <a:rPr lang="ru-RU" b="1" dirty="0" err="1"/>
              <a:t>Раздорский</a:t>
            </a:r>
            <a:r>
              <a:rPr lang="ru-RU" b="1" dirty="0"/>
              <a:t>, </a:t>
            </a:r>
          </a:p>
          <a:p>
            <a:r>
              <a:rPr lang="ru-RU" b="1" dirty="0"/>
              <a:t>Павел Фёдорович Ипатов, </a:t>
            </a:r>
          </a:p>
          <a:p>
            <a:r>
              <a:rPr lang="ru-RU" b="1" dirty="0"/>
              <a:t>Владимир Григорьевич Журавлёв,  Людмила Фёдоровна </a:t>
            </a:r>
            <a:r>
              <a:rPr lang="ru-RU" b="1" dirty="0" err="1"/>
              <a:t>Животкова</a:t>
            </a:r>
            <a:r>
              <a:rPr lang="ru-RU" b="1" dirty="0"/>
              <a:t>, </a:t>
            </a:r>
          </a:p>
          <a:p>
            <a:r>
              <a:rPr lang="ru-RU" b="1" dirty="0"/>
              <a:t>Фёдор Петрович Васин,</a:t>
            </a:r>
          </a:p>
          <a:p>
            <a:r>
              <a:rPr lang="ru-RU" b="1" dirty="0"/>
              <a:t>Любовь Борисовна Мамонова, </a:t>
            </a:r>
          </a:p>
          <a:p>
            <a:r>
              <a:rPr lang="ru-RU" b="1" dirty="0"/>
              <a:t>Владимир Николаевич Семенков,   Григорий Михайлович </a:t>
            </a:r>
            <a:r>
              <a:rPr lang="ru-RU" b="1" dirty="0" err="1"/>
              <a:t>Таций</a:t>
            </a:r>
            <a:r>
              <a:rPr lang="ru-RU" b="1" dirty="0"/>
              <a:t>,  </a:t>
            </a:r>
          </a:p>
          <a:p>
            <a:r>
              <a:rPr lang="ru-RU" b="1" dirty="0"/>
              <a:t>Виктор Иванович </a:t>
            </a:r>
            <a:r>
              <a:rPr lang="ru-RU" b="1" dirty="0" err="1"/>
              <a:t>Туровцев</a:t>
            </a:r>
            <a:r>
              <a:rPr lang="ru-RU" b="1" dirty="0"/>
              <a:t>  </a:t>
            </a:r>
          </a:p>
          <a:p>
            <a:r>
              <a:rPr lang="ru-RU" dirty="0"/>
              <a:t>и ряд других пополнили семью преподавателей.</a:t>
            </a:r>
          </a:p>
          <a:p>
            <a:r>
              <a:rPr lang="ru-RU" dirty="0"/>
              <a:t>    Многих из них с нами уже нет. Но все послевоенные годы коллектив университета свято хранит память о подвиге, совершённом ими ради жизни на земле.</a:t>
            </a:r>
          </a:p>
        </p:txBody>
      </p:sp>
    </p:spTree>
    <p:extLst>
      <p:ext uri="{BB962C8B-B14F-4D97-AF65-F5344CB8AC3E}">
        <p14:creationId xmlns:p14="http://schemas.microsoft.com/office/powerpoint/2010/main" val="4028542886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4427</TotalTime>
  <Words>2866</Words>
  <Application>Microsoft Office PowerPoint</Application>
  <PresentationFormat>Широкоэкранный</PresentationFormat>
  <Paragraphs>214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Левина Екатерина Дмитриевна</dc:creator>
  <cp:lastModifiedBy>Ермилова Диана Борисовна</cp:lastModifiedBy>
  <cp:revision>316</cp:revision>
  <dcterms:created xsi:type="dcterms:W3CDTF">2017-12-22T10:30:42Z</dcterms:created>
  <dcterms:modified xsi:type="dcterms:W3CDTF">2018-12-28T07:45:04Z</dcterms:modified>
</cp:coreProperties>
</file>