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9" r:id="rId3"/>
    <p:sldId id="299" r:id="rId4"/>
    <p:sldId id="290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8" r:id="rId27"/>
    <p:sldId id="280" r:id="rId28"/>
    <p:sldId id="282" r:id="rId29"/>
    <p:sldId id="283" r:id="rId30"/>
    <p:sldId id="285" r:id="rId31"/>
    <p:sldId id="291" r:id="rId32"/>
    <p:sldId id="292" r:id="rId33"/>
    <p:sldId id="289" r:id="rId34"/>
    <p:sldId id="287" r:id="rId35"/>
    <p:sldId id="294" r:id="rId36"/>
    <p:sldId id="295" r:id="rId37"/>
    <p:sldId id="296" r:id="rId38"/>
    <p:sldId id="293" r:id="rId39"/>
    <p:sldId id="298" r:id="rId40"/>
    <p:sldId id="297" r:id="rId41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одержание, законодательство" id="{5F83878D-AA34-4DCB-9E5F-50994174AA25}">
          <p14:sldIdLst>
            <p14:sldId id="256"/>
            <p14:sldId id="259"/>
            <p14:sldId id="299"/>
          </p14:sldIdLst>
        </p14:section>
        <p14:section name="Первая помощь" id="{24FC17D9-DE55-4C3E-8AF1-5375F5025EE7}">
          <p14:sldIdLst>
            <p14:sldId id="290"/>
            <p14:sldId id="260"/>
          </p14:sldIdLst>
        </p14:section>
        <p14:section name="Обморок, сердечно-легочная реаним" id="{9C49B550-8923-4E33-B892-C742F4664931}">
          <p14:sldIdLst>
            <p14:sldId id="277"/>
            <p14:sldId id="261"/>
            <p14:sldId id="262"/>
            <p14:sldId id="263"/>
            <p14:sldId id="264"/>
            <p14:sldId id="265"/>
          </p14:sldIdLst>
        </p14:section>
        <p14:section name="Раны" id="{FE0D93C2-6B75-485D-B268-AFA7AA3078FB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Переломы" id="{B92F2FBF-85A4-481E-AE7A-9980099E92C4}">
          <p14:sldIdLst>
            <p14:sldId id="272"/>
            <p14:sldId id="273"/>
            <p14:sldId id="274"/>
            <p14:sldId id="275"/>
          </p14:sldIdLst>
        </p14:section>
        <p14:section name="Ожоги" id="{1978D564-0BF3-444B-9062-FB735E9447E2}">
          <p14:sldIdLst>
            <p14:sldId id="276"/>
            <p14:sldId id="278"/>
            <p14:sldId id="279"/>
          </p14:sldIdLst>
        </p14:section>
        <p14:section name="Отравление" id="{F69B4A66-DCAD-4282-8F3E-9478D6F6ECD4}">
          <p14:sldIdLst>
            <p14:sldId id="281"/>
            <p14:sldId id="288"/>
            <p14:sldId id="280"/>
            <p14:sldId id="282"/>
          </p14:sldIdLst>
        </p14:section>
        <p14:section name="Электричество" id="{76D03EF6-9164-49A7-A618-331DB90806BF}">
          <p14:sldIdLst>
            <p14:sldId id="283"/>
            <p14:sldId id="285"/>
            <p14:sldId id="291"/>
            <p14:sldId id="292"/>
            <p14:sldId id="289"/>
          </p14:sldIdLst>
        </p14:section>
        <p14:section name="Укусы" id="{B9A045EB-A9FB-43E9-AC6F-1C273FC09E8F}">
          <p14:sldIdLst>
            <p14:sldId id="287"/>
            <p14:sldId id="294"/>
            <p14:sldId id="295"/>
            <p14:sldId id="296"/>
            <p14:sldId id="293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669900"/>
    <a:srgbClr val="FF6600"/>
    <a:srgbClr val="FF3300"/>
    <a:srgbClr val="006600"/>
    <a:srgbClr val="800080"/>
    <a:srgbClr val="660066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3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F9DA-1464-4343-9C1D-AE6344C73FFA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D8AF-1101-471A-A412-ABB1170AB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5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9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7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38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2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86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1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48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35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0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2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74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9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1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14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43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13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73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26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9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04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24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3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28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2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60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56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85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66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05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1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4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2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9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1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1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D8AF-1101-471A-A412-ABB1170AB9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5C693D-18A3-4312-A0ED-2B214972150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7DE658-489B-47BD-BE73-2C0B7DA7B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jpe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272" y="2276872"/>
            <a:ext cx="8458200" cy="177849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255683"/>
                </a:solidFill>
                <a:latin typeface="Georgia" panose="02040502050405020303" pitchFamily="18" charset="0"/>
                <a:ea typeface="Cambria Math" panose="02040503050406030204" pitchFamily="18" charset="0"/>
              </a:rPr>
              <a:t>ОКАЗАНИЕ ПЕРВОЙ </a:t>
            </a:r>
          </a:p>
          <a:p>
            <a:pPr algn="ctr"/>
            <a:r>
              <a:rPr lang="ru-RU" sz="3000" b="1" dirty="0" smtClean="0">
                <a:solidFill>
                  <a:srgbClr val="255683"/>
                </a:solidFill>
                <a:latin typeface="Georgia" panose="02040502050405020303" pitchFamily="18" charset="0"/>
                <a:ea typeface="Cambria Math" panose="02040503050406030204" pitchFamily="18" charset="0"/>
              </a:rPr>
              <a:t>ДОВРАЧЕБНОЙ ПОМОЩИ</a:t>
            </a:r>
            <a:endParaRPr lang="ru-RU" sz="3000" b="1" dirty="0">
              <a:solidFill>
                <a:srgbClr val="255683"/>
              </a:solidFill>
            </a:endParaRPr>
          </a:p>
        </p:txBody>
      </p:sp>
      <p:pic>
        <p:nvPicPr>
          <p:cNvPr id="1026" name="Picture 2" descr="C:\Users\СашаЧе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4480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40141" y="6235604"/>
            <a:ext cx="5712179" cy="433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© 2017  ООО ЭАЦ «Технологии труда»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284048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реанимационную помощь оказывает один человек, то между частотой вдувания воздуха в легкие пострадавшего и надавливания на его грудину соблюдается соотношение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каждых двух быстрых вдуваний воздуха производится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надавливаний на грудную клетку с частотой одно воздействие в секунду. </a:t>
            </a:r>
          </a:p>
        </p:txBody>
      </p:sp>
      <p:pic>
        <p:nvPicPr>
          <p:cNvPr id="18434" name="Picture 2" descr="http://med-doc.club/uploads/0c/13/fb/0c13fbf6-723d-46c1-af06-031921ddeed3_670x0_resiz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r="9105"/>
          <a:stretch/>
        </p:blipFill>
        <p:spPr bwMode="auto">
          <a:xfrm>
            <a:off x="5293664" y="3252774"/>
            <a:ext cx="3382792" cy="3137817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547664" y="1478397"/>
            <a:ext cx="7128792" cy="654459"/>
          </a:xfrm>
          <a:prstGeom prst="rect">
            <a:avLst/>
          </a:prstGeom>
          <a:ln>
            <a:solidFill>
              <a:srgbClr val="006600"/>
            </a:solidFill>
          </a:ln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Сердечно-легочная реанимация проводится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больного сознания,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пульса на сонной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996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Этап С (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закрытый (непрямой) массаж сердца.</a:t>
            </a:r>
          </a:p>
        </p:txBody>
      </p:sp>
      <p:pic>
        <p:nvPicPr>
          <p:cNvPr id="9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" y="1294509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сердечно-легочной </a:t>
            </a:r>
            <a:r>
              <a:rPr lang="ru-RU" sz="2600" b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реанимации</a:t>
            </a:r>
            <a:endParaRPr lang="ru-RU" sz="2600" dirty="0">
              <a:solidFill>
                <a:srgbClr val="006600"/>
              </a:solidFill>
              <a:effectLst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1388239" y="2347426"/>
            <a:ext cx="6717367" cy="394880"/>
          </a:xfrm>
          <a:prstGeom prst="rect">
            <a:avLst/>
          </a:prstGeom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СЛР осуществляется в три приема (техника «АВС»): </a:t>
            </a: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ardiobook.ru/wp-content/uploads/2017/08/nepryamoj-massazh-serdca-s-ivl-dva-spasatel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2" b="4544"/>
          <a:stretch/>
        </p:blipFill>
        <p:spPr bwMode="auto">
          <a:xfrm>
            <a:off x="5364088" y="3150814"/>
            <a:ext cx="3018210" cy="3427407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3284048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itchFamily="18" charset="0"/>
                <a:cs typeface="Times New Roman" pitchFamily="18" charset="0"/>
              </a:rPr>
              <a:t>Двумя лицами более эффективно и соотношение вышеназванных частот </a:t>
            </a:r>
            <a:r>
              <a:rPr lang="ru-RU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1:5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. Один человек производит вдувание воздуха в легкие пострадавшего, контролируя при этом пульс на сонной артерии и считая вслух число надавливаний на грудную клетку.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47664" y="1478397"/>
            <a:ext cx="7128792" cy="654459"/>
          </a:xfrm>
          <a:prstGeom prst="rect">
            <a:avLst/>
          </a:prstGeom>
          <a:ln>
            <a:solidFill>
              <a:srgbClr val="006600"/>
            </a:solidFill>
          </a:ln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Сердечно-легочная реанимация проводится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больного сознания,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пульса на сонной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996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Этап С (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закрытый (непрямой) массаж сердца.</a:t>
            </a:r>
          </a:p>
        </p:txBody>
      </p:sp>
      <p:pic>
        <p:nvPicPr>
          <p:cNvPr id="11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" y="1294509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сердечно-легочной </a:t>
            </a:r>
            <a:r>
              <a:rPr lang="ru-RU" sz="2600" b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реанимации</a:t>
            </a:r>
            <a:endParaRPr lang="ru-RU" sz="2600" dirty="0">
              <a:solidFill>
                <a:srgbClr val="006600"/>
              </a:solidFill>
              <a:effectLst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1388239" y="2347426"/>
            <a:ext cx="6717367" cy="394880"/>
          </a:xfrm>
          <a:prstGeom prst="rect">
            <a:avLst/>
          </a:prstGeom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СЛР осуществляется в три приема (техника «АВС»): </a:t>
            </a: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91374" y="1453948"/>
            <a:ext cx="5809246" cy="6069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Травма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повреждение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органов,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целом под действием механических факторов.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17757" y="4581128"/>
            <a:ext cx="2433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Классификация  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ран: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9239" y="4968555"/>
            <a:ext cx="5118660" cy="20621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рубленые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резаные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колотые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рваные</a:t>
            </a:r>
          </a:p>
          <a:p>
            <a:pPr marL="285750" indent="-285750" eaLnBrk="1" hangingPunct="1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огнестрельные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укушенные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размозженные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ушибленные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343143" y="4077072"/>
            <a:ext cx="48908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повреждения называются </a:t>
            </a: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6988" y="2276872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6988" y="2346557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1428" y="3284984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3832" y="3280338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4" idx="2"/>
            <a:endCxn id="11" idx="0"/>
          </p:cNvCxnSpPr>
          <p:nvPr/>
        </p:nvCxnSpPr>
        <p:spPr>
          <a:xfrm flipH="1">
            <a:off x="3353010" y="2785574"/>
            <a:ext cx="1435560" cy="49941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12" idx="0"/>
          </p:cNvCxnSpPr>
          <p:nvPr/>
        </p:nvCxnSpPr>
        <p:spPr>
          <a:xfrm>
            <a:off x="4788570" y="2785574"/>
            <a:ext cx="1396844" cy="494764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54221" y="3354669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0287" y="3354669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4" grpId="0" animBg="1"/>
      <p:bldP spid="5" grpId="0"/>
      <p:bldP spid="11" grpId="0" animBg="1"/>
      <p:bldP spid="12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340768"/>
            <a:ext cx="7632848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признаки ран:</a:t>
            </a:r>
          </a:p>
          <a:p>
            <a:pPr algn="just">
              <a:lnSpc>
                <a:spcPct val="90000"/>
              </a:lnSpc>
            </a:pP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боль,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зияние,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кровотечение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393651" y="5602014"/>
            <a:ext cx="18764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артериальное;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-венозное;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капиллярное.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109299" y="5612315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паренхиматозное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(смешанное)</a:t>
            </a: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0895829"/>
              </p:ext>
            </p:extLst>
          </p:nvPr>
        </p:nvGraphicFramePr>
        <p:xfrm>
          <a:off x="5273427" y="1823963"/>
          <a:ext cx="3187005" cy="8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CorelDRAW" r:id="rId6" imgW="6584400" imgH="1828800" progId="CorelDRAW.Graphic.14">
                  <p:embed/>
                </p:oleObj>
              </mc:Choice>
              <mc:Fallback>
                <p:oleObj name="CorelDRAW" r:id="rId6" imgW="6584400" imgH="1828800" progId="CorelDRAW.Graphic.1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427" y="1823963"/>
                        <a:ext cx="3187005" cy="884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5865" y="3054093"/>
            <a:ext cx="6760302" cy="590931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Кровотечением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излияние (вытекание) крови из кровеносных сосудов  при нарушении целостности их стенок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6988" y="3932219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36988" y="4001904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1428" y="4940331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33832" y="4935685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1" idx="2"/>
            <a:endCxn id="13" idx="0"/>
          </p:cNvCxnSpPr>
          <p:nvPr/>
        </p:nvCxnSpPr>
        <p:spPr>
          <a:xfrm flipH="1">
            <a:off x="3353010" y="4440921"/>
            <a:ext cx="1435560" cy="49941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  <a:endCxn id="14" idx="0"/>
          </p:cNvCxnSpPr>
          <p:nvPr/>
        </p:nvCxnSpPr>
        <p:spPr>
          <a:xfrm>
            <a:off x="4788570" y="4440921"/>
            <a:ext cx="1396844" cy="494764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1834" y="5010016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0287" y="5010016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135" y="1196752"/>
            <a:ext cx="53720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кровотечение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(кровь алая, вытекает пульсирующей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струей):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 пальцами в точках прижатия, наложить жгут кровоостанавливающий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места повреждения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в записке времени наложения жгута, наложить на рану давящую (тугую) повязку;</a:t>
            </a:r>
          </a:p>
        </p:txBody>
      </p:sp>
      <p:pic>
        <p:nvPicPr>
          <p:cNvPr id="14338" name="Picture 2" descr="https://videouroki.net/videouroki/conspekty/bio8/26-piervaia-pomoshch-pri-krovotiechieniiakh.files/image0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4" r="30182"/>
          <a:stretch/>
        </p:blipFill>
        <p:spPr bwMode="auto">
          <a:xfrm>
            <a:off x="6114824" y="3487259"/>
            <a:ext cx="2636397" cy="18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ideouroki.net/videouroki/conspekty/bio8/26-piervaia-pomoshch-pri-krovotiechieniiakh.files/image0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8"/>
          <a:stretch/>
        </p:blipFill>
        <p:spPr bwMode="auto">
          <a:xfrm>
            <a:off x="6071400" y="1196752"/>
            <a:ext cx="2723246" cy="17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5" y="3429000"/>
            <a:ext cx="54006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 кровотечение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темно-красного цвета вытекает равномерно непрерывной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струйкой):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кровоостанавливающий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места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в записке времени наложения жгута, наложить на рану давящую (тугую)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повязку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469031"/>
            <a:ext cx="7203557" cy="1200329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кровоостанавливающий жгут накладывается на срок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0,5 часа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теплое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кровоостанавливающий жгут накладывается на срок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одного часа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5" y="5558078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196752"/>
            <a:ext cx="77768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Остановка артериального кровотечения с помощью жгута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6" y="1836196"/>
            <a:ext cx="4574282" cy="231288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>
            <a:off x="2305744" y="4725144"/>
            <a:ext cx="5108575" cy="183252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156076" y="2060848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резиновый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жгут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83064" y="2630766"/>
            <a:ext cx="256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жгут-закрутка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179892" y="3140968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мягкая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прокладка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 жгут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2930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Участки наиболее частого наложения жгута:</a:t>
            </a: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8228"/>
            <a:ext cx="4012570" cy="400506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621" y="1575200"/>
            <a:ext cx="77768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Закрутка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0624"/>
            <a:ext cx="7471619" cy="531472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71601" y="3933056"/>
            <a:ext cx="72008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Остановка кровотечения сгибанием конечности </a:t>
            </a:r>
            <a:b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из сосудов предплечья , плеча, голени, стопы и бедра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ПОРАЖЕНИЯ, ПЕРВАЯ ПОМОЩЬ ПРИ РАНЕНИЯХ</a:t>
            </a:r>
            <a:endParaRPr lang="ru-RU" sz="2200" b="1" dirty="0"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переломах</a:t>
            </a:r>
            <a:endParaRPr lang="ru-RU" sz="2800" b="1" dirty="0">
              <a:solidFill>
                <a:srgbClr val="8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95537" y="4437112"/>
            <a:ext cx="2957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Закрытые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переломы при которых не происходит повреждение покровных тканей.</a:t>
            </a:r>
          </a:p>
        </p:txBody>
      </p:sp>
      <p:pic>
        <p:nvPicPr>
          <p:cNvPr id="4" name="Picture 11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6" y="5443984"/>
            <a:ext cx="2282022" cy="104529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43" y="5443984"/>
            <a:ext cx="4669158" cy="104653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51856" y="1238735"/>
            <a:ext cx="6400328" cy="338554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Переломом</a:t>
            </a:r>
            <a:r>
              <a:rPr lang="ru-RU" sz="1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называют нарушение целостности кости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6988" y="1628800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6988" y="1698485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1428" y="2636912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3832" y="2632266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8" idx="2"/>
            <a:endCxn id="10" idx="0"/>
          </p:cNvCxnSpPr>
          <p:nvPr/>
        </p:nvCxnSpPr>
        <p:spPr>
          <a:xfrm flipH="1">
            <a:off x="3353010" y="2137502"/>
            <a:ext cx="1435560" cy="499410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2"/>
            <a:endCxn id="11" idx="0"/>
          </p:cNvCxnSpPr>
          <p:nvPr/>
        </p:nvCxnSpPr>
        <p:spPr>
          <a:xfrm>
            <a:off x="4788570" y="2137502"/>
            <a:ext cx="1396844" cy="494764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1834" y="2706597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Паталогический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0287" y="2706597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4355" y="3675096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6759" y="3670450"/>
            <a:ext cx="2303163" cy="50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0" idx="2"/>
            <a:endCxn id="16" idx="0"/>
          </p:cNvCxnSpPr>
          <p:nvPr/>
        </p:nvCxnSpPr>
        <p:spPr>
          <a:xfrm flipH="1">
            <a:off x="1875937" y="3145614"/>
            <a:ext cx="1477073" cy="529482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</p:cNvCxnSpPr>
          <p:nvPr/>
        </p:nvCxnSpPr>
        <p:spPr>
          <a:xfrm>
            <a:off x="3353010" y="3145614"/>
            <a:ext cx="1355331" cy="524836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24761" y="3744781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1968" y="3358733"/>
            <a:ext cx="733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Травматические переломы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возникают вследствие механического воздействия на кость.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3214" y="3744781"/>
            <a:ext cx="23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56759" y="4477604"/>
            <a:ext cx="3044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открытых переломах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нарушается целостность покровных тканей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  <p:bldP spid="10" grpId="0" animBg="1"/>
      <p:bldP spid="11" grpId="0" animBg="1"/>
      <p:bldP spid="14" grpId="0"/>
      <p:bldP spid="15" grpId="0"/>
      <p:bldP spid="16" grpId="0" animBg="1"/>
      <p:bldP spid="17" grpId="0" animBg="1"/>
      <p:bldP spid="20" grpId="0"/>
      <p:bldP spid="24" grpId="0"/>
      <p:bldP spid="24" grpId="1"/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63" y="5496644"/>
            <a:ext cx="3173413" cy="10287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62" y="5496644"/>
            <a:ext cx="3006734" cy="10287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388291" y="1268760"/>
            <a:ext cx="236671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перелома: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079503" y="1628800"/>
            <a:ext cx="688039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боль, усиливающаяся при любом движении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нагрузке на конечности;</a:t>
            </a:r>
          </a:p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отечности и кровоподтека в зоне перелома;</a:t>
            </a:r>
          </a:p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укорочение конечности;</a:t>
            </a:r>
          </a:p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патологическая (ненормальная) подвижность кости;</a:t>
            </a:r>
          </a:p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острые края обломков и хруст (крепитация) при легком надавливании;</a:t>
            </a:r>
          </a:p>
          <a:p>
            <a:pPr marL="285750" indent="-285750" algn="just" eaLnBrk="1" hangingPunct="1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открытом переломе нарушается целостность кожи, нередко из раны могут выступать отломки костей.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переломах</a:t>
            </a:r>
            <a:endParaRPr lang="ru-RU" sz="2800" b="1" dirty="0">
              <a:solidFill>
                <a:srgbClr val="8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6" y="548680"/>
            <a:ext cx="8352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endParaRPr lang="ru-RU" sz="2800" b="1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7" y="1467936"/>
            <a:ext cx="8352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помощь. Понятие, принципы оказания.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сердечно-легочной реанимации.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Раневые поражения.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и химические ожоги.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электрическим током.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</a:t>
            </a: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насекомыми.</a:t>
            </a:r>
          </a:p>
        </p:txBody>
      </p:sp>
    </p:spTree>
    <p:extLst>
      <p:ext uri="{BB962C8B-B14F-4D97-AF65-F5344CB8AC3E}">
        <p14:creationId xmlns:p14="http://schemas.microsoft.com/office/powerpoint/2010/main" val="27871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5" y="1772816"/>
            <a:ext cx="3004345" cy="1044932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89" y="2817748"/>
            <a:ext cx="1685536" cy="1361776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6" y="4104011"/>
            <a:ext cx="3072528" cy="121722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626764" y="5609591"/>
            <a:ext cx="4037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Скорейшая доставка пострадавшего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лечебное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59" y="5186508"/>
            <a:ext cx="2152866" cy="143397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175910" y="1968085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96548" y="196807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185436" y="3325392"/>
            <a:ext cx="352425" cy="369888"/>
            <a:chOff x="268" y="1864"/>
            <a:chExt cx="222" cy="233"/>
          </a:xfrm>
        </p:grpSpPr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268" y="1864"/>
              <a:ext cx="222" cy="222"/>
            </a:xfrm>
            <a:prstGeom prst="ellipse">
              <a:avLst/>
            </a:prstGeom>
            <a:solidFill>
              <a:srgbClr val="222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81" y="1864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1156863" y="4152480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203320" y="415248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115588" y="5684208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136225" y="567785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464496" y="438945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Создание неподвижности костей </a:t>
            </a:r>
            <a:br>
              <a:rPr lang="ru-RU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в месте перелома (иммобилизация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54100" y="1972116"/>
            <a:ext cx="3737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открытом переломе 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остановка наружного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626764" y="3186724"/>
            <a:ext cx="487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Предупреждение шока, а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развившемся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обезболивание);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483768" y="1314868"/>
            <a:ext cx="4279349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Первая помощь при переломах костей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переломах</a:t>
            </a:r>
            <a:endParaRPr lang="ru-RU" sz="2800" b="1" dirty="0">
              <a:solidFill>
                <a:srgbClr val="8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3" grpId="0" animBg="1"/>
      <p:bldP spid="14" grpId="0"/>
      <p:bldP spid="15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552" y="1805701"/>
            <a:ext cx="80577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обязательно захватывать не менее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суставов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фиксируют в том положении, в котором она находится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повреждения;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накладывать жесткую шину прямо на тело, 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подложить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мягкую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подстилку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057795" cy="218963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15788" y="5879977"/>
            <a:ext cx="6981559" cy="58477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Неправильная иммобилизация </a:t>
            </a:r>
            <a:r>
              <a:rPr lang="ru-RU" sz="1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может нанести значительный ущерб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здоровью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пострадавшего (шок, кровотечение,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мягких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тканей и т.д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.)!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43341" y="1257450"/>
            <a:ext cx="6010255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Основные принципы транспортной </a:t>
            </a: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иммобилизации: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переломах</a:t>
            </a:r>
            <a:endParaRPr lang="ru-RU" sz="2800" b="1" dirty="0">
              <a:solidFill>
                <a:srgbClr val="8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И ХИМИЧЕСКИЕ ОЖОГИ</a:t>
            </a:r>
            <a:endParaRPr lang="ru-RU" sz="2800" b="1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016" y="1340768"/>
            <a:ext cx="8322440" cy="566309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Ожогом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повреждение тканей и органов, вызванное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воздействием</a:t>
            </a:r>
          </a:p>
          <a:p>
            <a:pPr algn="ctr">
              <a:lnSpc>
                <a:spcPct val="70000"/>
              </a:lnSpc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высокой температуры, химическими веществами и лучистой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016" y="2564904"/>
            <a:ext cx="84645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гиперемия (покраснение), болезненность и отек кожи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образование пузырей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некроз (омертвение) всех слоев кожи и подкожной  клетчатки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некроз кожи и глубжележащих тканей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фасций,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сухожилий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кости и т. д.),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обугливание.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016" y="2166649"/>
            <a:ext cx="84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глубины поражения кожи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степени ожогов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1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3" y="4440957"/>
            <a:ext cx="8558213" cy="2084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54016" y="5131519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295525" y="5129932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II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4205288" y="5129932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III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202364" y="5129932"/>
            <a:ext cx="352425" cy="352425"/>
          </a:xfrm>
          <a:prstGeom prst="ellipse">
            <a:avLst/>
          </a:prstGeom>
          <a:solidFill>
            <a:srgbClr val="222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IV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/>
      <p:bldP spid="13" grpId="0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411760" y="1268760"/>
            <a:ext cx="63367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Ожог первой 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(поверхностный)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верхний слой кожи. Кожа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становится покрасневшей и сухой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правило, болезненной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ожоги обычно заживают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5-6 дней, не оставляя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рубцов.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000480"/>
              </p:ext>
            </p:extLst>
          </p:nvPr>
        </p:nvGraphicFramePr>
        <p:xfrm>
          <a:off x="395536" y="1340768"/>
          <a:ext cx="1871637" cy="105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Photo Editor Photo" r:id="rId6" imgW="1428949" imgH="1819529" progId="MSPhotoEd.3">
                  <p:embed/>
                </p:oleObj>
              </mc:Choice>
              <mc:Fallback>
                <p:oleObj name="Photo Editor Photo" r:id="rId6" imgW="1428949" imgH="18195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1871637" cy="10599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76970"/>
              </p:ext>
            </p:extLst>
          </p:nvPr>
        </p:nvGraphicFramePr>
        <p:xfrm>
          <a:off x="395536" y="2636912"/>
          <a:ext cx="1872208" cy="110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Photo Editor Photo" r:id="rId8" imgW="1428949" imgH="1800476" progId="MSPhotoEd.3">
                  <p:embed/>
                </p:oleObj>
              </mc:Choice>
              <mc:Fallback>
                <p:oleObj name="Photo Editor Photo" r:id="rId8" imgW="1428949" imgH="180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36912"/>
                        <a:ext cx="1872208" cy="11082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11760" y="2564904"/>
            <a:ext cx="6336703" cy="110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Ожог второй 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кожи,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боль, отслойка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эпидермиса с образованием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пузырей, наполненных жидкостью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Заживление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через 3-4 недели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появление рубцов.</a:t>
            </a:r>
          </a:p>
          <a:p>
            <a:pPr marL="342900" indent="-342900" algn="ctr">
              <a:spcBef>
                <a:spcPct val="20000"/>
              </a:spcBef>
            </a:pP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20200"/>
              </p:ext>
            </p:extLst>
          </p:nvPr>
        </p:nvGraphicFramePr>
        <p:xfrm>
          <a:off x="395536" y="4005064"/>
          <a:ext cx="1872208" cy="102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Photo Editor Photo" r:id="rId10" imgW="1428949" imgH="1571844" progId="MSPhotoEd.3">
                  <p:embed/>
                </p:oleObj>
              </mc:Choice>
              <mc:Fallback>
                <p:oleObj name="Photo Editor Photo" r:id="rId10" imgW="1428949" imgH="1571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05064"/>
                        <a:ext cx="1872208" cy="102800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11759" y="3913163"/>
            <a:ext cx="6326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Ожог третьей степени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омертвение всех слоев кожи с образованием корочек темно коричневого (или черного) цвета. На теле остаются грубые рубцы, часто требуется пересадка кожи.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753888"/>
              </p:ext>
            </p:extLst>
          </p:nvPr>
        </p:nvGraphicFramePr>
        <p:xfrm>
          <a:off x="395537" y="5269471"/>
          <a:ext cx="1872208" cy="89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Photo Editor Photo" r:id="rId12" imgW="3790476" imgH="1324160" progId="MSPhotoEd.3">
                  <p:embed/>
                </p:oleObj>
              </mc:Choice>
              <mc:Fallback>
                <p:oleObj name="Photo Editor Photo" r:id="rId12" imgW="3790476" imgH="13241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5269471"/>
                        <a:ext cx="1872208" cy="8958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11760" y="5229200"/>
            <a:ext cx="63263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Ожог четвертой 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степени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Обугливание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тканей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вплоть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костей. Зачастую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коричневатого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И ХИМИЧЕСКИЕ ОЖОГИ</a:t>
            </a:r>
          </a:p>
        </p:txBody>
      </p:sp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39552" y="1313209"/>
            <a:ext cx="835025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И ХИМИЧЕСКИЕ ОЖОГИ</a:t>
            </a:r>
          </a:p>
        </p:txBody>
      </p:sp>
      <p:pic>
        <p:nvPicPr>
          <p:cNvPr id="22530" name="Picture 2" descr="http://kakbyk.ru/wp-content/uploads/2017/01/termicheskii-ojog6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10098" b="5822"/>
          <a:stretch/>
        </p:blipFill>
        <p:spPr bwMode="auto">
          <a:xfrm>
            <a:off x="6228184" y="2282985"/>
            <a:ext cx="2352924" cy="1794087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klimattorg.ru/published/publicdata/KLIMATTORGWEBASSIST/attachments/SC/products_pictures/H2O-%D0%B0%D0%BD%D0%B0%D0%BB%D0%B8%D0%B7-miniqj_th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/>
          <a:stretch/>
        </p:blipFill>
        <p:spPr bwMode="auto">
          <a:xfrm>
            <a:off x="6504546" y="2132856"/>
            <a:ext cx="1800200" cy="2040849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758531"/>
            <a:ext cx="576064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ожоги: </a:t>
            </a:r>
            <a:endParaRPr lang="ru-RU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Удалите остатки сгоревшей одежды.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отрывайте плотно прилипшие части одежды с пораженных мест!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пораженный участок стерильной повязкой.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ожогах конечностей наложите фиксирующую повязку.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 напоите пострадавшего содово-соленым раствором (1 чайная ложка соли и 1 чайная ложка соды на 1 литр воды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661665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кислотами и щелочами: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Смойте химическое вещество с кожи струёй холодной вод; глаза также промывают водой.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щелочи нейтрализуйте 1-2% раствором лимонной или уксусной кислоты.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кислоты нейтрализуйте 2% раствором пищевой соды, присыпкой, мелом или мыльной водой.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Пораженное место накройте стерильной повязкой.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4869160"/>
            <a:ext cx="84942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большой площади ожогов вызовите скорую медицинскую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госпитализации пострадавшего в ожоговый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небольших и неглубоких ожогах (1-ой, 2-ой степени) обратитесь в травматологический пункт или в поликлинику к хирургу.</a:t>
            </a:r>
          </a:p>
        </p:txBody>
      </p:sp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  <p:bldP spid="8" grpId="1" build="allAtOnce"/>
      <p:bldP spid="9" grpId="0" uiExpand="1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03648" y="1486525"/>
            <a:ext cx="6696744" cy="646331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расстройство жизнедеятельности организма, возникшее вследствие попадания в организм яда или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токсина.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536" y="4149080"/>
            <a:ext cx="82809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того, какой токсический агент стал причиной отравления, выделяют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угарным и светильным газом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ядохимикатами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кислотами и щелочами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отравления.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sz="2800" b="1" dirty="0">
              <a:solidFill>
                <a:srgbClr val="66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asbik.ru/wp-content/uploads/2017/01/pishhevoe-otravlenie-chto-dela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96" y="2276872"/>
            <a:ext cx="3429000" cy="1714500"/>
          </a:xfrm>
          <a:prstGeom prst="rect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1342509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оказания первой медицинской помощи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различных отравлениях:</a:t>
            </a:r>
          </a:p>
        </p:txBody>
      </p:sp>
      <p:pic>
        <p:nvPicPr>
          <p:cNvPr id="28679" name="Picture 7" descr="https://lh3.googleusercontent.com/yuTPW3keqyhQUSVebZqKPK25FgLFUJiFbn3eseNT4QUohjE7BpPm2dMekD8bLiPGul84U5YmLd75uD1iuMRdhtcHmclQhzZP4gatoIS78f6qJLF9OK5R6yaeFq2Kg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7" y="2348880"/>
            <a:ext cx="2682297" cy="1944216"/>
          </a:xfrm>
          <a:prstGeom prst="rect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lh3.googleusercontent.com/GvrTrOZVcibttekYRwSfB_SXqGkoea8lBQtr3mVgsgLPNSvn6SDFMgWjUZDSM4sDdvuxjMmA2Dm84cjdXy2rwlEbNgaLdvwmr4w5jo_oV7ersrcij2T1a7cAyphs3_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"/>
          <a:stretch/>
        </p:blipFill>
        <p:spPr bwMode="auto">
          <a:xfrm>
            <a:off x="773280" y="4158322"/>
            <a:ext cx="2448272" cy="1718950"/>
          </a:xfrm>
          <a:prstGeom prst="rect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19872" y="4437112"/>
            <a:ext cx="49685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порцией воды (3-4 стакана) желательно ввести в желудок адсорбирующие или обезвреживающие вещества: активированный уголь,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0,05-0,1% раствора калия перманганата.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sz="2800" b="1" dirty="0">
              <a:solidFill>
                <a:srgbClr val="66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918" y="2204864"/>
            <a:ext cx="464417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0" hangingPunct="0"/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Ускоренное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ядовитых веществ из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lang="ru-RU" alt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яда из организма путем промывания желудка в случае принятия яда внутрь.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63888" y="4680520"/>
            <a:ext cx="50405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применение антидотов, вызывающих обезвреживание ядов в организме или уменьшающих его токсичность при отравлениях АХОВ и ОВ.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6" name="Picture 10" descr="https://lh6.googleusercontent.com/q6sf9kNxEluSXhqLto4siwx39HJqEe9CoE1Da2gbhgqUVec_P446MHHi5ZVlvq5NppwuOAPoSdAf07vJEYdh78FM5VlOVrgSp2u448MRAecqxSDCN1447wGV8eShb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53" y="2400226"/>
            <a:ext cx="1970495" cy="1844719"/>
          </a:xfrm>
          <a:prstGeom prst="rect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1342509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оказания первой медицинской помощи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различных отравлениях: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sz="2800" b="1" dirty="0">
              <a:solidFill>
                <a:srgbClr val="66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7687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промывание желудка проведено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часов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отравления, заканчивают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промывание введением солевого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слабительного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часть пищи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опустилась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тонкую кишку и возникает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кишечника.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5fan.ru/files/17/5fan_ru_89254_ed5f4178102ee9f1c98284553a5726a6.html_files/rId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847494" cy="21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636912"/>
            <a:ext cx="48965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терапия, поддерживающая те функции организма, которые преимущественно поражаются данным ядом. Проводится по мере возникающей необходимости.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lh5.googleusercontent.com/z2ep3rmjY8YyblRcerXM41Gjjm7mAx5VYY-OyxNayMOf7aIgO0Pv6rROFmEbVWXwIWG7zTHDf4G7YqexWnDhLcGpLOEDjPQE0Xgf_xJ3mDEoXmygfJXQVD0bhMAeX7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24522"/>
            <a:ext cx="3133725" cy="1352550"/>
          </a:xfrm>
          <a:prstGeom prst="rect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1342509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оказания первой медицинской помощи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различных отравлениях: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0353" y="457200"/>
            <a:ext cx="8731247" cy="838200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sz="2800" b="1" dirty="0">
              <a:solidFill>
                <a:srgbClr val="66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625064"/>
            <a:ext cx="6912768" cy="646331"/>
          </a:xfrm>
          <a:prstGeom prst="rect">
            <a:avLst/>
          </a:prstGeom>
          <a:ln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резком ослаблении или остановке дыхания прибегают к искусственной вентиляции легких, ингаляциям кислорода.</a:t>
            </a: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ЭЛЕКТРИЧЕСКОГО ТОКА</a:t>
            </a:r>
            <a:endParaRPr lang="ru-RU" sz="2800" b="1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087" y="1412776"/>
            <a:ext cx="4883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электрическим током</a:t>
            </a:r>
            <a:r>
              <a:rPr lang="ru-RU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при соприкосновении с электрической цепью, в которой присутствуют источники напряжения и/или источники тока, способные вызвать протекание тока по попавшей под напряжение части тела.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zdravstvuy.info/wp-content/uploads/2014/08/PicMonkey-Collage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51609" r="1511" b="1700"/>
          <a:stretch/>
        </p:blipFill>
        <p:spPr bwMode="auto">
          <a:xfrm>
            <a:off x="6056791" y="3975865"/>
            <a:ext cx="2619665" cy="1724124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www.syl.ru/misc/i/ai/200932/8921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61" y="1501737"/>
            <a:ext cx="2665695" cy="1999272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7087" y="3861048"/>
            <a:ext cx="4881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При поражении электрическим током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пострадавшего происходит судорожное сокращение мышц, потеря сознания, расстройство дыхания и сердечной деятельности. На коже, в местах входа и выхода тока, появляются сероватые пятна, кровоизлияния, а при тяжелых поражениях - ожоги всех степеней.</a:t>
            </a:r>
          </a:p>
        </p:txBody>
      </p:sp>
      <p:pic>
        <p:nvPicPr>
          <p:cNvPr id="26626" name="Picture 2" descr="http://kirshul.ucoz.ru/1sen/lightning-bolt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7756"/>
            <a:ext cx="661551" cy="6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kirshul.ucoz.ru/1sen/lightning-bolt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5865"/>
            <a:ext cx="661551" cy="6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7" y="1467936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от 30.12.2001 г. № 197-ФЗ «Трудовой кодекс Российской Федерации» (ст. 212, 225)</a:t>
            </a:r>
          </a:p>
          <a:p>
            <a:pPr algn="just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РФ от 21.11.2011 г.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323-ФЗ «Об основах охраны здоровья граждан в Российской Федерации» (ст. 31)</a:t>
            </a:r>
          </a:p>
        </p:txBody>
      </p:sp>
      <p:pic>
        <p:nvPicPr>
          <p:cNvPr id="25604" name="Picture 4" descr="http://gorkushin.ru/upload1C/88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2367131" cy="35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metida.ru/upload/iblock/37c/898efdcf-6b55-11e6-8121-0025909300e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2390567" cy="35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3025983"/>
            <a:ext cx="83529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Минтруда России № 1 и Минобразования России № 29 от 13.01.2003 г. «О утверждении порядка обучения по охране труда и проверки знаний требований охраны труда работников организаций»</a:t>
            </a:r>
          </a:p>
          <a:p>
            <a:pPr algn="just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04.05.2012 г. № 477н «Об утверждении перечня состояний, при которых оказывается первая помощь, и перечня мероприятий по оказанию первой помощи»</a:t>
            </a:r>
          </a:p>
          <a:p>
            <a:pPr algn="just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05.03.2011 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169н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требований к комплектации изделиями медицинского назначения аптечек для оказания первой помощи работникам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6" y="548680"/>
            <a:ext cx="8352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Шаговое напря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8"/>
          <a:stretch/>
        </p:blipFill>
        <p:spPr bwMode="auto">
          <a:xfrm>
            <a:off x="500749" y="3904022"/>
            <a:ext cx="3413874" cy="1685218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ашаЧе\Desktop\Презенташи\porazhenieelektricheskimtokompervayapomo_B50F2D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36676"/>
            <a:ext cx="4286250" cy="2476500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414" y="2636912"/>
            <a:ext cx="815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поражения током при попадании под «</a:t>
            </a:r>
            <a:r>
              <a:rPr lang="ru-RU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шаговое напряжение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напряжение возникающее при обрыве и падении провода на землю действующей линии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69489"/>
            <a:ext cx="6984775" cy="923330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самое важное - </a:t>
            </a:r>
            <a:r>
              <a:rPr 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нарушить контакт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и электрической проводкой, и сделать это так, чтобы самому не получить удар током.</a:t>
            </a:r>
          </a:p>
        </p:txBody>
      </p:sp>
      <p:pic>
        <p:nvPicPr>
          <p:cNvPr id="10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4" y="1369489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3784972"/>
            <a:ext cx="4464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тока. Она становится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продолжением провода электропередачи.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на поверхности земли, находящаяся в точке растекания, получает определенный потенциал, который уменьшается по мере удаления от точки соприкосновения провода с землей.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ЭЛЕКТРИЧЕСКОГО ТОКА</a:t>
            </a:r>
            <a:endParaRPr lang="ru-RU" sz="2800" b="1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Шаговое напря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4" y="1912589"/>
            <a:ext cx="3608209" cy="3172595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541039"/>
            <a:ext cx="7998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к пострадавшему или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без предварительного обесточивания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407" y="1268760"/>
            <a:ext cx="8151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перемещения в зоне «шагового» напряжения</a:t>
            </a:r>
          </a:p>
        </p:txBody>
      </p:sp>
      <p:pic>
        <p:nvPicPr>
          <p:cNvPr id="29698" name="Picture 2" descr="http://www.clipartbest.com/cliparts/ncB/EoX/ncBEoXxA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12321" r="30703" b="12321"/>
          <a:stretch/>
        </p:blipFill>
        <p:spPr bwMode="auto">
          <a:xfrm>
            <a:off x="319741" y="1916833"/>
            <a:ext cx="4358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4482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Приближаться бегом или обычным шагом к лежащему проводу или человеку на земле!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08791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Отрывать подошвы от поверхности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делать широкие шаги!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следует только «гусиным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шагом» - пятка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шагающей ноги, не отрываясь от земли, приставляется к носку другой ноги.</a:t>
            </a:r>
          </a:p>
        </p:txBody>
      </p:sp>
      <p:pic>
        <p:nvPicPr>
          <p:cNvPr id="13" name="Picture 2" descr="http://www.clipartbest.com/cliparts/ncB/EoX/ncBEoXxA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12321" r="30703" b="12321"/>
          <a:stretch/>
        </p:blipFill>
        <p:spPr bwMode="auto">
          <a:xfrm>
            <a:off x="319740" y="3380800"/>
            <a:ext cx="435835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ipartbest.com/cliparts/ncB/EoX/ncBEoXxA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12321" r="30703" b="12321"/>
          <a:stretch/>
        </p:blipFill>
        <p:spPr bwMode="auto">
          <a:xfrm>
            <a:off x="331748" y="5541039"/>
            <a:ext cx="423827" cy="8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ЭЛЕКТРИЧЕСКОГО ТОКА</a:t>
            </a:r>
            <a:endParaRPr lang="ru-RU" sz="2800" b="1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988840"/>
            <a:ext cx="75898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рук использовать резиновые перчатки или обмотать их сухой тканью, на ноги надеть резиновую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обувь;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407" y="1268760"/>
            <a:ext cx="8151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перемещения в зоне «шагового» напряжения</a:t>
            </a:r>
          </a:p>
        </p:txBody>
      </p:sp>
      <p:pic>
        <p:nvPicPr>
          <p:cNvPr id="6" name="Picture 2" descr="http://www.clipartbest.com/cliparts/ncB/EoX/ncBEoXxA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12321" r="30703" b="12321"/>
          <a:stretch/>
        </p:blipFill>
        <p:spPr bwMode="auto">
          <a:xfrm>
            <a:off x="319741" y="2027168"/>
            <a:ext cx="4358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law.rufox.ru/images/8136/9B36588E80EF79070F7BD3D90B0E900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518371" cy="2481952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2398" y="3146772"/>
            <a:ext cx="3513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можно быстрее отключить электричество с помощью выключателя, рубильника, вынуть вилку из розетки и т. д.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Перерубить провод с двух сторон с помощью топора или лопаты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575821"/>
            <a:ext cx="7478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Оголенный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 от пострадавшего необходимо сбросить с помощью шеста, сухой палки, доски, пожарного багра.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ЭЛЕКТРИЧЕСКОГО ТОКА</a:t>
            </a:r>
            <a:endParaRPr lang="ru-RU" sz="2800" b="1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12776"/>
            <a:ext cx="8334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</a:rPr>
              <a:t>1</a:t>
            </a:r>
            <a:r>
              <a:rPr lang="ru-RU" dirty="0">
                <a:solidFill>
                  <a:srgbClr val="FF9900"/>
                </a:solidFill>
                <a:latin typeface="Times New Roman" pitchFamily="18" charset="0"/>
              </a:rPr>
              <a:t>. Пострадавший находится в сознании (дыхание и сердечная деятельность сохранены):</a:t>
            </a:r>
          </a:p>
          <a:p>
            <a:pPr algn="just"/>
            <a:r>
              <a:rPr lang="ru-RU" i="1" dirty="0">
                <a:latin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</a:rPr>
              <a:t>создать покой; 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- уложить пострадавшего, расстегнуть стесняющую одежду;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- дать крепкого чая, кофе, 15-20 капель </a:t>
            </a:r>
            <a:r>
              <a:rPr lang="ru-RU" dirty="0" err="1">
                <a:latin typeface="Times New Roman" pitchFamily="18" charset="0"/>
              </a:rPr>
              <a:t>корвалола</a:t>
            </a:r>
            <a:r>
              <a:rPr lang="ru-RU" dirty="0">
                <a:latin typeface="Times New Roman" pitchFamily="18" charset="0"/>
              </a:rPr>
              <a:t>, валокордина и др</a:t>
            </a:r>
            <a:r>
              <a:rPr lang="ru-RU" dirty="0" smtClean="0">
                <a:latin typeface="Times New Roman" pitchFamily="18" charset="0"/>
              </a:rPr>
              <a:t>..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59784"/>
            <a:ext cx="8334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9900"/>
                </a:solidFill>
                <a:latin typeface="Times New Roman" pitchFamily="18" charset="0"/>
              </a:rPr>
              <a:t>2. Пострадавший без сознания (при наличии пульса и дыхания):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уложить на носилки с опущенным головным концом;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расстегнуть стесняющую одежду;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дать вдохнуть нашатырного спирта (на ватке);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провести ингаляцию </a:t>
            </a:r>
            <a:r>
              <a:rPr lang="ru-RU" dirty="0" smtClean="0">
                <a:latin typeface="Times New Roman" pitchFamily="18" charset="0"/>
              </a:rPr>
              <a:t>кислорода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8334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</a:rPr>
              <a:t>3</a:t>
            </a:r>
            <a:r>
              <a:rPr lang="ru-RU" dirty="0">
                <a:solidFill>
                  <a:srgbClr val="FF9900"/>
                </a:solidFill>
                <a:latin typeface="Times New Roman" pitchFamily="18" charset="0"/>
              </a:rPr>
              <a:t>. Пострадавший без сознания   (дыхание и пульс отсутствуют):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приступить к сердечно-легочной реанимации;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на обожженные участки тела наложить стерильные повязки;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оберегать от переохлаждения;</a:t>
            </a:r>
          </a:p>
          <a:p>
            <a:pPr algn="just"/>
            <a:r>
              <a:rPr lang="ru-RU" dirty="0">
                <a:latin typeface="Times New Roman" pitchFamily="18" charset="0"/>
              </a:rPr>
              <a:t> - после проведенных реанимационных мероприятий доставить пострадавшего в лечебное учреждение на носилках в положении лежа.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ЭЛЕКТРИЧЕСКОГО ТОКА</a:t>
            </a:r>
            <a:endParaRPr lang="ru-RU" sz="2800" b="1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6769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ротовой полости животных обитает большое количество микроорганизмов, вызывающих различные заболевания с тяжелыми последствиями.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опасные и распространенные заболевания - бешенство и столбняк. </a:t>
            </a:r>
          </a:p>
        </p:txBody>
      </p:sp>
      <p:pic>
        <p:nvPicPr>
          <p:cNvPr id="31748" name="Picture 4" descr="http://uprveter32.ru/images/pages/5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2741"/>
          <a:stretch/>
        </p:blipFill>
        <p:spPr bwMode="auto">
          <a:xfrm>
            <a:off x="6089871" y="1340769"/>
            <a:ext cx="2514577" cy="248816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23872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ранению подвергаются верхние и нижние конечности, реже встречаются раны лица, шеи и грудной клетки.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«ABC»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(проходимость дыхательных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дыхание, кровообращение).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кровотечений (артериальное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оно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есть.</a:t>
            </a: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рану мыльной водой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рану салфетку, пропитанную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перекисью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инфицирования.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рану чистую повязку.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обширной травме зафиксируйте конечность.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в травматологический пункт для профилактики бешенства и столбняка.</a:t>
            </a:r>
          </a:p>
          <a:p>
            <a:pPr algn="just"/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4" descr="http://uprveter32.ru/images/pages/5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2741"/>
          <a:stretch/>
        </p:blipFill>
        <p:spPr bwMode="auto">
          <a:xfrm>
            <a:off x="6089871" y="1340769"/>
            <a:ext cx="2514577" cy="248816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6512" y="1268760"/>
            <a:ext cx="374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00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укусе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животного: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6840760" cy="923330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чужеродное химическое соединение, нарушающее течение нормальных биохимических процессов в организме, вследствие чего возникают проявления интоксикации до смертельного исхода.</a:t>
            </a:r>
          </a:p>
        </p:txBody>
      </p:sp>
      <p:pic>
        <p:nvPicPr>
          <p:cNvPr id="33794" name="Picture 2" descr="http://images.clipartpanda.com/poison-clipart-papapishu_poison_bott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81" y="1196752"/>
            <a:ext cx="607717" cy="14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9289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действия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минуты в зоне укуса появляется местное покраснение, отечность, местные кровоизлияние («синяки»).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Кровоизлияние распространяется вверх и вниз от зоны укуса, усиливается отек, кожа принимает багрово-синюшный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зоне укуса образуются некротические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язвочки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842" name="Picture 2" descr="https://st2.depositphotos.com/4297405/7522/v/950/depositphotos_75224835-stock-illustration-illustration-of-a-leg-receiv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8" y="3861048"/>
            <a:ext cx="2442220" cy="2442221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1490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 длительном воздействии яда и неоказании помощи возможно внутреннее кровоизлияние в толщу тканей или в близлежащие органы (печень, почки и др.), что приводит к признакам острой кровопотери: возбуждение, сменяющееся вялостью, бледность кожи, учащение пульса, головокружение, резкая слабость, снижение артериального давления вплоть до шока.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Возможно носовое или желудочно-кишечное кровотечение.</a:t>
            </a:r>
          </a:p>
        </p:txBody>
      </p:sp>
    </p:spTree>
    <p:extLst>
      <p:ext uri="{BB962C8B-B14F-4D97-AF65-F5344CB8AC3E}">
        <p14:creationId xmlns:p14="http://schemas.microsoft.com/office/powerpoint/2010/main" val="37762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6840760" cy="923330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чужеродное химическое соединение, нарушающее течение нормальных биохимических процессов в организме, вследствие чего возникают проявления интоксикации до смертельного исхода.</a:t>
            </a:r>
          </a:p>
        </p:txBody>
      </p:sp>
      <p:pic>
        <p:nvPicPr>
          <p:cNvPr id="33794" name="Picture 2" descr="http://images.clipartpanda.com/poison-clipart-papapishu_poison_bott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81" y="1196752"/>
            <a:ext cx="607717" cy="14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4" y="5391437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1692" y="5440889"/>
            <a:ext cx="6878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!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 сознания оставлять больного лежать на спине.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грелку или согревающие компрессы  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4" b="52868"/>
          <a:stretch/>
        </p:blipFill>
        <p:spPr bwMode="auto">
          <a:xfrm>
            <a:off x="1028063" y="2613342"/>
            <a:ext cx="6424257" cy="274746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86737" cy="5760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действий в случаях</a:t>
            </a:r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укусов змей</a:t>
            </a:r>
            <a:endParaRPr lang="ru-RU" sz="18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799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укусе змеи оказание первой медицинской помощи следует начинать с немедленного энергичного отсасывания содержимого ранок в течение 10-15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отплевыванием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удалить от 30 до 50% всего введенного в организм яда.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55482"/>
            <a:ext cx="7200800" cy="1200329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отсасывания змеиного яда безопасна при отсутствии ранок во рту пострадавшего при самопомощи или во рту оказывающего помощь.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Яд, попавший в желудок, обезвреживается желудочным соком.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4371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Пораженная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конечность должна оставаться неподвижной. Для этого желательна транспортная иммобилизация  подручными средствами (шины, дощечки, толстые ветки и т.п.).</a:t>
            </a:r>
          </a:p>
        </p:txBody>
      </p:sp>
      <p:pic>
        <p:nvPicPr>
          <p:cNvPr id="10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5376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530120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Полезны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питье (чай, кофе, бульон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 в любом 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6" descr="http://www.pervayapomosh.com/pics/1354619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6" y="1746894"/>
            <a:ext cx="1771650" cy="962025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59492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дыхания проводится дыхание «рот в рот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30932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Пострадавший экстренно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к врачу c дальнейшей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/>
      <p:bldP spid="9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7770" y="1425550"/>
            <a:ext cx="4738406" cy="923330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опасность представляют укусы медоносной пчелы, осы-шершня, оводов и шмелей. </a:t>
            </a:r>
          </a:p>
        </p:txBody>
      </p:sp>
      <p:pic>
        <p:nvPicPr>
          <p:cNvPr id="36866" name="Picture 2" descr="http://klop911.ru/wp-content/uploads/2015/01/pervaya-pomoshh-pri-ukuse-shershnya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6300192" y="1457162"/>
            <a:ext cx="2386004" cy="155750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2665943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насекомого: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укуса появляется покраснение и отек в месте укуса, местное повышение температуры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множественных укусах - недомогание, головокружение, головная боль, тошнота, рвота, озноб и повышение температуры тела.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токсические проявления и признаки аллергии (высыпания на коже,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дыхания, частое сердцебиение, судороги, потеря сознания, боли в пояснице, суставах, области сердца). </a:t>
            </a:r>
          </a:p>
        </p:txBody>
      </p:sp>
      <p:pic>
        <p:nvPicPr>
          <p:cNvPr id="11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11560" y="1268760"/>
            <a:ext cx="808162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простейших мероприятий, выполняемый на месте поражения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само- и взаимопомощи,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участниками аварийно-спасательных работ с использованием табельных и подручных средств.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78092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оказания первой помощи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240266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принять меры к прекращению воздействия поражающих факторов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сократить время начала оказания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устранить или ослабить угрожающие жизни пострадавшего осложнения (кровотечение, остановка дыхания, сердечной деятельности и др.);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оказания первой помощи при необходимости доставить пострадавшего в лечебное учреждение.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20387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Укусы животными, змеями, насекомыми</a:t>
            </a:r>
            <a:endParaRPr lang="ru-RU" sz="2600" b="1" dirty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395536" y="1196752"/>
            <a:ext cx="8186737" cy="5760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действий в случаях</a:t>
            </a:r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укусов </a:t>
            </a:r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ядовитых насекомых</a:t>
            </a: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777445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ранки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 к месту укуса.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и желательно сладкое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питье. 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состоянием больного до прибытия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 сознания повернуть на живот.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остановке сердца и дыхания приступить к реанимации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1355" y="3064892"/>
            <a:ext cx="8580493" cy="2308324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спасения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дозвониться с нулевым балансом и даже без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Мегафон, TELE2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Билайн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103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Скай-линк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MOTИB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220" y="1340768"/>
            <a:ext cx="79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типовых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оказанию первой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ppphealth.com/icons/no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4" y="1484784"/>
            <a:ext cx="1288382" cy="12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869" y="2710661"/>
            <a:ext cx="7116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признаков жизни (с определением наличия сознания, дыхания, пульса на сонных артериях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869" y="1714580"/>
            <a:ext cx="6705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обстановки (с определением угрозы для собственной жизни, угрозы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пострадавших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220" y="2339588"/>
            <a:ext cx="79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Вызов скорой помощи,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спец.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20" y="3356992"/>
            <a:ext cx="79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поддержание проходимости верхних дыхательных путей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20" y="3707740"/>
            <a:ext cx="79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сердечно-легочной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220" y="4067780"/>
            <a:ext cx="79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Остановка кровотечения и наложение повязок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250" y="4438853"/>
            <a:ext cx="7932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 больного (пострадавшего) в результате несчастных случаев, травм, отравлений и др. состояний и заболеваний, угрожающих их жизни и здоровью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63924"/>
            <a:ext cx="822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иммобилизации (фиксации) конечностей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220" y="5723964"/>
            <a:ext cx="822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охлаждение; термоизоляция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220" y="6093296"/>
            <a:ext cx="822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Придание оптимального положения.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28169" y="457200"/>
            <a:ext cx="8463431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СашаЧе\Desktop\Презенташи\mashinaskoro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1957"/>
            <a:ext cx="2603279" cy="18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ОБМОРОК</a:t>
            </a:r>
            <a:endParaRPr lang="ru-RU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064" y="27089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приподнять;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стесняющей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одежды;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доступ свежего воздуха;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брызгать лицо холодной водой.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28800"/>
            <a:ext cx="6768752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 кратковременной потери сознания, не более 30-40 секунд, сопровождаемое резким падением давления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cdn01.ru/files/users/images/b6/e5/b6e5149ec2e40eb1ba1d7ae87b361a7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3218"/>
          <a:stretch/>
        </p:blipFill>
        <p:spPr bwMode="auto">
          <a:xfrm>
            <a:off x="4644008" y="3338994"/>
            <a:ext cx="3737462" cy="223224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сердечно-легочной </a:t>
            </a:r>
            <a:r>
              <a:rPr lang="ru-RU" sz="2600" b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реанимации</a:t>
            </a:r>
            <a:endParaRPr lang="ru-RU" sz="2600" dirty="0">
              <a:solidFill>
                <a:srgbClr val="0066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268760"/>
            <a:ext cx="6408712" cy="1477328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Реанимация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(оживление)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угасающих или только что угасших основных, жизненных функций организма: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дыхания,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сердца,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центральной нервной системы (ЦНС)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140968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реанимации:</a:t>
            </a:r>
          </a:p>
          <a:p>
            <a:pPr algn="just"/>
            <a:endParaRPr lang="ru-RU" sz="1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с гипоксией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стимуляция угасающих функций организма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01128"/>
            <a:ext cx="6768752" cy="646331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степени срочности на первом месте стоит поддержание искусственного дыхания и кровообращения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33" y="2996952"/>
            <a:ext cx="3168707" cy="1938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47664" y="1478397"/>
            <a:ext cx="7128792" cy="654459"/>
          </a:xfrm>
          <a:prstGeom prst="rect">
            <a:avLst/>
          </a:prstGeom>
          <a:ln>
            <a:solidFill>
              <a:srgbClr val="006600"/>
            </a:solidFill>
          </a:ln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Сердечно-легочная реанимация проводится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больного сознания,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пульса на сонной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артерии.</a:t>
            </a:r>
          </a:p>
        </p:txBody>
      </p:sp>
      <p:pic>
        <p:nvPicPr>
          <p:cNvPr id="10" name="Picture 2" descr="C:\Users\СашаЧе\Desktop\Презенташи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5" y="3056111"/>
            <a:ext cx="5964574" cy="2135921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26996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Этап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airway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Обеспечить проходимость дыхательных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путей.</a:t>
            </a:r>
          </a:p>
        </p:txBody>
      </p:sp>
      <p:pic>
        <p:nvPicPr>
          <p:cNvPr id="6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509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сердечно-легочной </a:t>
            </a:r>
            <a:r>
              <a:rPr lang="ru-RU" sz="2600" b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реанимации</a:t>
            </a:r>
            <a:endParaRPr lang="ru-RU" sz="2600" dirty="0">
              <a:solidFill>
                <a:srgbClr val="006600"/>
              </a:solidFill>
              <a:effectLst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1388239" y="2347426"/>
            <a:ext cx="6717367" cy="394880"/>
          </a:xfrm>
          <a:prstGeom prst="rect">
            <a:avLst/>
          </a:prstGeom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СЛР осуществляется в три приема (техника «АВС»):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2292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запрокидывают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(подложив одну руку под шею, а другой надавливая на его лоб), выдвигают его нижнюю челюсть вперед (двумя руками охватывают нижнюю челюсть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выводят вперед), открывают, осматривают и очищают полость рта. </a:t>
            </a:r>
          </a:p>
        </p:txBody>
      </p:sp>
    </p:spTree>
    <p:extLst>
      <p:ext uri="{BB962C8B-B14F-4D97-AF65-F5344CB8AC3E}">
        <p14:creationId xmlns:p14="http://schemas.microsoft.com/office/powerpoint/2010/main" val="22167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u/urFQaydC8gDKTmh5fUt0JONIwPAc6nBlXpS4Hz/slide-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40" b="5472"/>
          <a:stretch/>
        </p:blipFill>
        <p:spPr bwMode="auto">
          <a:xfrm>
            <a:off x="1855440" y="3426279"/>
            <a:ext cx="5433120" cy="3243081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547664" y="1478397"/>
            <a:ext cx="7128792" cy="654459"/>
          </a:xfrm>
          <a:prstGeom prst="rect">
            <a:avLst/>
          </a:prstGeom>
          <a:ln>
            <a:solidFill>
              <a:srgbClr val="006600"/>
            </a:solidFill>
          </a:ln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Сердечно-легочная реанимация проводится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больного сознания,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1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пульса на сонной </a:t>
            </a:r>
            <a:r>
              <a:rPr lang="ru-R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996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Этап В (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breathing)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искусственное дыхание методом «изо рта в рот» или «изо рта в нос»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www.mfp.com.au/angelwanderer/wp-content/uploads/2015/04/virus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509"/>
            <a:ext cx="1022234" cy="10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сердечно-легочной </a:t>
            </a:r>
            <a:r>
              <a:rPr lang="ru-RU" sz="2600" b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реанимации</a:t>
            </a:r>
            <a:endParaRPr lang="ru-RU" sz="2600" dirty="0">
              <a:solidFill>
                <a:srgbClr val="006600"/>
              </a:solidFill>
              <a:effectLst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1388239" y="2347426"/>
            <a:ext cx="6717367" cy="394880"/>
          </a:xfrm>
          <a:prstGeom prst="rect">
            <a:avLst/>
          </a:prstGeom>
          <a:effectLst/>
        </p:spPr>
        <p:txBody>
          <a:bodyPr/>
          <a:lstStyle>
            <a:lvl1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0046AD"/>
                </a:solidFill>
                <a:latin typeface="Arial" charset="0"/>
                <a:ea typeface="+mj-ea"/>
                <a:cs typeface="+mj-cs"/>
              </a:defRPr>
            </a:lvl1pPr>
            <a:lvl2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2pPr>
            <a:lvl3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3pPr>
            <a:lvl4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4pPr>
            <a:lvl5pPr algn="l" defTabSz="47890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46AD"/>
                </a:solidFill>
                <a:latin typeface="Arial" charset="0"/>
              </a:defRPr>
            </a:lvl5pPr>
            <a:lvl6pPr marL="478908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957816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436724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915631" algn="l" defTabSz="478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СЛР осуществляется в три приема (техника «АВС»): </a:t>
            </a:r>
          </a:p>
        </p:txBody>
      </p:sp>
    </p:spTree>
    <p:extLst>
      <p:ext uri="{BB962C8B-B14F-4D97-AF65-F5344CB8AC3E}">
        <p14:creationId xmlns:p14="http://schemas.microsoft.com/office/powerpoint/2010/main" val="16823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E020CE7F-A810-4DF6-AF6C-60FF3C7A105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ONLINEFOLDERDOMAIN" val="https://trial-2839.ispringonline.ru"/>
  <p:tag name="ISPRINGCLOUDFOLDERID" val="0"/>
  <p:tag name="ISPRINGCLOUDFOLDERPATH" val="Каталог"/>
  <p:tag name="ISPRING_PRESENTATION_TITLE" val="Оказание первой доврачебной помощи"/>
  <p:tag name="ISPRING_FIRST_PUBLI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2804</TotalTime>
  <Words>2666</Words>
  <Application>Microsoft Office PowerPoint</Application>
  <PresentationFormat>Экран (4:3)</PresentationFormat>
  <Paragraphs>396</Paragraphs>
  <Slides>40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Brush Script MT</vt:lpstr>
      <vt:lpstr>Calibri</vt:lpstr>
      <vt:lpstr>Cambria</vt:lpstr>
      <vt:lpstr>Cambria Math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CorelDRAW</vt:lpstr>
      <vt:lpstr>Photo Editor Photo</vt:lpstr>
      <vt:lpstr>Презентация PowerPoint</vt:lpstr>
      <vt:lpstr>Презентация PowerPoint</vt:lpstr>
      <vt:lpstr>Презентация PowerPoint</vt:lpstr>
      <vt:lpstr>Первая помощь</vt:lpstr>
      <vt:lpstr>Первая помощь</vt:lpstr>
      <vt:lpstr>ОБМОРОК</vt:lpstr>
      <vt:lpstr>Основы сердечно-легочной реанимации</vt:lpstr>
      <vt:lpstr>Основы сердечно-легочной реанимации</vt:lpstr>
      <vt:lpstr>Основы сердечно-легочной реанимации</vt:lpstr>
      <vt:lpstr>Основы сердечно-легочной реанимации</vt:lpstr>
      <vt:lpstr>Основы сердечно-легочной реанимации</vt:lpstr>
      <vt:lpstr>РАНЕВЫЕ ПОРАЖЕНИЯ, ПЕРВАЯ ПОМОЩЬ ПРИ РАНЕНИЯХ</vt:lpstr>
      <vt:lpstr>РАНЕВЫЕ ПОРАЖЕНИЯ, ПЕРВАЯ ПОМОЩЬ ПРИ РАНЕНИЯХ</vt:lpstr>
      <vt:lpstr>РАНЕВЫЕ ПОРАЖЕНИЯ, ПЕРВАЯ ПОМОЩЬ ПРИ РАНЕНИЯХ</vt:lpstr>
      <vt:lpstr>РАНЕВЫЕ ПОРАЖЕНИЯ, ПЕРВАЯ ПОМОЩЬ ПРИ РАНЕНИЯХ</vt:lpstr>
      <vt:lpstr>РАНЕВЫЕ ПОРАЖЕНИЯ, ПЕРВАЯ ПОМОЩЬ ПРИ РАНЕНИЯХ</vt:lpstr>
      <vt:lpstr>РАНЕВЫЕ ПОРАЖЕНИЯ, ПЕРВАЯ ПОМОЩЬ ПРИ РАНЕНИЯХ</vt:lpstr>
      <vt:lpstr>Первая помощь при переломах</vt:lpstr>
      <vt:lpstr>Первая помощь при переломах</vt:lpstr>
      <vt:lpstr>Первая помощь при переломах</vt:lpstr>
      <vt:lpstr>Первая помощь при переломах</vt:lpstr>
      <vt:lpstr>ТЕРМИЧЕСКИЕ И ХИМИЧЕСКИЕ ОЖОГИ</vt:lpstr>
      <vt:lpstr>ТЕРМИЧЕСКИЕ И ХИМИЧЕСКИЕ ОЖОГИ</vt:lpstr>
      <vt:lpstr>ТЕРМИЧЕСКИЕ И ХИМИЧЕСКИЕ ОЖОГИ</vt:lpstr>
      <vt:lpstr>ОТРАВЛЕНИЯ</vt:lpstr>
      <vt:lpstr>ОТРАВЛЕНИЯ</vt:lpstr>
      <vt:lpstr>ОТРАВЛЕНИЯ</vt:lpstr>
      <vt:lpstr>ОТРАВЛЕНИЯ</vt:lpstr>
      <vt:lpstr>Воздействие ЭЛЕКТРИЧЕСКОГО ТОКА</vt:lpstr>
      <vt:lpstr>Воздействие ЭЛЕКТРИЧЕСКОГО ТОКА</vt:lpstr>
      <vt:lpstr>Воздействие ЭЛЕКТРИЧЕСКОГО ТОКА</vt:lpstr>
      <vt:lpstr>Воздействие ЭЛЕКТРИЧЕСКОГО ТОКА</vt:lpstr>
      <vt:lpstr>Воздействие ЭЛЕКТРИЧЕСКОГО ТОКА</vt:lpstr>
      <vt:lpstr>Укусы животными, змеями, насекомыми</vt:lpstr>
      <vt:lpstr>Укусы животными, змеями, насекомыми</vt:lpstr>
      <vt:lpstr>Укусы животными, змеями, насекомыми</vt:lpstr>
      <vt:lpstr>Укусы животными, змеями, насекомыми</vt:lpstr>
      <vt:lpstr>Укусы животными, змеями, насекомыми</vt:lpstr>
      <vt:lpstr>Укусы животными, змеями, насекомыми</vt:lpstr>
      <vt:lpstr>Укусы животными, змеями, насекомыми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доврачебной помощи</dc:title>
  <dc:creator>СашаЧе</dc:creator>
  <cp:lastModifiedBy>Ермилова Диана Борисовна</cp:lastModifiedBy>
  <cp:revision>89</cp:revision>
  <dcterms:created xsi:type="dcterms:W3CDTF">2017-10-11T21:38:24Z</dcterms:created>
  <dcterms:modified xsi:type="dcterms:W3CDTF">2019-02-01T08:45:21Z</dcterms:modified>
</cp:coreProperties>
</file>