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8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9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0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1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2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13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14.xml" ContentType="application/vnd.openxmlformats-officedocument.theme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15.xml" ContentType="application/vnd.openxmlformats-officedocument.theme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theme/theme16.xml" ContentType="application/vnd.openxmlformats-officedocument.theme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theme/theme17.xml" ContentType="application/vnd.openxmlformats-officedocument.theme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18.xml" ContentType="application/vnd.openxmlformats-officedocument.theme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12" r:id="rId2"/>
    <p:sldMasterId id="2147483718" r:id="rId3"/>
    <p:sldMasterId id="2147483721" r:id="rId4"/>
    <p:sldMasterId id="2147483725" r:id="rId5"/>
    <p:sldMasterId id="2147483729" r:id="rId6"/>
    <p:sldMasterId id="2147483731" r:id="rId7"/>
    <p:sldMasterId id="2147483736" r:id="rId8"/>
    <p:sldMasterId id="2147483738" r:id="rId9"/>
    <p:sldMasterId id="2147483740" r:id="rId10"/>
    <p:sldMasterId id="2147484983" r:id="rId11"/>
    <p:sldMasterId id="2147484996" r:id="rId12"/>
    <p:sldMasterId id="2147485009" r:id="rId13"/>
    <p:sldMasterId id="2147485022" r:id="rId14"/>
    <p:sldMasterId id="2147485035" r:id="rId15"/>
    <p:sldMasterId id="2147485048" r:id="rId16"/>
    <p:sldMasterId id="2147485060" r:id="rId17"/>
    <p:sldMasterId id="2147485073" r:id="rId18"/>
    <p:sldMasterId id="2147485327" r:id="rId19"/>
  </p:sldMasterIdLst>
  <p:notesMasterIdLst>
    <p:notesMasterId r:id="rId144"/>
  </p:notesMasterIdLst>
  <p:handoutMasterIdLst>
    <p:handoutMasterId r:id="rId145"/>
  </p:handoutMasterIdLst>
  <p:sldIdLst>
    <p:sldId id="386" r:id="rId20"/>
    <p:sldId id="499" r:id="rId21"/>
    <p:sldId id="500" r:id="rId22"/>
    <p:sldId id="501" r:id="rId23"/>
    <p:sldId id="690" r:id="rId24"/>
    <p:sldId id="503" r:id="rId25"/>
    <p:sldId id="504" r:id="rId26"/>
    <p:sldId id="691" r:id="rId27"/>
    <p:sldId id="692" r:id="rId28"/>
    <p:sldId id="508" r:id="rId29"/>
    <p:sldId id="753" r:id="rId30"/>
    <p:sldId id="754" r:id="rId31"/>
    <p:sldId id="755" r:id="rId32"/>
    <p:sldId id="756" r:id="rId33"/>
    <p:sldId id="757" r:id="rId34"/>
    <p:sldId id="758" r:id="rId35"/>
    <p:sldId id="759" r:id="rId36"/>
    <p:sldId id="760" r:id="rId37"/>
    <p:sldId id="761" r:id="rId38"/>
    <p:sldId id="762" r:id="rId39"/>
    <p:sldId id="763" r:id="rId40"/>
    <p:sldId id="764" r:id="rId41"/>
    <p:sldId id="765" r:id="rId42"/>
    <p:sldId id="766" r:id="rId43"/>
    <p:sldId id="512" r:id="rId44"/>
    <p:sldId id="513" r:id="rId45"/>
    <p:sldId id="514" r:id="rId46"/>
    <p:sldId id="515" r:id="rId47"/>
    <p:sldId id="693" r:id="rId48"/>
    <p:sldId id="694" r:id="rId49"/>
    <p:sldId id="695" r:id="rId50"/>
    <p:sldId id="696" r:id="rId51"/>
    <p:sldId id="697" r:id="rId52"/>
    <p:sldId id="698" r:id="rId53"/>
    <p:sldId id="699" r:id="rId54"/>
    <p:sldId id="700" r:id="rId55"/>
    <p:sldId id="701" r:id="rId56"/>
    <p:sldId id="702" r:id="rId57"/>
    <p:sldId id="703" r:id="rId58"/>
    <p:sldId id="704" r:id="rId59"/>
    <p:sldId id="705" r:id="rId60"/>
    <p:sldId id="706" r:id="rId61"/>
    <p:sldId id="708" r:id="rId62"/>
    <p:sldId id="707" r:id="rId63"/>
    <p:sldId id="709" r:id="rId64"/>
    <p:sldId id="710" r:id="rId65"/>
    <p:sldId id="711" r:id="rId66"/>
    <p:sldId id="712" r:id="rId67"/>
    <p:sldId id="713" r:id="rId68"/>
    <p:sldId id="714" r:id="rId69"/>
    <p:sldId id="715" r:id="rId70"/>
    <p:sldId id="716" r:id="rId71"/>
    <p:sldId id="717" r:id="rId72"/>
    <p:sldId id="718" r:id="rId73"/>
    <p:sldId id="533" r:id="rId74"/>
    <p:sldId id="534" r:id="rId75"/>
    <p:sldId id="535" r:id="rId76"/>
    <p:sldId id="536" r:id="rId77"/>
    <p:sldId id="537" r:id="rId78"/>
    <p:sldId id="538" r:id="rId79"/>
    <p:sldId id="539" r:id="rId80"/>
    <p:sldId id="540" r:id="rId81"/>
    <p:sldId id="541" r:id="rId82"/>
    <p:sldId id="542" r:id="rId83"/>
    <p:sldId id="543" r:id="rId84"/>
    <p:sldId id="544" r:id="rId85"/>
    <p:sldId id="545" r:id="rId86"/>
    <p:sldId id="546" r:id="rId87"/>
    <p:sldId id="547" r:id="rId88"/>
    <p:sldId id="734" r:id="rId89"/>
    <p:sldId id="722" r:id="rId90"/>
    <p:sldId id="723" r:id="rId91"/>
    <p:sldId id="724" r:id="rId92"/>
    <p:sldId id="725" r:id="rId93"/>
    <p:sldId id="726" r:id="rId94"/>
    <p:sldId id="727" r:id="rId95"/>
    <p:sldId id="728" r:id="rId96"/>
    <p:sldId id="729" r:id="rId97"/>
    <p:sldId id="730" r:id="rId98"/>
    <p:sldId id="731" r:id="rId99"/>
    <p:sldId id="732" r:id="rId100"/>
    <p:sldId id="733" r:id="rId101"/>
    <p:sldId id="549" r:id="rId102"/>
    <p:sldId id="719" r:id="rId103"/>
    <p:sldId id="551" r:id="rId104"/>
    <p:sldId id="720" r:id="rId105"/>
    <p:sldId id="553" r:id="rId106"/>
    <p:sldId id="554" r:id="rId107"/>
    <p:sldId id="601" r:id="rId108"/>
    <p:sldId id="602" r:id="rId109"/>
    <p:sldId id="721" r:id="rId110"/>
    <p:sldId id="564" r:id="rId111"/>
    <p:sldId id="565" r:id="rId112"/>
    <p:sldId id="566" r:id="rId113"/>
    <p:sldId id="577" r:id="rId114"/>
    <p:sldId id="578" r:id="rId115"/>
    <p:sldId id="579" r:id="rId116"/>
    <p:sldId id="580" r:id="rId117"/>
    <p:sldId id="581" r:id="rId118"/>
    <p:sldId id="582" r:id="rId119"/>
    <p:sldId id="583" r:id="rId120"/>
    <p:sldId id="584" r:id="rId121"/>
    <p:sldId id="567" r:id="rId122"/>
    <p:sldId id="735" r:id="rId123"/>
    <p:sldId id="569" r:id="rId124"/>
    <p:sldId id="570" r:id="rId125"/>
    <p:sldId id="571" r:id="rId126"/>
    <p:sldId id="572" r:id="rId127"/>
    <p:sldId id="573" r:id="rId128"/>
    <p:sldId id="574" r:id="rId129"/>
    <p:sldId id="585" r:id="rId130"/>
    <p:sldId id="767" r:id="rId131"/>
    <p:sldId id="768" r:id="rId132"/>
    <p:sldId id="586" r:id="rId133"/>
    <p:sldId id="575" r:id="rId134"/>
    <p:sldId id="736" r:id="rId135"/>
    <p:sldId id="557" r:id="rId136"/>
    <p:sldId id="558" r:id="rId137"/>
    <p:sldId id="559" r:id="rId138"/>
    <p:sldId id="560" r:id="rId139"/>
    <p:sldId id="561" r:id="rId140"/>
    <p:sldId id="562" r:id="rId141"/>
    <p:sldId id="587" r:id="rId142"/>
    <p:sldId id="769" r:id="rId143"/>
  </p:sldIdLst>
  <p:sldSz cx="9144000" cy="6858000" type="screen4x3"/>
  <p:notesSz cx="9926638" cy="6797675"/>
  <p:custDataLst>
    <p:tags r:id="rId146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111111"/>
    <a:srgbClr val="CC3300"/>
    <a:srgbClr val="FF7C80"/>
    <a:srgbClr val="FF5050"/>
    <a:srgbClr val="FFFF99"/>
    <a:srgbClr val="FFFF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1" autoAdjust="0"/>
    <p:restoredTop sz="94710" autoAdjust="0"/>
  </p:normalViewPr>
  <p:slideViewPr>
    <p:cSldViewPr>
      <p:cViewPr varScale="1">
        <p:scale>
          <a:sx n="102" d="100"/>
          <a:sy n="102" d="100"/>
        </p:scale>
        <p:origin x="15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2238" y="-90"/>
      </p:cViewPr>
      <p:guideLst>
        <p:guide orient="horz" pos="2141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98.xml"/><Relationship Id="rId21" Type="http://schemas.openxmlformats.org/officeDocument/2006/relationships/slide" Target="slides/slide2.xml"/><Relationship Id="rId42" Type="http://schemas.openxmlformats.org/officeDocument/2006/relationships/slide" Target="slides/slide23.xml"/><Relationship Id="rId63" Type="http://schemas.openxmlformats.org/officeDocument/2006/relationships/slide" Target="slides/slide44.xml"/><Relationship Id="rId84" Type="http://schemas.openxmlformats.org/officeDocument/2006/relationships/slide" Target="slides/slide65.xml"/><Relationship Id="rId138" Type="http://schemas.openxmlformats.org/officeDocument/2006/relationships/slide" Target="slides/slide119.xml"/><Relationship Id="rId107" Type="http://schemas.openxmlformats.org/officeDocument/2006/relationships/slide" Target="slides/slide88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3.xml"/><Relationship Id="rId53" Type="http://schemas.openxmlformats.org/officeDocument/2006/relationships/slide" Target="slides/slide34.xml"/><Relationship Id="rId74" Type="http://schemas.openxmlformats.org/officeDocument/2006/relationships/slide" Target="slides/slide55.xml"/><Relationship Id="rId128" Type="http://schemas.openxmlformats.org/officeDocument/2006/relationships/slide" Target="slides/slide109.xml"/><Relationship Id="rId149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95" Type="http://schemas.openxmlformats.org/officeDocument/2006/relationships/slide" Target="slides/slide76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43" Type="http://schemas.openxmlformats.org/officeDocument/2006/relationships/slide" Target="slides/slide24.xml"/><Relationship Id="rId48" Type="http://schemas.openxmlformats.org/officeDocument/2006/relationships/slide" Target="slides/slide29.xml"/><Relationship Id="rId64" Type="http://schemas.openxmlformats.org/officeDocument/2006/relationships/slide" Target="slides/slide45.xml"/><Relationship Id="rId69" Type="http://schemas.openxmlformats.org/officeDocument/2006/relationships/slide" Target="slides/slide50.xml"/><Relationship Id="rId113" Type="http://schemas.openxmlformats.org/officeDocument/2006/relationships/slide" Target="slides/slide94.xml"/><Relationship Id="rId118" Type="http://schemas.openxmlformats.org/officeDocument/2006/relationships/slide" Target="slides/slide99.xml"/><Relationship Id="rId134" Type="http://schemas.openxmlformats.org/officeDocument/2006/relationships/slide" Target="slides/slide115.xml"/><Relationship Id="rId139" Type="http://schemas.openxmlformats.org/officeDocument/2006/relationships/slide" Target="slides/slide120.xml"/><Relationship Id="rId80" Type="http://schemas.openxmlformats.org/officeDocument/2006/relationships/slide" Target="slides/slide61.xml"/><Relationship Id="rId85" Type="http://schemas.openxmlformats.org/officeDocument/2006/relationships/slide" Target="slides/slide66.xml"/><Relationship Id="rId150" Type="http://schemas.openxmlformats.org/officeDocument/2006/relationships/tableStyles" Target="tableStyles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59" Type="http://schemas.openxmlformats.org/officeDocument/2006/relationships/slide" Target="slides/slide40.xml"/><Relationship Id="rId103" Type="http://schemas.openxmlformats.org/officeDocument/2006/relationships/slide" Target="slides/slide84.xml"/><Relationship Id="rId108" Type="http://schemas.openxmlformats.org/officeDocument/2006/relationships/slide" Target="slides/slide89.xml"/><Relationship Id="rId124" Type="http://schemas.openxmlformats.org/officeDocument/2006/relationships/slide" Target="slides/slide105.xml"/><Relationship Id="rId129" Type="http://schemas.openxmlformats.org/officeDocument/2006/relationships/slide" Target="slides/slide110.xml"/><Relationship Id="rId54" Type="http://schemas.openxmlformats.org/officeDocument/2006/relationships/slide" Target="slides/slide35.xml"/><Relationship Id="rId70" Type="http://schemas.openxmlformats.org/officeDocument/2006/relationships/slide" Target="slides/slide51.xml"/><Relationship Id="rId75" Type="http://schemas.openxmlformats.org/officeDocument/2006/relationships/slide" Target="slides/slide56.xml"/><Relationship Id="rId91" Type="http://schemas.openxmlformats.org/officeDocument/2006/relationships/slide" Target="slides/slide72.xml"/><Relationship Id="rId96" Type="http://schemas.openxmlformats.org/officeDocument/2006/relationships/slide" Target="slides/slide77.xml"/><Relationship Id="rId140" Type="http://schemas.openxmlformats.org/officeDocument/2006/relationships/slide" Target="slides/slide121.xml"/><Relationship Id="rId14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49" Type="http://schemas.openxmlformats.org/officeDocument/2006/relationships/slide" Target="slides/slide30.xml"/><Relationship Id="rId114" Type="http://schemas.openxmlformats.org/officeDocument/2006/relationships/slide" Target="slides/slide95.xml"/><Relationship Id="rId119" Type="http://schemas.openxmlformats.org/officeDocument/2006/relationships/slide" Target="slides/slide100.xml"/><Relationship Id="rId44" Type="http://schemas.openxmlformats.org/officeDocument/2006/relationships/slide" Target="slides/slide25.xml"/><Relationship Id="rId60" Type="http://schemas.openxmlformats.org/officeDocument/2006/relationships/slide" Target="slides/slide41.xml"/><Relationship Id="rId65" Type="http://schemas.openxmlformats.org/officeDocument/2006/relationships/slide" Target="slides/slide46.xml"/><Relationship Id="rId81" Type="http://schemas.openxmlformats.org/officeDocument/2006/relationships/slide" Target="slides/slide62.xml"/><Relationship Id="rId86" Type="http://schemas.openxmlformats.org/officeDocument/2006/relationships/slide" Target="slides/slide67.xml"/><Relationship Id="rId130" Type="http://schemas.openxmlformats.org/officeDocument/2006/relationships/slide" Target="slides/slide111.xml"/><Relationship Id="rId135" Type="http://schemas.openxmlformats.org/officeDocument/2006/relationships/slide" Target="slides/slide116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20.xml"/><Relationship Id="rId109" Type="http://schemas.openxmlformats.org/officeDocument/2006/relationships/slide" Target="slides/slide90.xml"/><Relationship Id="rId34" Type="http://schemas.openxmlformats.org/officeDocument/2006/relationships/slide" Target="slides/slide15.xml"/><Relationship Id="rId50" Type="http://schemas.openxmlformats.org/officeDocument/2006/relationships/slide" Target="slides/slide31.xml"/><Relationship Id="rId55" Type="http://schemas.openxmlformats.org/officeDocument/2006/relationships/slide" Target="slides/slide36.xml"/><Relationship Id="rId76" Type="http://schemas.openxmlformats.org/officeDocument/2006/relationships/slide" Target="slides/slide57.xml"/><Relationship Id="rId97" Type="http://schemas.openxmlformats.org/officeDocument/2006/relationships/slide" Target="slides/slide78.xml"/><Relationship Id="rId104" Type="http://schemas.openxmlformats.org/officeDocument/2006/relationships/slide" Target="slides/slide85.xml"/><Relationship Id="rId120" Type="http://schemas.openxmlformats.org/officeDocument/2006/relationships/slide" Target="slides/slide101.xml"/><Relationship Id="rId125" Type="http://schemas.openxmlformats.org/officeDocument/2006/relationships/slide" Target="slides/slide106.xml"/><Relationship Id="rId141" Type="http://schemas.openxmlformats.org/officeDocument/2006/relationships/slide" Target="slides/slide122.xml"/><Relationship Id="rId146" Type="http://schemas.openxmlformats.org/officeDocument/2006/relationships/tags" Target="tags/tag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2.xml"/><Relationship Id="rId92" Type="http://schemas.openxmlformats.org/officeDocument/2006/relationships/slide" Target="slides/slide73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0.xml"/><Relationship Id="rId24" Type="http://schemas.openxmlformats.org/officeDocument/2006/relationships/slide" Target="slides/slide5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66" Type="http://schemas.openxmlformats.org/officeDocument/2006/relationships/slide" Target="slides/slide47.xml"/><Relationship Id="rId87" Type="http://schemas.openxmlformats.org/officeDocument/2006/relationships/slide" Target="slides/slide68.xml"/><Relationship Id="rId110" Type="http://schemas.openxmlformats.org/officeDocument/2006/relationships/slide" Target="slides/slide91.xml"/><Relationship Id="rId115" Type="http://schemas.openxmlformats.org/officeDocument/2006/relationships/slide" Target="slides/slide96.xml"/><Relationship Id="rId131" Type="http://schemas.openxmlformats.org/officeDocument/2006/relationships/slide" Target="slides/slide112.xml"/><Relationship Id="rId136" Type="http://schemas.openxmlformats.org/officeDocument/2006/relationships/slide" Target="slides/slide117.xml"/><Relationship Id="rId61" Type="http://schemas.openxmlformats.org/officeDocument/2006/relationships/slide" Target="slides/slide42.xml"/><Relationship Id="rId82" Type="http://schemas.openxmlformats.org/officeDocument/2006/relationships/slide" Target="slides/slide63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56" Type="http://schemas.openxmlformats.org/officeDocument/2006/relationships/slide" Target="slides/slide37.xml"/><Relationship Id="rId77" Type="http://schemas.openxmlformats.org/officeDocument/2006/relationships/slide" Target="slides/slide58.xml"/><Relationship Id="rId100" Type="http://schemas.openxmlformats.org/officeDocument/2006/relationships/slide" Target="slides/slide81.xml"/><Relationship Id="rId105" Type="http://schemas.openxmlformats.org/officeDocument/2006/relationships/slide" Target="slides/slide86.xml"/><Relationship Id="rId126" Type="http://schemas.openxmlformats.org/officeDocument/2006/relationships/slide" Target="slides/slide107.xml"/><Relationship Id="rId147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2.xml"/><Relationship Id="rId72" Type="http://schemas.openxmlformats.org/officeDocument/2006/relationships/slide" Target="slides/slide53.xml"/><Relationship Id="rId93" Type="http://schemas.openxmlformats.org/officeDocument/2006/relationships/slide" Target="slides/slide74.xml"/><Relationship Id="rId98" Type="http://schemas.openxmlformats.org/officeDocument/2006/relationships/slide" Target="slides/slide79.xml"/><Relationship Id="rId121" Type="http://schemas.openxmlformats.org/officeDocument/2006/relationships/slide" Target="slides/slide102.xml"/><Relationship Id="rId142" Type="http://schemas.openxmlformats.org/officeDocument/2006/relationships/slide" Target="slides/slide123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6.xml"/><Relationship Id="rId46" Type="http://schemas.openxmlformats.org/officeDocument/2006/relationships/slide" Target="slides/slide27.xml"/><Relationship Id="rId67" Type="http://schemas.openxmlformats.org/officeDocument/2006/relationships/slide" Target="slides/slide48.xml"/><Relationship Id="rId116" Type="http://schemas.openxmlformats.org/officeDocument/2006/relationships/slide" Target="slides/slide97.xml"/><Relationship Id="rId137" Type="http://schemas.openxmlformats.org/officeDocument/2006/relationships/slide" Target="slides/slide118.xml"/><Relationship Id="rId20" Type="http://schemas.openxmlformats.org/officeDocument/2006/relationships/slide" Target="slides/slide1.xml"/><Relationship Id="rId41" Type="http://schemas.openxmlformats.org/officeDocument/2006/relationships/slide" Target="slides/slide22.xml"/><Relationship Id="rId62" Type="http://schemas.openxmlformats.org/officeDocument/2006/relationships/slide" Target="slides/slide43.xml"/><Relationship Id="rId83" Type="http://schemas.openxmlformats.org/officeDocument/2006/relationships/slide" Target="slides/slide64.xml"/><Relationship Id="rId88" Type="http://schemas.openxmlformats.org/officeDocument/2006/relationships/slide" Target="slides/slide69.xml"/><Relationship Id="rId111" Type="http://schemas.openxmlformats.org/officeDocument/2006/relationships/slide" Target="slides/slide92.xml"/><Relationship Id="rId132" Type="http://schemas.openxmlformats.org/officeDocument/2006/relationships/slide" Target="slides/slide113.xml"/><Relationship Id="rId15" Type="http://schemas.openxmlformats.org/officeDocument/2006/relationships/slideMaster" Target="slideMasters/slideMaster15.xml"/><Relationship Id="rId36" Type="http://schemas.openxmlformats.org/officeDocument/2006/relationships/slide" Target="slides/slide17.xml"/><Relationship Id="rId57" Type="http://schemas.openxmlformats.org/officeDocument/2006/relationships/slide" Target="slides/slide38.xml"/><Relationship Id="rId106" Type="http://schemas.openxmlformats.org/officeDocument/2006/relationships/slide" Target="slides/slide87.xml"/><Relationship Id="rId127" Type="http://schemas.openxmlformats.org/officeDocument/2006/relationships/slide" Target="slides/slide108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2.xml"/><Relationship Id="rId52" Type="http://schemas.openxmlformats.org/officeDocument/2006/relationships/slide" Target="slides/slide33.xml"/><Relationship Id="rId73" Type="http://schemas.openxmlformats.org/officeDocument/2006/relationships/slide" Target="slides/slide54.xml"/><Relationship Id="rId78" Type="http://schemas.openxmlformats.org/officeDocument/2006/relationships/slide" Target="slides/slide59.xml"/><Relationship Id="rId94" Type="http://schemas.openxmlformats.org/officeDocument/2006/relationships/slide" Target="slides/slide75.xml"/><Relationship Id="rId99" Type="http://schemas.openxmlformats.org/officeDocument/2006/relationships/slide" Target="slides/slide80.xml"/><Relationship Id="rId101" Type="http://schemas.openxmlformats.org/officeDocument/2006/relationships/slide" Target="slides/slide82.xml"/><Relationship Id="rId122" Type="http://schemas.openxmlformats.org/officeDocument/2006/relationships/slide" Target="slides/slide103.xml"/><Relationship Id="rId143" Type="http://schemas.openxmlformats.org/officeDocument/2006/relationships/slide" Target="slides/slide124.xml"/><Relationship Id="rId148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26" Type="http://schemas.openxmlformats.org/officeDocument/2006/relationships/slide" Target="slides/slide7.xml"/><Relationship Id="rId47" Type="http://schemas.openxmlformats.org/officeDocument/2006/relationships/slide" Target="slides/slide28.xml"/><Relationship Id="rId68" Type="http://schemas.openxmlformats.org/officeDocument/2006/relationships/slide" Target="slides/slide49.xml"/><Relationship Id="rId89" Type="http://schemas.openxmlformats.org/officeDocument/2006/relationships/slide" Target="slides/slide70.xml"/><Relationship Id="rId112" Type="http://schemas.openxmlformats.org/officeDocument/2006/relationships/slide" Target="slides/slide93.xml"/><Relationship Id="rId133" Type="http://schemas.openxmlformats.org/officeDocument/2006/relationships/slide" Target="slides/slide114.xml"/><Relationship Id="rId16" Type="http://schemas.openxmlformats.org/officeDocument/2006/relationships/slideMaster" Target="slideMasters/slideMaster16.xml"/><Relationship Id="rId37" Type="http://schemas.openxmlformats.org/officeDocument/2006/relationships/slide" Target="slides/slide18.xml"/><Relationship Id="rId58" Type="http://schemas.openxmlformats.org/officeDocument/2006/relationships/slide" Target="slides/slide39.xml"/><Relationship Id="rId79" Type="http://schemas.openxmlformats.org/officeDocument/2006/relationships/slide" Target="slides/slide60.xml"/><Relationship Id="rId102" Type="http://schemas.openxmlformats.org/officeDocument/2006/relationships/slide" Target="slides/slide83.xml"/><Relationship Id="rId123" Type="http://schemas.openxmlformats.org/officeDocument/2006/relationships/slide" Target="slides/slide104.xml"/><Relationship Id="rId144" Type="http://schemas.openxmlformats.org/officeDocument/2006/relationships/notesMaster" Target="notesMasters/notesMaster1.xml"/><Relationship Id="rId90" Type="http://schemas.openxmlformats.org/officeDocument/2006/relationships/slide" Target="slides/slide7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8.xml"/><Relationship Id="rId7" Type="http://schemas.openxmlformats.org/officeDocument/2006/relationships/slide" Target="slides/slide52.xml"/><Relationship Id="rId2" Type="http://schemas.openxmlformats.org/officeDocument/2006/relationships/slide" Target="slides/slide47.xml"/><Relationship Id="rId1" Type="http://schemas.openxmlformats.org/officeDocument/2006/relationships/slide" Target="slides/slide46.xml"/><Relationship Id="rId6" Type="http://schemas.openxmlformats.org/officeDocument/2006/relationships/slide" Target="slides/slide51.xml"/><Relationship Id="rId5" Type="http://schemas.openxmlformats.org/officeDocument/2006/relationships/slide" Target="slides/slide50.xml"/><Relationship Id="rId4" Type="http://schemas.openxmlformats.org/officeDocument/2006/relationships/slide" Target="slides/slide4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4303545" cy="338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8" tIns="46199" rIns="92398" bIns="46199" numCol="1" anchor="t" anchorCtr="0" compatLnSpc="1">
            <a:prstTxWarp prst="textNoShape">
              <a:avLst/>
            </a:prstTxWarp>
          </a:bodyPr>
          <a:lstStyle>
            <a:lvl1pPr defTabSz="924400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1554" y="1"/>
            <a:ext cx="4303544" cy="338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8" tIns="46199" rIns="92398" bIns="46199" numCol="1" anchor="t" anchorCtr="0" compatLnSpc="1">
            <a:prstTxWarp prst="textNoShape">
              <a:avLst/>
            </a:prstTxWarp>
          </a:bodyPr>
          <a:lstStyle>
            <a:lvl1pPr algn="r" defTabSz="924400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4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6455816"/>
            <a:ext cx="4303545" cy="340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8" tIns="46199" rIns="92398" bIns="46199" numCol="1" anchor="b" anchorCtr="0" compatLnSpc="1">
            <a:prstTxWarp prst="textNoShape">
              <a:avLst/>
            </a:prstTxWarp>
          </a:bodyPr>
          <a:lstStyle>
            <a:lvl1pPr defTabSz="924400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4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1554" y="6455816"/>
            <a:ext cx="4303544" cy="340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8" tIns="46199" rIns="92398" bIns="46199" numCol="1" anchor="b" anchorCtr="0" compatLnSpc="1">
            <a:prstTxWarp prst="textNoShape">
              <a:avLst/>
            </a:prstTxWarp>
          </a:bodyPr>
          <a:lstStyle>
            <a:lvl1pPr algn="r" defTabSz="924400">
              <a:defRPr sz="1200">
                <a:cs typeface="+mn-cs"/>
              </a:defRPr>
            </a:lvl1pPr>
          </a:lstStyle>
          <a:p>
            <a:pPr>
              <a:defRPr/>
            </a:pPr>
            <a:fld id="{D35362D0-DF1D-447F-813F-A8675BA63E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872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4303545" cy="338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8" tIns="46199" rIns="92398" bIns="46199" numCol="1" anchor="t" anchorCtr="0" compatLnSpc="1">
            <a:prstTxWarp prst="textNoShape">
              <a:avLst/>
            </a:prstTxWarp>
          </a:bodyPr>
          <a:lstStyle>
            <a:lvl1pPr defTabSz="924400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1554" y="1"/>
            <a:ext cx="4303544" cy="338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8" tIns="46199" rIns="92398" bIns="46199" numCol="1" anchor="t" anchorCtr="0" compatLnSpc="1">
            <a:prstTxWarp prst="textNoShape">
              <a:avLst/>
            </a:prstTxWarp>
          </a:bodyPr>
          <a:lstStyle>
            <a:lvl1pPr algn="r" defTabSz="924400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4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7075" y="509588"/>
            <a:ext cx="3397250" cy="2547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126" y="3228670"/>
            <a:ext cx="7940386" cy="3060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8" tIns="46199" rIns="92398" bIns="461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455816"/>
            <a:ext cx="4303545" cy="340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8" tIns="46199" rIns="92398" bIns="46199" numCol="1" anchor="b" anchorCtr="0" compatLnSpc="1">
            <a:prstTxWarp prst="textNoShape">
              <a:avLst/>
            </a:prstTxWarp>
          </a:bodyPr>
          <a:lstStyle>
            <a:lvl1pPr defTabSz="924400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1554" y="6455816"/>
            <a:ext cx="4303544" cy="340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8" tIns="46199" rIns="92398" bIns="46199" numCol="1" anchor="b" anchorCtr="0" compatLnSpc="1">
            <a:prstTxWarp prst="textNoShape">
              <a:avLst/>
            </a:prstTxWarp>
          </a:bodyPr>
          <a:lstStyle>
            <a:lvl1pPr algn="r" defTabSz="924400">
              <a:defRPr sz="1200">
                <a:cs typeface="+mn-cs"/>
              </a:defRPr>
            </a:lvl1pPr>
          </a:lstStyle>
          <a:p>
            <a:pPr>
              <a:defRPr/>
            </a:pPr>
            <a:fld id="{5E34BC67-F9B5-4C33-9A78-6BDD1FFB4F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0788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288"/>
            <a:fld id="{05729B46-FBA7-47EE-A841-93660A2B5201}" type="slidenum">
              <a:rPr lang="ru-RU" smtClean="0"/>
              <a:pPr defTabSz="923288"/>
              <a:t>1</a:t>
            </a:fld>
            <a:endParaRPr lang="ru-RU" dirty="0" smtClean="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317909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288"/>
            <a:fld id="{70DCE7C9-BDE2-4B16-87CC-10EDE4830727}" type="slidenum">
              <a:rPr lang="ru-RU" smtClean="0"/>
              <a:pPr defTabSz="923288"/>
              <a:t>10</a:t>
            </a:fld>
            <a:endParaRPr lang="ru-RU" dirty="0" smtClean="0"/>
          </a:p>
        </p:txBody>
      </p:sp>
      <p:sp>
        <p:nvSpPr>
          <p:cNvPr id="175107" name="Rectangle 7"/>
          <p:cNvSpPr txBox="1">
            <a:spLocks noGrp="1" noChangeArrowheads="1"/>
          </p:cNvSpPr>
          <p:nvPr/>
        </p:nvSpPr>
        <p:spPr bwMode="auto">
          <a:xfrm>
            <a:off x="5621554" y="6455816"/>
            <a:ext cx="4303544" cy="340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25" tIns="45363" rIns="90725" bIns="45363" anchor="b"/>
          <a:lstStyle/>
          <a:p>
            <a:pPr algn="r" defTabSz="904913"/>
            <a:fld id="{1CD7FC92-CD26-4953-900F-F5184C08C90F}" type="slidenum">
              <a:rPr lang="ru-RU" sz="1200"/>
              <a:pPr algn="r" defTabSz="904913"/>
              <a:t>10</a:t>
            </a:fld>
            <a:endParaRPr lang="ru-RU" sz="1200" dirty="0"/>
          </a:p>
        </p:txBody>
      </p:sp>
      <p:sp>
        <p:nvSpPr>
          <p:cNvPr id="175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8663" y="509588"/>
            <a:ext cx="3397250" cy="2547937"/>
          </a:xfrm>
          <a:ln/>
        </p:spPr>
      </p:sp>
      <p:sp>
        <p:nvSpPr>
          <p:cNvPr id="1751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725" tIns="45363" rIns="90725" bIns="45363"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479925269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288"/>
            <a:fld id="{58733DDB-12AC-4F1B-8CE0-8C92FFE16094}" type="slidenum">
              <a:rPr lang="ru-RU" smtClean="0"/>
              <a:pPr defTabSz="923288"/>
              <a:t>100</a:t>
            </a:fld>
            <a:endParaRPr lang="ru-RU" dirty="0" smtClean="0"/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566" y="3228670"/>
            <a:ext cx="9410828" cy="3060017"/>
          </a:xfrm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998787364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288"/>
            <a:fld id="{2D08F3FE-E6B3-411E-8ADC-5F0342875BFE}" type="slidenum">
              <a:rPr lang="ru-RU" smtClean="0"/>
              <a:pPr defTabSz="923288"/>
              <a:t>101</a:t>
            </a:fld>
            <a:endParaRPr lang="ru-RU" dirty="0" smtClean="0"/>
          </a:p>
        </p:txBody>
      </p:sp>
      <p:sp>
        <p:nvSpPr>
          <p:cNvPr id="239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566" y="3228670"/>
            <a:ext cx="9410828" cy="3060017"/>
          </a:xfrm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184557520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288"/>
            <a:fld id="{8FC2059A-C711-4AC6-8A43-2C828CEAEBB9}" type="slidenum">
              <a:rPr lang="ru-RU" smtClean="0"/>
              <a:pPr defTabSz="923288"/>
              <a:t>102</a:t>
            </a:fld>
            <a:endParaRPr lang="ru-RU" dirty="0" smtClean="0"/>
          </a:p>
        </p:txBody>
      </p:sp>
      <p:sp>
        <p:nvSpPr>
          <p:cNvPr id="240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566" y="3228670"/>
            <a:ext cx="9410828" cy="3060017"/>
          </a:xfrm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452094836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288"/>
            <a:fld id="{78402B43-E968-4FCB-B2FE-6E671211DB32}" type="slidenum">
              <a:rPr lang="ru-RU" smtClean="0"/>
              <a:pPr defTabSz="923288"/>
              <a:t>103</a:t>
            </a:fld>
            <a:endParaRPr lang="ru-RU" dirty="0" smtClean="0"/>
          </a:p>
        </p:txBody>
      </p:sp>
      <p:sp>
        <p:nvSpPr>
          <p:cNvPr id="241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8663" y="509588"/>
            <a:ext cx="3397250" cy="2547937"/>
          </a:xfrm>
          <a:ln/>
        </p:spPr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4250058622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288"/>
            <a:fld id="{CCE3EE72-DE07-47BE-AD90-0F6D2842AE46}" type="slidenum">
              <a:rPr lang="ru-RU" smtClean="0">
                <a:solidFill>
                  <a:srgbClr val="000000"/>
                </a:solidFill>
              </a:rPr>
              <a:pPr defTabSz="923288"/>
              <a:t>104</a:t>
            </a:fld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242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352950657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288"/>
            <a:fld id="{547B43E3-D8EB-4724-B2B1-B3945F31FD28}" type="slidenum">
              <a:rPr lang="ru-RU" smtClean="0"/>
              <a:pPr defTabSz="923288"/>
              <a:t>105</a:t>
            </a:fld>
            <a:endParaRPr lang="ru-RU" dirty="0" smtClean="0"/>
          </a:p>
        </p:txBody>
      </p:sp>
      <p:sp>
        <p:nvSpPr>
          <p:cNvPr id="243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8663" y="509588"/>
            <a:ext cx="3397250" cy="2547937"/>
          </a:xfrm>
          <a:ln/>
        </p:spPr>
      </p:sp>
      <p:sp>
        <p:nvSpPr>
          <p:cNvPr id="243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513772701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288"/>
            <a:fld id="{D257E2DE-11A2-4FAF-BA92-2FC0038C06F8}" type="slidenum">
              <a:rPr lang="ru-RU" smtClean="0"/>
              <a:pPr defTabSz="923288"/>
              <a:t>106</a:t>
            </a:fld>
            <a:endParaRPr lang="ru-RU" dirty="0" smtClean="0"/>
          </a:p>
        </p:txBody>
      </p:sp>
      <p:sp>
        <p:nvSpPr>
          <p:cNvPr id="244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8663" y="509588"/>
            <a:ext cx="3397250" cy="2547937"/>
          </a:xfrm>
          <a:ln/>
        </p:spPr>
      </p:sp>
      <p:sp>
        <p:nvSpPr>
          <p:cNvPr id="244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7201" y="3228670"/>
            <a:ext cx="9589437" cy="3376047"/>
          </a:xfrm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9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187954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288"/>
            <a:fld id="{7D4C6D9D-7A6F-434E-B0B0-B41DE30BBB3D}" type="slidenum">
              <a:rPr lang="ru-RU" smtClean="0"/>
              <a:pPr defTabSz="923288"/>
              <a:t>107</a:t>
            </a:fld>
            <a:endParaRPr lang="ru-RU" dirty="0" smtClean="0"/>
          </a:p>
        </p:txBody>
      </p:sp>
      <p:sp>
        <p:nvSpPr>
          <p:cNvPr id="245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8663" y="509588"/>
            <a:ext cx="3397250" cy="2547937"/>
          </a:xfrm>
          <a:ln/>
        </p:spPr>
      </p:sp>
      <p:sp>
        <p:nvSpPr>
          <p:cNvPr id="245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7201" y="3228670"/>
            <a:ext cx="9589437" cy="3376047"/>
          </a:xfrm>
          <a:noFill/>
          <a:ln/>
        </p:spPr>
        <p:txBody>
          <a:bodyPr/>
          <a:lstStyle/>
          <a:p>
            <a:pPr eaLnBrk="1" hangingPunct="1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79764673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288"/>
            <a:fld id="{F1C1F8E4-11B9-407E-8C02-0CDBA75F35C2}" type="slidenum">
              <a:rPr lang="ru-RU" smtClean="0"/>
              <a:pPr defTabSz="923288"/>
              <a:t>108</a:t>
            </a:fld>
            <a:endParaRPr lang="ru-RU" dirty="0" smtClean="0"/>
          </a:p>
        </p:txBody>
      </p:sp>
      <p:sp>
        <p:nvSpPr>
          <p:cNvPr id="246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8663" y="509588"/>
            <a:ext cx="3397250" cy="2547937"/>
          </a:xfrm>
          <a:ln/>
        </p:spPr>
      </p:sp>
      <p:sp>
        <p:nvSpPr>
          <p:cNvPr id="246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7201" y="3228670"/>
            <a:ext cx="9589437" cy="3376047"/>
          </a:xfrm>
          <a:noFill/>
          <a:ln/>
        </p:spPr>
        <p:txBody>
          <a:bodyPr/>
          <a:lstStyle/>
          <a:p>
            <a:pPr eaLnBrk="1" hangingPunct="1"/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844157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288"/>
            <a:fld id="{E0EA7A2D-93EA-4129-A57B-28EDB1861CD6}" type="slidenum">
              <a:rPr lang="ru-RU" smtClean="0"/>
              <a:pPr defTabSz="923288"/>
              <a:t>109</a:t>
            </a:fld>
            <a:endParaRPr lang="ru-RU" dirty="0" smtClean="0"/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8663" y="509588"/>
            <a:ext cx="3397250" cy="2547937"/>
          </a:xfrm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7201" y="3228670"/>
            <a:ext cx="9589437" cy="3376047"/>
          </a:xfrm>
          <a:noFill/>
          <a:ln/>
        </p:spPr>
        <p:txBody>
          <a:bodyPr/>
          <a:lstStyle/>
          <a:p>
            <a:pPr eaLnBrk="1" hangingPunct="1"/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0247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987"/>
            <a:fld id="{76C9390D-67CB-4C5B-A8F1-72FF477FDD4A}" type="slidenum">
              <a:rPr lang="ru-RU">
                <a:solidFill>
                  <a:srgbClr val="000000"/>
                </a:solidFill>
              </a:rPr>
              <a:pPr defTabSz="918987"/>
              <a:t>11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554353047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288"/>
            <a:fld id="{4C2F7154-67EC-4275-99F2-6B3B61279507}" type="slidenum">
              <a:rPr lang="ru-RU" smtClean="0"/>
              <a:pPr defTabSz="923288"/>
              <a:t>110</a:t>
            </a:fld>
            <a:endParaRPr lang="ru-RU" dirty="0" smtClean="0"/>
          </a:p>
        </p:txBody>
      </p:sp>
      <p:sp>
        <p:nvSpPr>
          <p:cNvPr id="24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8663" y="509588"/>
            <a:ext cx="3397250" cy="2547937"/>
          </a:xfrm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7201" y="3228670"/>
            <a:ext cx="9589437" cy="3376047"/>
          </a:xfrm>
          <a:noFill/>
          <a:ln/>
        </p:spPr>
        <p:txBody>
          <a:bodyPr/>
          <a:lstStyle/>
          <a:p>
            <a:pPr eaLnBrk="1" hangingPunct="1"/>
            <a:endParaRPr lang="ru-RU" sz="10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575858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288"/>
            <a:fld id="{CCB351E0-5D09-4CCB-996B-F27275166769}" type="slidenum">
              <a:rPr lang="ru-RU" smtClean="0"/>
              <a:pPr defTabSz="923288"/>
              <a:t>111</a:t>
            </a:fld>
            <a:endParaRPr lang="ru-RU" dirty="0" smtClean="0"/>
          </a:p>
        </p:txBody>
      </p:sp>
      <p:sp>
        <p:nvSpPr>
          <p:cNvPr id="249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7201" y="3228670"/>
            <a:ext cx="9589437" cy="3376047"/>
          </a:xfrm>
          <a:noFill/>
          <a:ln/>
        </p:spPr>
        <p:txBody>
          <a:bodyPr/>
          <a:lstStyle/>
          <a:p>
            <a:pPr eaLnBrk="1" hangingPunct="1"/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361946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19A209-B42C-4C0C-89F1-904B648F6EC1}" type="slidenum">
              <a:rPr lang="ru-RU">
                <a:cs typeface="Arial" charset="0"/>
              </a:rPr>
              <a:pPr/>
              <a:t>112</a:t>
            </a:fld>
            <a:endParaRPr lang="ru-RU">
              <a:cs typeface="Arial" charset="0"/>
            </a:endParaRPr>
          </a:p>
        </p:txBody>
      </p:sp>
      <p:sp>
        <p:nvSpPr>
          <p:cNvPr id="319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6145" y="3228706"/>
            <a:ext cx="9590495" cy="3375465"/>
          </a:xfrm>
          <a:noFill/>
          <a:ln/>
        </p:spPr>
        <p:txBody>
          <a:bodyPr/>
          <a:lstStyle/>
          <a:p>
            <a:pPr eaLnBrk="1" hangingPunct="1"/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281064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19A209-B42C-4C0C-89F1-904B648F6EC1}" type="slidenum">
              <a:rPr lang="ru-RU">
                <a:cs typeface="Arial" charset="0"/>
              </a:rPr>
              <a:pPr/>
              <a:t>113</a:t>
            </a:fld>
            <a:endParaRPr lang="ru-RU">
              <a:cs typeface="Arial" charset="0"/>
            </a:endParaRPr>
          </a:p>
        </p:txBody>
      </p:sp>
      <p:sp>
        <p:nvSpPr>
          <p:cNvPr id="319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6145" y="3228706"/>
            <a:ext cx="9590495" cy="3375465"/>
          </a:xfrm>
          <a:noFill/>
          <a:ln/>
        </p:spPr>
        <p:txBody>
          <a:bodyPr/>
          <a:lstStyle/>
          <a:p>
            <a:pPr eaLnBrk="1" hangingPunct="1"/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004584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288"/>
            <a:fld id="{535DE680-D5CF-490C-99D3-CBA3A6151DE4}" type="slidenum">
              <a:rPr lang="ru-RU" smtClean="0"/>
              <a:pPr defTabSz="923288"/>
              <a:t>114</a:t>
            </a:fld>
            <a:endParaRPr lang="ru-RU" dirty="0" smtClean="0"/>
          </a:p>
        </p:txBody>
      </p:sp>
      <p:sp>
        <p:nvSpPr>
          <p:cNvPr id="250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7201" y="3228670"/>
            <a:ext cx="9589437" cy="3376047"/>
          </a:xfrm>
          <a:noFill/>
          <a:ln/>
        </p:spPr>
        <p:txBody>
          <a:bodyPr/>
          <a:lstStyle/>
          <a:p>
            <a:pPr eaLnBrk="1" hangingPunct="1"/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697173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288"/>
            <a:fld id="{7AB198A7-AC1C-4245-939E-506D99D37B2B}" type="slidenum">
              <a:rPr lang="ru-RU" smtClean="0"/>
              <a:pPr defTabSz="923288"/>
              <a:t>115</a:t>
            </a:fld>
            <a:endParaRPr lang="ru-RU" dirty="0" smtClean="0"/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8663" y="509588"/>
            <a:ext cx="3397250" cy="2547937"/>
          </a:xfrm>
          <a:ln/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7201" y="3228670"/>
            <a:ext cx="9589437" cy="3376047"/>
          </a:xfrm>
          <a:noFill/>
          <a:ln/>
        </p:spPr>
        <p:txBody>
          <a:bodyPr/>
          <a:lstStyle/>
          <a:p>
            <a:pPr eaLnBrk="1" hangingPunct="1"/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749679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288"/>
            <a:fld id="{A6F31A6B-2476-44B0-B5CF-8D619FE9A126}" type="slidenum">
              <a:rPr lang="ru-RU" smtClean="0">
                <a:solidFill>
                  <a:srgbClr val="000000"/>
                </a:solidFill>
              </a:rPr>
              <a:pPr defTabSz="923288"/>
              <a:t>116</a:t>
            </a:fld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125505983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288"/>
            <a:fld id="{FA9B3C8C-ED55-48A5-9EF5-4AA49EA1A298}" type="slidenum">
              <a:rPr lang="ru-RU" smtClean="0"/>
              <a:pPr defTabSz="923288"/>
              <a:t>117</a:t>
            </a:fld>
            <a:endParaRPr lang="ru-RU" dirty="0" smtClean="0"/>
          </a:p>
        </p:txBody>
      </p:sp>
      <p:sp>
        <p:nvSpPr>
          <p:cNvPr id="253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8663" y="509588"/>
            <a:ext cx="3397250" cy="2547937"/>
          </a:xfrm>
          <a:ln/>
        </p:spPr>
      </p:sp>
      <p:sp>
        <p:nvSpPr>
          <p:cNvPr id="253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414080025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288"/>
            <a:fld id="{4DF7557F-C226-4E12-85F8-EDAF392C01FF}" type="slidenum">
              <a:rPr lang="ru-RU" smtClean="0"/>
              <a:pPr defTabSz="923288"/>
              <a:t>118</a:t>
            </a:fld>
            <a:endParaRPr lang="ru-RU" dirty="0" smtClean="0"/>
          </a:p>
        </p:txBody>
      </p:sp>
      <p:sp>
        <p:nvSpPr>
          <p:cNvPr id="254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8663" y="509588"/>
            <a:ext cx="3397250" cy="2547937"/>
          </a:xfrm>
          <a:ln/>
        </p:spPr>
      </p:sp>
      <p:sp>
        <p:nvSpPr>
          <p:cNvPr id="254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133357573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288"/>
            <a:fld id="{ECA8849D-CCDA-4E26-B0C4-334F71CB0985}" type="slidenum">
              <a:rPr lang="ru-RU" smtClean="0"/>
              <a:pPr defTabSz="923288"/>
              <a:t>119</a:t>
            </a:fld>
            <a:endParaRPr lang="ru-RU" dirty="0" smtClean="0"/>
          </a:p>
        </p:txBody>
      </p:sp>
      <p:sp>
        <p:nvSpPr>
          <p:cNvPr id="256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8663" y="509588"/>
            <a:ext cx="3397250" cy="2547937"/>
          </a:xfrm>
          <a:ln/>
        </p:spPr>
      </p:sp>
      <p:sp>
        <p:nvSpPr>
          <p:cNvPr id="256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211993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987"/>
            <a:fld id="{46D4B610-7920-4471-BF15-89515D8F3E06}" type="slidenum">
              <a:rPr lang="ru-RU">
                <a:solidFill>
                  <a:srgbClr val="000000"/>
                </a:solidFill>
              </a:rPr>
              <a:pPr defTabSz="918987"/>
              <a:t>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568270417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288"/>
            <a:fld id="{196B7583-0343-4CF1-8CB8-1A71C25720EE}" type="slidenum">
              <a:rPr lang="ru-RU" smtClean="0"/>
              <a:pPr defTabSz="923288"/>
              <a:t>120</a:t>
            </a:fld>
            <a:endParaRPr lang="ru-RU" dirty="0" smtClean="0"/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8663" y="509588"/>
            <a:ext cx="3397250" cy="2547937"/>
          </a:xfrm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259273339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288"/>
            <a:fld id="{067966F8-8CB6-4216-A793-92DCC3CA0AE9}" type="slidenum">
              <a:rPr lang="ru-RU" smtClean="0"/>
              <a:pPr defTabSz="923288"/>
              <a:t>121</a:t>
            </a:fld>
            <a:endParaRPr lang="ru-RU" dirty="0" smtClean="0"/>
          </a:p>
        </p:txBody>
      </p:sp>
      <p:sp>
        <p:nvSpPr>
          <p:cNvPr id="258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8663" y="509588"/>
            <a:ext cx="3397250" cy="2547937"/>
          </a:xfrm>
          <a:ln/>
        </p:spPr>
      </p:sp>
      <p:sp>
        <p:nvSpPr>
          <p:cNvPr id="258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798731369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288"/>
            <a:fld id="{AD9661B1-8B6D-4074-AC3D-0951729A30B1}" type="slidenum">
              <a:rPr lang="ru-RU" smtClean="0"/>
              <a:pPr defTabSz="923288"/>
              <a:t>122</a:t>
            </a:fld>
            <a:endParaRPr lang="ru-RU" dirty="0" smtClean="0"/>
          </a:p>
        </p:txBody>
      </p:sp>
      <p:sp>
        <p:nvSpPr>
          <p:cNvPr id="259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8663" y="509588"/>
            <a:ext cx="3397250" cy="2547937"/>
          </a:xfrm>
          <a:ln/>
        </p:spPr>
      </p:sp>
      <p:sp>
        <p:nvSpPr>
          <p:cNvPr id="259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855443772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288"/>
            <a:fld id="{AF2F5E1B-27C4-467C-980D-0A3D027284FE}" type="slidenum">
              <a:rPr lang="ru-RU" smtClean="0"/>
              <a:pPr defTabSz="923288"/>
              <a:t>123</a:t>
            </a:fld>
            <a:endParaRPr lang="ru-RU" dirty="0" smtClean="0"/>
          </a:p>
        </p:txBody>
      </p:sp>
      <p:sp>
        <p:nvSpPr>
          <p:cNvPr id="260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46" y="3099522"/>
            <a:ext cx="9520149" cy="3401877"/>
          </a:xfrm>
          <a:noFill/>
          <a:ln/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Symbol" pitchFamily="18" charset="2"/>
              <a:buNone/>
            </a:pPr>
            <a:endParaRPr lang="ru-RU" sz="1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652650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288"/>
            <a:fld id="{05729B46-FBA7-47EE-A841-93660A2B5201}" type="slidenum">
              <a:rPr lang="ru-RU" smtClean="0">
                <a:solidFill>
                  <a:prstClr val="black"/>
                </a:solidFill>
              </a:rPr>
              <a:pPr defTabSz="923288"/>
              <a:t>124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7426932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987"/>
            <a:fld id="{64DF2823-61BE-4786-B265-9FE27E2C1E2E}" type="slidenum">
              <a:rPr lang="ru-RU">
                <a:solidFill>
                  <a:srgbClr val="000000"/>
                </a:solidFill>
              </a:rPr>
              <a:pPr defTabSz="918987"/>
              <a:t>13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07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8237488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987"/>
            <a:fld id="{A7C8B0FD-5529-4C09-87C9-134945EB230A}" type="slidenum">
              <a:rPr lang="ru-RU">
                <a:solidFill>
                  <a:srgbClr val="000000"/>
                </a:solidFill>
              </a:rPr>
              <a:pPr defTabSz="918987"/>
              <a:t>14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690489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987"/>
            <a:fld id="{D116F63B-D550-4522-96A8-52F824ABAADD}" type="slidenum">
              <a:rPr lang="ru-RU">
                <a:solidFill>
                  <a:srgbClr val="000000"/>
                </a:solidFill>
              </a:rPr>
              <a:pPr defTabSz="918987"/>
              <a:t>15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5007682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987"/>
            <a:fld id="{467C016D-680A-4C28-9473-DB725F2205D2}" type="slidenum">
              <a:rPr lang="ru-RU">
                <a:solidFill>
                  <a:srgbClr val="000000"/>
                </a:solidFill>
              </a:rPr>
              <a:pPr defTabSz="918987"/>
              <a:t>16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2803179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987"/>
            <a:fld id="{B31222B8-2AAC-4168-917B-DD441350B15B}" type="slidenum">
              <a:rPr lang="ru-RU">
                <a:solidFill>
                  <a:srgbClr val="000000"/>
                </a:solidFill>
              </a:rPr>
              <a:pPr defTabSz="918987"/>
              <a:t>17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8567451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987"/>
            <a:fld id="{FCD2B90A-EC00-46B2-8773-65EECCD807AD}" type="slidenum">
              <a:rPr lang="ru-RU">
                <a:solidFill>
                  <a:srgbClr val="000000"/>
                </a:solidFill>
              </a:rPr>
              <a:pPr defTabSz="918987"/>
              <a:t>18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5003230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987"/>
            <a:fld id="{82D8F050-0AE8-41E6-955E-7082792D9FC2}" type="slidenum">
              <a:rPr lang="ru-RU">
                <a:solidFill>
                  <a:srgbClr val="000000"/>
                </a:solidFill>
              </a:rPr>
              <a:pPr defTabSz="918987"/>
              <a:t>19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14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470356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288"/>
            <a:fld id="{19258DE6-6FDF-4F40-9202-2A9322E6F177}" type="slidenum">
              <a:rPr lang="ru-RU" smtClean="0"/>
              <a:pPr defTabSz="923288"/>
              <a:t>2</a:t>
            </a:fld>
            <a:endParaRPr lang="ru-RU" dirty="0" smtClean="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8663" y="509588"/>
            <a:ext cx="3397250" cy="2547937"/>
          </a:xfrm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1483459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987"/>
            <a:fld id="{594B41A3-A880-47DB-B765-A81D7C7AAE61}" type="slidenum">
              <a:rPr lang="ru-RU">
                <a:solidFill>
                  <a:srgbClr val="000000"/>
                </a:solidFill>
              </a:rPr>
              <a:pPr defTabSz="918987"/>
              <a:t>20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1101878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987"/>
            <a:fld id="{7C32DAE1-DF2D-4BEE-B699-713CDAAD3EED}" type="slidenum">
              <a:rPr lang="ru-RU">
                <a:solidFill>
                  <a:srgbClr val="000000"/>
                </a:solidFill>
              </a:rPr>
              <a:pPr defTabSz="918987"/>
              <a:t>21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1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0848773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987"/>
            <a:fld id="{73A96E0D-9C26-4F5E-B9BE-1F30B29A6859}" type="slidenum">
              <a:rPr lang="ru-RU">
                <a:solidFill>
                  <a:srgbClr val="000000"/>
                </a:solidFill>
              </a:rPr>
              <a:pPr defTabSz="918987"/>
              <a:t>22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17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9303592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987"/>
            <a:fld id="{458E8E73-D416-40E2-978F-FE833CE05466}" type="slidenum">
              <a:rPr lang="ru-RU">
                <a:solidFill>
                  <a:srgbClr val="000000"/>
                </a:solidFill>
              </a:rPr>
              <a:pPr defTabSz="918987"/>
              <a:t>23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18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6562070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987"/>
            <a:fld id="{4173B574-145F-4A03-B8AA-66ADA1E5541A}" type="slidenum">
              <a:rPr lang="ru-RU">
                <a:solidFill>
                  <a:srgbClr val="000000"/>
                </a:solidFill>
              </a:rPr>
              <a:pPr defTabSz="918987"/>
              <a:t>24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3581875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288"/>
            <a:fld id="{05D9702B-2AA4-4CDE-BE73-5D4FD84CCFB8}" type="slidenum">
              <a:rPr lang="ru-RU" smtClean="0"/>
              <a:pPr defTabSz="923288"/>
              <a:t>25</a:t>
            </a:fld>
            <a:endParaRPr lang="ru-RU" dirty="0" smtClean="0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8663" y="509588"/>
            <a:ext cx="3397250" cy="2547937"/>
          </a:xfrm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7459893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288"/>
            <a:fld id="{FFCADF20-155E-4463-8F6A-DCB5279894A5}" type="slidenum">
              <a:rPr lang="ru-RU" smtClean="0"/>
              <a:pPr defTabSz="923288"/>
              <a:t>26</a:t>
            </a:fld>
            <a:endParaRPr lang="ru-RU" dirty="0" smtClean="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8663" y="509588"/>
            <a:ext cx="3397250" cy="2547937"/>
          </a:xfrm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9599864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288"/>
            <a:fld id="{7B053811-5E39-4283-9DAA-0BA4A00EAD78}" type="slidenum">
              <a:rPr lang="ru-RU" smtClean="0"/>
              <a:pPr defTabSz="923288"/>
              <a:t>27</a:t>
            </a:fld>
            <a:endParaRPr lang="ru-RU" dirty="0" smtClean="0"/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8663" y="509588"/>
            <a:ext cx="3397250" cy="2547937"/>
          </a:xfrm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3854773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288"/>
            <a:fld id="{FF4FE5C0-63BC-4BDD-8417-03AEA23FDD04}" type="slidenum">
              <a:rPr lang="ru-RU" smtClean="0"/>
              <a:pPr defTabSz="923288"/>
              <a:t>28</a:t>
            </a:fld>
            <a:endParaRPr lang="ru-RU" dirty="0" smtClean="0"/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8663" y="509588"/>
            <a:ext cx="3397250" cy="2547937"/>
          </a:xfrm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7032554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288"/>
            <a:fld id="{D36B0303-66C4-4F82-8FD9-8C8584F8DA0C}" type="slidenum">
              <a:rPr lang="ru-RU" smtClean="0">
                <a:solidFill>
                  <a:srgbClr val="000000"/>
                </a:solidFill>
              </a:rPr>
              <a:pPr defTabSz="923288"/>
              <a:t>29</a:t>
            </a:fld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31417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288"/>
            <a:fld id="{6BDE6AAF-4727-4135-AD1E-807101C4F9F0}" type="slidenum">
              <a:rPr lang="ru-RU" smtClean="0"/>
              <a:pPr defTabSz="923288"/>
              <a:t>3</a:t>
            </a:fld>
            <a:endParaRPr lang="ru-RU" dirty="0" smtClean="0"/>
          </a:p>
        </p:txBody>
      </p:sp>
      <p:sp>
        <p:nvSpPr>
          <p:cNvPr id="167939" name="Rectangle 7"/>
          <p:cNvSpPr txBox="1">
            <a:spLocks noGrp="1" noChangeArrowheads="1"/>
          </p:cNvSpPr>
          <p:nvPr/>
        </p:nvSpPr>
        <p:spPr bwMode="auto">
          <a:xfrm>
            <a:off x="5621554" y="6455816"/>
            <a:ext cx="4303544" cy="340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25" tIns="45363" rIns="90725" bIns="45363" anchor="b"/>
          <a:lstStyle/>
          <a:p>
            <a:pPr algn="r" defTabSz="904913"/>
            <a:fld id="{087C2CD2-CB53-459E-AB22-0FF47DA05357}" type="slidenum">
              <a:rPr lang="ru-RU" sz="1200"/>
              <a:pPr algn="r" defTabSz="904913"/>
              <a:t>3</a:t>
            </a:fld>
            <a:endParaRPr lang="ru-RU" sz="1200" dirty="0"/>
          </a:p>
        </p:txBody>
      </p:sp>
      <p:sp>
        <p:nvSpPr>
          <p:cNvPr id="167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8663" y="509588"/>
            <a:ext cx="3397250" cy="2547937"/>
          </a:xfrm>
          <a:ln/>
        </p:spPr>
      </p:sp>
      <p:sp>
        <p:nvSpPr>
          <p:cNvPr id="1679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725" tIns="45363" rIns="90725" bIns="45363"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1684660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288"/>
            <a:fld id="{0F6C4F4A-2445-4798-A1F9-D1328750521D}" type="slidenum">
              <a:rPr lang="ru-RU" smtClean="0"/>
              <a:pPr defTabSz="923288"/>
              <a:t>30</a:t>
            </a:fld>
            <a:endParaRPr lang="ru-RU" dirty="0" smtClean="0"/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1604457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288"/>
            <a:fld id="{9F79A100-06C2-4476-8EBA-B19B0E3F5C6E}" type="slidenum">
              <a:rPr lang="ru-RU" smtClean="0"/>
              <a:pPr defTabSz="923288"/>
              <a:t>31</a:t>
            </a:fld>
            <a:endParaRPr lang="ru-RU" dirty="0" smtClean="0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4075962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8050829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288"/>
            <a:fld id="{1C82AC54-7340-4F30-8854-6DF79DE653DB}" type="slidenum">
              <a:rPr lang="ru-RU" smtClean="0">
                <a:solidFill>
                  <a:srgbClr val="000000"/>
                </a:solidFill>
              </a:rPr>
              <a:pPr defTabSz="923288"/>
              <a:t>33</a:t>
            </a:fld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9928980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1838" y="509588"/>
            <a:ext cx="3397250" cy="2547937"/>
          </a:xfrm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5868523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288"/>
            <a:fld id="{5C68CA3B-B69E-421A-8BBC-7675BC6643B4}" type="slidenum">
              <a:rPr lang="ru-RU" smtClean="0">
                <a:solidFill>
                  <a:srgbClr val="000000"/>
                </a:solidFill>
              </a:rPr>
              <a:pPr defTabSz="923288"/>
              <a:t>35</a:t>
            </a:fld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1607216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225"/>
            <a:fld id="{B9BCA2AC-C130-4278-8E3C-18821BF79992}" type="slidenum">
              <a:rPr lang="ru-RU" smtClean="0">
                <a:solidFill>
                  <a:srgbClr val="000000"/>
                </a:solidFill>
              </a:rPr>
              <a:pPr defTabSz="920225"/>
              <a:t>36</a:t>
            </a:fld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8663" y="509588"/>
            <a:ext cx="3398837" cy="2549525"/>
          </a:xfrm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1597183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43458142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37177928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47672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288"/>
            <a:fld id="{31E3191C-1425-4276-BBEC-CD3FBC0D2848}" type="slidenum">
              <a:rPr lang="ru-RU" smtClean="0"/>
              <a:pPr defTabSz="923288"/>
              <a:t>4</a:t>
            </a:fld>
            <a:endParaRPr lang="ru-RU" dirty="0" smtClean="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8663" y="509588"/>
            <a:ext cx="3397250" cy="2547937"/>
          </a:xfrm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91298890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288"/>
            <a:fld id="{D38E6736-4C03-4F83-95CA-9AFC807F5E7F}" type="slidenum">
              <a:rPr lang="ru-RU" smtClean="0">
                <a:cs typeface="Arial" charset="0"/>
              </a:rPr>
              <a:pPr defTabSz="923288"/>
              <a:t>40</a:t>
            </a:fld>
            <a:endParaRPr lang="ru-RU" dirty="0" smtClean="0">
              <a:cs typeface="Arial" charset="0"/>
            </a:endParaRPr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7075" y="509588"/>
            <a:ext cx="3398838" cy="2547937"/>
          </a:xfrm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4667" y="3228670"/>
            <a:ext cx="7937307" cy="3058497"/>
          </a:xfrm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80316291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288"/>
            <a:fld id="{973968DE-114B-4F07-918E-B0468856ADC7}" type="slidenum">
              <a:rPr lang="ru-RU" smtClean="0">
                <a:cs typeface="Arial" charset="0"/>
              </a:rPr>
              <a:pPr defTabSz="923288"/>
              <a:t>41</a:t>
            </a:fld>
            <a:endParaRPr lang="ru-RU" dirty="0" smtClean="0">
              <a:cs typeface="Arial" charset="0"/>
            </a:endParaRPr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54105768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288"/>
            <a:fld id="{C5F3C625-44EC-420B-BF3D-F320ECD83197}" type="slidenum">
              <a:rPr lang="ru-RU" smtClean="0">
                <a:cs typeface="Arial" charset="0"/>
              </a:rPr>
              <a:pPr defTabSz="923288"/>
              <a:t>42</a:t>
            </a:fld>
            <a:endParaRPr lang="ru-RU" dirty="0" smtClean="0">
              <a:cs typeface="Arial" charset="0"/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01994137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288"/>
            <a:fld id="{1E4819DD-3E16-4BF5-83EE-4EA05B1BF02A}" type="slidenum">
              <a:rPr lang="ru-RU" smtClean="0">
                <a:cs typeface="Arial" charset="0"/>
              </a:rPr>
              <a:pPr defTabSz="923288"/>
              <a:t>43</a:t>
            </a:fld>
            <a:endParaRPr lang="ru-RU" dirty="0" smtClean="0">
              <a:cs typeface="Arial" charset="0"/>
            </a:endParaRPr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76618738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288"/>
            <a:fld id="{24DE9496-145F-4CDA-A390-6B015F0FB6D4}" type="slidenum">
              <a:rPr lang="ru-RU" smtClean="0">
                <a:cs typeface="Arial" charset="0"/>
              </a:rPr>
              <a:pPr defTabSz="923288"/>
              <a:t>44</a:t>
            </a:fld>
            <a:endParaRPr lang="ru-RU" dirty="0" smtClean="0">
              <a:cs typeface="Arial" charset="0"/>
            </a:endParaRPr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04910164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288"/>
            <a:fld id="{3AB46073-2B00-4859-BD99-BF805504CD4A}" type="slidenum">
              <a:rPr lang="ru-RU" smtClean="0">
                <a:cs typeface="Arial" charset="0"/>
              </a:rPr>
              <a:pPr defTabSz="923288"/>
              <a:t>45</a:t>
            </a:fld>
            <a:endParaRPr lang="ru-RU" dirty="0" smtClean="0">
              <a:cs typeface="Arial" charset="0"/>
            </a:endParaRPr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08141615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 txBox="1">
            <a:spLocks noGrp="1" noChangeArrowheads="1"/>
          </p:cNvSpPr>
          <p:nvPr/>
        </p:nvSpPr>
        <p:spPr bwMode="auto">
          <a:xfrm>
            <a:off x="5621555" y="6457337"/>
            <a:ext cx="4302005" cy="338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718" tIns="45860" rIns="91718" bIns="45860" anchor="b"/>
          <a:lstStyle/>
          <a:p>
            <a:pPr algn="r" defTabSz="915631"/>
            <a:fld id="{1F8C66AE-BE4D-43AB-A92E-508298576302}" type="slidenum">
              <a:rPr lang="ru-RU" sz="1200">
                <a:solidFill>
                  <a:srgbClr val="000000"/>
                </a:solidFill>
              </a:rPr>
              <a:pPr algn="r" defTabSz="915631"/>
              <a:t>46</a:t>
            </a:fld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5488" y="509588"/>
            <a:ext cx="3397250" cy="2547937"/>
          </a:xfrm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126" y="3228670"/>
            <a:ext cx="7986578" cy="3569007"/>
          </a:xfrm>
          <a:noFill/>
          <a:ln/>
        </p:spPr>
        <p:txBody>
          <a:bodyPr lIns="91718" tIns="45860" rIns="91718" bIns="45860"/>
          <a:lstStyle/>
          <a:p>
            <a:pPr eaLnBrk="1" hangingPunct="1"/>
            <a:endParaRPr lang="ru-RU" b="1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41456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288"/>
            <a:fld id="{6D38DF64-E440-49F1-9307-98EC5E607F5B}" type="slidenum">
              <a:rPr lang="ru-RU" smtClean="0">
                <a:cs typeface="Arial" charset="0"/>
              </a:rPr>
              <a:pPr defTabSz="923288"/>
              <a:t>47</a:t>
            </a:fld>
            <a:endParaRPr lang="ru-RU" dirty="0" smtClean="0">
              <a:cs typeface="Arial" charset="0"/>
            </a:endParaRPr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74784065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288"/>
            <a:fld id="{FA17CE7B-BBD8-40D9-99D4-0189D9A70CBA}" type="slidenum">
              <a:rPr lang="ru-RU" smtClean="0">
                <a:cs typeface="Arial" charset="0"/>
              </a:rPr>
              <a:pPr defTabSz="923288"/>
              <a:t>48</a:t>
            </a:fld>
            <a:endParaRPr lang="ru-RU" dirty="0" smtClean="0">
              <a:cs typeface="Arial" charset="0"/>
            </a:endParaRPr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54845480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288"/>
            <a:fld id="{2490109A-3713-4ACC-AB9D-3D7D09762A43}" type="slidenum">
              <a:rPr lang="ru-RU" smtClean="0">
                <a:cs typeface="Arial" charset="0"/>
              </a:rPr>
              <a:pPr defTabSz="923288"/>
              <a:t>49</a:t>
            </a:fld>
            <a:endParaRPr lang="ru-RU" dirty="0" smtClean="0">
              <a:cs typeface="Arial" charset="0"/>
            </a:endParaRPr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662678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288"/>
            <a:fld id="{526FB5B3-8E24-4BA5-9350-4A084FEC35FE}" type="slidenum">
              <a:rPr lang="ru-RU" smtClean="0">
                <a:cs typeface="Arial" charset="0"/>
              </a:rPr>
              <a:pPr defTabSz="923288"/>
              <a:t>5</a:t>
            </a:fld>
            <a:endParaRPr lang="ru-RU" dirty="0" smtClean="0">
              <a:cs typeface="Arial" charset="0"/>
            </a:endParaRPr>
          </a:p>
        </p:txBody>
      </p:sp>
      <p:sp>
        <p:nvSpPr>
          <p:cNvPr id="169987" name="Rectangle 7"/>
          <p:cNvSpPr txBox="1">
            <a:spLocks noGrp="1" noChangeArrowheads="1"/>
          </p:cNvSpPr>
          <p:nvPr/>
        </p:nvSpPr>
        <p:spPr bwMode="auto">
          <a:xfrm>
            <a:off x="5621555" y="6455816"/>
            <a:ext cx="4302005" cy="340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38" tIns="45370" rIns="90738" bIns="45370" anchor="b"/>
          <a:lstStyle/>
          <a:p>
            <a:pPr algn="r" defTabSz="904913"/>
            <a:fld id="{58CD8E80-A53A-497A-A37A-50E9936486E9}" type="slidenum">
              <a:rPr lang="ru-RU" sz="1200"/>
              <a:pPr algn="r" defTabSz="904913"/>
              <a:t>5</a:t>
            </a:fld>
            <a:endParaRPr lang="ru-RU" sz="1200" dirty="0"/>
          </a:p>
        </p:txBody>
      </p:sp>
      <p:sp>
        <p:nvSpPr>
          <p:cNvPr id="169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7075" y="509588"/>
            <a:ext cx="3398838" cy="2547937"/>
          </a:xfrm>
          <a:ln/>
        </p:spPr>
      </p:sp>
      <p:sp>
        <p:nvSpPr>
          <p:cNvPr id="1699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738" tIns="45370" rIns="90738" bIns="45370"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00949038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288"/>
            <a:fld id="{D7475C66-60F7-4982-B001-987E51E67B2E}" type="slidenum">
              <a:rPr lang="ru-RU" smtClean="0">
                <a:cs typeface="Arial" charset="0"/>
              </a:rPr>
              <a:pPr defTabSz="923288"/>
              <a:t>50</a:t>
            </a:fld>
            <a:endParaRPr lang="ru-RU" dirty="0" smtClean="0">
              <a:cs typeface="Arial" charset="0"/>
            </a:endParaRPr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82022074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288"/>
            <a:fld id="{972FBF10-5A58-41AB-B3B9-9992DE98A603}" type="slidenum">
              <a:rPr lang="ru-RU" smtClean="0">
                <a:cs typeface="Arial" charset="0"/>
              </a:rPr>
              <a:pPr defTabSz="923288"/>
              <a:t>51</a:t>
            </a:fld>
            <a:endParaRPr lang="ru-RU" dirty="0" smtClean="0">
              <a:cs typeface="Arial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747430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288"/>
            <a:fld id="{AB9FB4B2-82AF-453F-9075-C5EC94460886}" type="slidenum">
              <a:rPr lang="ru-RU" smtClean="0">
                <a:cs typeface="Arial" charset="0"/>
              </a:rPr>
              <a:pPr defTabSz="923288"/>
              <a:t>52</a:t>
            </a:fld>
            <a:endParaRPr lang="ru-RU" dirty="0" smtClean="0">
              <a:cs typeface="Arial" charset="0"/>
            </a:endParaRPr>
          </a:p>
        </p:txBody>
      </p:sp>
      <p:sp>
        <p:nvSpPr>
          <p:cNvPr id="203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6617726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225"/>
            <a:fld id="{86AE90C5-4CC1-4814-A204-E7CAC733CCD9}" type="slidenum">
              <a:rPr lang="ru-RU" smtClean="0"/>
              <a:pPr defTabSz="920225"/>
              <a:t>53</a:t>
            </a:fld>
            <a:endParaRPr lang="ru-RU" dirty="0" smtClean="0"/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8663" y="509588"/>
            <a:ext cx="3398837" cy="2549525"/>
          </a:xfrm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85943000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288"/>
            <a:fld id="{3461E0E6-B1AB-4065-BC07-A009C82DEE5F}" type="slidenum">
              <a:rPr lang="ru-RU" smtClean="0">
                <a:solidFill>
                  <a:srgbClr val="000000"/>
                </a:solidFill>
              </a:rPr>
              <a:pPr defTabSz="923288"/>
              <a:t>54</a:t>
            </a:fld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16981300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288"/>
            <a:fld id="{0A76CAAA-88BF-4FC6-8FAB-9AEF91DB4DA5}" type="slidenum">
              <a:rPr lang="ru-RU" smtClean="0"/>
              <a:pPr defTabSz="923288"/>
              <a:t>55</a:t>
            </a:fld>
            <a:endParaRPr lang="ru-RU" dirty="0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8663" y="509588"/>
            <a:ext cx="3397250" cy="2547937"/>
          </a:xfrm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9302900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34BC67-F9B5-4C33-9A78-6BDD1FFB4F2F}" type="slidenum">
              <a:rPr lang="ru-RU" smtClean="0"/>
              <a:pPr>
                <a:defRPr/>
              </a:pPr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38632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288"/>
            <a:fld id="{5ABB608A-9F7F-444A-A320-B8D94CF9014F}" type="slidenum">
              <a:rPr lang="ru-RU" smtClean="0"/>
              <a:pPr defTabSz="923288"/>
              <a:t>57</a:t>
            </a:fld>
            <a:endParaRPr lang="ru-RU" dirty="0" smtClean="0"/>
          </a:p>
        </p:txBody>
      </p:sp>
      <p:sp>
        <p:nvSpPr>
          <p:cNvPr id="207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8663" y="509588"/>
            <a:ext cx="3397250" cy="2547937"/>
          </a:xfrm>
          <a:ln/>
        </p:spPr>
      </p:sp>
      <p:sp>
        <p:nvSpPr>
          <p:cNvPr id="207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76159902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288"/>
            <a:fld id="{BE125448-E3AF-4B2D-AC04-A45BE5E3742E}" type="slidenum">
              <a:rPr lang="ru-RU" smtClean="0"/>
              <a:pPr defTabSz="923288"/>
              <a:t>58</a:t>
            </a:fld>
            <a:endParaRPr lang="ru-RU" dirty="0" smtClean="0"/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8663" y="509588"/>
            <a:ext cx="3397250" cy="2547937"/>
          </a:xfrm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90856649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288"/>
            <a:fld id="{D20E86E5-D1D1-4FA7-BFCF-305FE80E0EB6}" type="slidenum">
              <a:rPr lang="ru-RU" smtClean="0"/>
              <a:pPr defTabSz="923288"/>
              <a:t>59</a:t>
            </a:fld>
            <a:endParaRPr lang="ru-RU" dirty="0" smtClean="0"/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8663" y="509588"/>
            <a:ext cx="3397250" cy="2547937"/>
          </a:xfrm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195644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288"/>
            <a:fld id="{0871E7CC-C3E8-471D-B60E-E68D20DE7D2E}" type="slidenum">
              <a:rPr lang="ru-RU" smtClean="0"/>
              <a:pPr defTabSz="923288"/>
              <a:t>6</a:t>
            </a:fld>
            <a:endParaRPr lang="ru-RU" dirty="0" smtClean="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8663" y="509588"/>
            <a:ext cx="3397250" cy="2547937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4358690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288"/>
            <a:fld id="{823DB372-C676-4EB8-92F0-8DE4507ACE49}" type="slidenum">
              <a:rPr lang="ru-RU" smtClean="0"/>
              <a:pPr defTabSz="923288"/>
              <a:t>60</a:t>
            </a:fld>
            <a:endParaRPr lang="ru-RU" dirty="0" smtClean="0"/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8663" y="509588"/>
            <a:ext cx="3397250" cy="2547937"/>
          </a:xfrm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55936693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288"/>
            <a:fld id="{99A098DD-CA57-493E-9580-DA6503FBD95A}" type="slidenum">
              <a:rPr lang="ru-RU" smtClean="0"/>
              <a:pPr defTabSz="923288"/>
              <a:t>61</a:t>
            </a:fld>
            <a:endParaRPr lang="ru-RU" dirty="0" smtClean="0"/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8663" y="509588"/>
            <a:ext cx="3397250" cy="2547937"/>
          </a:xfrm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02940069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288"/>
            <a:fld id="{F382411B-6F69-4C6D-A5E9-81D8083B7093}" type="slidenum">
              <a:rPr lang="ru-RU" smtClean="0"/>
              <a:pPr defTabSz="923288"/>
              <a:t>62</a:t>
            </a:fld>
            <a:endParaRPr lang="ru-RU" dirty="0" smtClean="0"/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8663" y="509588"/>
            <a:ext cx="3397250" cy="2547937"/>
          </a:xfrm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62862449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288"/>
            <a:fld id="{719B2675-F8B5-437E-81C8-150739866F29}" type="slidenum">
              <a:rPr lang="ru-RU" smtClean="0"/>
              <a:pPr defTabSz="923288"/>
              <a:t>63</a:t>
            </a:fld>
            <a:endParaRPr lang="ru-RU" dirty="0" smtClean="0"/>
          </a:p>
        </p:txBody>
      </p:sp>
      <p:sp>
        <p:nvSpPr>
          <p:cNvPr id="214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8663" y="509588"/>
            <a:ext cx="3397250" cy="2547937"/>
          </a:xfrm>
          <a:ln/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56763341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288"/>
            <a:fld id="{B3D643BC-E8F5-4E99-A6ED-BB2E33D4C532}" type="slidenum">
              <a:rPr lang="ru-RU" smtClean="0"/>
              <a:pPr defTabSz="923288"/>
              <a:t>64</a:t>
            </a:fld>
            <a:endParaRPr lang="ru-RU" dirty="0" smtClean="0"/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8663" y="509588"/>
            <a:ext cx="3397250" cy="2547937"/>
          </a:xfrm>
          <a:ln/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6131525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288"/>
            <a:fld id="{E1381C12-2D3C-4E0F-95BB-C0377CA990AA}" type="slidenum">
              <a:rPr lang="ru-RU" smtClean="0"/>
              <a:pPr defTabSz="923288"/>
              <a:t>65</a:t>
            </a:fld>
            <a:endParaRPr lang="ru-RU" dirty="0" smtClean="0"/>
          </a:p>
        </p:txBody>
      </p:sp>
      <p:sp>
        <p:nvSpPr>
          <p:cNvPr id="21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8663" y="509588"/>
            <a:ext cx="3397250" cy="2547937"/>
          </a:xfrm>
          <a:ln/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63400805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288"/>
            <a:fld id="{EFBA9BAA-DC85-4DE4-928C-4D092A5704CB}" type="slidenum">
              <a:rPr lang="ru-RU" smtClean="0"/>
              <a:pPr defTabSz="923288"/>
              <a:t>66</a:t>
            </a:fld>
            <a:endParaRPr lang="ru-RU" dirty="0" smtClean="0"/>
          </a:p>
        </p:txBody>
      </p:sp>
      <p:sp>
        <p:nvSpPr>
          <p:cNvPr id="217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8663" y="509588"/>
            <a:ext cx="3397250" cy="2547937"/>
          </a:xfrm>
          <a:ln/>
        </p:spPr>
      </p:sp>
      <p:sp>
        <p:nvSpPr>
          <p:cNvPr id="217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8981831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288"/>
            <a:fld id="{B6991074-BBD3-4E43-981D-7925B9D64B90}" type="slidenum">
              <a:rPr lang="ru-RU" smtClean="0"/>
              <a:pPr defTabSz="923288"/>
              <a:t>67</a:t>
            </a:fld>
            <a:endParaRPr lang="ru-RU" dirty="0" smtClean="0"/>
          </a:p>
        </p:txBody>
      </p:sp>
      <p:sp>
        <p:nvSpPr>
          <p:cNvPr id="218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8663" y="509588"/>
            <a:ext cx="3397250" cy="2547937"/>
          </a:xfrm>
          <a:ln/>
        </p:spPr>
      </p:sp>
      <p:sp>
        <p:nvSpPr>
          <p:cNvPr id="218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47414862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288"/>
            <a:fld id="{B3EA1912-EC26-45D6-B724-96EAE878DE52}" type="slidenum">
              <a:rPr lang="ru-RU" smtClean="0"/>
              <a:pPr defTabSz="923288"/>
              <a:t>68</a:t>
            </a:fld>
            <a:endParaRPr lang="ru-RU" dirty="0" smtClean="0"/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8663" y="509588"/>
            <a:ext cx="3397250" cy="2547937"/>
          </a:xfrm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86367009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288"/>
            <a:fld id="{8443BE95-ACCF-484E-870C-C161ED3105CC}" type="slidenum">
              <a:rPr lang="ru-RU" smtClean="0"/>
              <a:pPr defTabSz="923288"/>
              <a:t>69</a:t>
            </a:fld>
            <a:endParaRPr lang="ru-RU" dirty="0" smtClean="0"/>
          </a:p>
        </p:txBody>
      </p:sp>
      <p:sp>
        <p:nvSpPr>
          <p:cNvPr id="220163" name="Rectangle 7"/>
          <p:cNvSpPr txBox="1">
            <a:spLocks noGrp="1" noChangeArrowheads="1"/>
          </p:cNvSpPr>
          <p:nvPr/>
        </p:nvSpPr>
        <p:spPr bwMode="auto">
          <a:xfrm>
            <a:off x="5621554" y="6455816"/>
            <a:ext cx="4303544" cy="340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25" tIns="45363" rIns="90725" bIns="45363" anchor="b"/>
          <a:lstStyle/>
          <a:p>
            <a:pPr algn="r" defTabSz="904913"/>
            <a:fld id="{95692EEE-632D-4CE3-8A03-9579D6AB21F4}" type="slidenum">
              <a:rPr lang="ru-RU" sz="1200"/>
              <a:pPr algn="r" defTabSz="904913"/>
              <a:t>69</a:t>
            </a:fld>
            <a:endParaRPr lang="ru-RU" sz="1200" dirty="0"/>
          </a:p>
        </p:txBody>
      </p:sp>
      <p:sp>
        <p:nvSpPr>
          <p:cNvPr id="2201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8663" y="509588"/>
            <a:ext cx="3397250" cy="2547937"/>
          </a:xfrm>
          <a:ln/>
        </p:spPr>
      </p:sp>
      <p:sp>
        <p:nvSpPr>
          <p:cNvPr id="2201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725" tIns="45363" rIns="90725" bIns="45363"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900629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288"/>
            <a:fld id="{85CECD75-33AC-469B-848F-46FF22AD22E6}" type="slidenum">
              <a:rPr lang="ru-RU" smtClean="0"/>
              <a:pPr defTabSz="923288"/>
              <a:t>7</a:t>
            </a:fld>
            <a:endParaRPr lang="ru-RU" dirty="0" smtClean="0"/>
          </a:p>
        </p:txBody>
      </p:sp>
      <p:sp>
        <p:nvSpPr>
          <p:cNvPr id="172035" name="Rectangle 7"/>
          <p:cNvSpPr txBox="1">
            <a:spLocks noGrp="1" noChangeArrowheads="1"/>
          </p:cNvSpPr>
          <p:nvPr/>
        </p:nvSpPr>
        <p:spPr bwMode="auto">
          <a:xfrm>
            <a:off x="5621554" y="6455816"/>
            <a:ext cx="4303544" cy="340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25" tIns="45363" rIns="90725" bIns="45363" anchor="b"/>
          <a:lstStyle/>
          <a:p>
            <a:pPr algn="r" defTabSz="904913"/>
            <a:fld id="{AB980802-1F5E-4493-BB53-03D9032D67B9}" type="slidenum">
              <a:rPr lang="ru-RU" sz="1200"/>
              <a:pPr algn="r" defTabSz="904913"/>
              <a:t>7</a:t>
            </a:fld>
            <a:endParaRPr lang="ru-RU" sz="1200" dirty="0"/>
          </a:p>
        </p:txBody>
      </p:sp>
      <p:sp>
        <p:nvSpPr>
          <p:cNvPr id="172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8663" y="509588"/>
            <a:ext cx="3397250" cy="2547937"/>
          </a:xfrm>
          <a:ln/>
        </p:spPr>
      </p:sp>
      <p:sp>
        <p:nvSpPr>
          <p:cNvPr id="1720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725" tIns="45363" rIns="90725" bIns="45363"/>
          <a:lstStyle/>
          <a:p>
            <a:pPr eaLnBrk="1" hangingPunct="1"/>
            <a:endParaRPr lang="ru-RU" b="1" smtClean="0"/>
          </a:p>
        </p:txBody>
      </p:sp>
    </p:spTree>
    <p:extLst>
      <p:ext uri="{BB962C8B-B14F-4D97-AF65-F5344CB8AC3E}">
        <p14:creationId xmlns:p14="http://schemas.microsoft.com/office/powerpoint/2010/main" val="152509073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288"/>
            <a:fld id="{C7DAC3B6-9E50-4C28-A1A3-63D0D27374EF}" type="slidenum">
              <a:rPr lang="ru-RU" smtClean="0"/>
              <a:pPr defTabSz="923288"/>
              <a:t>70</a:t>
            </a:fld>
            <a:endParaRPr lang="ru-RU" dirty="0" smtClean="0"/>
          </a:p>
        </p:txBody>
      </p:sp>
      <p:sp>
        <p:nvSpPr>
          <p:cNvPr id="221187" name="Rectangle 7"/>
          <p:cNvSpPr txBox="1">
            <a:spLocks noGrp="1" noChangeArrowheads="1"/>
          </p:cNvSpPr>
          <p:nvPr/>
        </p:nvSpPr>
        <p:spPr bwMode="auto">
          <a:xfrm>
            <a:off x="5621554" y="6455816"/>
            <a:ext cx="4303544" cy="340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25" tIns="45363" rIns="90725" bIns="45363" anchor="b"/>
          <a:lstStyle/>
          <a:p>
            <a:pPr algn="r" defTabSz="904913"/>
            <a:fld id="{EF7837F6-F9AE-448D-9AC6-AB7DA23E15D4}" type="slidenum">
              <a:rPr lang="ru-RU" sz="1200"/>
              <a:pPr algn="r" defTabSz="904913"/>
              <a:t>70</a:t>
            </a:fld>
            <a:endParaRPr lang="ru-RU" sz="1200" dirty="0"/>
          </a:p>
        </p:txBody>
      </p:sp>
      <p:sp>
        <p:nvSpPr>
          <p:cNvPr id="2211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8663" y="509588"/>
            <a:ext cx="3397250" cy="2547937"/>
          </a:xfrm>
          <a:ln/>
        </p:spPr>
      </p:sp>
      <p:sp>
        <p:nvSpPr>
          <p:cNvPr id="2211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725" tIns="45363" rIns="90725" bIns="45363"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9618774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34BC67-F9B5-4C33-9A78-6BDD1FFB4F2F}" type="slidenum">
              <a:rPr lang="ru-RU" smtClean="0"/>
              <a:pPr>
                <a:defRPr/>
              </a:pPr>
              <a:t>71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04587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34BC67-F9B5-4C33-9A78-6BDD1FFB4F2F}" type="slidenum">
              <a:rPr lang="ru-RU" smtClean="0"/>
              <a:pPr>
                <a:defRPr/>
              </a:pPr>
              <a:t>72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31705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34BC67-F9B5-4C33-9A78-6BDD1FFB4F2F}" type="slidenum">
              <a:rPr lang="ru-RU" smtClean="0"/>
              <a:pPr>
                <a:defRPr/>
              </a:pPr>
              <a:t>73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5805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34BC67-F9B5-4C33-9A78-6BDD1FFB4F2F}" type="slidenum">
              <a:rPr lang="ru-RU" smtClean="0"/>
              <a:pPr>
                <a:defRPr/>
              </a:pPr>
              <a:t>74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338289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34BC67-F9B5-4C33-9A78-6BDD1FFB4F2F}" type="slidenum">
              <a:rPr lang="ru-RU" smtClean="0"/>
              <a:pPr>
                <a:defRPr/>
              </a:pPr>
              <a:t>75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84766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34BC67-F9B5-4C33-9A78-6BDD1FFB4F2F}" type="slidenum">
              <a:rPr lang="ru-RU" smtClean="0"/>
              <a:pPr>
                <a:defRPr/>
              </a:pPr>
              <a:t>76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19974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34BC67-F9B5-4C33-9A78-6BDD1FFB4F2F}" type="slidenum">
              <a:rPr lang="ru-RU" smtClean="0"/>
              <a:pPr>
                <a:defRPr/>
              </a:pPr>
              <a:t>77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048469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34BC67-F9B5-4C33-9A78-6BDD1FFB4F2F}" type="slidenum">
              <a:rPr lang="ru-RU" smtClean="0"/>
              <a:pPr>
                <a:defRPr/>
              </a:pPr>
              <a:t>78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48774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34BC67-F9B5-4C33-9A78-6BDD1FFB4F2F}" type="slidenum">
              <a:rPr lang="ru-RU" smtClean="0"/>
              <a:pPr>
                <a:defRPr/>
              </a:pPr>
              <a:t>79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095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288"/>
            <a:fld id="{5795CB27-CAF6-41C5-B884-41C1D61345FB}" type="slidenum">
              <a:rPr lang="ru-RU" smtClean="0">
                <a:solidFill>
                  <a:srgbClr val="000000"/>
                </a:solidFill>
              </a:rPr>
              <a:pPr defTabSz="923288"/>
              <a:t>8</a:t>
            </a:fld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435676916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34BC67-F9B5-4C33-9A78-6BDD1FFB4F2F}" type="slidenum">
              <a:rPr lang="ru-RU" smtClean="0"/>
              <a:pPr>
                <a:defRPr/>
              </a:pPr>
              <a:t>80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119472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34BC67-F9B5-4C33-9A78-6BDD1FFB4F2F}" type="slidenum">
              <a:rPr lang="ru-RU" smtClean="0"/>
              <a:pPr>
                <a:defRPr/>
              </a:pPr>
              <a:t>81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301133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34BC67-F9B5-4C33-9A78-6BDD1FFB4F2F}" type="slidenum">
              <a:rPr lang="ru-RU" smtClean="0"/>
              <a:pPr>
                <a:defRPr/>
              </a:pPr>
              <a:t>82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132650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288"/>
            <a:fld id="{973A4EC9-4DAC-4435-AC83-085FBDC18A46}" type="slidenum">
              <a:rPr lang="ru-RU" smtClean="0"/>
              <a:pPr defTabSz="923288"/>
              <a:t>83</a:t>
            </a:fld>
            <a:endParaRPr lang="ru-RU" dirty="0" smtClean="0"/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8663" y="509588"/>
            <a:ext cx="3397250" cy="2547937"/>
          </a:xfrm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566" y="3047864"/>
            <a:ext cx="9614072" cy="3651054"/>
          </a:xfrm>
          <a:noFill/>
          <a:ln/>
        </p:spPr>
        <p:txBody>
          <a:bodyPr/>
          <a:lstStyle/>
          <a:p>
            <a:pPr eaLnBrk="1" hangingPunct="1"/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371969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288"/>
            <a:fld id="{868695F2-0C11-4720-8BE5-8CE6C8610018}" type="slidenum">
              <a:rPr lang="ru-RU" smtClean="0">
                <a:solidFill>
                  <a:srgbClr val="000000"/>
                </a:solidFill>
              </a:rPr>
              <a:pPr defTabSz="923288"/>
              <a:t>84</a:t>
            </a:fld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908683924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288"/>
            <a:fld id="{7229B745-FF46-4E4E-B08F-A4E836618AFF}" type="slidenum">
              <a:rPr lang="ru-RU" smtClean="0"/>
              <a:pPr defTabSz="923288"/>
              <a:t>85</a:t>
            </a:fld>
            <a:endParaRPr lang="ru-RU" dirty="0" smtClean="0"/>
          </a:p>
        </p:txBody>
      </p:sp>
      <p:sp>
        <p:nvSpPr>
          <p:cNvPr id="224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8663" y="509588"/>
            <a:ext cx="3397250" cy="2547937"/>
          </a:xfrm>
          <a:ln/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215571194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288"/>
            <a:fld id="{7DF8C354-0329-483F-872F-C3F05D77214A}" type="slidenum">
              <a:rPr lang="ru-RU" smtClean="0">
                <a:cs typeface="Arial" charset="0"/>
              </a:rPr>
              <a:pPr defTabSz="923288"/>
              <a:t>86</a:t>
            </a:fld>
            <a:endParaRPr lang="ru-RU" dirty="0" smtClean="0">
              <a:cs typeface="Arial" charset="0"/>
            </a:endParaRPr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283834466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288"/>
            <a:fld id="{EECC6179-DEE8-4BCA-B21F-B395BEF8B05C}" type="slidenum">
              <a:rPr lang="ru-RU" smtClean="0"/>
              <a:pPr defTabSz="923288"/>
              <a:t>87</a:t>
            </a:fld>
            <a:endParaRPr lang="ru-RU" dirty="0" smtClean="0"/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8663" y="509588"/>
            <a:ext cx="3397250" cy="2547937"/>
          </a:xfrm>
          <a:ln/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10208779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288"/>
            <a:fld id="{EB5CB820-5CB6-4F10-B6DA-3F84F83E5EAB}" type="slidenum">
              <a:rPr lang="ru-RU" smtClean="0"/>
              <a:pPr defTabSz="923288"/>
              <a:t>88</a:t>
            </a:fld>
            <a:endParaRPr lang="ru-RU" dirty="0" smtClean="0"/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8663" y="509588"/>
            <a:ext cx="3397250" cy="2547937"/>
          </a:xfrm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8937177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288"/>
            <a:fld id="{8997DEF9-E1A9-498D-8128-30A07FF27D07}" type="slidenum">
              <a:rPr lang="ru-RU" smtClean="0"/>
              <a:pPr defTabSz="923288"/>
              <a:t>89</a:t>
            </a:fld>
            <a:endParaRPr lang="ru-RU" dirty="0" smtClean="0"/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975731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288"/>
            <a:fld id="{8E2D4ABF-DB02-4792-BCAF-EBFC6C5E9C4C}" type="slidenum">
              <a:rPr lang="ru-RU" smtClean="0">
                <a:cs typeface="Arial" charset="0"/>
              </a:rPr>
              <a:pPr defTabSz="923288"/>
              <a:t>9</a:t>
            </a:fld>
            <a:endParaRPr lang="ru-RU" dirty="0" smtClean="0">
              <a:cs typeface="Arial" charset="0"/>
            </a:endParaRPr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772454785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288"/>
            <a:fld id="{7E5B65A4-1B4E-42EB-BBF4-6D46588F21B1}" type="slidenum">
              <a:rPr lang="ru-RU" smtClean="0"/>
              <a:pPr defTabSz="923288"/>
              <a:t>90</a:t>
            </a:fld>
            <a:endParaRPr lang="ru-RU" dirty="0" smtClean="0"/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818033514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288"/>
            <a:fld id="{8A7907FC-4D67-4BBF-B596-47AE68382FA1}" type="slidenum">
              <a:rPr lang="ru-RU" smtClean="0">
                <a:solidFill>
                  <a:srgbClr val="000000"/>
                </a:solidFill>
              </a:rPr>
              <a:pPr defTabSz="923288"/>
              <a:t>91</a:t>
            </a:fld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230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539794715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288"/>
            <a:fld id="{D94343D1-3717-48A3-ADAA-6DB02F00983B}" type="slidenum">
              <a:rPr lang="ru-RU" smtClean="0"/>
              <a:pPr defTabSz="923288"/>
              <a:t>92</a:t>
            </a:fld>
            <a:endParaRPr lang="ru-RU" dirty="0" smtClean="0"/>
          </a:p>
        </p:txBody>
      </p:sp>
      <p:sp>
        <p:nvSpPr>
          <p:cNvPr id="231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8663" y="509588"/>
            <a:ext cx="3397250" cy="2547937"/>
          </a:xfrm>
          <a:ln/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722712637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34BC67-F9B5-4C33-9A78-6BDD1FFB4F2F}" type="slidenum">
              <a:rPr lang="ru-RU" smtClean="0"/>
              <a:pPr>
                <a:defRPr/>
              </a:pPr>
              <a:t>93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600961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288"/>
            <a:fld id="{195E964D-3C86-40C1-A6DC-C12E3D17613A}" type="slidenum">
              <a:rPr lang="ru-RU" smtClean="0"/>
              <a:pPr defTabSz="923288"/>
              <a:t>94</a:t>
            </a:fld>
            <a:endParaRPr lang="ru-RU" dirty="0" smtClean="0"/>
          </a:p>
        </p:txBody>
      </p:sp>
      <p:sp>
        <p:nvSpPr>
          <p:cNvPr id="232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8663" y="509588"/>
            <a:ext cx="3397250" cy="2547937"/>
          </a:xfrm>
          <a:ln/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566" y="3228670"/>
            <a:ext cx="9410828" cy="3060017"/>
          </a:xfrm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60465036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288"/>
            <a:fld id="{AF4729EA-C998-48CE-84BD-0B722CAC3E10}" type="slidenum">
              <a:rPr lang="ru-RU" smtClean="0"/>
              <a:pPr defTabSz="923288"/>
              <a:t>95</a:t>
            </a:fld>
            <a:endParaRPr lang="ru-RU" dirty="0" smtClean="0"/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566" y="3228670"/>
            <a:ext cx="9410828" cy="3060017"/>
          </a:xfrm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628787528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288"/>
            <a:fld id="{7E138068-8C88-42E2-83D0-F9EF6DDBA8C2}" type="slidenum">
              <a:rPr lang="ru-RU" smtClean="0"/>
              <a:pPr defTabSz="923288"/>
              <a:t>96</a:t>
            </a:fld>
            <a:endParaRPr lang="ru-RU" dirty="0" smtClean="0"/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566" y="3228670"/>
            <a:ext cx="9410828" cy="3060017"/>
          </a:xfrm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943383561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288"/>
            <a:fld id="{A61BB7C4-66F4-421C-B1BB-57D192E58D55}" type="slidenum">
              <a:rPr lang="ru-RU" smtClean="0"/>
              <a:pPr defTabSz="923288"/>
              <a:t>97</a:t>
            </a:fld>
            <a:endParaRPr lang="ru-RU" dirty="0" smtClean="0"/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566" y="3228670"/>
            <a:ext cx="9410828" cy="3060017"/>
          </a:xfrm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008606623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288"/>
            <a:fld id="{06382535-EFFB-4740-87FF-0FCA76D36A53}" type="slidenum">
              <a:rPr lang="ru-RU" smtClean="0"/>
              <a:pPr defTabSz="923288"/>
              <a:t>98</a:t>
            </a:fld>
            <a:endParaRPr lang="ru-RU" dirty="0" smtClean="0"/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566" y="3228670"/>
            <a:ext cx="9410828" cy="3060017"/>
          </a:xfrm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516040821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288"/>
            <a:fld id="{13B62022-181E-4CA1-8A02-6E92004D6338}" type="slidenum">
              <a:rPr lang="ru-RU" smtClean="0"/>
              <a:pPr defTabSz="923288"/>
              <a:t>99</a:t>
            </a:fld>
            <a:endParaRPr lang="ru-RU" dirty="0" smtClean="0"/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566" y="3228670"/>
            <a:ext cx="9410828" cy="3060017"/>
          </a:xfrm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216099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sp>
        <p:nvSpPr>
          <p:cNvPr id="158873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8874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21A2DFAE-91EE-4857-8644-E7F39300EC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154D5-4DF2-4ABB-A64A-7A47F0BE69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4ECC4-08FD-46F8-8922-2591E5A8FA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992274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92275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E0B7C-C47F-42AB-A2C8-4DD42CB38F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CFB00-632D-41A3-A412-DE668003AF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CDDDD-2323-444F-A952-7A6DBC4627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A3A6C-50AB-4108-A1E6-53CA52CD4C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1B677-80C7-43FB-9A05-B9234EDE76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EA04F-B9C5-4E0E-B105-FE8219578C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0681B-65C2-4656-9FD5-8DAE440E41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AA264-0A17-44C9-8B39-3FE715F9A3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8B293-27B7-489D-8CCA-FCBE236D86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3D4AF-44C1-43DD-872A-91425DFC72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959B8-B1B8-4F9C-8CA9-58ECF39B6F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4B1A0-2368-458A-9CBB-B17FBE4959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75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009882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09883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E8F70-9DE0-4F9B-8B0D-CEC789E831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4ADA1-647D-4351-8845-A2FA913554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B341A-ED73-416F-885B-830A6EA90E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B444D-2E34-4874-8A5E-FB34FBE81F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55E53-061F-4F46-BBE0-F813C36E02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25164-A20F-4D17-BED7-E5C995BE3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24B68-9F01-4188-99A9-7020E637E0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9A18E-0F61-47F4-AD71-86D463CD8D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8540750" cy="2173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01625" y="3925888"/>
            <a:ext cx="8540750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99BAE-B4A5-4659-8454-DDFF5CAD34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CC0EB-BC7F-4394-BC6C-A15E1AF72B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63C35-24BC-4777-BBF2-84303B7BA3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917AE-A408-411E-A2D1-5CF3BDFA24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4D12A-045D-455D-ACD3-7442D496F3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31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71315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E0A0D-ADA4-46B2-9F63-FA936E0864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46742-70FD-4FEE-977A-593CE052C9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19035-F7F1-418C-9459-589E1776BE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98023-6DA4-44C6-BFC0-7953DA7D98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BB948-7199-46A8-A686-A0920FC388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7C2E6-C5D8-453B-8B35-9440BB1AF3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AE607-1D21-4E59-97C0-FA5226636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63BF1-1A7B-4FF5-9AC7-A9E890A565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FED20-5A90-419D-8DD0-EE99126BF3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14D2B-DF9F-4710-A9B2-E51C8799D5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01BBB-AD7E-481A-A897-967DC12880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DE117-9E87-4A11-8BD0-4F4E4D471D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1744E-C19F-4592-9A8C-B92783B2F8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31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71315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AE249-60CE-43D3-A60B-CD4EB6D0A9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11023-8B2D-44C7-B7B7-1FDD6D7686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05FD7-7393-4E66-8425-D67EB99EBA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3EECE-407E-4C06-98E8-9A6AAC9692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63858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63859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0DDB8-5595-46F9-9C4C-6E1B404465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3FD78-FA6B-4A4D-A157-1C5FC0B5AE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6BB91-A8AF-4810-B067-1A7C7CC76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99380-A5B0-4504-BE67-3E5A926CD3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3770B-9AD2-4371-96A5-40634C85C8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C88D2-6C8F-45F5-8FCC-A46111CC0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41F17-5BD3-47B4-A277-E703001360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BA0DE-3609-4405-86A1-877FE38E79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CFC41-C793-48F7-96BC-CCE6C31CDF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31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71315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F00D8-2B45-4DBD-B872-B1B0ED01E7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12BCC-5A99-40EB-A8D7-EBB7A870D4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42285-AAD0-4D18-9A56-29EDDBF377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2402A-A73B-4849-931D-302EAE1BD7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773E8-0EB3-42FB-B2F5-58ECD99C6B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05213-4F7A-4E13-B679-EEE3D95057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63DEC-FC93-40E2-A037-5AD9FA2CA5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1A5BE-577B-45DB-981C-A04A6F6CEC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78C15-D225-46AC-968D-DD10326812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B606D-3C00-414E-B35C-0713692863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B0C51-CF46-4782-B581-E7BDCB1F90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9D49B-3C47-453E-8362-FCFCBFAC4F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040BF-3098-4055-AD7C-DB00428E15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0F643-8C11-442A-A798-1B9433B08E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31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71315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EFE12-0E72-41B1-8952-D300A3B4F5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035C2-FE9D-4382-B558-4158337A11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3467D-3451-4E64-92BC-9A1CFB0752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6534D-4249-4A4E-B486-A29309EF0A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1A06B-2DE5-4799-A77C-85BE6DE315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C4546-2794-480D-8EFF-4C6BDE606D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B9F03-2537-4A22-AA12-CB949546AF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6A814-3282-4E45-9BB1-782C2C0C82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14725-4A97-4BF5-A653-C2792F6DE0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E66B4-4236-4831-99DB-45BB0561B6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ABC71-730D-4277-BA7A-295E9B0076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ABD3D-7000-40CE-A855-78B5559D3A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5FF89-EE72-4A28-8FE2-9115F184BC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31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71315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D8A86-510A-45DB-83E8-39A6E21623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C9B4E-F002-4703-80BD-20F030FE75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2251A-7E9D-4B07-8388-36BA38DBE6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61E6B-1847-4865-A92C-DDAFFF03AA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25AD9-D789-4A19-9FE8-F2F705A78F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84C23-8680-44F9-9849-2CB820AC7E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138D3-2E68-4EE8-933D-476B344445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385C2-E3C0-4ED4-86C1-ECC1A64765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45FBE-F301-488A-AAB6-BF68FBCDE2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F33E8-B2F7-4917-8BCF-C09471DA8F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C0A48-DD4C-4FB5-B3E1-74A948C5CF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344BD-0708-406D-81D6-7349BC5D1B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5F9DD-E5AA-49C2-BD27-C0DF8DB4DA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EAEAEA"/>
                </a:solidFill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  <a:cs typeface="+mn-cs"/>
                </a:endParaRPr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  <a:cs typeface="+mn-cs"/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  <a:cs typeface="+mn-cs"/>
                </a:endParaRPr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  <a:cs typeface="+mn-cs"/>
                </a:endParaRPr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  <a:cs typeface="+mn-cs"/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  <a:cs typeface="+mn-cs"/>
                </a:endParaRPr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  <a:cs typeface="+mn-cs"/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  <a:cs typeface="+mn-cs"/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  <a:cs typeface="+mn-cs"/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  <a:cs typeface="+mn-cs"/>
                </a:endParaRPr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  <a:cs typeface="+mn-cs"/>
                </a:endParaRPr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  <a:cs typeface="+mn-cs"/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  <a:cs typeface="+mn-cs"/>
                </a:endParaRPr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  <a:cs typeface="+mn-cs"/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  <a:cs typeface="+mn-cs"/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  <a:cs typeface="+mn-cs"/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  <a:cs typeface="+mn-cs"/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  <a:cs typeface="+mn-cs"/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  <a:cs typeface="+mn-cs"/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  <a:cs typeface="+mn-cs"/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  <a:cs typeface="+mn-cs"/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  <a:cs typeface="+mn-cs"/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  <a:cs typeface="+mn-cs"/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  <a:cs typeface="+mn-cs"/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  <a:cs typeface="+mn-cs"/>
                </a:endParaRPr>
              </a:p>
            </p:txBody>
          </p:sp>
          <p:grpSp>
            <p:nvGrpSpPr>
              <p:cNvPr id="32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4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  <a:cs typeface="+mn-cs"/>
                  </a:endParaRPr>
                </a:p>
              </p:txBody>
            </p:sp>
            <p:sp>
              <p:nvSpPr>
                <p:cNvPr id="55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  <a:cs typeface="+mn-cs"/>
                  </a:endParaRPr>
                </a:p>
              </p:txBody>
            </p:sp>
            <p:sp>
              <p:nvSpPr>
                <p:cNvPr id="56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  <a:cs typeface="+mn-cs"/>
                  </a:endParaRPr>
                </a:p>
              </p:txBody>
            </p:sp>
            <p:sp>
              <p:nvSpPr>
                <p:cNvPr id="57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  <a:cs typeface="+mn-cs"/>
                  </a:endParaRPr>
                </a:p>
              </p:txBody>
            </p:sp>
            <p:sp>
              <p:nvSpPr>
                <p:cNvPr id="58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  <a:cs typeface="+mn-cs"/>
                  </a:endParaRPr>
                </a:p>
              </p:txBody>
            </p:sp>
            <p:sp>
              <p:nvSpPr>
                <p:cNvPr id="59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  <a:cs typeface="+mn-cs"/>
                  </a:endParaRPr>
                </a:p>
              </p:txBody>
            </p:sp>
            <p:sp>
              <p:nvSpPr>
                <p:cNvPr id="60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  <a:cs typeface="+mn-cs"/>
                  </a:endParaRPr>
                </a:p>
              </p:txBody>
            </p:sp>
            <p:sp>
              <p:nvSpPr>
                <p:cNvPr id="61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  <a:cs typeface="+mn-cs"/>
                  </a:endParaRPr>
                </a:p>
              </p:txBody>
            </p:sp>
            <p:sp>
              <p:nvSpPr>
                <p:cNvPr id="62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  <a:cs typeface="+mn-cs"/>
                  </a:endParaRPr>
                </a:p>
              </p:txBody>
            </p:sp>
            <p:sp>
              <p:nvSpPr>
                <p:cNvPr id="63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  <a:cs typeface="+mn-cs"/>
                  </a:endParaRPr>
                </a:p>
              </p:txBody>
            </p:sp>
            <p:sp>
              <p:nvSpPr>
                <p:cNvPr id="64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  <a:cs typeface="+mn-cs"/>
                  </a:endParaRPr>
                </a:p>
              </p:txBody>
            </p:sp>
            <p:sp>
              <p:nvSpPr>
                <p:cNvPr id="65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  <a:cs typeface="+mn-cs"/>
                  </a:endParaRPr>
                </a:p>
              </p:txBody>
            </p:sp>
            <p:sp>
              <p:nvSpPr>
                <p:cNvPr id="66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  <a:cs typeface="+mn-cs"/>
                  </a:endParaRPr>
                </a:p>
              </p:txBody>
            </p:sp>
            <p:sp>
              <p:nvSpPr>
                <p:cNvPr id="67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  <a:cs typeface="+mn-cs"/>
                  </a:endParaRPr>
                </a:p>
              </p:txBody>
            </p:sp>
            <p:sp>
              <p:nvSpPr>
                <p:cNvPr id="68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33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2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  <a:cs typeface="+mn-cs"/>
                  </a:endParaRPr>
                </a:p>
              </p:txBody>
            </p:sp>
            <p:sp>
              <p:nvSpPr>
                <p:cNvPr id="53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34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3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  <a:cs typeface="+mn-cs"/>
                  </a:endParaRPr>
                </a:p>
              </p:txBody>
            </p:sp>
            <p:sp>
              <p:nvSpPr>
                <p:cNvPr id="44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  <a:cs typeface="+mn-cs"/>
                  </a:endParaRPr>
                </a:p>
              </p:txBody>
            </p:sp>
            <p:sp>
              <p:nvSpPr>
                <p:cNvPr id="45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  <a:cs typeface="+mn-cs"/>
                  </a:endParaRPr>
                </a:p>
              </p:txBody>
            </p:sp>
            <p:sp>
              <p:nvSpPr>
                <p:cNvPr id="46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  <a:cs typeface="+mn-cs"/>
                  </a:endParaRPr>
                </a:p>
              </p:txBody>
            </p:sp>
            <p:sp>
              <p:nvSpPr>
                <p:cNvPr id="47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  <a:cs typeface="+mn-cs"/>
                  </a:endParaRPr>
                </a:p>
              </p:txBody>
            </p:sp>
            <p:sp>
              <p:nvSpPr>
                <p:cNvPr id="48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  <a:cs typeface="+mn-cs"/>
                  </a:endParaRPr>
                </a:p>
              </p:txBody>
            </p:sp>
            <p:sp>
              <p:nvSpPr>
                <p:cNvPr id="49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  <a:cs typeface="+mn-cs"/>
                  </a:endParaRPr>
                </a:p>
              </p:txBody>
            </p:sp>
            <p:sp>
              <p:nvSpPr>
                <p:cNvPr id="50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  <a:cs typeface="+mn-cs"/>
                  </a:endParaRPr>
                </a:p>
              </p:txBody>
            </p:sp>
            <p:sp>
              <p:nvSpPr>
                <p:cNvPr id="51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  <a:cs typeface="+mn-cs"/>
                  </a:endParaRPr>
                </a:p>
              </p:txBody>
            </p:sp>
          </p:grpSp>
          <p:sp>
            <p:nvSpPr>
              <p:cNvPr id="35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  <a:cs typeface="+mn-cs"/>
                </a:endParaRPr>
              </a:p>
            </p:txBody>
          </p:sp>
          <p:sp>
            <p:nvSpPr>
              <p:cNvPr id="36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  <a:cs typeface="+mn-cs"/>
                </a:endParaRPr>
              </a:p>
            </p:txBody>
          </p:sp>
          <p:sp>
            <p:nvSpPr>
              <p:cNvPr id="37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  <a:cs typeface="+mn-cs"/>
                </a:endParaRPr>
              </a:p>
            </p:txBody>
          </p:sp>
          <p:sp>
            <p:nvSpPr>
              <p:cNvPr id="38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  <a:cs typeface="+mn-cs"/>
                </a:endParaRPr>
              </a:p>
            </p:txBody>
          </p:sp>
          <p:sp>
            <p:nvSpPr>
              <p:cNvPr id="39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  <a:cs typeface="+mn-cs"/>
                </a:endParaRPr>
              </a:p>
            </p:txBody>
          </p:sp>
          <p:sp>
            <p:nvSpPr>
              <p:cNvPr id="40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  <a:cs typeface="+mn-cs"/>
                </a:endParaRPr>
              </a:p>
            </p:txBody>
          </p:sp>
          <p:sp>
            <p:nvSpPr>
              <p:cNvPr id="41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  <a:cs typeface="+mn-cs"/>
                </a:endParaRPr>
              </a:p>
            </p:txBody>
          </p:sp>
          <p:sp>
            <p:nvSpPr>
              <p:cNvPr id="42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  <a:cs typeface="+mn-cs"/>
                </a:endParaRPr>
              </a:p>
            </p:txBody>
          </p:sp>
        </p:grpSp>
      </p:grpSp>
      <p:sp>
        <p:nvSpPr>
          <p:cNvPr id="1255491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55492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9A672-FA11-4DF0-9FE8-FDA96B9758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432CB-CCA7-4801-8F4F-22ACA2F047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F1D84-1487-4BD4-A1AB-304D531B15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2187E-CF22-43E2-8148-436D320F79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305AE-6C16-4CE1-BF8C-08FB0E9A55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4ACB8-1531-4041-A7DF-18574EA4B8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6267B-460F-44EB-95D7-DC444BCFC6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69631-DE8E-4569-BD83-6CA6FC80AA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8CCF9-DBAC-4D7B-9F27-F860AA2775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613D1-0B58-464E-B191-22714EE444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96C71-2E3D-4BC5-95C2-C681CD1A34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EF8E5-88DA-4A41-8A6A-2D8C6FF417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31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71315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68076-53B1-4560-851D-C286EE774D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3DE3B-455D-46EA-A8EE-0A8A979BCC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40666-85CC-4B77-9908-8A18D09464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76E03-6B6D-4271-B8BF-C052BE81CA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E3602-BAAF-44E7-A807-347BA6CE45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670AB-4FA4-45E6-80B3-8A3B4F5627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1A7ED-3283-4237-9C12-907F3AB1A8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08F93-B0C8-45E8-A8CE-AAA8FA2088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E2E5B-F529-4EC5-BE66-97984D630D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D7A50-0C8E-420D-94BA-5020EE48F8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523C6-D184-4686-BE98-7A10D3AA86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D6EA4-2223-4870-8846-6EC1F25A3E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3DFF7-B069-4C04-A555-AE79658E26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021AB-49DA-43A8-8E34-13537C9D18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31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71315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3DB64-1718-45C0-9E6D-941B013DF1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776BD-EE5F-46A3-91C0-E673B711BA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C9A81-93A7-4CD2-9F81-8BF2B5182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DE8C7-AB3E-40AC-8AC0-93C7DA090D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193B3-B664-4619-8115-FF73178349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21B1E-B7D2-4674-A648-67F260A94E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D6048-23E9-4D6B-962C-E9CF9B676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A894B-2D8E-4571-9F96-7EF920AE28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52FAC-FAB6-4228-8631-3878278ABC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0D21A-6C92-469D-BF90-95A9201513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2A9D3-3342-4A1A-839F-7C494D55C3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4600A-9EC5-4D95-BDA5-88BE2F4139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8E145-BACF-4103-AD8E-5F6707FCED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AF946-1E21-465B-85D5-F254A0894E3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06F58-69B0-4348-9B35-DC8585A44D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074CC-EB7B-49FF-841C-84023DA5367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F0D36-8B23-41FD-89E6-557213CF0FE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9B2D0-E23A-41B7-A5D8-F8FAF7BD1A5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F50DA-E68A-43C1-B366-1F22DA969D7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192B7-C042-4F0C-ABA2-11B2A25FE5B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BFC95-9719-4B5B-BA5F-80DAF81A162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4E852-69F2-4393-8CAA-BFBE890C992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053CB-B3FB-44AD-9A5C-56CEF83EA29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4310A-B069-4F17-812C-BDA36ACEB0D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3DC80-8D90-4E4E-B10A-4A572DDA048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96573-841B-463B-A20A-47B37F001F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3F974-23A7-4DAB-A669-67F2DEE4C27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9F195-EB53-4FBF-B804-656A6B8BFC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57B76-81EE-47BD-9DB4-325EDE3E55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5B0E-25E5-4DA9-84DA-EB4F4746F2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7514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7514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B21AC-0B65-4B2E-A534-5D8DC57C16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794A8-F3CD-4C84-B5E5-8D6F31E3BE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EE0CB-8FC5-4C98-B8F7-01136A9C4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58628-C7B3-44AF-BF97-3EA116E890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7D7EB-1551-458B-A7C3-D338375B6A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B0881-D6AD-4738-99F7-41D99E6E38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FB5B9-0553-4749-8FA4-1AFB511BD2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44B7A-B527-4CE5-AAC9-B50A7BE346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A208E-A9CF-488F-A4BA-D419F72617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2CFE7-FC3A-455F-BC0D-454EE98B76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5A757-A9BF-49AB-A9F9-2369A6600D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05AC1-E013-44A2-9CDA-49635E8B22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D6EF6-B4BD-49F1-A88A-5B09096141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sp>
        <p:nvSpPr>
          <p:cNvPr id="30413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414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68B62-8D85-4631-9D3E-FE649ED819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F5150-B262-4742-93E3-C2DDF9D163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CA8B3-D72B-42D5-83B5-F35014C351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22579-D06E-4763-9592-7894D53FF8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627A7-D275-44CD-987F-037F31BDFB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3C063-F123-4665-950A-B88803A8E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4DBAC-5899-4F25-AE26-A9422968C8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656E4-75EB-4061-8ADA-F20A2A8B4E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9C73B-1095-476B-933F-B994CF200B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31531-6CA3-4996-A857-9FE3A859EC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B55D8-6BF2-4255-9B6C-657BBA22C0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B1518-DCB5-4509-AB2E-6C7060C148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B2AA7-399F-468E-B9F3-ED96DF12D7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77724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14400" y="3941763"/>
            <a:ext cx="77724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300A1-6509-4437-BAC3-5DDD3D51BB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393255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9325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FE622-4646-4069-9FC1-ECCBDC4B4D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14B31-E3B6-4324-8CEF-3E7A11AE9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C8C32-2DBC-43F2-92FD-9D7E82E97D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8A90D-588C-4DD3-8FC2-0DF8C08535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89BF6-25D6-45AA-9DB6-7149BAFE5E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8948B-7586-4981-BD69-249AD9AF9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86B4C-AFCA-43EE-BBFF-1823EF552B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57FBD-BFCC-4FA6-B9BF-605D991AA5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CE810-FE99-4498-8085-AB9D8C9F4A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87500-9C1C-4AF7-BE6E-28B6073EBB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131C6-6C07-4C75-9B2C-16A15BE558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06FA6-D779-41F2-BAD5-3A203B57B2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0239E-86EC-4936-8661-4058B9F8D2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61E40-3EFB-4A52-9BB5-7FA7FBE5C9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AF946-1E21-465B-85D5-F254A0894E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074CC-EB7B-49FF-841C-84023DA536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F0D36-8B23-41FD-89E6-557213CF0F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9B2D0-E23A-41B7-A5D8-F8FAF7BD1A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F50DA-E68A-43C1-B366-1F22DA969D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192B7-C042-4F0C-ABA2-11B2A25FE5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4BD37-9261-4C38-85F5-F5D5C943DA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BFC95-9719-4B5B-BA5F-80DAF81A16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4E852-69F2-4393-8CAA-BFBE890C99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053CB-B3FB-44AD-9A5C-56CEF83EA2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4310A-B069-4F17-812C-BDA36ACEB0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3DC80-8D90-4E4E-B10A-4A572DDA04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3F974-23A7-4DAB-A669-67F2DEE4C2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3413" y="798513"/>
            <a:ext cx="7542213" cy="6029325"/>
            <a:chOff x="-384" y="480"/>
            <a:chExt cx="4751" cy="3798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-384" y="480"/>
              <a:ext cx="4751" cy="3798"/>
              <a:chOff x="0" y="522"/>
              <a:chExt cx="4751" cy="3798"/>
            </a:xfrm>
          </p:grpSpPr>
          <p:grpSp>
            <p:nvGrpSpPr>
              <p:cNvPr id="19" name="Group 4"/>
              <p:cNvGrpSpPr>
                <a:grpSpLocks/>
              </p:cNvGrpSpPr>
              <p:nvPr userDrawn="1"/>
            </p:nvGrpSpPr>
            <p:grpSpPr bwMode="auto">
              <a:xfrm>
                <a:off x="0" y="522"/>
                <a:ext cx="4751" cy="3794"/>
                <a:chOff x="0" y="522"/>
                <a:chExt cx="4751" cy="3794"/>
              </a:xfrm>
            </p:grpSpPr>
            <p:sp>
              <p:nvSpPr>
                <p:cNvPr id="33" name="Freeform 5"/>
                <p:cNvSpPr>
                  <a:spLocks/>
                </p:cNvSpPr>
                <p:nvPr userDrawn="1"/>
              </p:nvSpPr>
              <p:spPr bwMode="hidden">
                <a:xfrm>
                  <a:off x="628" y="1241"/>
                  <a:ext cx="3281" cy="3075"/>
                </a:xfrm>
                <a:custGeom>
                  <a:avLst/>
                  <a:gdLst/>
                  <a:ahLst/>
                  <a:cxnLst>
                    <a:cxn ang="0">
                      <a:pos x="502" y="1990"/>
                    </a:cxn>
                    <a:cxn ang="0">
                      <a:pos x="186" y="1474"/>
                    </a:cxn>
                    <a:cxn ang="0">
                      <a:pos x="66" y="1169"/>
                    </a:cxn>
                    <a:cxn ang="0">
                      <a:pos x="12" y="875"/>
                    </a:cxn>
                    <a:cxn ang="0">
                      <a:pos x="18" y="611"/>
                    </a:cxn>
                    <a:cxn ang="0">
                      <a:pos x="84" y="389"/>
                    </a:cxn>
                    <a:cxn ang="0">
                      <a:pos x="209" y="216"/>
                    </a:cxn>
                    <a:cxn ang="0">
                      <a:pos x="508" y="42"/>
                    </a:cxn>
                    <a:cxn ang="0">
                      <a:pos x="891" y="6"/>
                    </a:cxn>
                    <a:cxn ang="0">
                      <a:pos x="1334" y="102"/>
                    </a:cxn>
                    <a:cxn ang="0">
                      <a:pos x="1806" y="324"/>
                    </a:cxn>
                    <a:cxn ang="0">
                      <a:pos x="2272" y="659"/>
                    </a:cxn>
                    <a:cxn ang="0">
                      <a:pos x="2769" y="1187"/>
                    </a:cxn>
                    <a:cxn ang="0">
                      <a:pos x="3085" y="1702"/>
                    </a:cxn>
                    <a:cxn ang="0">
                      <a:pos x="3205" y="2008"/>
                    </a:cxn>
                    <a:cxn ang="0">
                      <a:pos x="3259" y="2302"/>
                    </a:cxn>
                    <a:cxn ang="0">
                      <a:pos x="3253" y="2565"/>
                    </a:cxn>
                    <a:cxn ang="0">
                      <a:pos x="3187" y="2781"/>
                    </a:cxn>
                    <a:cxn ang="0">
                      <a:pos x="3068" y="2961"/>
                    </a:cxn>
                    <a:cxn ang="0">
                      <a:pos x="2918" y="3075"/>
                    </a:cxn>
                    <a:cxn ang="0">
                      <a:pos x="3068" y="2967"/>
                    </a:cxn>
                    <a:cxn ang="0">
                      <a:pos x="3193" y="2787"/>
                    </a:cxn>
                    <a:cxn ang="0">
                      <a:pos x="3259" y="2565"/>
                    </a:cxn>
                    <a:cxn ang="0">
                      <a:pos x="3265" y="2302"/>
                    </a:cxn>
                    <a:cxn ang="0">
                      <a:pos x="3211" y="2008"/>
                    </a:cxn>
                    <a:cxn ang="0">
                      <a:pos x="3091" y="1702"/>
                    </a:cxn>
                    <a:cxn ang="0">
                      <a:pos x="2775" y="1181"/>
                    </a:cxn>
                    <a:cxn ang="0">
                      <a:pos x="2278" y="653"/>
                    </a:cxn>
                    <a:cxn ang="0">
                      <a:pos x="1806" y="318"/>
                    </a:cxn>
                    <a:cxn ang="0">
                      <a:pos x="1334" y="96"/>
                    </a:cxn>
                    <a:cxn ang="0">
                      <a:pos x="891" y="0"/>
                    </a:cxn>
                    <a:cxn ang="0">
                      <a:pos x="502" y="36"/>
                    </a:cxn>
                    <a:cxn ang="0">
                      <a:pos x="204" y="210"/>
                    </a:cxn>
                    <a:cxn ang="0">
                      <a:pos x="78" y="389"/>
                    </a:cxn>
                    <a:cxn ang="0">
                      <a:pos x="12" y="611"/>
                    </a:cxn>
                    <a:cxn ang="0">
                      <a:pos x="6" y="875"/>
                    </a:cxn>
                    <a:cxn ang="0">
                      <a:pos x="60" y="1169"/>
                    </a:cxn>
                    <a:cxn ang="0">
                      <a:pos x="180" y="1474"/>
                    </a:cxn>
                    <a:cxn ang="0">
                      <a:pos x="353" y="1786"/>
                    </a:cxn>
                    <a:cxn ang="0">
                      <a:pos x="849" y="2380"/>
                    </a:cxn>
                    <a:cxn ang="0">
                      <a:pos x="1244" y="2709"/>
                    </a:cxn>
                    <a:cxn ang="0">
                      <a:pos x="1656" y="2961"/>
                    </a:cxn>
                    <a:cxn ang="0">
                      <a:pos x="1937" y="3075"/>
                    </a:cxn>
                    <a:cxn ang="0">
                      <a:pos x="1525" y="2889"/>
                    </a:cxn>
                    <a:cxn ang="0">
                      <a:pos x="1118" y="2607"/>
                    </a:cxn>
                    <a:cxn ang="0">
                      <a:pos x="849" y="2380"/>
                    </a:cxn>
                  </a:cxnLst>
                  <a:rect l="0" t="0" r="r" b="b"/>
                  <a:pathLst>
                    <a:path w="3271" h="3075">
                      <a:moveTo>
                        <a:pt x="849" y="2380"/>
                      </a:moveTo>
                      <a:lnTo>
                        <a:pt x="664" y="2188"/>
                      </a:lnTo>
                      <a:lnTo>
                        <a:pt x="502" y="1990"/>
                      </a:lnTo>
                      <a:lnTo>
                        <a:pt x="359" y="1786"/>
                      </a:lnTo>
                      <a:lnTo>
                        <a:pt x="239" y="1576"/>
                      </a:lnTo>
                      <a:lnTo>
                        <a:pt x="186" y="1474"/>
                      </a:lnTo>
                      <a:lnTo>
                        <a:pt x="138" y="1373"/>
                      </a:lnTo>
                      <a:lnTo>
                        <a:pt x="102" y="1271"/>
                      </a:lnTo>
                      <a:lnTo>
                        <a:pt x="66" y="1169"/>
                      </a:lnTo>
                      <a:lnTo>
                        <a:pt x="42" y="1067"/>
                      </a:lnTo>
                      <a:lnTo>
                        <a:pt x="24" y="971"/>
                      </a:lnTo>
                      <a:lnTo>
                        <a:pt x="12" y="875"/>
                      </a:lnTo>
                      <a:lnTo>
                        <a:pt x="6" y="779"/>
                      </a:lnTo>
                      <a:lnTo>
                        <a:pt x="6" y="695"/>
                      </a:lnTo>
                      <a:lnTo>
                        <a:pt x="18" y="611"/>
                      </a:lnTo>
                      <a:lnTo>
                        <a:pt x="30" y="533"/>
                      </a:lnTo>
                      <a:lnTo>
                        <a:pt x="54" y="461"/>
                      </a:lnTo>
                      <a:lnTo>
                        <a:pt x="84" y="389"/>
                      </a:lnTo>
                      <a:lnTo>
                        <a:pt x="120" y="330"/>
                      </a:lnTo>
                      <a:lnTo>
                        <a:pt x="162" y="270"/>
                      </a:lnTo>
                      <a:lnTo>
                        <a:pt x="209" y="216"/>
                      </a:lnTo>
                      <a:lnTo>
                        <a:pt x="299" y="144"/>
                      </a:lnTo>
                      <a:lnTo>
                        <a:pt x="395" y="84"/>
                      </a:lnTo>
                      <a:lnTo>
                        <a:pt x="508" y="42"/>
                      </a:lnTo>
                      <a:lnTo>
                        <a:pt x="628" y="18"/>
                      </a:lnTo>
                      <a:lnTo>
                        <a:pt x="754" y="6"/>
                      </a:lnTo>
                      <a:lnTo>
                        <a:pt x="891" y="6"/>
                      </a:lnTo>
                      <a:lnTo>
                        <a:pt x="1035" y="24"/>
                      </a:lnTo>
                      <a:lnTo>
                        <a:pt x="1184" y="60"/>
                      </a:lnTo>
                      <a:lnTo>
                        <a:pt x="1334" y="102"/>
                      </a:lnTo>
                      <a:lnTo>
                        <a:pt x="1489" y="162"/>
                      </a:lnTo>
                      <a:lnTo>
                        <a:pt x="1644" y="240"/>
                      </a:lnTo>
                      <a:lnTo>
                        <a:pt x="1806" y="324"/>
                      </a:lnTo>
                      <a:lnTo>
                        <a:pt x="1961" y="425"/>
                      </a:lnTo>
                      <a:lnTo>
                        <a:pt x="2117" y="533"/>
                      </a:lnTo>
                      <a:lnTo>
                        <a:pt x="2272" y="659"/>
                      </a:lnTo>
                      <a:lnTo>
                        <a:pt x="2422" y="797"/>
                      </a:lnTo>
                      <a:lnTo>
                        <a:pt x="2607" y="989"/>
                      </a:lnTo>
                      <a:lnTo>
                        <a:pt x="2769" y="1187"/>
                      </a:lnTo>
                      <a:lnTo>
                        <a:pt x="2912" y="1391"/>
                      </a:lnTo>
                      <a:lnTo>
                        <a:pt x="3032" y="1600"/>
                      </a:lnTo>
                      <a:lnTo>
                        <a:pt x="3085" y="1702"/>
                      </a:lnTo>
                      <a:lnTo>
                        <a:pt x="3133" y="1804"/>
                      </a:lnTo>
                      <a:lnTo>
                        <a:pt x="3169" y="1906"/>
                      </a:lnTo>
                      <a:lnTo>
                        <a:pt x="3205" y="2008"/>
                      </a:lnTo>
                      <a:lnTo>
                        <a:pt x="3229" y="2110"/>
                      </a:lnTo>
                      <a:lnTo>
                        <a:pt x="3247" y="2206"/>
                      </a:lnTo>
                      <a:lnTo>
                        <a:pt x="3259" y="2302"/>
                      </a:lnTo>
                      <a:lnTo>
                        <a:pt x="3265" y="2398"/>
                      </a:lnTo>
                      <a:lnTo>
                        <a:pt x="3265" y="2482"/>
                      </a:lnTo>
                      <a:lnTo>
                        <a:pt x="3253" y="2565"/>
                      </a:lnTo>
                      <a:lnTo>
                        <a:pt x="3241" y="2643"/>
                      </a:lnTo>
                      <a:lnTo>
                        <a:pt x="3217" y="2715"/>
                      </a:lnTo>
                      <a:lnTo>
                        <a:pt x="3187" y="2781"/>
                      </a:lnTo>
                      <a:lnTo>
                        <a:pt x="3157" y="2847"/>
                      </a:lnTo>
                      <a:lnTo>
                        <a:pt x="3115" y="2907"/>
                      </a:lnTo>
                      <a:lnTo>
                        <a:pt x="3068" y="2961"/>
                      </a:lnTo>
                      <a:lnTo>
                        <a:pt x="3068" y="2961"/>
                      </a:lnTo>
                      <a:lnTo>
                        <a:pt x="2996" y="3021"/>
                      </a:lnTo>
                      <a:lnTo>
                        <a:pt x="2918" y="3075"/>
                      </a:lnTo>
                      <a:lnTo>
                        <a:pt x="2930" y="3075"/>
                      </a:lnTo>
                      <a:lnTo>
                        <a:pt x="3002" y="3027"/>
                      </a:lnTo>
                      <a:lnTo>
                        <a:pt x="3068" y="2967"/>
                      </a:lnTo>
                      <a:lnTo>
                        <a:pt x="3115" y="2913"/>
                      </a:lnTo>
                      <a:lnTo>
                        <a:pt x="3157" y="2853"/>
                      </a:lnTo>
                      <a:lnTo>
                        <a:pt x="3193" y="2787"/>
                      </a:lnTo>
                      <a:lnTo>
                        <a:pt x="3223" y="2721"/>
                      </a:lnTo>
                      <a:lnTo>
                        <a:pt x="3247" y="2643"/>
                      </a:lnTo>
                      <a:lnTo>
                        <a:pt x="3259" y="2565"/>
                      </a:lnTo>
                      <a:lnTo>
                        <a:pt x="3271" y="2482"/>
                      </a:lnTo>
                      <a:lnTo>
                        <a:pt x="3271" y="2398"/>
                      </a:lnTo>
                      <a:lnTo>
                        <a:pt x="3265" y="2302"/>
                      </a:lnTo>
                      <a:lnTo>
                        <a:pt x="3253" y="2206"/>
                      </a:lnTo>
                      <a:lnTo>
                        <a:pt x="3235" y="2110"/>
                      </a:lnTo>
                      <a:lnTo>
                        <a:pt x="3211" y="2008"/>
                      </a:lnTo>
                      <a:lnTo>
                        <a:pt x="3175" y="1906"/>
                      </a:lnTo>
                      <a:lnTo>
                        <a:pt x="3139" y="1804"/>
                      </a:lnTo>
                      <a:lnTo>
                        <a:pt x="3091" y="1702"/>
                      </a:lnTo>
                      <a:lnTo>
                        <a:pt x="3038" y="1594"/>
                      </a:lnTo>
                      <a:lnTo>
                        <a:pt x="2918" y="1391"/>
                      </a:lnTo>
                      <a:lnTo>
                        <a:pt x="2775" y="1181"/>
                      </a:lnTo>
                      <a:lnTo>
                        <a:pt x="2613" y="983"/>
                      </a:lnTo>
                      <a:lnTo>
                        <a:pt x="2428" y="791"/>
                      </a:lnTo>
                      <a:lnTo>
                        <a:pt x="2278" y="653"/>
                      </a:lnTo>
                      <a:lnTo>
                        <a:pt x="2123" y="527"/>
                      </a:lnTo>
                      <a:lnTo>
                        <a:pt x="1967" y="419"/>
                      </a:lnTo>
                      <a:lnTo>
                        <a:pt x="1806" y="318"/>
                      </a:lnTo>
                      <a:lnTo>
                        <a:pt x="1650" y="234"/>
                      </a:lnTo>
                      <a:lnTo>
                        <a:pt x="1489" y="156"/>
                      </a:lnTo>
                      <a:lnTo>
                        <a:pt x="1334" y="96"/>
                      </a:lnTo>
                      <a:lnTo>
                        <a:pt x="1184" y="54"/>
                      </a:lnTo>
                      <a:lnTo>
                        <a:pt x="1035" y="18"/>
                      </a:lnTo>
                      <a:lnTo>
                        <a:pt x="891" y="0"/>
                      </a:lnTo>
                      <a:lnTo>
                        <a:pt x="754" y="0"/>
                      </a:lnTo>
                      <a:lnTo>
                        <a:pt x="622" y="12"/>
                      </a:lnTo>
                      <a:lnTo>
                        <a:pt x="502" y="36"/>
                      </a:lnTo>
                      <a:lnTo>
                        <a:pt x="395" y="78"/>
                      </a:lnTo>
                      <a:lnTo>
                        <a:pt x="293" y="138"/>
                      </a:lnTo>
                      <a:lnTo>
                        <a:pt x="204" y="210"/>
                      </a:lnTo>
                      <a:lnTo>
                        <a:pt x="156" y="264"/>
                      </a:lnTo>
                      <a:lnTo>
                        <a:pt x="114" y="324"/>
                      </a:lnTo>
                      <a:lnTo>
                        <a:pt x="78" y="389"/>
                      </a:lnTo>
                      <a:lnTo>
                        <a:pt x="48" y="461"/>
                      </a:lnTo>
                      <a:lnTo>
                        <a:pt x="30" y="533"/>
                      </a:lnTo>
                      <a:lnTo>
                        <a:pt x="12" y="611"/>
                      </a:lnTo>
                      <a:lnTo>
                        <a:pt x="6" y="695"/>
                      </a:lnTo>
                      <a:lnTo>
                        <a:pt x="0" y="779"/>
                      </a:lnTo>
                      <a:lnTo>
                        <a:pt x="6" y="875"/>
                      </a:lnTo>
                      <a:lnTo>
                        <a:pt x="18" y="971"/>
                      </a:lnTo>
                      <a:lnTo>
                        <a:pt x="36" y="1067"/>
                      </a:lnTo>
                      <a:lnTo>
                        <a:pt x="60" y="1169"/>
                      </a:lnTo>
                      <a:lnTo>
                        <a:pt x="96" y="1271"/>
                      </a:lnTo>
                      <a:lnTo>
                        <a:pt x="132" y="1373"/>
                      </a:lnTo>
                      <a:lnTo>
                        <a:pt x="180" y="1474"/>
                      </a:lnTo>
                      <a:lnTo>
                        <a:pt x="233" y="1582"/>
                      </a:lnTo>
                      <a:lnTo>
                        <a:pt x="287" y="1684"/>
                      </a:lnTo>
                      <a:lnTo>
                        <a:pt x="353" y="1786"/>
                      </a:lnTo>
                      <a:lnTo>
                        <a:pt x="496" y="1990"/>
                      </a:lnTo>
                      <a:lnTo>
                        <a:pt x="664" y="2188"/>
                      </a:lnTo>
                      <a:lnTo>
                        <a:pt x="849" y="2380"/>
                      </a:lnTo>
                      <a:lnTo>
                        <a:pt x="981" y="2500"/>
                      </a:lnTo>
                      <a:lnTo>
                        <a:pt x="1112" y="2607"/>
                      </a:lnTo>
                      <a:lnTo>
                        <a:pt x="1244" y="2709"/>
                      </a:lnTo>
                      <a:lnTo>
                        <a:pt x="1381" y="2805"/>
                      </a:lnTo>
                      <a:lnTo>
                        <a:pt x="1519" y="2889"/>
                      </a:lnTo>
                      <a:lnTo>
                        <a:pt x="1656" y="2961"/>
                      </a:lnTo>
                      <a:lnTo>
                        <a:pt x="1788" y="3021"/>
                      </a:lnTo>
                      <a:lnTo>
                        <a:pt x="1926" y="3075"/>
                      </a:lnTo>
                      <a:lnTo>
                        <a:pt x="1937" y="3075"/>
                      </a:lnTo>
                      <a:lnTo>
                        <a:pt x="1800" y="3021"/>
                      </a:lnTo>
                      <a:lnTo>
                        <a:pt x="1662" y="2961"/>
                      </a:lnTo>
                      <a:lnTo>
                        <a:pt x="1525" y="2889"/>
                      </a:lnTo>
                      <a:lnTo>
                        <a:pt x="1387" y="2805"/>
                      </a:lnTo>
                      <a:lnTo>
                        <a:pt x="1250" y="2709"/>
                      </a:lnTo>
                      <a:lnTo>
                        <a:pt x="1118" y="2607"/>
                      </a:lnTo>
                      <a:lnTo>
                        <a:pt x="981" y="2500"/>
                      </a:lnTo>
                      <a:lnTo>
                        <a:pt x="849" y="2380"/>
                      </a:lnTo>
                      <a:lnTo>
                        <a:pt x="849" y="23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grpSp>
              <p:nvGrpSpPr>
                <p:cNvPr id="34" name="Group 6"/>
                <p:cNvGrpSpPr>
                  <a:grpSpLocks/>
                </p:cNvGrpSpPr>
                <p:nvPr userDrawn="1"/>
              </p:nvGrpSpPr>
              <p:grpSpPr bwMode="auto">
                <a:xfrm>
                  <a:off x="0" y="522"/>
                  <a:ext cx="4751" cy="3794"/>
                  <a:chOff x="0" y="522"/>
                  <a:chExt cx="4751" cy="3794"/>
                </a:xfrm>
              </p:grpSpPr>
              <p:sp>
                <p:nvSpPr>
                  <p:cNvPr id="35" name="Freeform 7"/>
                  <p:cNvSpPr>
                    <a:spLocks/>
                  </p:cNvSpPr>
                  <p:nvPr userDrawn="1"/>
                </p:nvSpPr>
                <p:spPr bwMode="hidden">
                  <a:xfrm>
                    <a:off x="400" y="815"/>
                    <a:ext cx="3964" cy="3501"/>
                  </a:xfrm>
                  <a:custGeom>
                    <a:avLst/>
                    <a:gdLst/>
                    <a:ahLst/>
                    <a:cxnLst>
                      <a:cxn ang="0">
                        <a:pos x="3946" y="2860"/>
                      </a:cxn>
                      <a:cxn ang="0">
                        <a:pos x="3910" y="2614"/>
                      </a:cxn>
                      <a:cxn ang="0">
                        <a:pos x="3839" y="2368"/>
                      </a:cxn>
                      <a:cxn ang="0">
                        <a:pos x="3731" y="2110"/>
                      </a:cxn>
                      <a:cxn ang="0">
                        <a:pos x="3593" y="1853"/>
                      </a:cxn>
                      <a:cxn ang="0">
                        <a:pos x="3432" y="1595"/>
                      </a:cxn>
                      <a:cxn ang="0">
                        <a:pos x="3241" y="1343"/>
                      </a:cxn>
                      <a:cxn ang="0">
                        <a:pos x="3025" y="1103"/>
                      </a:cxn>
                      <a:cxn ang="0">
                        <a:pos x="2721" y="815"/>
                      </a:cxn>
                      <a:cxn ang="0">
                        <a:pos x="2332" y="522"/>
                      </a:cxn>
                      <a:cxn ang="0">
                        <a:pos x="1943" y="288"/>
                      </a:cxn>
                      <a:cxn ang="0">
                        <a:pos x="1555" y="126"/>
                      </a:cxn>
                      <a:cxn ang="0">
                        <a:pos x="1184" y="24"/>
                      </a:cxn>
                      <a:cxn ang="0">
                        <a:pos x="837" y="0"/>
                      </a:cxn>
                      <a:cxn ang="0">
                        <a:pos x="526" y="48"/>
                      </a:cxn>
                      <a:cxn ang="0">
                        <a:pos x="263" y="174"/>
                      </a:cxn>
                      <a:cxn ang="0">
                        <a:pos x="114" y="312"/>
                      </a:cxn>
                      <a:cxn ang="0">
                        <a:pos x="0" y="486"/>
                      </a:cxn>
                      <a:cxn ang="0">
                        <a:pos x="72" y="372"/>
                      </a:cxn>
                      <a:cxn ang="0">
                        <a:pos x="269" y="174"/>
                      </a:cxn>
                      <a:cxn ang="0">
                        <a:pos x="526" y="48"/>
                      </a:cxn>
                      <a:cxn ang="0">
                        <a:pos x="837" y="6"/>
                      </a:cxn>
                      <a:cxn ang="0">
                        <a:pos x="1184" y="30"/>
                      </a:cxn>
                      <a:cxn ang="0">
                        <a:pos x="1555" y="132"/>
                      </a:cxn>
                      <a:cxn ang="0">
                        <a:pos x="1943" y="294"/>
                      </a:cxn>
                      <a:cxn ang="0">
                        <a:pos x="2332" y="528"/>
                      </a:cxn>
                      <a:cxn ang="0">
                        <a:pos x="2715" y="821"/>
                      </a:cxn>
                      <a:cxn ang="0">
                        <a:pos x="3127" y="1223"/>
                      </a:cxn>
                      <a:cxn ang="0">
                        <a:pos x="3336" y="1469"/>
                      </a:cxn>
                      <a:cxn ang="0">
                        <a:pos x="3510" y="1727"/>
                      </a:cxn>
                      <a:cxn ang="0">
                        <a:pos x="3665" y="1984"/>
                      </a:cxn>
                      <a:cxn ang="0">
                        <a:pos x="3785" y="2236"/>
                      </a:cxn>
                      <a:cxn ang="0">
                        <a:pos x="3875" y="2494"/>
                      </a:cxn>
                      <a:cxn ang="0">
                        <a:pos x="3934" y="2740"/>
                      </a:cxn>
                      <a:cxn ang="0">
                        <a:pos x="3952" y="2973"/>
                      </a:cxn>
                      <a:cxn ang="0">
                        <a:pos x="3922" y="3255"/>
                      </a:cxn>
                      <a:cxn ang="0">
                        <a:pos x="3833" y="3501"/>
                      </a:cxn>
                      <a:cxn ang="0">
                        <a:pos x="3886" y="3387"/>
                      </a:cxn>
                      <a:cxn ang="0">
                        <a:pos x="3946" y="3123"/>
                      </a:cxn>
                      <a:cxn ang="0">
                        <a:pos x="3952" y="2973"/>
                      </a:cxn>
                    </a:cxnLst>
                    <a:rect l="0" t="0" r="r" b="b"/>
                    <a:pathLst>
                      <a:path w="3952" h="3501">
                        <a:moveTo>
                          <a:pt x="3952" y="2973"/>
                        </a:moveTo>
                        <a:lnTo>
                          <a:pt x="3946" y="2860"/>
                        </a:lnTo>
                        <a:lnTo>
                          <a:pt x="3934" y="2740"/>
                        </a:lnTo>
                        <a:lnTo>
                          <a:pt x="3910" y="2614"/>
                        </a:lnTo>
                        <a:lnTo>
                          <a:pt x="3875" y="2494"/>
                        </a:lnTo>
                        <a:lnTo>
                          <a:pt x="3839" y="2368"/>
                        </a:lnTo>
                        <a:lnTo>
                          <a:pt x="3785" y="2236"/>
                        </a:lnTo>
                        <a:lnTo>
                          <a:pt x="3731" y="2110"/>
                        </a:lnTo>
                        <a:lnTo>
                          <a:pt x="3665" y="1978"/>
                        </a:lnTo>
                        <a:lnTo>
                          <a:pt x="3593" y="1853"/>
                        </a:lnTo>
                        <a:lnTo>
                          <a:pt x="3516" y="1721"/>
                        </a:lnTo>
                        <a:lnTo>
                          <a:pt x="3432" y="1595"/>
                        </a:lnTo>
                        <a:lnTo>
                          <a:pt x="3336" y="1469"/>
                        </a:lnTo>
                        <a:lnTo>
                          <a:pt x="3241" y="1343"/>
                        </a:lnTo>
                        <a:lnTo>
                          <a:pt x="3133" y="1223"/>
                        </a:lnTo>
                        <a:lnTo>
                          <a:pt x="3025" y="1103"/>
                        </a:lnTo>
                        <a:lnTo>
                          <a:pt x="2906" y="983"/>
                        </a:lnTo>
                        <a:lnTo>
                          <a:pt x="2721" y="815"/>
                        </a:lnTo>
                        <a:lnTo>
                          <a:pt x="2529" y="660"/>
                        </a:lnTo>
                        <a:lnTo>
                          <a:pt x="2332" y="522"/>
                        </a:lnTo>
                        <a:lnTo>
                          <a:pt x="2141" y="396"/>
                        </a:lnTo>
                        <a:lnTo>
                          <a:pt x="1943" y="288"/>
                        </a:lnTo>
                        <a:lnTo>
                          <a:pt x="1746" y="198"/>
                        </a:lnTo>
                        <a:lnTo>
                          <a:pt x="1555" y="126"/>
                        </a:lnTo>
                        <a:lnTo>
                          <a:pt x="1363" y="66"/>
                        </a:lnTo>
                        <a:lnTo>
                          <a:pt x="1184" y="24"/>
                        </a:lnTo>
                        <a:lnTo>
                          <a:pt x="1005" y="6"/>
                        </a:lnTo>
                        <a:lnTo>
                          <a:pt x="837" y="0"/>
                        </a:lnTo>
                        <a:lnTo>
                          <a:pt x="676" y="12"/>
                        </a:lnTo>
                        <a:lnTo>
                          <a:pt x="526" y="48"/>
                        </a:lnTo>
                        <a:lnTo>
                          <a:pt x="389" y="102"/>
                        </a:lnTo>
                        <a:lnTo>
                          <a:pt x="263" y="174"/>
                        </a:lnTo>
                        <a:lnTo>
                          <a:pt x="155" y="264"/>
                        </a:lnTo>
                        <a:lnTo>
                          <a:pt x="114" y="312"/>
                        </a:lnTo>
                        <a:lnTo>
                          <a:pt x="72" y="366"/>
                        </a:lnTo>
                        <a:lnTo>
                          <a:pt x="0" y="486"/>
                        </a:lnTo>
                        <a:lnTo>
                          <a:pt x="0" y="498"/>
                        </a:lnTo>
                        <a:lnTo>
                          <a:pt x="72" y="372"/>
                        </a:lnTo>
                        <a:lnTo>
                          <a:pt x="161" y="264"/>
                        </a:lnTo>
                        <a:lnTo>
                          <a:pt x="269" y="174"/>
                        </a:lnTo>
                        <a:lnTo>
                          <a:pt x="395" y="102"/>
                        </a:lnTo>
                        <a:lnTo>
                          <a:pt x="526" y="48"/>
                        </a:lnTo>
                        <a:lnTo>
                          <a:pt x="676" y="18"/>
                        </a:lnTo>
                        <a:lnTo>
                          <a:pt x="837" y="6"/>
                        </a:lnTo>
                        <a:lnTo>
                          <a:pt x="1005" y="6"/>
                        </a:lnTo>
                        <a:lnTo>
                          <a:pt x="1184" y="30"/>
                        </a:lnTo>
                        <a:lnTo>
                          <a:pt x="1363" y="72"/>
                        </a:lnTo>
                        <a:lnTo>
                          <a:pt x="1555" y="132"/>
                        </a:lnTo>
                        <a:lnTo>
                          <a:pt x="1746" y="204"/>
                        </a:lnTo>
                        <a:lnTo>
                          <a:pt x="1943" y="294"/>
                        </a:lnTo>
                        <a:lnTo>
                          <a:pt x="2135" y="402"/>
                        </a:lnTo>
                        <a:lnTo>
                          <a:pt x="2332" y="528"/>
                        </a:lnTo>
                        <a:lnTo>
                          <a:pt x="2523" y="666"/>
                        </a:lnTo>
                        <a:lnTo>
                          <a:pt x="2715" y="821"/>
                        </a:lnTo>
                        <a:lnTo>
                          <a:pt x="2900" y="989"/>
                        </a:lnTo>
                        <a:lnTo>
                          <a:pt x="3127" y="1223"/>
                        </a:lnTo>
                        <a:lnTo>
                          <a:pt x="3235" y="1349"/>
                        </a:lnTo>
                        <a:lnTo>
                          <a:pt x="3336" y="1469"/>
                        </a:lnTo>
                        <a:lnTo>
                          <a:pt x="3426" y="1595"/>
                        </a:lnTo>
                        <a:lnTo>
                          <a:pt x="3510" y="1727"/>
                        </a:lnTo>
                        <a:lnTo>
                          <a:pt x="3593" y="1853"/>
                        </a:lnTo>
                        <a:lnTo>
                          <a:pt x="3665" y="1984"/>
                        </a:lnTo>
                        <a:lnTo>
                          <a:pt x="3731" y="2110"/>
                        </a:lnTo>
                        <a:lnTo>
                          <a:pt x="3785" y="2236"/>
                        </a:lnTo>
                        <a:lnTo>
                          <a:pt x="3833" y="2368"/>
                        </a:lnTo>
                        <a:lnTo>
                          <a:pt x="3875" y="2494"/>
                        </a:lnTo>
                        <a:lnTo>
                          <a:pt x="3910" y="2614"/>
                        </a:lnTo>
                        <a:lnTo>
                          <a:pt x="3934" y="2740"/>
                        </a:lnTo>
                        <a:lnTo>
                          <a:pt x="3946" y="2860"/>
                        </a:lnTo>
                        <a:lnTo>
                          <a:pt x="3952" y="2973"/>
                        </a:lnTo>
                        <a:lnTo>
                          <a:pt x="3946" y="3123"/>
                        </a:lnTo>
                        <a:lnTo>
                          <a:pt x="3922" y="3255"/>
                        </a:lnTo>
                        <a:lnTo>
                          <a:pt x="3886" y="3387"/>
                        </a:lnTo>
                        <a:lnTo>
                          <a:pt x="3833" y="3501"/>
                        </a:lnTo>
                        <a:lnTo>
                          <a:pt x="3833" y="3501"/>
                        </a:lnTo>
                        <a:lnTo>
                          <a:pt x="3886" y="3387"/>
                        </a:lnTo>
                        <a:lnTo>
                          <a:pt x="3928" y="3255"/>
                        </a:lnTo>
                        <a:lnTo>
                          <a:pt x="3946" y="3123"/>
                        </a:lnTo>
                        <a:lnTo>
                          <a:pt x="3952" y="2973"/>
                        </a:lnTo>
                        <a:lnTo>
                          <a:pt x="3952" y="29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36" name="Freeform 8"/>
                  <p:cNvSpPr>
                    <a:spLocks/>
                  </p:cNvSpPr>
                  <p:nvPr userDrawn="1"/>
                </p:nvSpPr>
                <p:spPr bwMode="hidden">
                  <a:xfrm>
                    <a:off x="406" y="953"/>
                    <a:ext cx="3803" cy="3363"/>
                  </a:xfrm>
                  <a:custGeom>
                    <a:avLst/>
                    <a:gdLst/>
                    <a:ahLst/>
                    <a:cxnLst>
                      <a:cxn ang="0">
                        <a:pos x="676" y="2416"/>
                      </a:cxn>
                      <a:cxn ang="0">
                        <a:pos x="419" y="2062"/>
                      </a:cxn>
                      <a:cxn ang="0">
                        <a:pos x="215" y="1703"/>
                      </a:cxn>
                      <a:cxn ang="0">
                        <a:pos x="78" y="1343"/>
                      </a:cxn>
                      <a:cxn ang="0">
                        <a:pos x="12" y="1001"/>
                      </a:cxn>
                      <a:cxn ang="0">
                        <a:pos x="18" y="701"/>
                      </a:cxn>
                      <a:cxn ang="0">
                        <a:pos x="96" y="450"/>
                      </a:cxn>
                      <a:cxn ang="0">
                        <a:pos x="239" y="246"/>
                      </a:cxn>
                      <a:cxn ang="0">
                        <a:pos x="580" y="48"/>
                      </a:cxn>
                      <a:cxn ang="0">
                        <a:pos x="1028" y="6"/>
                      </a:cxn>
                      <a:cxn ang="0">
                        <a:pos x="1543" y="120"/>
                      </a:cxn>
                      <a:cxn ang="0">
                        <a:pos x="2087" y="378"/>
                      </a:cxn>
                      <a:cxn ang="0">
                        <a:pos x="2631" y="773"/>
                      </a:cxn>
                      <a:cxn ang="0">
                        <a:pos x="3115" y="1265"/>
                      </a:cxn>
                      <a:cxn ang="0">
                        <a:pos x="3378" y="1625"/>
                      </a:cxn>
                      <a:cxn ang="0">
                        <a:pos x="3582" y="1984"/>
                      </a:cxn>
                      <a:cxn ang="0">
                        <a:pos x="3719" y="2344"/>
                      </a:cxn>
                      <a:cxn ang="0">
                        <a:pos x="3785" y="2686"/>
                      </a:cxn>
                      <a:cxn ang="0">
                        <a:pos x="3749" y="3105"/>
                      </a:cxn>
                      <a:cxn ang="0">
                        <a:pos x="3629" y="3363"/>
                      </a:cxn>
                      <a:cxn ang="0">
                        <a:pos x="3779" y="2967"/>
                      </a:cxn>
                      <a:cxn ang="0">
                        <a:pos x="3791" y="2794"/>
                      </a:cxn>
                      <a:cxn ang="0">
                        <a:pos x="3749" y="2458"/>
                      </a:cxn>
                      <a:cxn ang="0">
                        <a:pos x="3635" y="2104"/>
                      </a:cxn>
                      <a:cxn ang="0">
                        <a:pos x="3456" y="1739"/>
                      </a:cxn>
                      <a:cxn ang="0">
                        <a:pos x="3211" y="1385"/>
                      </a:cxn>
                      <a:cxn ang="0">
                        <a:pos x="2804" y="929"/>
                      </a:cxn>
                      <a:cxn ang="0">
                        <a:pos x="2272" y="492"/>
                      </a:cxn>
                      <a:cxn ang="0">
                        <a:pos x="1722" y="192"/>
                      </a:cxn>
                      <a:cxn ang="0">
                        <a:pos x="1190" y="24"/>
                      </a:cxn>
                      <a:cxn ang="0">
                        <a:pos x="717" y="12"/>
                      </a:cxn>
                      <a:cxn ang="0">
                        <a:pos x="335" y="162"/>
                      </a:cxn>
                      <a:cxn ang="0">
                        <a:pos x="132" y="378"/>
                      </a:cxn>
                      <a:cxn ang="0">
                        <a:pos x="36" y="612"/>
                      </a:cxn>
                      <a:cxn ang="0">
                        <a:pos x="0" y="893"/>
                      </a:cxn>
                      <a:cxn ang="0">
                        <a:pos x="42" y="1229"/>
                      </a:cxn>
                      <a:cxn ang="0">
                        <a:pos x="161" y="1583"/>
                      </a:cxn>
                      <a:cxn ang="0">
                        <a:pos x="341" y="1942"/>
                      </a:cxn>
                      <a:cxn ang="0">
                        <a:pos x="580" y="2302"/>
                      </a:cxn>
                      <a:cxn ang="0">
                        <a:pos x="987" y="2758"/>
                      </a:cxn>
                      <a:cxn ang="0">
                        <a:pos x="1596" y="3237"/>
                      </a:cxn>
                      <a:cxn ang="0">
                        <a:pos x="1596" y="3237"/>
                      </a:cxn>
                      <a:cxn ang="0">
                        <a:pos x="993" y="2758"/>
                      </a:cxn>
                    </a:cxnLst>
                    <a:rect l="0" t="0" r="r" b="b"/>
                    <a:pathLst>
                      <a:path w="3791" h="3363">
                        <a:moveTo>
                          <a:pt x="993" y="2758"/>
                        </a:moveTo>
                        <a:lnTo>
                          <a:pt x="777" y="2536"/>
                        </a:lnTo>
                        <a:lnTo>
                          <a:pt x="676" y="2416"/>
                        </a:lnTo>
                        <a:lnTo>
                          <a:pt x="586" y="2302"/>
                        </a:lnTo>
                        <a:lnTo>
                          <a:pt x="496" y="2182"/>
                        </a:lnTo>
                        <a:lnTo>
                          <a:pt x="419" y="2062"/>
                        </a:lnTo>
                        <a:lnTo>
                          <a:pt x="341" y="1942"/>
                        </a:lnTo>
                        <a:lnTo>
                          <a:pt x="275" y="1822"/>
                        </a:lnTo>
                        <a:lnTo>
                          <a:pt x="215" y="1703"/>
                        </a:lnTo>
                        <a:lnTo>
                          <a:pt x="161" y="1583"/>
                        </a:lnTo>
                        <a:lnTo>
                          <a:pt x="114" y="1463"/>
                        </a:lnTo>
                        <a:lnTo>
                          <a:pt x="78" y="1343"/>
                        </a:lnTo>
                        <a:lnTo>
                          <a:pt x="48" y="1229"/>
                        </a:lnTo>
                        <a:lnTo>
                          <a:pt x="24" y="1115"/>
                        </a:lnTo>
                        <a:lnTo>
                          <a:pt x="12" y="1001"/>
                        </a:lnTo>
                        <a:lnTo>
                          <a:pt x="6" y="893"/>
                        </a:lnTo>
                        <a:lnTo>
                          <a:pt x="12" y="797"/>
                        </a:lnTo>
                        <a:lnTo>
                          <a:pt x="18" y="701"/>
                        </a:lnTo>
                        <a:lnTo>
                          <a:pt x="42" y="612"/>
                        </a:lnTo>
                        <a:lnTo>
                          <a:pt x="66" y="528"/>
                        </a:lnTo>
                        <a:lnTo>
                          <a:pt x="96" y="450"/>
                        </a:lnTo>
                        <a:lnTo>
                          <a:pt x="138" y="378"/>
                        </a:lnTo>
                        <a:lnTo>
                          <a:pt x="185" y="306"/>
                        </a:lnTo>
                        <a:lnTo>
                          <a:pt x="239" y="246"/>
                        </a:lnTo>
                        <a:lnTo>
                          <a:pt x="341" y="162"/>
                        </a:lnTo>
                        <a:lnTo>
                          <a:pt x="454" y="96"/>
                        </a:lnTo>
                        <a:lnTo>
                          <a:pt x="580" y="48"/>
                        </a:lnTo>
                        <a:lnTo>
                          <a:pt x="723" y="18"/>
                        </a:lnTo>
                        <a:lnTo>
                          <a:pt x="867" y="6"/>
                        </a:lnTo>
                        <a:lnTo>
                          <a:pt x="1028" y="6"/>
                        </a:lnTo>
                        <a:lnTo>
                          <a:pt x="1196" y="30"/>
                        </a:lnTo>
                        <a:lnTo>
                          <a:pt x="1363" y="66"/>
                        </a:lnTo>
                        <a:lnTo>
                          <a:pt x="1543" y="120"/>
                        </a:lnTo>
                        <a:lnTo>
                          <a:pt x="1722" y="192"/>
                        </a:lnTo>
                        <a:lnTo>
                          <a:pt x="1901" y="282"/>
                        </a:lnTo>
                        <a:lnTo>
                          <a:pt x="2087" y="378"/>
                        </a:lnTo>
                        <a:lnTo>
                          <a:pt x="2272" y="498"/>
                        </a:lnTo>
                        <a:lnTo>
                          <a:pt x="2451" y="624"/>
                        </a:lnTo>
                        <a:lnTo>
                          <a:pt x="2631" y="773"/>
                        </a:lnTo>
                        <a:lnTo>
                          <a:pt x="2804" y="929"/>
                        </a:lnTo>
                        <a:lnTo>
                          <a:pt x="3019" y="1151"/>
                        </a:lnTo>
                        <a:lnTo>
                          <a:pt x="3115" y="1265"/>
                        </a:lnTo>
                        <a:lnTo>
                          <a:pt x="3211" y="1385"/>
                        </a:lnTo>
                        <a:lnTo>
                          <a:pt x="3295" y="1505"/>
                        </a:lnTo>
                        <a:lnTo>
                          <a:pt x="3378" y="1625"/>
                        </a:lnTo>
                        <a:lnTo>
                          <a:pt x="3450" y="1745"/>
                        </a:lnTo>
                        <a:lnTo>
                          <a:pt x="3522" y="1864"/>
                        </a:lnTo>
                        <a:lnTo>
                          <a:pt x="3582" y="1984"/>
                        </a:lnTo>
                        <a:lnTo>
                          <a:pt x="3635" y="2104"/>
                        </a:lnTo>
                        <a:lnTo>
                          <a:pt x="3677" y="2224"/>
                        </a:lnTo>
                        <a:lnTo>
                          <a:pt x="3719" y="2344"/>
                        </a:lnTo>
                        <a:lnTo>
                          <a:pt x="3749" y="2458"/>
                        </a:lnTo>
                        <a:lnTo>
                          <a:pt x="3773" y="2572"/>
                        </a:lnTo>
                        <a:lnTo>
                          <a:pt x="3785" y="2686"/>
                        </a:lnTo>
                        <a:lnTo>
                          <a:pt x="3791" y="2794"/>
                        </a:lnTo>
                        <a:lnTo>
                          <a:pt x="3779" y="2955"/>
                        </a:lnTo>
                        <a:lnTo>
                          <a:pt x="3749" y="3105"/>
                        </a:lnTo>
                        <a:lnTo>
                          <a:pt x="3695" y="3243"/>
                        </a:lnTo>
                        <a:lnTo>
                          <a:pt x="3623" y="3363"/>
                        </a:lnTo>
                        <a:lnTo>
                          <a:pt x="3629" y="3363"/>
                        </a:lnTo>
                        <a:lnTo>
                          <a:pt x="3701" y="3243"/>
                        </a:lnTo>
                        <a:lnTo>
                          <a:pt x="3749" y="3111"/>
                        </a:lnTo>
                        <a:lnTo>
                          <a:pt x="3779" y="2967"/>
                        </a:lnTo>
                        <a:lnTo>
                          <a:pt x="3791" y="2806"/>
                        </a:lnTo>
                        <a:lnTo>
                          <a:pt x="3791" y="2800"/>
                        </a:lnTo>
                        <a:lnTo>
                          <a:pt x="3791" y="2794"/>
                        </a:lnTo>
                        <a:lnTo>
                          <a:pt x="3785" y="2686"/>
                        </a:lnTo>
                        <a:lnTo>
                          <a:pt x="3773" y="2572"/>
                        </a:lnTo>
                        <a:lnTo>
                          <a:pt x="3749" y="2458"/>
                        </a:lnTo>
                        <a:lnTo>
                          <a:pt x="3719" y="2338"/>
                        </a:lnTo>
                        <a:lnTo>
                          <a:pt x="3683" y="2224"/>
                        </a:lnTo>
                        <a:lnTo>
                          <a:pt x="3635" y="2104"/>
                        </a:lnTo>
                        <a:lnTo>
                          <a:pt x="3582" y="1984"/>
                        </a:lnTo>
                        <a:lnTo>
                          <a:pt x="3522" y="1864"/>
                        </a:lnTo>
                        <a:lnTo>
                          <a:pt x="3456" y="1739"/>
                        </a:lnTo>
                        <a:lnTo>
                          <a:pt x="3378" y="1619"/>
                        </a:lnTo>
                        <a:lnTo>
                          <a:pt x="3300" y="1499"/>
                        </a:lnTo>
                        <a:lnTo>
                          <a:pt x="3211" y="1385"/>
                        </a:lnTo>
                        <a:lnTo>
                          <a:pt x="3121" y="1265"/>
                        </a:lnTo>
                        <a:lnTo>
                          <a:pt x="3019" y="1151"/>
                        </a:lnTo>
                        <a:lnTo>
                          <a:pt x="2804" y="929"/>
                        </a:lnTo>
                        <a:lnTo>
                          <a:pt x="2631" y="767"/>
                        </a:lnTo>
                        <a:lnTo>
                          <a:pt x="2451" y="624"/>
                        </a:lnTo>
                        <a:lnTo>
                          <a:pt x="2272" y="492"/>
                        </a:lnTo>
                        <a:lnTo>
                          <a:pt x="2087" y="378"/>
                        </a:lnTo>
                        <a:lnTo>
                          <a:pt x="1901" y="276"/>
                        </a:lnTo>
                        <a:lnTo>
                          <a:pt x="1722" y="192"/>
                        </a:lnTo>
                        <a:lnTo>
                          <a:pt x="1543" y="120"/>
                        </a:lnTo>
                        <a:lnTo>
                          <a:pt x="1363" y="66"/>
                        </a:lnTo>
                        <a:lnTo>
                          <a:pt x="1190" y="24"/>
                        </a:lnTo>
                        <a:lnTo>
                          <a:pt x="1028" y="6"/>
                        </a:lnTo>
                        <a:lnTo>
                          <a:pt x="867" y="0"/>
                        </a:lnTo>
                        <a:lnTo>
                          <a:pt x="717" y="12"/>
                        </a:lnTo>
                        <a:lnTo>
                          <a:pt x="580" y="42"/>
                        </a:lnTo>
                        <a:lnTo>
                          <a:pt x="448" y="90"/>
                        </a:lnTo>
                        <a:lnTo>
                          <a:pt x="335" y="162"/>
                        </a:lnTo>
                        <a:lnTo>
                          <a:pt x="233" y="246"/>
                        </a:lnTo>
                        <a:lnTo>
                          <a:pt x="179" y="306"/>
                        </a:lnTo>
                        <a:lnTo>
                          <a:pt x="132" y="378"/>
                        </a:lnTo>
                        <a:lnTo>
                          <a:pt x="90" y="450"/>
                        </a:lnTo>
                        <a:lnTo>
                          <a:pt x="60" y="528"/>
                        </a:lnTo>
                        <a:lnTo>
                          <a:pt x="36" y="612"/>
                        </a:lnTo>
                        <a:lnTo>
                          <a:pt x="12" y="701"/>
                        </a:lnTo>
                        <a:lnTo>
                          <a:pt x="6" y="797"/>
                        </a:lnTo>
                        <a:lnTo>
                          <a:pt x="0" y="893"/>
                        </a:lnTo>
                        <a:lnTo>
                          <a:pt x="6" y="1001"/>
                        </a:lnTo>
                        <a:lnTo>
                          <a:pt x="24" y="1115"/>
                        </a:lnTo>
                        <a:lnTo>
                          <a:pt x="42" y="1229"/>
                        </a:lnTo>
                        <a:lnTo>
                          <a:pt x="78" y="1343"/>
                        </a:lnTo>
                        <a:lnTo>
                          <a:pt x="114" y="1463"/>
                        </a:lnTo>
                        <a:lnTo>
                          <a:pt x="161" y="1583"/>
                        </a:lnTo>
                        <a:lnTo>
                          <a:pt x="215" y="1703"/>
                        </a:lnTo>
                        <a:lnTo>
                          <a:pt x="275" y="1822"/>
                        </a:lnTo>
                        <a:lnTo>
                          <a:pt x="341" y="1942"/>
                        </a:lnTo>
                        <a:lnTo>
                          <a:pt x="413" y="2062"/>
                        </a:lnTo>
                        <a:lnTo>
                          <a:pt x="496" y="2182"/>
                        </a:lnTo>
                        <a:lnTo>
                          <a:pt x="580" y="2302"/>
                        </a:lnTo>
                        <a:lnTo>
                          <a:pt x="676" y="2422"/>
                        </a:lnTo>
                        <a:lnTo>
                          <a:pt x="771" y="2536"/>
                        </a:lnTo>
                        <a:lnTo>
                          <a:pt x="987" y="2758"/>
                        </a:lnTo>
                        <a:lnTo>
                          <a:pt x="1184" y="2931"/>
                        </a:lnTo>
                        <a:lnTo>
                          <a:pt x="1387" y="3093"/>
                        </a:lnTo>
                        <a:lnTo>
                          <a:pt x="1596" y="3237"/>
                        </a:lnTo>
                        <a:lnTo>
                          <a:pt x="1800" y="3363"/>
                        </a:lnTo>
                        <a:lnTo>
                          <a:pt x="1806" y="3363"/>
                        </a:lnTo>
                        <a:lnTo>
                          <a:pt x="1596" y="3237"/>
                        </a:lnTo>
                        <a:lnTo>
                          <a:pt x="1393" y="3093"/>
                        </a:lnTo>
                        <a:lnTo>
                          <a:pt x="1190" y="2931"/>
                        </a:lnTo>
                        <a:lnTo>
                          <a:pt x="993" y="2758"/>
                        </a:lnTo>
                        <a:lnTo>
                          <a:pt x="993" y="27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37" name="Freeform 9"/>
                  <p:cNvSpPr>
                    <a:spLocks/>
                  </p:cNvSpPr>
                  <p:nvPr userDrawn="1"/>
                </p:nvSpPr>
                <p:spPr bwMode="hidden">
                  <a:xfrm>
                    <a:off x="514" y="1091"/>
                    <a:ext cx="3538" cy="3225"/>
                  </a:xfrm>
                  <a:custGeom>
                    <a:avLst/>
                    <a:gdLst/>
                    <a:ahLst/>
                    <a:cxnLst>
                      <a:cxn ang="0">
                        <a:pos x="538" y="2146"/>
                      </a:cxn>
                      <a:cxn ang="0">
                        <a:pos x="317" y="1816"/>
                      </a:cxn>
                      <a:cxn ang="0">
                        <a:pos x="149" y="1481"/>
                      </a:cxn>
                      <a:cxn ang="0">
                        <a:pos x="41" y="1151"/>
                      </a:cxn>
                      <a:cxn ang="0">
                        <a:pos x="0" y="839"/>
                      </a:cxn>
                      <a:cxn ang="0">
                        <a:pos x="30" y="575"/>
                      </a:cxn>
                      <a:cxn ang="0">
                        <a:pos x="125" y="354"/>
                      </a:cxn>
                      <a:cxn ang="0">
                        <a:pos x="317" y="150"/>
                      </a:cxn>
                      <a:cxn ang="0">
                        <a:pos x="669" y="12"/>
                      </a:cxn>
                      <a:cxn ang="0">
                        <a:pos x="1112" y="24"/>
                      </a:cxn>
                      <a:cxn ang="0">
                        <a:pos x="1608" y="174"/>
                      </a:cxn>
                      <a:cxn ang="0">
                        <a:pos x="2116" y="456"/>
                      </a:cxn>
                      <a:cxn ang="0">
                        <a:pos x="2613" y="857"/>
                      </a:cxn>
                      <a:cxn ang="0">
                        <a:pos x="3073" y="1391"/>
                      </a:cxn>
                      <a:cxn ang="0">
                        <a:pos x="3276" y="1726"/>
                      </a:cxn>
                      <a:cxn ang="0">
                        <a:pos x="3426" y="2062"/>
                      </a:cxn>
                      <a:cxn ang="0">
                        <a:pos x="3509" y="2386"/>
                      </a:cxn>
                      <a:cxn ang="0">
                        <a:pos x="3521" y="2680"/>
                      </a:cxn>
                      <a:cxn ang="0">
                        <a:pos x="3474" y="2931"/>
                      </a:cxn>
                      <a:cxn ang="0">
                        <a:pos x="3360" y="3141"/>
                      </a:cxn>
                      <a:cxn ang="0">
                        <a:pos x="3282" y="3225"/>
                      </a:cxn>
                      <a:cxn ang="0">
                        <a:pos x="3312" y="3201"/>
                      </a:cxn>
                      <a:cxn ang="0">
                        <a:pos x="3444" y="3009"/>
                      </a:cxn>
                      <a:cxn ang="0">
                        <a:pos x="3515" y="2769"/>
                      </a:cxn>
                      <a:cxn ang="0">
                        <a:pos x="3521" y="2488"/>
                      </a:cxn>
                      <a:cxn ang="0">
                        <a:pos x="3462" y="2170"/>
                      </a:cxn>
                      <a:cxn ang="0">
                        <a:pos x="3336" y="1834"/>
                      </a:cxn>
                      <a:cxn ang="0">
                        <a:pos x="3145" y="1499"/>
                      </a:cxn>
                      <a:cxn ang="0">
                        <a:pos x="2816" y="1061"/>
                      </a:cxn>
                      <a:cxn ang="0">
                        <a:pos x="2284" y="575"/>
                      </a:cxn>
                      <a:cxn ang="0">
                        <a:pos x="1775" y="252"/>
                      </a:cxn>
                      <a:cxn ang="0">
                        <a:pos x="1273" y="60"/>
                      </a:cxn>
                      <a:cxn ang="0">
                        <a:pos x="807" y="0"/>
                      </a:cxn>
                      <a:cxn ang="0">
                        <a:pos x="418" y="84"/>
                      </a:cxn>
                      <a:cxn ang="0">
                        <a:pos x="167" y="288"/>
                      </a:cxn>
                      <a:cxn ang="0">
                        <a:pos x="53" y="498"/>
                      </a:cxn>
                      <a:cxn ang="0">
                        <a:pos x="0" y="749"/>
                      </a:cxn>
                      <a:cxn ang="0">
                        <a:pos x="18" y="1043"/>
                      </a:cxn>
                      <a:cxn ang="0">
                        <a:pos x="101" y="1373"/>
                      </a:cxn>
                      <a:cxn ang="0">
                        <a:pos x="251" y="1708"/>
                      </a:cxn>
                      <a:cxn ang="0">
                        <a:pos x="454" y="2038"/>
                      </a:cxn>
                      <a:cxn ang="0">
                        <a:pos x="914" y="2572"/>
                      </a:cxn>
                      <a:cxn ang="0">
                        <a:pos x="1255" y="2865"/>
                      </a:cxn>
                      <a:cxn ang="0">
                        <a:pos x="1608" y="3099"/>
                      </a:cxn>
                      <a:cxn ang="0">
                        <a:pos x="1853" y="3225"/>
                      </a:cxn>
                      <a:cxn ang="0">
                        <a:pos x="1494" y="3027"/>
                      </a:cxn>
                      <a:cxn ang="0">
                        <a:pos x="1142" y="2769"/>
                      </a:cxn>
                    </a:cxnLst>
                    <a:rect l="0" t="0" r="r" b="b"/>
                    <a:pathLst>
                      <a:path w="3527" h="3225">
                        <a:moveTo>
                          <a:pt x="914" y="2572"/>
                        </a:moveTo>
                        <a:lnTo>
                          <a:pt x="717" y="2362"/>
                        </a:lnTo>
                        <a:lnTo>
                          <a:pt x="538" y="2146"/>
                        </a:lnTo>
                        <a:lnTo>
                          <a:pt x="460" y="2038"/>
                        </a:lnTo>
                        <a:lnTo>
                          <a:pt x="382" y="1930"/>
                        </a:lnTo>
                        <a:lnTo>
                          <a:pt x="317" y="1816"/>
                        </a:lnTo>
                        <a:lnTo>
                          <a:pt x="251" y="1702"/>
                        </a:lnTo>
                        <a:lnTo>
                          <a:pt x="197" y="1589"/>
                        </a:lnTo>
                        <a:lnTo>
                          <a:pt x="149" y="1481"/>
                        </a:lnTo>
                        <a:lnTo>
                          <a:pt x="107" y="1367"/>
                        </a:lnTo>
                        <a:lnTo>
                          <a:pt x="71" y="1259"/>
                        </a:lnTo>
                        <a:lnTo>
                          <a:pt x="41" y="1151"/>
                        </a:lnTo>
                        <a:lnTo>
                          <a:pt x="18" y="1043"/>
                        </a:lnTo>
                        <a:lnTo>
                          <a:pt x="6" y="941"/>
                        </a:lnTo>
                        <a:lnTo>
                          <a:pt x="0" y="839"/>
                        </a:lnTo>
                        <a:lnTo>
                          <a:pt x="6" y="749"/>
                        </a:lnTo>
                        <a:lnTo>
                          <a:pt x="12" y="659"/>
                        </a:lnTo>
                        <a:lnTo>
                          <a:pt x="30" y="575"/>
                        </a:lnTo>
                        <a:lnTo>
                          <a:pt x="59" y="498"/>
                        </a:lnTo>
                        <a:lnTo>
                          <a:pt x="89" y="420"/>
                        </a:lnTo>
                        <a:lnTo>
                          <a:pt x="125" y="354"/>
                        </a:lnTo>
                        <a:lnTo>
                          <a:pt x="173" y="288"/>
                        </a:lnTo>
                        <a:lnTo>
                          <a:pt x="221" y="228"/>
                        </a:lnTo>
                        <a:lnTo>
                          <a:pt x="317" y="150"/>
                        </a:lnTo>
                        <a:lnTo>
                          <a:pt x="424" y="90"/>
                        </a:lnTo>
                        <a:lnTo>
                          <a:pt x="544" y="42"/>
                        </a:lnTo>
                        <a:lnTo>
                          <a:pt x="669" y="12"/>
                        </a:lnTo>
                        <a:lnTo>
                          <a:pt x="813" y="0"/>
                        </a:lnTo>
                        <a:lnTo>
                          <a:pt x="956" y="6"/>
                        </a:lnTo>
                        <a:lnTo>
                          <a:pt x="1112" y="24"/>
                        </a:lnTo>
                        <a:lnTo>
                          <a:pt x="1273" y="60"/>
                        </a:lnTo>
                        <a:lnTo>
                          <a:pt x="1441" y="114"/>
                        </a:lnTo>
                        <a:lnTo>
                          <a:pt x="1608" y="174"/>
                        </a:lnTo>
                        <a:lnTo>
                          <a:pt x="1775" y="258"/>
                        </a:lnTo>
                        <a:lnTo>
                          <a:pt x="1949" y="348"/>
                        </a:lnTo>
                        <a:lnTo>
                          <a:pt x="2116" y="456"/>
                        </a:lnTo>
                        <a:lnTo>
                          <a:pt x="2284" y="575"/>
                        </a:lnTo>
                        <a:lnTo>
                          <a:pt x="2451" y="713"/>
                        </a:lnTo>
                        <a:lnTo>
                          <a:pt x="2613" y="857"/>
                        </a:lnTo>
                        <a:lnTo>
                          <a:pt x="2810" y="1067"/>
                        </a:lnTo>
                        <a:lnTo>
                          <a:pt x="2989" y="1283"/>
                        </a:lnTo>
                        <a:lnTo>
                          <a:pt x="3073" y="1391"/>
                        </a:lnTo>
                        <a:lnTo>
                          <a:pt x="3145" y="1505"/>
                        </a:lnTo>
                        <a:lnTo>
                          <a:pt x="3216" y="1612"/>
                        </a:lnTo>
                        <a:lnTo>
                          <a:pt x="3276" y="1726"/>
                        </a:lnTo>
                        <a:lnTo>
                          <a:pt x="3330" y="1840"/>
                        </a:lnTo>
                        <a:lnTo>
                          <a:pt x="3384" y="1948"/>
                        </a:lnTo>
                        <a:lnTo>
                          <a:pt x="3426" y="2062"/>
                        </a:lnTo>
                        <a:lnTo>
                          <a:pt x="3462" y="2170"/>
                        </a:lnTo>
                        <a:lnTo>
                          <a:pt x="3491" y="2278"/>
                        </a:lnTo>
                        <a:lnTo>
                          <a:pt x="3509" y="2386"/>
                        </a:lnTo>
                        <a:lnTo>
                          <a:pt x="3521" y="2488"/>
                        </a:lnTo>
                        <a:lnTo>
                          <a:pt x="3527" y="2590"/>
                        </a:lnTo>
                        <a:lnTo>
                          <a:pt x="3521" y="2680"/>
                        </a:lnTo>
                        <a:lnTo>
                          <a:pt x="3515" y="2769"/>
                        </a:lnTo>
                        <a:lnTo>
                          <a:pt x="3497" y="2853"/>
                        </a:lnTo>
                        <a:lnTo>
                          <a:pt x="3474" y="2931"/>
                        </a:lnTo>
                        <a:lnTo>
                          <a:pt x="3438" y="3009"/>
                        </a:lnTo>
                        <a:lnTo>
                          <a:pt x="3402" y="3075"/>
                        </a:lnTo>
                        <a:lnTo>
                          <a:pt x="3360" y="3141"/>
                        </a:lnTo>
                        <a:lnTo>
                          <a:pt x="3306" y="3201"/>
                        </a:lnTo>
                        <a:lnTo>
                          <a:pt x="3294" y="3213"/>
                        </a:lnTo>
                        <a:lnTo>
                          <a:pt x="3282" y="3225"/>
                        </a:lnTo>
                        <a:lnTo>
                          <a:pt x="3288" y="3225"/>
                        </a:lnTo>
                        <a:lnTo>
                          <a:pt x="3300" y="3213"/>
                        </a:lnTo>
                        <a:lnTo>
                          <a:pt x="3312" y="3201"/>
                        </a:lnTo>
                        <a:lnTo>
                          <a:pt x="3366" y="3141"/>
                        </a:lnTo>
                        <a:lnTo>
                          <a:pt x="3408" y="3075"/>
                        </a:lnTo>
                        <a:lnTo>
                          <a:pt x="3444" y="3009"/>
                        </a:lnTo>
                        <a:lnTo>
                          <a:pt x="3474" y="2931"/>
                        </a:lnTo>
                        <a:lnTo>
                          <a:pt x="3497" y="2853"/>
                        </a:lnTo>
                        <a:lnTo>
                          <a:pt x="3515" y="2769"/>
                        </a:lnTo>
                        <a:lnTo>
                          <a:pt x="3527" y="2680"/>
                        </a:lnTo>
                        <a:lnTo>
                          <a:pt x="3527" y="2590"/>
                        </a:lnTo>
                        <a:lnTo>
                          <a:pt x="3521" y="2488"/>
                        </a:lnTo>
                        <a:lnTo>
                          <a:pt x="3509" y="2386"/>
                        </a:lnTo>
                        <a:lnTo>
                          <a:pt x="3491" y="2278"/>
                        </a:lnTo>
                        <a:lnTo>
                          <a:pt x="3462" y="2170"/>
                        </a:lnTo>
                        <a:lnTo>
                          <a:pt x="3426" y="2056"/>
                        </a:lnTo>
                        <a:lnTo>
                          <a:pt x="3384" y="1948"/>
                        </a:lnTo>
                        <a:lnTo>
                          <a:pt x="3336" y="1834"/>
                        </a:lnTo>
                        <a:lnTo>
                          <a:pt x="3276" y="1726"/>
                        </a:lnTo>
                        <a:lnTo>
                          <a:pt x="3216" y="1612"/>
                        </a:lnTo>
                        <a:lnTo>
                          <a:pt x="3145" y="1499"/>
                        </a:lnTo>
                        <a:lnTo>
                          <a:pt x="3073" y="1391"/>
                        </a:lnTo>
                        <a:lnTo>
                          <a:pt x="2989" y="1277"/>
                        </a:lnTo>
                        <a:lnTo>
                          <a:pt x="2816" y="1061"/>
                        </a:lnTo>
                        <a:lnTo>
                          <a:pt x="2613" y="857"/>
                        </a:lnTo>
                        <a:lnTo>
                          <a:pt x="2451" y="707"/>
                        </a:lnTo>
                        <a:lnTo>
                          <a:pt x="2284" y="575"/>
                        </a:lnTo>
                        <a:lnTo>
                          <a:pt x="2116" y="456"/>
                        </a:lnTo>
                        <a:lnTo>
                          <a:pt x="1949" y="348"/>
                        </a:lnTo>
                        <a:lnTo>
                          <a:pt x="1775" y="252"/>
                        </a:lnTo>
                        <a:lnTo>
                          <a:pt x="1608" y="174"/>
                        </a:lnTo>
                        <a:lnTo>
                          <a:pt x="1435" y="108"/>
                        </a:lnTo>
                        <a:lnTo>
                          <a:pt x="1273" y="60"/>
                        </a:lnTo>
                        <a:lnTo>
                          <a:pt x="1112" y="24"/>
                        </a:lnTo>
                        <a:lnTo>
                          <a:pt x="956" y="0"/>
                        </a:lnTo>
                        <a:lnTo>
                          <a:pt x="807" y="0"/>
                        </a:lnTo>
                        <a:lnTo>
                          <a:pt x="669" y="12"/>
                        </a:lnTo>
                        <a:lnTo>
                          <a:pt x="538" y="42"/>
                        </a:lnTo>
                        <a:lnTo>
                          <a:pt x="418" y="84"/>
                        </a:lnTo>
                        <a:lnTo>
                          <a:pt x="311" y="150"/>
                        </a:lnTo>
                        <a:lnTo>
                          <a:pt x="215" y="228"/>
                        </a:lnTo>
                        <a:lnTo>
                          <a:pt x="167" y="288"/>
                        </a:lnTo>
                        <a:lnTo>
                          <a:pt x="119" y="354"/>
                        </a:lnTo>
                        <a:lnTo>
                          <a:pt x="83" y="420"/>
                        </a:lnTo>
                        <a:lnTo>
                          <a:pt x="53" y="498"/>
                        </a:lnTo>
                        <a:lnTo>
                          <a:pt x="30" y="575"/>
                        </a:lnTo>
                        <a:lnTo>
                          <a:pt x="12" y="659"/>
                        </a:lnTo>
                        <a:lnTo>
                          <a:pt x="0" y="749"/>
                        </a:lnTo>
                        <a:lnTo>
                          <a:pt x="0" y="839"/>
                        </a:lnTo>
                        <a:lnTo>
                          <a:pt x="6" y="941"/>
                        </a:lnTo>
                        <a:lnTo>
                          <a:pt x="18" y="1043"/>
                        </a:lnTo>
                        <a:lnTo>
                          <a:pt x="35" y="1151"/>
                        </a:lnTo>
                        <a:lnTo>
                          <a:pt x="65" y="1259"/>
                        </a:lnTo>
                        <a:lnTo>
                          <a:pt x="101" y="1373"/>
                        </a:lnTo>
                        <a:lnTo>
                          <a:pt x="143" y="1481"/>
                        </a:lnTo>
                        <a:lnTo>
                          <a:pt x="191" y="1595"/>
                        </a:lnTo>
                        <a:lnTo>
                          <a:pt x="251" y="1708"/>
                        </a:lnTo>
                        <a:lnTo>
                          <a:pt x="311" y="1816"/>
                        </a:lnTo>
                        <a:lnTo>
                          <a:pt x="382" y="1930"/>
                        </a:lnTo>
                        <a:lnTo>
                          <a:pt x="454" y="2038"/>
                        </a:lnTo>
                        <a:lnTo>
                          <a:pt x="538" y="2152"/>
                        </a:lnTo>
                        <a:lnTo>
                          <a:pt x="717" y="2368"/>
                        </a:lnTo>
                        <a:lnTo>
                          <a:pt x="914" y="2572"/>
                        </a:lnTo>
                        <a:lnTo>
                          <a:pt x="1028" y="2674"/>
                        </a:lnTo>
                        <a:lnTo>
                          <a:pt x="1142" y="2775"/>
                        </a:lnTo>
                        <a:lnTo>
                          <a:pt x="1255" y="2865"/>
                        </a:lnTo>
                        <a:lnTo>
                          <a:pt x="1369" y="2949"/>
                        </a:lnTo>
                        <a:lnTo>
                          <a:pt x="1488" y="3027"/>
                        </a:lnTo>
                        <a:lnTo>
                          <a:pt x="1608" y="3099"/>
                        </a:lnTo>
                        <a:lnTo>
                          <a:pt x="1722" y="3165"/>
                        </a:lnTo>
                        <a:lnTo>
                          <a:pt x="1841" y="3225"/>
                        </a:lnTo>
                        <a:lnTo>
                          <a:pt x="1853" y="3225"/>
                        </a:lnTo>
                        <a:lnTo>
                          <a:pt x="1734" y="3165"/>
                        </a:lnTo>
                        <a:lnTo>
                          <a:pt x="1614" y="3099"/>
                        </a:lnTo>
                        <a:lnTo>
                          <a:pt x="1494" y="3027"/>
                        </a:lnTo>
                        <a:lnTo>
                          <a:pt x="1375" y="2949"/>
                        </a:lnTo>
                        <a:lnTo>
                          <a:pt x="1261" y="2865"/>
                        </a:lnTo>
                        <a:lnTo>
                          <a:pt x="1142" y="2769"/>
                        </a:lnTo>
                        <a:lnTo>
                          <a:pt x="914" y="2572"/>
                        </a:lnTo>
                        <a:lnTo>
                          <a:pt x="914" y="25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grpSp>
                <p:nvGrpSpPr>
                  <p:cNvPr id="38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522"/>
                    <a:ext cx="4751" cy="3794"/>
                    <a:chOff x="0" y="522"/>
                    <a:chExt cx="4751" cy="3794"/>
                  </a:xfrm>
                </p:grpSpPr>
                <p:sp>
                  <p:nvSpPr>
                    <p:cNvPr id="39" name="Freeform 11"/>
                    <p:cNvSpPr>
                      <a:spLocks/>
                    </p:cNvSpPr>
                    <p:nvPr userDrawn="1"/>
                  </p:nvSpPr>
                  <p:spPr bwMode="hidden">
                    <a:xfrm>
                      <a:off x="400" y="522"/>
                      <a:ext cx="4264" cy="3794"/>
                    </a:xfrm>
                    <a:custGeom>
                      <a:avLst/>
                      <a:gdLst/>
                      <a:ahLst/>
                      <a:cxnLst>
                        <a:cxn ang="0">
                          <a:pos x="4245" y="3237"/>
                        </a:cxn>
                        <a:cxn ang="0">
                          <a:pos x="4203" y="2961"/>
                        </a:cxn>
                        <a:cxn ang="0">
                          <a:pos x="4120" y="2679"/>
                        </a:cxn>
                        <a:cxn ang="0">
                          <a:pos x="4000" y="2391"/>
                        </a:cxn>
                        <a:cxn ang="0">
                          <a:pos x="3845" y="2098"/>
                        </a:cxn>
                        <a:cxn ang="0">
                          <a:pos x="3659" y="1810"/>
                        </a:cxn>
                        <a:cxn ang="0">
                          <a:pos x="3438" y="1528"/>
                        </a:cxn>
                        <a:cxn ang="0">
                          <a:pos x="3193" y="1252"/>
                        </a:cxn>
                        <a:cxn ang="0">
                          <a:pos x="2858" y="935"/>
                        </a:cxn>
                        <a:cxn ang="0">
                          <a:pos x="2434" y="605"/>
                        </a:cxn>
                        <a:cxn ang="0">
                          <a:pos x="1991" y="341"/>
                        </a:cxn>
                        <a:cxn ang="0">
                          <a:pos x="1549" y="143"/>
                        </a:cxn>
                        <a:cxn ang="0">
                          <a:pos x="1124" y="35"/>
                        </a:cxn>
                        <a:cxn ang="0">
                          <a:pos x="741" y="0"/>
                        </a:cxn>
                        <a:cxn ang="0">
                          <a:pos x="401" y="47"/>
                        </a:cxn>
                        <a:cxn ang="0">
                          <a:pos x="120" y="173"/>
                        </a:cxn>
                        <a:cxn ang="0">
                          <a:pos x="0" y="269"/>
                        </a:cxn>
                        <a:cxn ang="0">
                          <a:pos x="263" y="101"/>
                        </a:cxn>
                        <a:cxn ang="0">
                          <a:pos x="586" y="18"/>
                        </a:cxn>
                        <a:cxn ang="0">
                          <a:pos x="957" y="18"/>
                        </a:cxn>
                        <a:cxn ang="0">
                          <a:pos x="1357" y="95"/>
                        </a:cxn>
                        <a:cxn ang="0">
                          <a:pos x="1782" y="245"/>
                        </a:cxn>
                        <a:cxn ang="0">
                          <a:pos x="2212" y="467"/>
                        </a:cxn>
                        <a:cxn ang="0">
                          <a:pos x="2643" y="761"/>
                        </a:cxn>
                        <a:cxn ang="0">
                          <a:pos x="3061" y="1120"/>
                        </a:cxn>
                        <a:cxn ang="0">
                          <a:pos x="3318" y="1390"/>
                        </a:cxn>
                        <a:cxn ang="0">
                          <a:pos x="3552" y="1666"/>
                        </a:cxn>
                        <a:cxn ang="0">
                          <a:pos x="3755" y="1954"/>
                        </a:cxn>
                        <a:cxn ang="0">
                          <a:pos x="3922" y="2247"/>
                        </a:cxn>
                        <a:cxn ang="0">
                          <a:pos x="4060" y="2535"/>
                        </a:cxn>
                        <a:cxn ang="0">
                          <a:pos x="4162" y="2823"/>
                        </a:cxn>
                        <a:cxn ang="0">
                          <a:pos x="4221" y="3105"/>
                        </a:cxn>
                        <a:cxn ang="0">
                          <a:pos x="4245" y="3368"/>
                        </a:cxn>
                        <a:cxn ang="0">
                          <a:pos x="4233" y="3590"/>
                        </a:cxn>
                        <a:cxn ang="0">
                          <a:pos x="4185" y="3794"/>
                        </a:cxn>
                        <a:cxn ang="0">
                          <a:pos x="4215" y="3692"/>
                        </a:cxn>
                        <a:cxn ang="0">
                          <a:pos x="4245" y="3482"/>
                        </a:cxn>
                        <a:cxn ang="0">
                          <a:pos x="4251" y="3368"/>
                        </a:cxn>
                      </a:cxnLst>
                      <a:rect l="0" t="0" r="r" b="b"/>
                      <a:pathLst>
                        <a:path w="4251" h="3794">
                          <a:moveTo>
                            <a:pt x="4251" y="3368"/>
                          </a:moveTo>
                          <a:lnTo>
                            <a:pt x="4245" y="3237"/>
                          </a:lnTo>
                          <a:lnTo>
                            <a:pt x="4227" y="3099"/>
                          </a:lnTo>
                          <a:lnTo>
                            <a:pt x="4203" y="2961"/>
                          </a:lnTo>
                          <a:lnTo>
                            <a:pt x="4167" y="2823"/>
                          </a:lnTo>
                          <a:lnTo>
                            <a:pt x="4120" y="2679"/>
                          </a:lnTo>
                          <a:lnTo>
                            <a:pt x="4066" y="2535"/>
                          </a:lnTo>
                          <a:lnTo>
                            <a:pt x="4000" y="2391"/>
                          </a:lnTo>
                          <a:lnTo>
                            <a:pt x="3928" y="2247"/>
                          </a:lnTo>
                          <a:lnTo>
                            <a:pt x="3845" y="2098"/>
                          </a:lnTo>
                          <a:lnTo>
                            <a:pt x="3755" y="1954"/>
                          </a:lnTo>
                          <a:lnTo>
                            <a:pt x="3659" y="1810"/>
                          </a:lnTo>
                          <a:lnTo>
                            <a:pt x="3552" y="1666"/>
                          </a:lnTo>
                          <a:lnTo>
                            <a:pt x="3438" y="1528"/>
                          </a:lnTo>
                          <a:lnTo>
                            <a:pt x="3318" y="1390"/>
                          </a:lnTo>
                          <a:lnTo>
                            <a:pt x="3193" y="1252"/>
                          </a:lnTo>
                          <a:lnTo>
                            <a:pt x="3061" y="1120"/>
                          </a:lnTo>
                          <a:lnTo>
                            <a:pt x="2858" y="935"/>
                          </a:lnTo>
                          <a:lnTo>
                            <a:pt x="2649" y="761"/>
                          </a:lnTo>
                          <a:lnTo>
                            <a:pt x="2434" y="605"/>
                          </a:lnTo>
                          <a:lnTo>
                            <a:pt x="2212" y="467"/>
                          </a:lnTo>
                          <a:lnTo>
                            <a:pt x="1991" y="341"/>
                          </a:lnTo>
                          <a:lnTo>
                            <a:pt x="1770" y="233"/>
                          </a:lnTo>
                          <a:lnTo>
                            <a:pt x="1549" y="143"/>
                          </a:lnTo>
                          <a:lnTo>
                            <a:pt x="1327" y="77"/>
                          </a:lnTo>
                          <a:lnTo>
                            <a:pt x="1124" y="35"/>
                          </a:lnTo>
                          <a:lnTo>
                            <a:pt x="927" y="6"/>
                          </a:lnTo>
                          <a:lnTo>
                            <a:pt x="741" y="0"/>
                          </a:lnTo>
                          <a:lnTo>
                            <a:pt x="568" y="18"/>
                          </a:lnTo>
                          <a:lnTo>
                            <a:pt x="401" y="47"/>
                          </a:lnTo>
                          <a:lnTo>
                            <a:pt x="257" y="101"/>
                          </a:lnTo>
                          <a:lnTo>
                            <a:pt x="120" y="173"/>
                          </a:lnTo>
                          <a:lnTo>
                            <a:pt x="0" y="263"/>
                          </a:lnTo>
                          <a:lnTo>
                            <a:pt x="0" y="269"/>
                          </a:lnTo>
                          <a:lnTo>
                            <a:pt x="126" y="173"/>
                          </a:lnTo>
                          <a:lnTo>
                            <a:pt x="263" y="101"/>
                          </a:lnTo>
                          <a:lnTo>
                            <a:pt x="419" y="47"/>
                          </a:lnTo>
                          <a:lnTo>
                            <a:pt x="586" y="18"/>
                          </a:lnTo>
                          <a:lnTo>
                            <a:pt x="765" y="6"/>
                          </a:lnTo>
                          <a:lnTo>
                            <a:pt x="957" y="18"/>
                          </a:lnTo>
                          <a:lnTo>
                            <a:pt x="1154" y="47"/>
                          </a:lnTo>
                          <a:lnTo>
                            <a:pt x="1357" y="95"/>
                          </a:lnTo>
                          <a:lnTo>
                            <a:pt x="1567" y="161"/>
                          </a:lnTo>
                          <a:lnTo>
                            <a:pt x="1782" y="245"/>
                          </a:lnTo>
                          <a:lnTo>
                            <a:pt x="1997" y="347"/>
                          </a:lnTo>
                          <a:lnTo>
                            <a:pt x="2212" y="467"/>
                          </a:lnTo>
                          <a:lnTo>
                            <a:pt x="2428" y="605"/>
                          </a:lnTo>
                          <a:lnTo>
                            <a:pt x="2643" y="761"/>
                          </a:lnTo>
                          <a:lnTo>
                            <a:pt x="2858" y="935"/>
                          </a:lnTo>
                          <a:lnTo>
                            <a:pt x="3061" y="1120"/>
                          </a:lnTo>
                          <a:lnTo>
                            <a:pt x="3193" y="1252"/>
                          </a:lnTo>
                          <a:lnTo>
                            <a:pt x="3318" y="1390"/>
                          </a:lnTo>
                          <a:lnTo>
                            <a:pt x="3438" y="1528"/>
                          </a:lnTo>
                          <a:lnTo>
                            <a:pt x="3552" y="1666"/>
                          </a:lnTo>
                          <a:lnTo>
                            <a:pt x="3653" y="1810"/>
                          </a:lnTo>
                          <a:lnTo>
                            <a:pt x="3755" y="1954"/>
                          </a:lnTo>
                          <a:lnTo>
                            <a:pt x="3839" y="2104"/>
                          </a:lnTo>
                          <a:lnTo>
                            <a:pt x="3922" y="2247"/>
                          </a:lnTo>
                          <a:lnTo>
                            <a:pt x="3994" y="2391"/>
                          </a:lnTo>
                          <a:lnTo>
                            <a:pt x="4060" y="2535"/>
                          </a:lnTo>
                          <a:lnTo>
                            <a:pt x="4114" y="2679"/>
                          </a:lnTo>
                          <a:lnTo>
                            <a:pt x="4162" y="2823"/>
                          </a:lnTo>
                          <a:lnTo>
                            <a:pt x="4197" y="2967"/>
                          </a:lnTo>
                          <a:lnTo>
                            <a:pt x="4221" y="3105"/>
                          </a:lnTo>
                          <a:lnTo>
                            <a:pt x="4239" y="3237"/>
                          </a:lnTo>
                          <a:lnTo>
                            <a:pt x="4245" y="3368"/>
                          </a:lnTo>
                          <a:lnTo>
                            <a:pt x="4245" y="3482"/>
                          </a:lnTo>
                          <a:lnTo>
                            <a:pt x="4233" y="3590"/>
                          </a:lnTo>
                          <a:lnTo>
                            <a:pt x="4215" y="3692"/>
                          </a:lnTo>
                          <a:lnTo>
                            <a:pt x="4185" y="3794"/>
                          </a:lnTo>
                          <a:lnTo>
                            <a:pt x="4185" y="3794"/>
                          </a:lnTo>
                          <a:lnTo>
                            <a:pt x="4215" y="3692"/>
                          </a:lnTo>
                          <a:lnTo>
                            <a:pt x="4239" y="3590"/>
                          </a:lnTo>
                          <a:lnTo>
                            <a:pt x="4245" y="3482"/>
                          </a:lnTo>
                          <a:lnTo>
                            <a:pt x="4251" y="3368"/>
                          </a:lnTo>
                          <a:lnTo>
                            <a:pt x="4251" y="33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ru-RU">
                        <a:cs typeface="+mn-cs"/>
                      </a:endParaRPr>
                    </a:p>
                  </p:txBody>
                </p:sp>
                <p:grpSp>
                  <p:nvGrpSpPr>
                    <p:cNvPr id="40" name="Group 12"/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0" y="659"/>
                      <a:ext cx="4751" cy="3657"/>
                      <a:chOff x="0" y="659"/>
                      <a:chExt cx="4751" cy="3657"/>
                    </a:xfrm>
                  </p:grpSpPr>
                  <p:sp>
                    <p:nvSpPr>
                      <p:cNvPr id="41" name="Freeform 13"/>
                      <p:cNvSpPr>
                        <a:spLocks/>
                      </p:cNvSpPr>
                      <p:nvPr userDrawn="1"/>
                    </p:nvSpPr>
                    <p:spPr bwMode="hidden">
                      <a:xfrm>
                        <a:off x="400" y="659"/>
                        <a:ext cx="4121" cy="365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61" y="186"/>
                          </a:cxn>
                          <a:cxn ang="0">
                            <a:pos x="442" y="54"/>
                          </a:cxn>
                          <a:cxn ang="0">
                            <a:pos x="771" y="6"/>
                          </a:cxn>
                          <a:cxn ang="0">
                            <a:pos x="1136" y="36"/>
                          </a:cxn>
                          <a:cxn ang="0">
                            <a:pos x="1537" y="144"/>
                          </a:cxn>
                          <a:cxn ang="0">
                            <a:pos x="1949" y="324"/>
                          </a:cxn>
                          <a:cxn ang="0">
                            <a:pos x="2368" y="570"/>
                          </a:cxn>
                          <a:cxn ang="0">
                            <a:pos x="2780" y="888"/>
                          </a:cxn>
                          <a:cxn ang="0">
                            <a:pos x="3103" y="1193"/>
                          </a:cxn>
                          <a:cxn ang="0">
                            <a:pos x="3336" y="1451"/>
                          </a:cxn>
                          <a:cxn ang="0">
                            <a:pos x="3540" y="1721"/>
                          </a:cxn>
                          <a:cxn ang="0">
                            <a:pos x="3719" y="1997"/>
                          </a:cxn>
                          <a:cxn ang="0">
                            <a:pos x="3863" y="2272"/>
                          </a:cxn>
                          <a:cxn ang="0">
                            <a:pos x="3976" y="2548"/>
                          </a:cxn>
                          <a:cxn ang="0">
                            <a:pos x="4060" y="2818"/>
                          </a:cxn>
                          <a:cxn ang="0">
                            <a:pos x="4102" y="3070"/>
                          </a:cxn>
                          <a:cxn ang="0">
                            <a:pos x="4102" y="3321"/>
                          </a:cxn>
                          <a:cxn ang="0">
                            <a:pos x="4060" y="3549"/>
                          </a:cxn>
                          <a:cxn ang="0">
                            <a:pos x="4030" y="3657"/>
                          </a:cxn>
                          <a:cxn ang="0">
                            <a:pos x="4090" y="3447"/>
                          </a:cxn>
                          <a:cxn ang="0">
                            <a:pos x="4108" y="3213"/>
                          </a:cxn>
                          <a:cxn ang="0">
                            <a:pos x="4102" y="3070"/>
                          </a:cxn>
                          <a:cxn ang="0">
                            <a:pos x="4060" y="2812"/>
                          </a:cxn>
                          <a:cxn ang="0">
                            <a:pos x="3982" y="2548"/>
                          </a:cxn>
                          <a:cxn ang="0">
                            <a:pos x="3869" y="2272"/>
                          </a:cxn>
                          <a:cxn ang="0">
                            <a:pos x="3725" y="1997"/>
                          </a:cxn>
                          <a:cxn ang="0">
                            <a:pos x="3546" y="1721"/>
                          </a:cxn>
                          <a:cxn ang="0">
                            <a:pos x="3342" y="1451"/>
                          </a:cxn>
                          <a:cxn ang="0">
                            <a:pos x="3109" y="1187"/>
                          </a:cxn>
                          <a:cxn ang="0">
                            <a:pos x="2792" y="888"/>
                          </a:cxn>
                          <a:cxn ang="0">
                            <a:pos x="2386" y="576"/>
                          </a:cxn>
                          <a:cxn ang="0">
                            <a:pos x="1967" y="330"/>
                          </a:cxn>
                          <a:cxn ang="0">
                            <a:pos x="1543" y="144"/>
                          </a:cxn>
                          <a:cxn ang="0">
                            <a:pos x="1130" y="30"/>
                          </a:cxn>
                          <a:cxn ang="0">
                            <a:pos x="753" y="0"/>
                          </a:cxn>
                          <a:cxn ang="0">
                            <a:pos x="431" y="54"/>
                          </a:cxn>
                          <a:cxn ang="0">
                            <a:pos x="161" y="186"/>
                          </a:cxn>
                          <a:cxn ang="0">
                            <a:pos x="24" y="306"/>
                          </a:cxn>
                          <a:cxn ang="0">
                            <a:pos x="0" y="336"/>
                          </a:cxn>
                          <a:cxn ang="0">
                            <a:pos x="48" y="282"/>
                          </a:cxn>
                        </a:cxnLst>
                        <a:rect l="0" t="0" r="r" b="b"/>
                        <a:pathLst>
                          <a:path w="4108" h="3657">
                            <a:moveTo>
                              <a:pt x="48" y="282"/>
                            </a:moveTo>
                            <a:lnTo>
                              <a:pt x="161" y="186"/>
                            </a:lnTo>
                            <a:lnTo>
                              <a:pt x="293" y="108"/>
                            </a:lnTo>
                            <a:lnTo>
                              <a:pt x="442" y="54"/>
                            </a:lnTo>
                            <a:lnTo>
                              <a:pt x="598" y="18"/>
                            </a:lnTo>
                            <a:lnTo>
                              <a:pt x="771" y="6"/>
                            </a:lnTo>
                            <a:lnTo>
                              <a:pt x="951" y="12"/>
                            </a:lnTo>
                            <a:lnTo>
                              <a:pt x="1136" y="36"/>
                            </a:lnTo>
                            <a:lnTo>
                              <a:pt x="1333" y="84"/>
                            </a:lnTo>
                            <a:lnTo>
                              <a:pt x="1537" y="144"/>
                            </a:lnTo>
                            <a:lnTo>
                              <a:pt x="1740" y="222"/>
                            </a:lnTo>
                            <a:lnTo>
                              <a:pt x="1949" y="324"/>
                            </a:lnTo>
                            <a:lnTo>
                              <a:pt x="2158" y="438"/>
                            </a:lnTo>
                            <a:lnTo>
                              <a:pt x="2368" y="570"/>
                            </a:lnTo>
                            <a:lnTo>
                              <a:pt x="2577" y="720"/>
                            </a:lnTo>
                            <a:lnTo>
                              <a:pt x="2780" y="888"/>
                            </a:lnTo>
                            <a:lnTo>
                              <a:pt x="2978" y="1067"/>
                            </a:lnTo>
                            <a:lnTo>
                              <a:pt x="3103" y="1193"/>
                            </a:lnTo>
                            <a:lnTo>
                              <a:pt x="3223" y="1319"/>
                            </a:lnTo>
                            <a:lnTo>
                              <a:pt x="3336" y="1451"/>
                            </a:lnTo>
                            <a:lnTo>
                              <a:pt x="3444" y="1589"/>
                            </a:lnTo>
                            <a:lnTo>
                              <a:pt x="3540" y="1721"/>
                            </a:lnTo>
                            <a:lnTo>
                              <a:pt x="3635" y="1859"/>
                            </a:lnTo>
                            <a:lnTo>
                              <a:pt x="3719" y="1997"/>
                            </a:lnTo>
                            <a:lnTo>
                              <a:pt x="3797" y="2134"/>
                            </a:lnTo>
                            <a:lnTo>
                              <a:pt x="3863" y="2272"/>
                            </a:lnTo>
                            <a:lnTo>
                              <a:pt x="3928" y="2410"/>
                            </a:lnTo>
                            <a:lnTo>
                              <a:pt x="3976" y="2548"/>
                            </a:lnTo>
                            <a:lnTo>
                              <a:pt x="4024" y="2680"/>
                            </a:lnTo>
                            <a:lnTo>
                              <a:pt x="4060" y="2818"/>
                            </a:lnTo>
                            <a:lnTo>
                              <a:pt x="4084" y="2944"/>
                            </a:lnTo>
                            <a:lnTo>
                              <a:pt x="4102" y="3070"/>
                            </a:lnTo>
                            <a:lnTo>
                              <a:pt x="4108" y="3195"/>
                            </a:lnTo>
                            <a:lnTo>
                              <a:pt x="4102" y="3321"/>
                            </a:lnTo>
                            <a:lnTo>
                              <a:pt x="4090" y="3441"/>
                            </a:lnTo>
                            <a:lnTo>
                              <a:pt x="4060" y="3549"/>
                            </a:lnTo>
                            <a:lnTo>
                              <a:pt x="4024" y="3657"/>
                            </a:lnTo>
                            <a:lnTo>
                              <a:pt x="4030" y="3657"/>
                            </a:lnTo>
                            <a:lnTo>
                              <a:pt x="4066" y="3555"/>
                            </a:lnTo>
                            <a:lnTo>
                              <a:pt x="4090" y="3447"/>
                            </a:lnTo>
                            <a:lnTo>
                              <a:pt x="4102" y="3333"/>
                            </a:lnTo>
                            <a:lnTo>
                              <a:pt x="4108" y="3213"/>
                            </a:lnTo>
                            <a:lnTo>
                              <a:pt x="4108" y="3195"/>
                            </a:lnTo>
                            <a:lnTo>
                              <a:pt x="4102" y="3070"/>
                            </a:lnTo>
                            <a:lnTo>
                              <a:pt x="4084" y="2944"/>
                            </a:lnTo>
                            <a:lnTo>
                              <a:pt x="4060" y="2812"/>
                            </a:lnTo>
                            <a:lnTo>
                              <a:pt x="4024" y="2680"/>
                            </a:lnTo>
                            <a:lnTo>
                              <a:pt x="3982" y="2548"/>
                            </a:lnTo>
                            <a:lnTo>
                              <a:pt x="3928" y="2410"/>
                            </a:lnTo>
                            <a:lnTo>
                              <a:pt x="3869" y="2272"/>
                            </a:lnTo>
                            <a:lnTo>
                              <a:pt x="3803" y="2134"/>
                            </a:lnTo>
                            <a:lnTo>
                              <a:pt x="3725" y="1997"/>
                            </a:lnTo>
                            <a:lnTo>
                              <a:pt x="3641" y="1859"/>
                            </a:lnTo>
                            <a:lnTo>
                              <a:pt x="3546" y="1721"/>
                            </a:lnTo>
                            <a:lnTo>
                              <a:pt x="3450" y="1583"/>
                            </a:lnTo>
                            <a:lnTo>
                              <a:pt x="3342" y="1451"/>
                            </a:lnTo>
                            <a:lnTo>
                              <a:pt x="3229" y="1319"/>
                            </a:lnTo>
                            <a:lnTo>
                              <a:pt x="3109" y="1187"/>
                            </a:lnTo>
                            <a:lnTo>
                              <a:pt x="2984" y="1061"/>
                            </a:lnTo>
                            <a:lnTo>
                              <a:pt x="2792" y="888"/>
                            </a:lnTo>
                            <a:lnTo>
                              <a:pt x="2589" y="726"/>
                            </a:lnTo>
                            <a:lnTo>
                              <a:pt x="2386" y="576"/>
                            </a:lnTo>
                            <a:lnTo>
                              <a:pt x="2176" y="444"/>
                            </a:lnTo>
                            <a:lnTo>
                              <a:pt x="1967" y="330"/>
                            </a:lnTo>
                            <a:lnTo>
                              <a:pt x="1752" y="228"/>
                            </a:lnTo>
                            <a:lnTo>
                              <a:pt x="1543" y="144"/>
                            </a:lnTo>
                            <a:lnTo>
                              <a:pt x="1333" y="78"/>
                            </a:lnTo>
                            <a:lnTo>
                              <a:pt x="1130" y="30"/>
                            </a:lnTo>
                            <a:lnTo>
                              <a:pt x="939" y="6"/>
                            </a:lnTo>
                            <a:lnTo>
                              <a:pt x="753" y="0"/>
                            </a:lnTo>
                            <a:lnTo>
                              <a:pt x="586" y="18"/>
                            </a:lnTo>
                            <a:lnTo>
                              <a:pt x="431" y="54"/>
                            </a:lnTo>
                            <a:lnTo>
                              <a:pt x="287" y="108"/>
                            </a:lnTo>
                            <a:lnTo>
                              <a:pt x="161" y="186"/>
                            </a:lnTo>
                            <a:lnTo>
                              <a:pt x="48" y="282"/>
                            </a:lnTo>
                            <a:lnTo>
                              <a:pt x="24" y="306"/>
                            </a:lnTo>
                            <a:lnTo>
                              <a:pt x="0" y="330"/>
                            </a:lnTo>
                            <a:lnTo>
                              <a:pt x="0" y="336"/>
                            </a:lnTo>
                            <a:lnTo>
                              <a:pt x="24" y="312"/>
                            </a:lnTo>
                            <a:lnTo>
                              <a:pt x="48" y="282"/>
                            </a:lnTo>
                            <a:lnTo>
                              <a:pt x="48" y="2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ru-RU">
                          <a:cs typeface="+mn-cs"/>
                        </a:endParaRPr>
                      </a:p>
                    </p:txBody>
                  </p:sp>
                  <p:grpSp>
                    <p:nvGrpSpPr>
                      <p:cNvPr id="42" name="Group 14"/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0" y="808"/>
                        <a:ext cx="4751" cy="3508"/>
                        <a:chOff x="-400" y="808"/>
                        <a:chExt cx="4751" cy="3508"/>
                      </a:xfrm>
                    </p:grpSpPr>
                    <p:sp>
                      <p:nvSpPr>
                        <p:cNvPr id="43" name="Line 1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876" y="809"/>
                          <a:ext cx="1242" cy="1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4" name="Line 1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10" y="2117"/>
                          <a:ext cx="1921" cy="3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5" name="Line 1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57" y="1886"/>
                          <a:ext cx="2029" cy="5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6" name="Line 1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327" y="1599"/>
                          <a:ext cx="2175" cy="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7" name="Line 1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00" y="1259"/>
                          <a:ext cx="2334" cy="11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8" name="Line 2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79" y="872"/>
                          <a:ext cx="1891" cy="16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9" name="Line 2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50" y="2329"/>
                          <a:ext cx="1806" cy="19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0" name="Line 2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09" y="2514"/>
                          <a:ext cx="1720" cy="3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1" name="Line 2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45" y="2785"/>
                          <a:ext cx="849" cy="8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2" name="Line 2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68" y="2669"/>
                          <a:ext cx="1295" cy="5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3" name="Line 2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34" y="2588"/>
                          <a:ext cx="1576" cy="2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" name="Line 2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01" y="2985"/>
                          <a:ext cx="141" cy="10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5" name="Line 2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92" y="3013"/>
                          <a:ext cx="47" cy="105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6" name="Line 2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1" y="3034"/>
                          <a:ext cx="47" cy="10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7" name="Line 2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5" y="3059"/>
                          <a:ext cx="145" cy="110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8" name="Line 3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0" y="3090"/>
                          <a:ext cx="255" cy="11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9" name="Line 3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14" y="3117"/>
                          <a:ext cx="365" cy="11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0" name="Line 3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7" y="3181"/>
                          <a:ext cx="567" cy="107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1" name="Line 3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54" y="3209"/>
                          <a:ext cx="663" cy="10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2" name="Line 3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75" y="3238"/>
                          <a:ext cx="745" cy="95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3" name="Line 3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93" y="3266"/>
                          <a:ext cx="849" cy="9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4" name="Line 3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12" y="3293"/>
                          <a:ext cx="950" cy="8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5" name="Line 3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29" y="3321"/>
                          <a:ext cx="1056" cy="7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6" name="Line 3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52" y="3356"/>
                          <a:ext cx="1173" cy="72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7" name="Line 3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69" y="3388"/>
                          <a:ext cx="1315" cy="6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8" name="Line 4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93" y="3426"/>
                          <a:ext cx="1469" cy="5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9" name="Line 4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11" y="3464"/>
                          <a:ext cx="1649" cy="4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0" name="Line 4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28" y="3518"/>
                          <a:ext cx="1885" cy="3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1" name="Line 4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52" y="3586"/>
                          <a:ext cx="2168" cy="2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2" name="Line 4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77" y="3670"/>
                          <a:ext cx="2528" cy="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3" name="Line 4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21" y="3545"/>
                          <a:ext cx="2730" cy="17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4" name="Line 4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82" y="3297"/>
                          <a:ext cx="2635" cy="40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5" name="Line 4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82" y="2845"/>
                          <a:ext cx="2370" cy="78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6" name="Line 4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60" y="1992"/>
                          <a:ext cx="1530" cy="14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7" name="Line 4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14" y="1727"/>
                          <a:ext cx="1219" cy="162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8" name="Freeform 50"/>
                        <p:cNvSpPr>
                          <a:spLocks/>
                        </p:cNvSpPr>
                        <p:nvPr userDrawn="1"/>
                      </p:nvSpPr>
                      <p:spPr bwMode="hidden">
                        <a:xfrm>
                          <a:off x="0" y="2548"/>
                          <a:ext cx="1542" cy="176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909" y="1264"/>
                            </a:cxn>
                            <a:cxn ang="0">
                              <a:pos x="1058" y="1402"/>
                            </a:cxn>
                            <a:cxn ang="0">
                              <a:pos x="1214" y="1528"/>
                            </a:cxn>
                            <a:cxn ang="0">
                              <a:pos x="1369" y="1654"/>
                            </a:cxn>
                            <a:cxn ang="0">
                              <a:pos x="1531" y="1768"/>
                            </a:cxn>
                            <a:cxn ang="0">
                              <a:pos x="1537" y="1768"/>
                            </a:cxn>
                            <a:cxn ang="0">
                              <a:pos x="1375" y="1654"/>
                            </a:cxn>
                            <a:cxn ang="0">
                              <a:pos x="1220" y="1534"/>
                            </a:cxn>
                            <a:cxn ang="0">
                              <a:pos x="1064" y="1402"/>
                            </a:cxn>
                            <a:cxn ang="0">
                              <a:pos x="915" y="1258"/>
                            </a:cxn>
                            <a:cxn ang="0">
                              <a:pos x="765" y="1115"/>
                            </a:cxn>
                            <a:cxn ang="0">
                              <a:pos x="628" y="959"/>
                            </a:cxn>
                            <a:cxn ang="0">
                              <a:pos x="496" y="803"/>
                            </a:cxn>
                            <a:cxn ang="0">
                              <a:pos x="377" y="647"/>
                            </a:cxn>
                            <a:cxn ang="0">
                              <a:pos x="269" y="485"/>
                            </a:cxn>
                            <a:cxn ang="0">
                              <a:pos x="167" y="323"/>
                            </a:cxn>
                            <a:cxn ang="0">
                              <a:pos x="78" y="161"/>
                            </a:cxn>
                            <a:cxn ang="0">
                              <a:pos x="0" y="0"/>
                            </a:cxn>
                            <a:cxn ang="0">
                              <a:pos x="0" y="12"/>
                            </a:cxn>
                            <a:cxn ang="0">
                              <a:pos x="78" y="173"/>
                            </a:cxn>
                            <a:cxn ang="0">
                              <a:pos x="167" y="335"/>
                            </a:cxn>
                            <a:cxn ang="0">
                              <a:pos x="269" y="491"/>
                            </a:cxn>
                            <a:cxn ang="0">
                              <a:pos x="377" y="653"/>
                            </a:cxn>
                            <a:cxn ang="0">
                              <a:pos x="496" y="809"/>
                            </a:cxn>
                            <a:cxn ang="0">
                              <a:pos x="628" y="965"/>
                            </a:cxn>
                            <a:cxn ang="0">
                              <a:pos x="765" y="1121"/>
                            </a:cxn>
                            <a:cxn ang="0">
                              <a:pos x="909" y="1264"/>
                            </a:cxn>
                            <a:cxn ang="0">
                              <a:pos x="909" y="1264"/>
                            </a:cxn>
                          </a:cxnLst>
                          <a:rect l="0" t="0" r="r" b="b"/>
                          <a:pathLst>
                            <a:path w="1537" h="1768">
                              <a:moveTo>
                                <a:pt x="909" y="1264"/>
                              </a:moveTo>
                              <a:lnTo>
                                <a:pt x="1058" y="1402"/>
                              </a:lnTo>
                              <a:lnTo>
                                <a:pt x="1214" y="1528"/>
                              </a:lnTo>
                              <a:lnTo>
                                <a:pt x="1369" y="1654"/>
                              </a:lnTo>
                              <a:lnTo>
                                <a:pt x="1531" y="1768"/>
                              </a:lnTo>
                              <a:lnTo>
                                <a:pt x="1537" y="1768"/>
                              </a:lnTo>
                              <a:lnTo>
                                <a:pt x="1375" y="1654"/>
                              </a:lnTo>
                              <a:lnTo>
                                <a:pt x="1220" y="1534"/>
                              </a:lnTo>
                              <a:lnTo>
                                <a:pt x="1064" y="1402"/>
                              </a:lnTo>
                              <a:lnTo>
                                <a:pt x="915" y="1258"/>
                              </a:lnTo>
                              <a:lnTo>
                                <a:pt x="765" y="1115"/>
                              </a:lnTo>
                              <a:lnTo>
                                <a:pt x="628" y="959"/>
                              </a:lnTo>
                              <a:lnTo>
                                <a:pt x="496" y="803"/>
                              </a:lnTo>
                              <a:lnTo>
                                <a:pt x="377" y="647"/>
                              </a:lnTo>
                              <a:lnTo>
                                <a:pt x="269" y="485"/>
                              </a:lnTo>
                              <a:lnTo>
                                <a:pt x="167" y="323"/>
                              </a:lnTo>
                              <a:lnTo>
                                <a:pt x="78" y="161"/>
                              </a:lnTo>
                              <a:lnTo>
                                <a:pt x="0" y="0"/>
                              </a:lnTo>
                              <a:lnTo>
                                <a:pt x="0" y="12"/>
                              </a:lnTo>
                              <a:lnTo>
                                <a:pt x="78" y="173"/>
                              </a:lnTo>
                              <a:lnTo>
                                <a:pt x="167" y="335"/>
                              </a:lnTo>
                              <a:lnTo>
                                <a:pt x="269" y="491"/>
                              </a:lnTo>
                              <a:lnTo>
                                <a:pt x="377" y="653"/>
                              </a:lnTo>
                              <a:lnTo>
                                <a:pt x="496" y="809"/>
                              </a:lnTo>
                              <a:lnTo>
                                <a:pt x="628" y="965"/>
                              </a:lnTo>
                              <a:lnTo>
                                <a:pt x="765" y="1121"/>
                              </a:lnTo>
                              <a:lnTo>
                                <a:pt x="909" y="1264"/>
                              </a:lnTo>
                              <a:lnTo>
                                <a:pt x="909" y="12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grpSp>
                      <p:nvGrpSpPr>
                        <p:cNvPr id="79" name="Group 5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>
                          <a:off x="0" y="1812"/>
                          <a:ext cx="3672" cy="2049"/>
                          <a:chOff x="5" y="1816"/>
                          <a:chExt cx="3672" cy="2049"/>
                        </a:xfrm>
                      </p:grpSpPr>
                      <p:sp>
                        <p:nvSpPr>
                          <p:cNvPr id="116" name="Oval 5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551" y="2865"/>
                            <a:ext cx="161" cy="28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7" name="Oval 5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90" y="2750"/>
                            <a:ext cx="281" cy="50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8" name="Oval 54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15" y="2563"/>
                            <a:ext cx="471" cy="81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9" name="Oval 55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357" y="2400"/>
                            <a:ext cx="623" cy="112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0" name="Oval 56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95" y="2200"/>
                            <a:ext cx="786" cy="1467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1" name="Oval 57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38" y="2040"/>
                            <a:ext cx="972" cy="177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2" name="Oval 58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162" y="1861"/>
                            <a:ext cx="1167" cy="2094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3" name="Oval 59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85" y="1698"/>
                            <a:ext cx="1346" cy="2398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4" name="Oval 60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04" y="1532"/>
                            <a:ext cx="1563" cy="269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5" name="Oval 61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39" y="1353"/>
                            <a:ext cx="1711" cy="301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6" name="Oval 6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65139">
                            <a:off x="877" y="1187"/>
                            <a:ext cx="1880" cy="3345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7" name="Oval 6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780025">
                            <a:off x="823" y="998"/>
                            <a:ext cx="2049" cy="3672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80" name="Line 6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flipV="1">
                          <a:off x="1656" y="1164"/>
                          <a:ext cx="831" cy="17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1" name="Line 6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615780" flipV="1">
                          <a:off x="1811" y="1299"/>
                          <a:ext cx="819" cy="172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2" name="Line 6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139441" flipV="1">
                          <a:off x="1963" y="1148"/>
                          <a:ext cx="383" cy="18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3" name="Line 6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061104" flipV="1">
                          <a:off x="1921" y="1332"/>
                          <a:ext cx="744" cy="17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4" name="Line 6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2202167" flipV="1">
                          <a:off x="2217" y="1314"/>
                          <a:ext cx="311" cy="191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5" name="Line 6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39" y="1549"/>
                          <a:ext cx="895" cy="17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6" name="Line 7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24" y="1649"/>
                          <a:ext cx="1049" cy="16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7" name="Line 7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85" y="1876"/>
                          <a:ext cx="1357" cy="15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8" name="Line 7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36" y="2115"/>
                          <a:ext cx="1686" cy="13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9" name="Line 7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97" y="2287"/>
                          <a:ext cx="1880" cy="1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0" name="Line 7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55" y="2458"/>
                          <a:ext cx="2060" cy="10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1" name="Line 7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23" y="2640"/>
                          <a:ext cx="2224" cy="9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2" name="Line 7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37" y="3059"/>
                          <a:ext cx="2520" cy="61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3" name="Line 7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4" y="3150"/>
                          <a:ext cx="472" cy="11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4" name="Line 7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121" y="2961"/>
                          <a:ext cx="220" cy="101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5" name="Line 7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041" y="2935"/>
                          <a:ext cx="304" cy="9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6" name="Line 8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957" y="2910"/>
                          <a:ext cx="394" cy="9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7" name="Line 8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80" y="2885"/>
                          <a:ext cx="478" cy="9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8" name="Line 8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01" y="2863"/>
                          <a:ext cx="561" cy="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9" name="Line 8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717" y="2836"/>
                          <a:ext cx="656" cy="8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0" name="Line 8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631" y="2810"/>
                          <a:ext cx="752" cy="84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1" name="Line 8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462" y="2758"/>
                          <a:ext cx="946" cy="7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2" name="Line 8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365" y="2729"/>
                          <a:ext cx="1058" cy="6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3" name="Line 8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265" y="2697"/>
                          <a:ext cx="1174" cy="6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4" name="Line 8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5" y="2632"/>
                          <a:ext cx="1431" cy="4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5" name="Line 8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1" y="2607"/>
                          <a:ext cx="1513" cy="3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6" name="Line 9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72" y="2570"/>
                          <a:ext cx="1648" cy="10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7" name="Line 9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37" y="1095"/>
                          <a:ext cx="2219" cy="13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" name="Line 9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3" y="962"/>
                          <a:ext cx="2071" cy="15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9" name="Line 9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418" y="826"/>
                          <a:ext cx="1672" cy="17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10" name="Line 9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634" y="808"/>
                          <a:ext cx="1473" cy="1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11" name="Line 9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094" y="827"/>
                          <a:ext cx="1030" cy="19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12" name="Line 9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302" y="857"/>
                          <a:ext cx="829" cy="19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13" name="Line 9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496" y="901"/>
                          <a:ext cx="633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14" name="Line 9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679" y="952"/>
                          <a:ext cx="447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15" name="Line 9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859" y="1013"/>
                          <a:ext cx="261" cy="19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20" name="Group 100"/>
              <p:cNvGrpSpPr>
                <a:grpSpLocks/>
              </p:cNvGrpSpPr>
              <p:nvPr userDrawn="1"/>
            </p:nvGrpSpPr>
            <p:grpSpPr bwMode="auto">
              <a:xfrm>
                <a:off x="402" y="1454"/>
                <a:ext cx="2787" cy="2866"/>
                <a:chOff x="2" y="1454"/>
                <a:chExt cx="2787" cy="2866"/>
              </a:xfrm>
            </p:grpSpPr>
            <p:sp>
              <p:nvSpPr>
                <p:cNvPr id="21" name="Line 101"/>
                <p:cNvSpPr>
                  <a:spLocks noChangeShapeType="1"/>
                </p:cNvSpPr>
                <p:nvPr userDrawn="1"/>
              </p:nvSpPr>
              <p:spPr bwMode="hidden">
                <a:xfrm rot="1678521" flipV="1">
                  <a:off x="2057" y="1454"/>
                  <a:ext cx="732" cy="17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22" name="Line 102"/>
                <p:cNvSpPr>
                  <a:spLocks noChangeShapeType="1"/>
                </p:cNvSpPr>
                <p:nvPr userDrawn="1"/>
              </p:nvSpPr>
              <p:spPr bwMode="hidden">
                <a:xfrm flipH="1" flipV="1">
                  <a:off x="870" y="3854"/>
                  <a:ext cx="223" cy="46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grpSp>
              <p:nvGrpSpPr>
                <p:cNvPr id="23" name="Group 103"/>
                <p:cNvGrpSpPr>
                  <a:grpSpLocks/>
                </p:cNvGrpSpPr>
                <p:nvPr userDrawn="1"/>
              </p:nvGrpSpPr>
              <p:grpSpPr bwMode="auto">
                <a:xfrm>
                  <a:off x="2" y="2738"/>
                  <a:ext cx="1317" cy="1582"/>
                  <a:chOff x="2" y="2738"/>
                  <a:chExt cx="1317" cy="1582"/>
                </a:xfrm>
              </p:grpSpPr>
              <p:sp>
                <p:nvSpPr>
                  <p:cNvPr id="24" name="Line 104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697" y="3855"/>
                    <a:ext cx="173" cy="18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25" name="Freeform 105"/>
                  <p:cNvSpPr>
                    <a:spLocks/>
                  </p:cNvSpPr>
                  <p:nvPr userDrawn="1"/>
                </p:nvSpPr>
                <p:spPr bwMode="hidden">
                  <a:xfrm>
                    <a:off x="2" y="3218"/>
                    <a:ext cx="1006" cy="1102"/>
                  </a:xfrm>
                  <a:custGeom>
                    <a:avLst/>
                    <a:gdLst/>
                    <a:ahLst/>
                    <a:cxnLst>
                      <a:cxn ang="0">
                        <a:pos x="1006" y="1102"/>
                      </a:cxn>
                      <a:cxn ang="0">
                        <a:pos x="696" y="823"/>
                      </a:cxn>
                      <a:cxn ang="0">
                        <a:pos x="333" y="447"/>
                      </a:cxn>
                      <a:cxn ang="0">
                        <a:pos x="51" y="7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006" h="1102">
                        <a:moveTo>
                          <a:pt x="1006" y="1102"/>
                        </a:moveTo>
                        <a:lnTo>
                          <a:pt x="696" y="823"/>
                        </a:lnTo>
                        <a:lnTo>
                          <a:pt x="333" y="447"/>
                        </a:lnTo>
                        <a:lnTo>
                          <a:pt x="51" y="7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26" name="Line 106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1242" y="4231"/>
                    <a:ext cx="77" cy="8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27" name="Line 107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340" y="3668"/>
                    <a:ext cx="532" cy="18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28" name="Line 108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37" y="3101"/>
                    <a:ext cx="101" cy="56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29" name="Line 109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" y="3009"/>
                    <a:ext cx="235" cy="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30" name="Line 110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54" y="3101"/>
                    <a:ext cx="182" cy="19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31" name="Line 111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336" y="3476"/>
                    <a:ext cx="17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32" name="Line 112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3" y="2738"/>
                    <a:ext cx="14" cy="2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6" name="Group 113"/>
            <p:cNvGrpSpPr>
              <a:grpSpLocks/>
            </p:cNvGrpSpPr>
            <p:nvPr userDrawn="1"/>
          </p:nvGrpSpPr>
          <p:grpSpPr bwMode="auto">
            <a:xfrm>
              <a:off x="16" y="1326"/>
              <a:ext cx="3325" cy="2948"/>
              <a:chOff x="16" y="1326"/>
              <a:chExt cx="3325" cy="2948"/>
            </a:xfrm>
          </p:grpSpPr>
          <p:sp>
            <p:nvSpPr>
              <p:cNvPr id="7" name="Freeform 114"/>
              <p:cNvSpPr>
                <a:spLocks/>
              </p:cNvSpPr>
              <p:nvPr/>
            </p:nvSpPr>
            <p:spPr bwMode="hidden">
              <a:xfrm>
                <a:off x="16" y="2656"/>
                <a:ext cx="1440" cy="1618"/>
              </a:xfrm>
              <a:custGeom>
                <a:avLst/>
                <a:gdLst/>
                <a:ahLst/>
                <a:cxnLst>
                  <a:cxn ang="0">
                    <a:pos x="873" y="1150"/>
                  </a:cxn>
                  <a:cxn ang="0">
                    <a:pos x="741" y="1019"/>
                  </a:cxn>
                  <a:cxn ang="0">
                    <a:pos x="610" y="875"/>
                  </a:cxn>
                  <a:cxn ang="0">
                    <a:pos x="490" y="737"/>
                  </a:cxn>
                  <a:cxn ang="0">
                    <a:pos x="377" y="593"/>
                  </a:cxn>
                  <a:cxn ang="0">
                    <a:pos x="275" y="443"/>
                  </a:cxn>
                  <a:cxn ang="0">
                    <a:pos x="173" y="299"/>
                  </a:cxn>
                  <a:cxn ang="0">
                    <a:pos x="84" y="149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84" y="155"/>
                  </a:cxn>
                  <a:cxn ang="0">
                    <a:pos x="173" y="305"/>
                  </a:cxn>
                  <a:cxn ang="0">
                    <a:pos x="269" y="449"/>
                  </a:cxn>
                  <a:cxn ang="0">
                    <a:pos x="377" y="593"/>
                  </a:cxn>
                  <a:cxn ang="0">
                    <a:pos x="490" y="737"/>
                  </a:cxn>
                  <a:cxn ang="0">
                    <a:pos x="610" y="881"/>
                  </a:cxn>
                  <a:cxn ang="0">
                    <a:pos x="735" y="1019"/>
                  </a:cxn>
                  <a:cxn ang="0">
                    <a:pos x="873" y="1150"/>
                  </a:cxn>
                  <a:cxn ang="0">
                    <a:pos x="1010" y="1276"/>
                  </a:cxn>
                  <a:cxn ang="0">
                    <a:pos x="1148" y="1396"/>
                  </a:cxn>
                  <a:cxn ang="0">
                    <a:pos x="1286" y="1510"/>
                  </a:cxn>
                  <a:cxn ang="0">
                    <a:pos x="1429" y="1618"/>
                  </a:cxn>
                  <a:cxn ang="0">
                    <a:pos x="1435" y="1618"/>
                  </a:cxn>
                  <a:cxn ang="0">
                    <a:pos x="1292" y="1510"/>
                  </a:cxn>
                  <a:cxn ang="0">
                    <a:pos x="1154" y="1396"/>
                  </a:cxn>
                  <a:cxn ang="0">
                    <a:pos x="1010" y="1276"/>
                  </a:cxn>
                  <a:cxn ang="0">
                    <a:pos x="873" y="1150"/>
                  </a:cxn>
                  <a:cxn ang="0">
                    <a:pos x="873" y="1150"/>
                  </a:cxn>
                </a:cxnLst>
                <a:rect l="0" t="0" r="r" b="b"/>
                <a:pathLst>
                  <a:path w="1435" h="1618">
                    <a:moveTo>
                      <a:pt x="873" y="1150"/>
                    </a:moveTo>
                    <a:lnTo>
                      <a:pt x="741" y="1019"/>
                    </a:lnTo>
                    <a:lnTo>
                      <a:pt x="610" y="875"/>
                    </a:lnTo>
                    <a:lnTo>
                      <a:pt x="490" y="737"/>
                    </a:lnTo>
                    <a:lnTo>
                      <a:pt x="377" y="593"/>
                    </a:lnTo>
                    <a:lnTo>
                      <a:pt x="275" y="443"/>
                    </a:lnTo>
                    <a:lnTo>
                      <a:pt x="173" y="299"/>
                    </a:lnTo>
                    <a:lnTo>
                      <a:pt x="84" y="1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4" y="155"/>
                    </a:lnTo>
                    <a:lnTo>
                      <a:pt x="173" y="305"/>
                    </a:lnTo>
                    <a:lnTo>
                      <a:pt x="269" y="449"/>
                    </a:lnTo>
                    <a:lnTo>
                      <a:pt x="377" y="593"/>
                    </a:lnTo>
                    <a:lnTo>
                      <a:pt x="490" y="737"/>
                    </a:lnTo>
                    <a:lnTo>
                      <a:pt x="610" y="881"/>
                    </a:lnTo>
                    <a:lnTo>
                      <a:pt x="735" y="1019"/>
                    </a:lnTo>
                    <a:lnTo>
                      <a:pt x="873" y="1150"/>
                    </a:lnTo>
                    <a:lnTo>
                      <a:pt x="1010" y="1276"/>
                    </a:lnTo>
                    <a:lnTo>
                      <a:pt x="1148" y="1396"/>
                    </a:lnTo>
                    <a:lnTo>
                      <a:pt x="1286" y="1510"/>
                    </a:lnTo>
                    <a:lnTo>
                      <a:pt x="1429" y="1618"/>
                    </a:lnTo>
                    <a:lnTo>
                      <a:pt x="1435" y="1618"/>
                    </a:lnTo>
                    <a:lnTo>
                      <a:pt x="1292" y="1510"/>
                    </a:lnTo>
                    <a:lnTo>
                      <a:pt x="1154" y="1396"/>
                    </a:lnTo>
                    <a:lnTo>
                      <a:pt x="1010" y="1276"/>
                    </a:lnTo>
                    <a:lnTo>
                      <a:pt x="873" y="1150"/>
                    </a:lnTo>
                    <a:lnTo>
                      <a:pt x="873" y="115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" name="Freeform 115"/>
              <p:cNvSpPr>
                <a:spLocks/>
              </p:cNvSpPr>
              <p:nvPr/>
            </p:nvSpPr>
            <p:spPr bwMode="hidden">
              <a:xfrm>
                <a:off x="16" y="2260"/>
                <a:ext cx="1673" cy="2014"/>
              </a:xfrm>
              <a:custGeom>
                <a:avLst/>
                <a:gdLst/>
                <a:ahLst/>
                <a:cxnLst>
                  <a:cxn ang="0">
                    <a:pos x="957" y="1463"/>
                  </a:cxn>
                  <a:cxn ang="0">
                    <a:pos x="789" y="1289"/>
                  </a:cxn>
                  <a:cxn ang="0">
                    <a:pos x="634" y="1115"/>
                  </a:cxn>
                  <a:cxn ang="0">
                    <a:pos x="490" y="929"/>
                  </a:cxn>
                  <a:cxn ang="0">
                    <a:pos x="365" y="743"/>
                  </a:cxn>
                  <a:cxn ang="0">
                    <a:pos x="251" y="557"/>
                  </a:cxn>
                  <a:cxn ang="0">
                    <a:pos x="149" y="372"/>
                  </a:cxn>
                  <a:cxn ang="0">
                    <a:pos x="66" y="186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6" y="198"/>
                  </a:cxn>
                  <a:cxn ang="0">
                    <a:pos x="149" y="384"/>
                  </a:cxn>
                  <a:cxn ang="0">
                    <a:pos x="251" y="569"/>
                  </a:cxn>
                  <a:cxn ang="0">
                    <a:pos x="365" y="755"/>
                  </a:cxn>
                  <a:cxn ang="0">
                    <a:pos x="490" y="935"/>
                  </a:cxn>
                  <a:cxn ang="0">
                    <a:pos x="634" y="1115"/>
                  </a:cxn>
                  <a:cxn ang="0">
                    <a:pos x="789" y="1295"/>
                  </a:cxn>
                  <a:cxn ang="0">
                    <a:pos x="957" y="1463"/>
                  </a:cxn>
                  <a:cxn ang="0">
                    <a:pos x="1130" y="1618"/>
                  </a:cxn>
                  <a:cxn ang="0">
                    <a:pos x="1303" y="1762"/>
                  </a:cxn>
                  <a:cxn ang="0">
                    <a:pos x="1483" y="1894"/>
                  </a:cxn>
                  <a:cxn ang="0">
                    <a:pos x="1662" y="2014"/>
                  </a:cxn>
                  <a:cxn ang="0">
                    <a:pos x="1668" y="2014"/>
                  </a:cxn>
                  <a:cxn ang="0">
                    <a:pos x="1483" y="1894"/>
                  </a:cxn>
                  <a:cxn ang="0">
                    <a:pos x="1303" y="1762"/>
                  </a:cxn>
                  <a:cxn ang="0">
                    <a:pos x="1130" y="1618"/>
                  </a:cxn>
                  <a:cxn ang="0">
                    <a:pos x="957" y="1463"/>
                  </a:cxn>
                  <a:cxn ang="0">
                    <a:pos x="957" y="1463"/>
                  </a:cxn>
                </a:cxnLst>
                <a:rect l="0" t="0" r="r" b="b"/>
                <a:pathLst>
                  <a:path w="1668" h="2014">
                    <a:moveTo>
                      <a:pt x="957" y="1463"/>
                    </a:moveTo>
                    <a:lnTo>
                      <a:pt x="789" y="1289"/>
                    </a:lnTo>
                    <a:lnTo>
                      <a:pt x="634" y="1115"/>
                    </a:lnTo>
                    <a:lnTo>
                      <a:pt x="490" y="929"/>
                    </a:lnTo>
                    <a:lnTo>
                      <a:pt x="365" y="743"/>
                    </a:lnTo>
                    <a:lnTo>
                      <a:pt x="251" y="557"/>
                    </a:lnTo>
                    <a:lnTo>
                      <a:pt x="149" y="372"/>
                    </a:lnTo>
                    <a:lnTo>
                      <a:pt x="66" y="18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6" y="198"/>
                    </a:lnTo>
                    <a:lnTo>
                      <a:pt x="149" y="384"/>
                    </a:lnTo>
                    <a:lnTo>
                      <a:pt x="251" y="569"/>
                    </a:lnTo>
                    <a:lnTo>
                      <a:pt x="365" y="755"/>
                    </a:lnTo>
                    <a:lnTo>
                      <a:pt x="490" y="935"/>
                    </a:lnTo>
                    <a:lnTo>
                      <a:pt x="634" y="1115"/>
                    </a:lnTo>
                    <a:lnTo>
                      <a:pt x="789" y="1295"/>
                    </a:lnTo>
                    <a:lnTo>
                      <a:pt x="957" y="1463"/>
                    </a:lnTo>
                    <a:lnTo>
                      <a:pt x="1130" y="1618"/>
                    </a:lnTo>
                    <a:lnTo>
                      <a:pt x="1303" y="1762"/>
                    </a:lnTo>
                    <a:lnTo>
                      <a:pt x="1483" y="1894"/>
                    </a:lnTo>
                    <a:lnTo>
                      <a:pt x="1662" y="2014"/>
                    </a:lnTo>
                    <a:lnTo>
                      <a:pt x="1668" y="2014"/>
                    </a:lnTo>
                    <a:lnTo>
                      <a:pt x="1483" y="1894"/>
                    </a:lnTo>
                    <a:lnTo>
                      <a:pt x="1303" y="1762"/>
                    </a:lnTo>
                    <a:lnTo>
                      <a:pt x="1130" y="1618"/>
                    </a:lnTo>
                    <a:lnTo>
                      <a:pt x="957" y="1463"/>
                    </a:lnTo>
                    <a:lnTo>
                      <a:pt x="957" y="14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" name="Rectangle 116"/>
              <p:cNvSpPr>
                <a:spLocks noChangeArrowheads="1"/>
              </p:cNvSpPr>
              <p:nvPr/>
            </p:nvSpPr>
            <p:spPr bwMode="hidden">
              <a:xfrm rot="-2488720">
                <a:off x="1988" y="1919"/>
                <a:ext cx="1353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" name="Rectangle 117"/>
              <p:cNvSpPr>
                <a:spLocks noChangeArrowheads="1"/>
              </p:cNvSpPr>
              <p:nvPr/>
            </p:nvSpPr>
            <p:spPr bwMode="hidden">
              <a:xfrm rot="-5087790">
                <a:off x="1964" y="2613"/>
                <a:ext cx="2217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" name="Rectangle 118"/>
              <p:cNvSpPr>
                <a:spLocks noChangeArrowheads="1"/>
              </p:cNvSpPr>
              <p:nvPr/>
            </p:nvSpPr>
            <p:spPr bwMode="hidden">
              <a:xfrm rot="-3417299">
                <a:off x="1018" y="2695"/>
                <a:ext cx="2678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" name="Rectangle 119"/>
              <p:cNvSpPr>
                <a:spLocks noChangeArrowheads="1"/>
              </p:cNvSpPr>
              <p:nvPr/>
            </p:nvSpPr>
            <p:spPr bwMode="hidden">
              <a:xfrm rot="-835848">
                <a:off x="688" y="1748"/>
                <a:ext cx="2390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grpSp>
            <p:nvGrpSpPr>
              <p:cNvPr id="13" name="Group 120"/>
              <p:cNvGrpSpPr>
                <a:grpSpLocks noChangeAspect="1"/>
              </p:cNvGrpSpPr>
              <p:nvPr/>
            </p:nvGrpSpPr>
            <p:grpSpPr bwMode="auto">
              <a:xfrm>
                <a:off x="3046" y="1326"/>
                <a:ext cx="259" cy="299"/>
                <a:chOff x="3042" y="1265"/>
                <a:chExt cx="367" cy="424"/>
              </a:xfrm>
            </p:grpSpPr>
            <p:sp>
              <p:nvSpPr>
                <p:cNvPr id="14" name="Oval 121"/>
                <p:cNvSpPr>
                  <a:spLocks noChangeAspect="1" noChangeArrowheads="1"/>
                </p:cNvSpPr>
                <p:nvPr userDrawn="1"/>
              </p:nvSpPr>
              <p:spPr bwMode="hidden">
                <a:xfrm rot="2828979">
                  <a:off x="2982" y="1467"/>
                  <a:ext cx="282" cy="16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5" name="Freeform 122"/>
                <p:cNvSpPr>
                  <a:spLocks noChangeAspect="1"/>
                </p:cNvSpPr>
                <p:nvPr userDrawn="1"/>
              </p:nvSpPr>
              <p:spPr bwMode="hidden">
                <a:xfrm>
                  <a:off x="3070" y="1374"/>
                  <a:ext cx="227" cy="221"/>
                </a:xfrm>
                <a:custGeom>
                  <a:avLst/>
                  <a:gdLst/>
                  <a:ahLst/>
                  <a:cxnLst>
                    <a:cxn ang="0">
                      <a:pos x="227" y="134"/>
                    </a:cxn>
                    <a:cxn ang="0">
                      <a:pos x="203" y="144"/>
                    </a:cxn>
                    <a:cxn ang="0">
                      <a:pos x="179" y="138"/>
                    </a:cxn>
                    <a:cxn ang="0">
                      <a:pos x="149" y="126"/>
                    </a:cxn>
                    <a:cxn ang="0">
                      <a:pos x="126" y="102"/>
                    </a:cxn>
                    <a:cxn ang="0">
                      <a:pos x="102" y="72"/>
                    </a:cxn>
                    <a:cxn ang="0">
                      <a:pos x="84" y="48"/>
                    </a:cxn>
                    <a:cxn ang="0">
                      <a:pos x="78" y="24"/>
                    </a:cxn>
                    <a:cxn ang="0">
                      <a:pos x="84" y="0"/>
                    </a:cxn>
                    <a:cxn ang="0">
                      <a:pos x="84" y="0"/>
                    </a:cxn>
                    <a:cxn ang="0">
                      <a:pos x="78" y="0"/>
                    </a:cxn>
                    <a:cxn ang="0">
                      <a:pos x="18" y="60"/>
                    </a:cxn>
                    <a:cxn ang="0">
                      <a:pos x="0" y="90"/>
                    </a:cxn>
                    <a:cxn ang="0">
                      <a:pos x="0" y="120"/>
                    </a:cxn>
                    <a:cxn ang="0">
                      <a:pos x="12" y="156"/>
                    </a:cxn>
                    <a:cxn ang="0">
                      <a:pos x="36" y="192"/>
                    </a:cxn>
                    <a:cxn ang="0">
                      <a:pos x="66" y="216"/>
                    </a:cxn>
                    <a:cxn ang="0">
                      <a:pos x="96" y="222"/>
                    </a:cxn>
                    <a:cxn ang="0">
                      <a:pos x="126" y="222"/>
                    </a:cxn>
                    <a:cxn ang="0">
                      <a:pos x="155" y="210"/>
                    </a:cxn>
                    <a:cxn ang="0">
                      <a:pos x="227" y="138"/>
                    </a:cxn>
                    <a:cxn ang="0">
                      <a:pos x="227" y="134"/>
                    </a:cxn>
                  </a:cxnLst>
                  <a:rect l="0" t="0" r="r" b="b"/>
                  <a:pathLst>
                    <a:path w="227" h="222">
                      <a:moveTo>
                        <a:pt x="227" y="134"/>
                      </a:moveTo>
                      <a:lnTo>
                        <a:pt x="203" y="144"/>
                      </a:lnTo>
                      <a:lnTo>
                        <a:pt x="179" y="138"/>
                      </a:lnTo>
                      <a:lnTo>
                        <a:pt x="149" y="126"/>
                      </a:lnTo>
                      <a:lnTo>
                        <a:pt x="126" y="102"/>
                      </a:lnTo>
                      <a:lnTo>
                        <a:pt x="102" y="72"/>
                      </a:lnTo>
                      <a:lnTo>
                        <a:pt x="84" y="48"/>
                      </a:lnTo>
                      <a:lnTo>
                        <a:pt x="78" y="2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18" y="60"/>
                      </a:lnTo>
                      <a:lnTo>
                        <a:pt x="0" y="90"/>
                      </a:lnTo>
                      <a:lnTo>
                        <a:pt x="0" y="120"/>
                      </a:lnTo>
                      <a:lnTo>
                        <a:pt x="12" y="156"/>
                      </a:lnTo>
                      <a:lnTo>
                        <a:pt x="36" y="192"/>
                      </a:lnTo>
                      <a:lnTo>
                        <a:pt x="66" y="216"/>
                      </a:lnTo>
                      <a:lnTo>
                        <a:pt x="96" y="222"/>
                      </a:lnTo>
                      <a:lnTo>
                        <a:pt x="126" y="222"/>
                      </a:lnTo>
                      <a:lnTo>
                        <a:pt x="155" y="210"/>
                      </a:lnTo>
                      <a:lnTo>
                        <a:pt x="227" y="138"/>
                      </a:lnTo>
                      <a:lnTo>
                        <a:pt x="227" y="1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6" name="Freeform 123"/>
                <p:cNvSpPr>
                  <a:spLocks noChangeAspect="1"/>
                </p:cNvSpPr>
                <p:nvPr userDrawn="1"/>
              </p:nvSpPr>
              <p:spPr bwMode="hidden">
                <a:xfrm>
                  <a:off x="3144" y="1366"/>
                  <a:ext cx="163" cy="156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7" name="Freeform 124"/>
                <p:cNvSpPr>
                  <a:spLocks noChangeAspect="1"/>
                </p:cNvSpPr>
                <p:nvPr userDrawn="1"/>
              </p:nvSpPr>
              <p:spPr bwMode="hidden">
                <a:xfrm>
                  <a:off x="3202" y="1272"/>
                  <a:ext cx="203" cy="199"/>
                </a:xfrm>
                <a:custGeom>
                  <a:avLst/>
                  <a:gdLst/>
                  <a:ahLst/>
                  <a:cxnLst>
                    <a:cxn ang="0">
                      <a:pos x="179" y="18"/>
                    </a:cxn>
                    <a:cxn ang="0">
                      <a:pos x="197" y="48"/>
                    </a:cxn>
                    <a:cxn ang="0">
                      <a:pos x="203" y="60"/>
                    </a:cxn>
                    <a:cxn ang="0">
                      <a:pos x="197" y="66"/>
                    </a:cxn>
                    <a:cxn ang="0">
                      <a:pos x="65" y="192"/>
                    </a:cxn>
                    <a:cxn ang="0">
                      <a:pos x="59" y="198"/>
                    </a:cxn>
                    <a:cxn ang="0">
                      <a:pos x="47" y="192"/>
                    </a:cxn>
                    <a:cxn ang="0">
                      <a:pos x="17" y="174"/>
                    </a:cxn>
                    <a:cxn ang="0">
                      <a:pos x="0" y="150"/>
                    </a:cxn>
                    <a:cxn ang="0">
                      <a:pos x="0" y="126"/>
                    </a:cxn>
                    <a:cxn ang="0">
                      <a:pos x="131" y="0"/>
                    </a:cxn>
                    <a:cxn ang="0">
                      <a:pos x="155" y="0"/>
                    </a:cxn>
                    <a:cxn ang="0">
                      <a:pos x="179" y="18"/>
                    </a:cxn>
                    <a:cxn ang="0">
                      <a:pos x="179" y="18"/>
                    </a:cxn>
                  </a:cxnLst>
                  <a:rect l="0" t="0" r="r" b="b"/>
                  <a:pathLst>
                    <a:path w="203" h="198">
                      <a:moveTo>
                        <a:pt x="179" y="18"/>
                      </a:moveTo>
                      <a:lnTo>
                        <a:pt x="197" y="48"/>
                      </a:lnTo>
                      <a:lnTo>
                        <a:pt x="203" y="60"/>
                      </a:lnTo>
                      <a:lnTo>
                        <a:pt x="197" y="66"/>
                      </a:lnTo>
                      <a:lnTo>
                        <a:pt x="65" y="192"/>
                      </a:lnTo>
                      <a:lnTo>
                        <a:pt x="59" y="198"/>
                      </a:lnTo>
                      <a:lnTo>
                        <a:pt x="47" y="192"/>
                      </a:lnTo>
                      <a:lnTo>
                        <a:pt x="17" y="174"/>
                      </a:lnTo>
                      <a:lnTo>
                        <a:pt x="0" y="150"/>
                      </a:lnTo>
                      <a:lnTo>
                        <a:pt x="0" y="126"/>
                      </a:lnTo>
                      <a:lnTo>
                        <a:pt x="131" y="0"/>
                      </a:lnTo>
                      <a:lnTo>
                        <a:pt x="155" y="0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8" name="Freeform 125"/>
                <p:cNvSpPr>
                  <a:spLocks noChangeAspect="1"/>
                </p:cNvSpPr>
                <p:nvPr userDrawn="1"/>
              </p:nvSpPr>
              <p:spPr bwMode="hidden">
                <a:xfrm>
                  <a:off x="3330" y="1265"/>
                  <a:ext cx="79" cy="74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</p:grpSp>
        </p:grpSp>
      </p:grpSp>
      <p:sp>
        <p:nvSpPr>
          <p:cNvPr id="450686" name="Rectangle 12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973263"/>
          </a:xfrm>
        </p:spPr>
        <p:txBody>
          <a:bodyPr/>
          <a:lstStyle>
            <a:lvl1pPr>
              <a:defRPr sz="51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50687" name="Rectangle 1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28" name="Rectangle 12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9" name="Rectangle 1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0" name="Rectangle 1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fld id="{7445F648-9518-40FF-ADF9-35CA1B3F3C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731FA-54D7-4B5F-8AF4-B8A3E45B02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1A8A8-E272-4845-A664-3CCE2BDFC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A32D3-2B0E-46FA-99A7-A23E7102F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BC0E5-CD48-4A08-B19E-9253A7B815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C10D3-5AA2-4946-9580-5ECDDFA6B9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D6446-8C64-4813-900E-15E79A394B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6A31C-A7AB-43CA-943E-4F8C1DF892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86918-DA7D-48A8-85B7-4D4EBEF487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290E4-D59A-4E30-BE5E-43152EA516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EC2F0-F628-4237-BCAC-F7E6DD6E0E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C2ABE-F826-45CA-A917-4EBBA70736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9CE92-2C94-4DAA-A387-3393A8C446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</p:grpSp>
        </p:grpSp>
      </p:grpSp>
      <p:sp>
        <p:nvSpPr>
          <p:cNvPr id="80697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0697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3B553-1F74-4DA8-9946-8C5982BEFF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FBE50-9C58-44E2-8E80-25C76300A9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97EA4-B3AA-4912-BA45-0747894610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E5AA9-AE1D-491B-9E95-E1AECC0EFB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02D75-EECB-476A-856B-F56B698F32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3D937-0EE1-411C-B65B-F908350B27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F931A-DDA3-49D4-BE70-F0C3242599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244BB-CC0D-4C85-B41A-0879966686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C1874-E88A-444D-9F2F-9FA6BAB660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91E5D-A91A-405C-A8E8-934E034811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5A57F-3E3D-4496-97BE-84B1A02C2A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074BC-FA79-4272-9E0A-0F5E400359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DF88E-A943-485F-8D26-7B37964563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image" Target="../media/image1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image" Target="../media/image1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Relationship Id="rId14" Type="http://schemas.openxmlformats.org/officeDocument/2006/relationships/image" Target="../media/image1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7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6.xml"/><Relationship Id="rId12" Type="http://schemas.openxmlformats.org/officeDocument/2006/relationships/slideLayout" Target="../slideLayouts/slideLayout171.xml"/><Relationship Id="rId2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Relationship Id="rId14" Type="http://schemas.openxmlformats.org/officeDocument/2006/relationships/image" Target="../media/image1.jpe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9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4.xml"/><Relationship Id="rId7" Type="http://schemas.openxmlformats.org/officeDocument/2006/relationships/slideLayout" Target="../slideLayouts/slideLayout178.xml"/><Relationship Id="rId12" Type="http://schemas.openxmlformats.org/officeDocument/2006/relationships/slideLayout" Target="../slideLayouts/slideLayout183.xml"/><Relationship Id="rId2" Type="http://schemas.openxmlformats.org/officeDocument/2006/relationships/slideLayout" Target="../slideLayouts/slideLayout173.xml"/><Relationship Id="rId1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80.xml"/><Relationship Id="rId14" Type="http://schemas.openxmlformats.org/officeDocument/2006/relationships/image" Target="../media/image1.jpe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1.xml"/><Relationship Id="rId3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90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85.xml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4.xml"/><Relationship Id="rId5" Type="http://schemas.openxmlformats.org/officeDocument/2006/relationships/slideLayout" Target="../slideLayouts/slideLayout188.xml"/><Relationship Id="rId10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2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97.xml"/><Relationship Id="rId7" Type="http://schemas.openxmlformats.org/officeDocument/2006/relationships/slideLayout" Target="../slideLayouts/slideLayout201.xml"/><Relationship Id="rId12" Type="http://schemas.openxmlformats.org/officeDocument/2006/relationships/slideLayout" Target="../slideLayouts/slideLayout206.xml"/><Relationship Id="rId2" Type="http://schemas.openxmlformats.org/officeDocument/2006/relationships/slideLayout" Target="../slideLayouts/slideLayout196.xml"/><Relationship Id="rId1" Type="http://schemas.openxmlformats.org/officeDocument/2006/relationships/slideLayout" Target="../slideLayouts/slideLayout195.xml"/><Relationship Id="rId6" Type="http://schemas.openxmlformats.org/officeDocument/2006/relationships/slideLayout" Target="../slideLayouts/slideLayout200.xml"/><Relationship Id="rId11" Type="http://schemas.openxmlformats.org/officeDocument/2006/relationships/slideLayout" Target="../slideLayouts/slideLayout205.xml"/><Relationship Id="rId5" Type="http://schemas.openxmlformats.org/officeDocument/2006/relationships/slideLayout" Target="../slideLayouts/slideLayout199.xml"/><Relationship Id="rId10" Type="http://schemas.openxmlformats.org/officeDocument/2006/relationships/slideLayout" Target="../slideLayouts/slideLayout204.xml"/><Relationship Id="rId4" Type="http://schemas.openxmlformats.org/officeDocument/2006/relationships/slideLayout" Target="../slideLayouts/slideLayout198.xml"/><Relationship Id="rId9" Type="http://schemas.openxmlformats.org/officeDocument/2006/relationships/slideLayout" Target="../slideLayouts/slideLayout203.xml"/><Relationship Id="rId14" Type="http://schemas.openxmlformats.org/officeDocument/2006/relationships/image" Target="../media/image1.jpe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4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09.xml"/><Relationship Id="rId7" Type="http://schemas.openxmlformats.org/officeDocument/2006/relationships/slideLayout" Target="../slideLayouts/slideLayout213.xml"/><Relationship Id="rId12" Type="http://schemas.openxmlformats.org/officeDocument/2006/relationships/slideLayout" Target="../slideLayouts/slideLayout218.xml"/><Relationship Id="rId2" Type="http://schemas.openxmlformats.org/officeDocument/2006/relationships/slideLayout" Target="../slideLayouts/slideLayout208.xml"/><Relationship Id="rId1" Type="http://schemas.openxmlformats.org/officeDocument/2006/relationships/slideLayout" Target="../slideLayouts/slideLayout207.xml"/><Relationship Id="rId6" Type="http://schemas.openxmlformats.org/officeDocument/2006/relationships/slideLayout" Target="../slideLayouts/slideLayout212.xml"/><Relationship Id="rId11" Type="http://schemas.openxmlformats.org/officeDocument/2006/relationships/slideLayout" Target="../slideLayouts/slideLayout217.xml"/><Relationship Id="rId5" Type="http://schemas.openxmlformats.org/officeDocument/2006/relationships/slideLayout" Target="../slideLayouts/slideLayout211.xml"/><Relationship Id="rId10" Type="http://schemas.openxmlformats.org/officeDocument/2006/relationships/slideLayout" Target="../slideLayouts/slideLayout216.xml"/><Relationship Id="rId4" Type="http://schemas.openxmlformats.org/officeDocument/2006/relationships/slideLayout" Target="../slideLayouts/slideLayout210.xml"/><Relationship Id="rId9" Type="http://schemas.openxmlformats.org/officeDocument/2006/relationships/slideLayout" Target="../slideLayouts/slideLayout215.xml"/><Relationship Id="rId14" Type="http://schemas.openxmlformats.org/officeDocument/2006/relationships/image" Target="../media/image1.jpe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6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21.xml"/><Relationship Id="rId7" Type="http://schemas.openxmlformats.org/officeDocument/2006/relationships/slideLayout" Target="../slideLayouts/slideLayout225.xml"/><Relationship Id="rId12" Type="http://schemas.openxmlformats.org/officeDocument/2006/relationships/slideLayout" Target="../slideLayouts/slideLayout230.xml"/><Relationship Id="rId2" Type="http://schemas.openxmlformats.org/officeDocument/2006/relationships/slideLayout" Target="../slideLayouts/slideLayout220.xml"/><Relationship Id="rId1" Type="http://schemas.openxmlformats.org/officeDocument/2006/relationships/slideLayout" Target="../slideLayouts/slideLayout219.xml"/><Relationship Id="rId6" Type="http://schemas.openxmlformats.org/officeDocument/2006/relationships/slideLayout" Target="../slideLayouts/slideLayout224.xml"/><Relationship Id="rId11" Type="http://schemas.openxmlformats.org/officeDocument/2006/relationships/slideLayout" Target="../slideLayouts/slideLayout229.xml"/><Relationship Id="rId5" Type="http://schemas.openxmlformats.org/officeDocument/2006/relationships/slideLayout" Target="../slideLayouts/slideLayout223.xml"/><Relationship Id="rId10" Type="http://schemas.openxmlformats.org/officeDocument/2006/relationships/slideLayout" Target="../slideLayouts/slideLayout228.xml"/><Relationship Id="rId4" Type="http://schemas.openxmlformats.org/officeDocument/2006/relationships/slideLayout" Target="../slideLayouts/slideLayout222.xml"/><Relationship Id="rId9" Type="http://schemas.openxmlformats.org/officeDocument/2006/relationships/slideLayout" Target="../slideLayouts/slideLayout227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4104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57700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701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702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703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704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705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706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707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708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709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710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711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712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4105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5771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71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71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71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71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71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72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72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72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72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72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72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72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72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72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72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73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73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73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73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73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73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73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73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73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73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74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74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74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74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74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74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74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74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74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74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75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75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75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75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75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75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75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75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75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75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76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76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76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76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76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76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76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76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76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76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77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77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77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77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77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77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77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77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77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77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78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78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78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78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78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78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78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78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78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78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79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79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79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79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79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79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79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79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79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79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80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80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80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80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80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80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80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80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80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80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81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81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81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81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81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81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81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81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81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81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82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82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82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82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82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82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82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82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82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82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83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83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83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83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83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83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83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83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83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83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84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84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84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84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84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84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84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847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7848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sp>
        <p:nvSpPr>
          <p:cNvPr id="157849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7850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7851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7852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cs typeface="+mn-cs"/>
              </a:defRPr>
            </a:lvl1pPr>
          </a:lstStyle>
          <a:p>
            <a:pPr>
              <a:defRPr/>
            </a:pPr>
            <a:fld id="{1BB19327-5C6D-424C-95CE-1FA6E0599E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7853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317" r:id="rId1"/>
    <p:sldLayoutId id="2147485096" r:id="rId2"/>
    <p:sldLayoutId id="2147485097" r:id="rId3"/>
    <p:sldLayoutId id="2147485098" r:id="rId4"/>
    <p:sldLayoutId id="2147485099" r:id="rId5"/>
    <p:sldLayoutId id="2147485100" r:id="rId6"/>
    <p:sldLayoutId id="2147485101" r:id="rId7"/>
    <p:sldLayoutId id="2147485102" r:id="rId8"/>
    <p:sldLayoutId id="2147485103" r:id="rId9"/>
    <p:sldLayoutId id="2147485104" r:id="rId10"/>
    <p:sldLayoutId id="2147485105" r:id="rId11"/>
    <p:sldLayoutId id="2147485106" r:id="rId12"/>
    <p:sldLayoutId id="214748510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1008643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1008644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1008645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1008646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1008647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1008648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1008649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1008650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1008651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1008652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1008653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1008654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1008655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1008656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1008657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1008658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1008659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1008660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1008661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1008662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1008663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1008664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1008665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1008666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1008667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1008668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1008669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1008670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1008671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1008672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1008673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1008674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1008675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676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677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678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679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680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681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682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683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684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685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686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687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688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689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690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691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692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693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694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695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696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697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698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699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700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701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702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703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704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705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706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707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708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709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710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711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712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713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714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715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716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717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718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719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720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721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722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723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724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725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726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727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728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729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730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731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732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733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734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735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736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737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738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739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740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741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742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743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744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745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746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747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748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749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750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751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752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753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754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755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756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757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758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759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760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761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762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763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764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765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766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767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768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769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770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771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772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773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774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775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776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777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778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779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780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781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782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783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784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785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786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787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788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789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790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791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792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793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794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795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796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797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798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799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800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801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802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803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804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805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806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807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808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809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810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811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812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813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814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815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816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817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818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819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820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821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822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823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824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825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826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827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828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829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830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831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832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833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834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835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836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837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838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839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840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841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842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843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844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845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846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847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848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849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850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851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852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853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854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855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856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8857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008858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A8A45237-A65E-4A45-A65C-3F8DDDC45C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08859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08860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08861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08862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325" r:id="rId1"/>
    <p:sldLayoutId id="2147485199" r:id="rId2"/>
    <p:sldLayoutId id="2147485200" r:id="rId3"/>
    <p:sldLayoutId id="2147485201" r:id="rId4"/>
    <p:sldLayoutId id="2147485202" r:id="rId5"/>
    <p:sldLayoutId id="2147485203" r:id="rId6"/>
    <p:sldLayoutId id="2147485204" r:id="rId7"/>
    <p:sldLayoutId id="2147485205" r:id="rId8"/>
    <p:sldLayoutId id="2147485206" r:id="rId9"/>
    <p:sldLayoutId id="2147485207" r:id="rId10"/>
    <p:sldLayoutId id="2147485208" r:id="rId11"/>
    <p:sldLayoutId id="214748520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2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12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12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12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12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3E380B72-B2B1-43D5-9844-315105A314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223" r:id="rId1"/>
    <p:sldLayoutId id="2147485224" r:id="rId2"/>
    <p:sldLayoutId id="2147485225" r:id="rId3"/>
    <p:sldLayoutId id="2147485226" r:id="rId4"/>
    <p:sldLayoutId id="2147485227" r:id="rId5"/>
    <p:sldLayoutId id="2147485228" r:id="rId6"/>
    <p:sldLayoutId id="2147485229" r:id="rId7"/>
    <p:sldLayoutId id="2147485230" r:id="rId8"/>
    <p:sldLayoutId id="2147485231" r:id="rId9"/>
    <p:sldLayoutId id="2147485232" r:id="rId10"/>
    <p:sldLayoutId id="2147485233" r:id="rId11"/>
    <p:sldLayoutId id="214748523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2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12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12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12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12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5689ACD5-15E7-4230-BF2B-41BB49FC8B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235" r:id="rId1"/>
    <p:sldLayoutId id="2147485236" r:id="rId2"/>
    <p:sldLayoutId id="2147485237" r:id="rId3"/>
    <p:sldLayoutId id="2147485238" r:id="rId4"/>
    <p:sldLayoutId id="2147485239" r:id="rId5"/>
    <p:sldLayoutId id="2147485240" r:id="rId6"/>
    <p:sldLayoutId id="2147485241" r:id="rId7"/>
    <p:sldLayoutId id="2147485242" r:id="rId8"/>
    <p:sldLayoutId id="2147485243" r:id="rId9"/>
    <p:sldLayoutId id="2147485244" r:id="rId10"/>
    <p:sldLayoutId id="2147485245" r:id="rId11"/>
    <p:sldLayoutId id="214748524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2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12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12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12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12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279DC24B-7422-479A-940F-603D9E3194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247" r:id="rId1"/>
    <p:sldLayoutId id="2147485248" r:id="rId2"/>
    <p:sldLayoutId id="2147485249" r:id="rId3"/>
    <p:sldLayoutId id="2147485250" r:id="rId4"/>
    <p:sldLayoutId id="2147485251" r:id="rId5"/>
    <p:sldLayoutId id="2147485252" r:id="rId6"/>
    <p:sldLayoutId id="2147485253" r:id="rId7"/>
    <p:sldLayoutId id="2147485254" r:id="rId8"/>
    <p:sldLayoutId id="2147485255" r:id="rId9"/>
    <p:sldLayoutId id="2147485256" r:id="rId10"/>
    <p:sldLayoutId id="2147485257" r:id="rId11"/>
    <p:sldLayoutId id="214748525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2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12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12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12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12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05AF702F-2843-4D9F-B27D-FB73F593E8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259" r:id="rId1"/>
    <p:sldLayoutId id="2147485260" r:id="rId2"/>
    <p:sldLayoutId id="2147485261" r:id="rId3"/>
    <p:sldLayoutId id="2147485262" r:id="rId4"/>
    <p:sldLayoutId id="2147485263" r:id="rId5"/>
    <p:sldLayoutId id="2147485264" r:id="rId6"/>
    <p:sldLayoutId id="2147485265" r:id="rId7"/>
    <p:sldLayoutId id="2147485266" r:id="rId8"/>
    <p:sldLayoutId id="2147485267" r:id="rId9"/>
    <p:sldLayoutId id="2147485268" r:id="rId10"/>
    <p:sldLayoutId id="2147485269" r:id="rId11"/>
    <p:sldLayoutId id="214748527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2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12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12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12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12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A35CFA65-9A9F-4948-A252-807443218E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271" r:id="rId1"/>
    <p:sldLayoutId id="2147485272" r:id="rId2"/>
    <p:sldLayoutId id="2147485273" r:id="rId3"/>
    <p:sldLayoutId id="2147485274" r:id="rId4"/>
    <p:sldLayoutId id="2147485275" r:id="rId5"/>
    <p:sldLayoutId id="2147485276" r:id="rId6"/>
    <p:sldLayoutId id="2147485277" r:id="rId7"/>
    <p:sldLayoutId id="2147485278" r:id="rId8"/>
    <p:sldLayoutId id="2147485279" r:id="rId9"/>
    <p:sldLayoutId id="2147485280" r:id="rId10"/>
    <p:sldLayoutId id="2147485281" r:id="rId11"/>
    <p:sldLayoutId id="214748528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1254403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EAEAEA"/>
                </a:solidFill>
                <a:cs typeface="+mn-cs"/>
              </a:endParaRPr>
            </a:p>
          </p:txBody>
        </p:sp>
        <p:grpSp>
          <p:nvGrpSpPr>
            <p:cNvPr id="20489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1254405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  <a:cs typeface="+mn-cs"/>
                </a:endParaRPr>
              </a:p>
            </p:txBody>
          </p:sp>
          <p:sp>
            <p:nvSpPr>
              <p:cNvPr id="1254406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  <a:cs typeface="+mn-cs"/>
                </a:endParaRPr>
              </a:p>
            </p:txBody>
          </p:sp>
          <p:sp>
            <p:nvSpPr>
              <p:cNvPr id="1254407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  <a:cs typeface="+mn-cs"/>
                </a:endParaRPr>
              </a:p>
            </p:txBody>
          </p:sp>
          <p:sp>
            <p:nvSpPr>
              <p:cNvPr id="1254408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  <a:cs typeface="+mn-cs"/>
                </a:endParaRPr>
              </a:p>
            </p:txBody>
          </p:sp>
          <p:sp>
            <p:nvSpPr>
              <p:cNvPr id="1254409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  <a:cs typeface="+mn-cs"/>
                </a:endParaRPr>
              </a:p>
            </p:txBody>
          </p:sp>
          <p:sp>
            <p:nvSpPr>
              <p:cNvPr id="1254410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  <a:cs typeface="+mn-cs"/>
                </a:endParaRPr>
              </a:p>
            </p:txBody>
          </p:sp>
          <p:sp>
            <p:nvSpPr>
              <p:cNvPr id="1254411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  <a:cs typeface="+mn-cs"/>
                </a:endParaRPr>
              </a:p>
            </p:txBody>
          </p:sp>
          <p:sp>
            <p:nvSpPr>
              <p:cNvPr id="1254412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  <a:cs typeface="+mn-cs"/>
                </a:endParaRPr>
              </a:p>
            </p:txBody>
          </p:sp>
          <p:sp>
            <p:nvSpPr>
              <p:cNvPr id="1254413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  <a:cs typeface="+mn-cs"/>
                </a:endParaRPr>
              </a:p>
            </p:txBody>
          </p:sp>
          <p:sp>
            <p:nvSpPr>
              <p:cNvPr id="1254414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  <a:cs typeface="+mn-cs"/>
                </a:endParaRPr>
              </a:p>
            </p:txBody>
          </p:sp>
          <p:sp>
            <p:nvSpPr>
              <p:cNvPr id="1254415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  <a:cs typeface="+mn-cs"/>
                </a:endParaRPr>
              </a:p>
            </p:txBody>
          </p:sp>
          <p:sp>
            <p:nvSpPr>
              <p:cNvPr id="1254416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  <a:cs typeface="+mn-cs"/>
                </a:endParaRPr>
              </a:p>
            </p:txBody>
          </p:sp>
          <p:sp>
            <p:nvSpPr>
              <p:cNvPr id="1254417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  <a:cs typeface="+mn-cs"/>
                </a:endParaRPr>
              </a:p>
            </p:txBody>
          </p:sp>
          <p:sp>
            <p:nvSpPr>
              <p:cNvPr id="1254418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  <a:cs typeface="+mn-cs"/>
                </a:endParaRPr>
              </a:p>
            </p:txBody>
          </p:sp>
          <p:sp>
            <p:nvSpPr>
              <p:cNvPr id="1254419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  <a:cs typeface="+mn-cs"/>
                </a:endParaRPr>
              </a:p>
            </p:txBody>
          </p:sp>
          <p:sp>
            <p:nvSpPr>
              <p:cNvPr id="1254420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  <a:cs typeface="+mn-cs"/>
                </a:endParaRPr>
              </a:p>
            </p:txBody>
          </p:sp>
          <p:sp>
            <p:nvSpPr>
              <p:cNvPr id="1254421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  <a:cs typeface="+mn-cs"/>
                </a:endParaRPr>
              </a:p>
            </p:txBody>
          </p:sp>
          <p:sp>
            <p:nvSpPr>
              <p:cNvPr id="1254422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  <a:cs typeface="+mn-cs"/>
                </a:endParaRPr>
              </a:p>
            </p:txBody>
          </p:sp>
          <p:sp>
            <p:nvSpPr>
              <p:cNvPr id="1254423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  <a:cs typeface="+mn-cs"/>
                </a:endParaRPr>
              </a:p>
            </p:txBody>
          </p:sp>
          <p:sp>
            <p:nvSpPr>
              <p:cNvPr id="1254424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  <a:cs typeface="+mn-cs"/>
                </a:endParaRPr>
              </a:p>
            </p:txBody>
          </p:sp>
          <p:sp>
            <p:nvSpPr>
              <p:cNvPr id="1254425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  <a:cs typeface="+mn-cs"/>
                </a:endParaRPr>
              </a:p>
            </p:txBody>
          </p:sp>
          <p:sp>
            <p:nvSpPr>
              <p:cNvPr id="1254426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  <a:cs typeface="+mn-cs"/>
                </a:endParaRPr>
              </a:p>
            </p:txBody>
          </p:sp>
          <p:sp>
            <p:nvSpPr>
              <p:cNvPr id="1254427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  <a:cs typeface="+mn-cs"/>
                </a:endParaRPr>
              </a:p>
            </p:txBody>
          </p:sp>
          <p:sp>
            <p:nvSpPr>
              <p:cNvPr id="1254428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  <a:cs typeface="+mn-cs"/>
                </a:endParaRPr>
              </a:p>
            </p:txBody>
          </p:sp>
          <p:sp>
            <p:nvSpPr>
              <p:cNvPr id="1254429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  <a:cs typeface="+mn-cs"/>
                </a:endParaRPr>
              </a:p>
            </p:txBody>
          </p:sp>
          <p:grpSp>
            <p:nvGrpSpPr>
              <p:cNvPr id="20515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1254431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  <a:cs typeface="+mn-cs"/>
                  </a:endParaRPr>
                </a:p>
              </p:txBody>
            </p:sp>
            <p:sp>
              <p:nvSpPr>
                <p:cNvPr id="1254432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  <a:cs typeface="+mn-cs"/>
                  </a:endParaRPr>
                </a:p>
              </p:txBody>
            </p:sp>
            <p:sp>
              <p:nvSpPr>
                <p:cNvPr id="1254433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  <a:cs typeface="+mn-cs"/>
                  </a:endParaRPr>
                </a:p>
              </p:txBody>
            </p:sp>
            <p:sp>
              <p:nvSpPr>
                <p:cNvPr id="1254434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  <a:cs typeface="+mn-cs"/>
                  </a:endParaRPr>
                </a:p>
              </p:txBody>
            </p:sp>
            <p:sp>
              <p:nvSpPr>
                <p:cNvPr id="1254435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  <a:cs typeface="+mn-cs"/>
                  </a:endParaRPr>
                </a:p>
              </p:txBody>
            </p:sp>
            <p:sp>
              <p:nvSpPr>
                <p:cNvPr id="1254436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  <a:cs typeface="+mn-cs"/>
                  </a:endParaRPr>
                </a:p>
              </p:txBody>
            </p:sp>
            <p:sp>
              <p:nvSpPr>
                <p:cNvPr id="1254437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  <a:cs typeface="+mn-cs"/>
                  </a:endParaRPr>
                </a:p>
              </p:txBody>
            </p:sp>
            <p:sp>
              <p:nvSpPr>
                <p:cNvPr id="1254438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  <a:cs typeface="+mn-cs"/>
                  </a:endParaRPr>
                </a:p>
              </p:txBody>
            </p:sp>
            <p:sp>
              <p:nvSpPr>
                <p:cNvPr id="1254439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  <a:cs typeface="+mn-cs"/>
                  </a:endParaRPr>
                </a:p>
              </p:txBody>
            </p:sp>
            <p:sp>
              <p:nvSpPr>
                <p:cNvPr id="1254440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  <a:cs typeface="+mn-cs"/>
                  </a:endParaRPr>
                </a:p>
              </p:txBody>
            </p:sp>
            <p:sp>
              <p:nvSpPr>
                <p:cNvPr id="1254441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  <a:cs typeface="+mn-cs"/>
                  </a:endParaRPr>
                </a:p>
              </p:txBody>
            </p:sp>
            <p:sp>
              <p:nvSpPr>
                <p:cNvPr id="1254442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  <a:cs typeface="+mn-cs"/>
                  </a:endParaRPr>
                </a:p>
              </p:txBody>
            </p:sp>
            <p:sp>
              <p:nvSpPr>
                <p:cNvPr id="1254443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  <a:cs typeface="+mn-cs"/>
                  </a:endParaRPr>
                </a:p>
              </p:txBody>
            </p:sp>
            <p:sp>
              <p:nvSpPr>
                <p:cNvPr id="1254444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  <a:cs typeface="+mn-cs"/>
                  </a:endParaRPr>
                </a:p>
              </p:txBody>
            </p:sp>
            <p:sp>
              <p:nvSpPr>
                <p:cNvPr id="1254445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0516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254447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  <a:cs typeface="+mn-cs"/>
                  </a:endParaRPr>
                </a:p>
              </p:txBody>
            </p:sp>
            <p:sp>
              <p:nvSpPr>
                <p:cNvPr id="1254448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0517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1254450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  <a:cs typeface="+mn-cs"/>
                  </a:endParaRPr>
                </a:p>
              </p:txBody>
            </p:sp>
            <p:sp>
              <p:nvSpPr>
                <p:cNvPr id="1254451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  <a:cs typeface="+mn-cs"/>
                  </a:endParaRPr>
                </a:p>
              </p:txBody>
            </p:sp>
            <p:sp>
              <p:nvSpPr>
                <p:cNvPr id="1254452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  <a:cs typeface="+mn-cs"/>
                  </a:endParaRPr>
                </a:p>
              </p:txBody>
            </p:sp>
            <p:sp>
              <p:nvSpPr>
                <p:cNvPr id="1254453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  <a:cs typeface="+mn-cs"/>
                  </a:endParaRPr>
                </a:p>
              </p:txBody>
            </p:sp>
            <p:sp>
              <p:nvSpPr>
                <p:cNvPr id="1254454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  <a:cs typeface="+mn-cs"/>
                  </a:endParaRPr>
                </a:p>
              </p:txBody>
            </p:sp>
            <p:sp>
              <p:nvSpPr>
                <p:cNvPr id="1254455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  <a:cs typeface="+mn-cs"/>
                  </a:endParaRPr>
                </a:p>
              </p:txBody>
            </p:sp>
            <p:sp>
              <p:nvSpPr>
                <p:cNvPr id="1254456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  <a:cs typeface="+mn-cs"/>
                  </a:endParaRPr>
                </a:p>
              </p:txBody>
            </p:sp>
            <p:sp>
              <p:nvSpPr>
                <p:cNvPr id="1254457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  <a:cs typeface="+mn-cs"/>
                  </a:endParaRPr>
                </a:p>
              </p:txBody>
            </p:sp>
            <p:sp>
              <p:nvSpPr>
                <p:cNvPr id="1254458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  <a:cs typeface="+mn-cs"/>
                  </a:endParaRPr>
                </a:p>
              </p:txBody>
            </p:sp>
          </p:grpSp>
          <p:sp>
            <p:nvSpPr>
              <p:cNvPr id="1254459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  <a:cs typeface="+mn-cs"/>
                </a:endParaRPr>
              </a:p>
            </p:txBody>
          </p:sp>
          <p:sp>
            <p:nvSpPr>
              <p:cNvPr id="1254460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  <a:cs typeface="+mn-cs"/>
                </a:endParaRPr>
              </a:p>
            </p:txBody>
          </p:sp>
          <p:sp>
            <p:nvSpPr>
              <p:cNvPr id="1254461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  <a:cs typeface="+mn-cs"/>
                </a:endParaRPr>
              </a:p>
            </p:txBody>
          </p:sp>
          <p:sp>
            <p:nvSpPr>
              <p:cNvPr id="1254462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  <a:cs typeface="+mn-cs"/>
                </a:endParaRPr>
              </a:p>
            </p:txBody>
          </p:sp>
          <p:sp>
            <p:nvSpPr>
              <p:cNvPr id="1254463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  <a:cs typeface="+mn-cs"/>
                </a:endParaRPr>
              </a:p>
            </p:txBody>
          </p:sp>
          <p:sp>
            <p:nvSpPr>
              <p:cNvPr id="1254464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  <a:cs typeface="+mn-cs"/>
                </a:endParaRPr>
              </a:p>
            </p:txBody>
          </p:sp>
          <p:sp>
            <p:nvSpPr>
              <p:cNvPr id="1254465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  <a:cs typeface="+mn-cs"/>
                </a:endParaRPr>
              </a:p>
            </p:txBody>
          </p:sp>
          <p:sp>
            <p:nvSpPr>
              <p:cNvPr id="1254466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  <a:cs typeface="+mn-cs"/>
                </a:endParaRPr>
              </a:p>
            </p:txBody>
          </p:sp>
        </p:grpSp>
      </p:grpSp>
      <p:sp>
        <p:nvSpPr>
          <p:cNvPr id="1254467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54468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54469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54470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DD4C70F9-B741-4214-8F03-4B566B07AF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54471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326" r:id="rId1"/>
    <p:sldLayoutId id="2147485283" r:id="rId2"/>
    <p:sldLayoutId id="2147485284" r:id="rId3"/>
    <p:sldLayoutId id="2147485285" r:id="rId4"/>
    <p:sldLayoutId id="2147485286" r:id="rId5"/>
    <p:sldLayoutId id="2147485287" r:id="rId6"/>
    <p:sldLayoutId id="2147485288" r:id="rId7"/>
    <p:sldLayoutId id="2147485289" r:id="rId8"/>
    <p:sldLayoutId id="2147485290" r:id="rId9"/>
    <p:sldLayoutId id="2147485291" r:id="rId10"/>
    <p:sldLayoutId id="214748529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2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12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12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12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12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DC6060FB-3640-48D3-B943-954D735660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293" r:id="rId1"/>
    <p:sldLayoutId id="2147485294" r:id="rId2"/>
    <p:sldLayoutId id="2147485295" r:id="rId3"/>
    <p:sldLayoutId id="2147485296" r:id="rId4"/>
    <p:sldLayoutId id="2147485297" r:id="rId5"/>
    <p:sldLayoutId id="2147485298" r:id="rId6"/>
    <p:sldLayoutId id="2147485299" r:id="rId7"/>
    <p:sldLayoutId id="2147485300" r:id="rId8"/>
    <p:sldLayoutId id="2147485301" r:id="rId9"/>
    <p:sldLayoutId id="2147485302" r:id="rId10"/>
    <p:sldLayoutId id="2147485303" r:id="rId11"/>
    <p:sldLayoutId id="214748530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2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12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12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12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12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9F5D8F06-4B60-4E80-B174-A808910988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305" r:id="rId1"/>
    <p:sldLayoutId id="2147485306" r:id="rId2"/>
    <p:sldLayoutId id="2147485307" r:id="rId3"/>
    <p:sldLayoutId id="2147485308" r:id="rId4"/>
    <p:sldLayoutId id="2147485309" r:id="rId5"/>
    <p:sldLayoutId id="2147485310" r:id="rId6"/>
    <p:sldLayoutId id="2147485311" r:id="rId7"/>
    <p:sldLayoutId id="2147485312" r:id="rId8"/>
    <p:sldLayoutId id="2147485313" r:id="rId9"/>
    <p:sldLayoutId id="2147485314" r:id="rId10"/>
    <p:sldLayoutId id="2147485315" r:id="rId11"/>
    <p:sldLayoutId id="214748531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43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43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43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50D54199-4F7B-4F19-B165-3360F0C978A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328" r:id="rId1"/>
    <p:sldLayoutId id="2147485329" r:id="rId2"/>
    <p:sldLayoutId id="2147485330" r:id="rId3"/>
    <p:sldLayoutId id="2147485331" r:id="rId4"/>
    <p:sldLayoutId id="2147485332" r:id="rId5"/>
    <p:sldLayoutId id="2147485333" r:id="rId6"/>
    <p:sldLayoutId id="2147485334" r:id="rId7"/>
    <p:sldLayoutId id="2147485335" r:id="rId8"/>
    <p:sldLayoutId id="2147485336" r:id="rId9"/>
    <p:sldLayoutId id="2147485337" r:id="rId10"/>
    <p:sldLayoutId id="2147485338" r:id="rId11"/>
    <p:sldLayoutId id="214748533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62819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2820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2821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2822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2823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2824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2825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2826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2827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2828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2829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2830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2831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2832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2833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6283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2835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2836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283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80B3A349-C7CD-4287-A0D4-1D6E629525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283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318" r:id="rId1"/>
    <p:sldLayoutId id="2147485108" r:id="rId2"/>
    <p:sldLayoutId id="2147485109" r:id="rId3"/>
    <p:sldLayoutId id="2147485110" r:id="rId4"/>
    <p:sldLayoutId id="2147485111" r:id="rId5"/>
    <p:sldLayoutId id="2147485112" r:id="rId6"/>
    <p:sldLayoutId id="2147485113" r:id="rId7"/>
    <p:sldLayoutId id="2147485114" r:id="rId8"/>
    <p:sldLayoutId id="2147485115" r:id="rId9"/>
    <p:sldLayoutId id="2147485116" r:id="rId10"/>
    <p:sldLayoutId id="2147485117" r:id="rId11"/>
    <p:sldLayoutId id="2147485118" r:id="rId12"/>
    <p:sldLayoutId id="2147485119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7408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408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408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408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408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408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408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409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409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409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409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409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409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409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409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409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409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410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410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410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410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410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410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410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410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410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410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411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411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411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411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411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411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411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7411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411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411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2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2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7AA954D-EFF7-4199-9A44-6E567E7339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319" r:id="rId1"/>
    <p:sldLayoutId id="2147485120" r:id="rId2"/>
    <p:sldLayoutId id="2147485121" r:id="rId3"/>
    <p:sldLayoutId id="2147485122" r:id="rId4"/>
    <p:sldLayoutId id="2147485123" r:id="rId5"/>
    <p:sldLayoutId id="2147485124" r:id="rId6"/>
    <p:sldLayoutId id="2147485125" r:id="rId7"/>
    <p:sldLayoutId id="2147485126" r:id="rId8"/>
    <p:sldLayoutId id="2147485127" r:id="rId9"/>
    <p:sldLayoutId id="2147485128" r:id="rId10"/>
    <p:sldLayoutId id="2147485129" r:id="rId11"/>
    <p:sldLayoutId id="214748513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30310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7178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303109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303110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sp>
        <p:nvSpPr>
          <p:cNvPr id="717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311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311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311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cs typeface="+mn-cs"/>
              </a:defRPr>
            </a:lvl1pPr>
          </a:lstStyle>
          <a:p>
            <a:pPr>
              <a:defRPr/>
            </a:pPr>
            <a:fld id="{6C63CA4C-1CEB-4BFA-B0D4-752B8DF2C2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03116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20" r:id="rId1"/>
    <p:sldLayoutId id="2147485131" r:id="rId2"/>
    <p:sldLayoutId id="2147485132" r:id="rId3"/>
    <p:sldLayoutId id="2147485133" r:id="rId4"/>
    <p:sldLayoutId id="2147485134" r:id="rId5"/>
    <p:sldLayoutId id="2147485135" r:id="rId6"/>
    <p:sldLayoutId id="2147485136" r:id="rId7"/>
    <p:sldLayoutId id="2147485137" r:id="rId8"/>
    <p:sldLayoutId id="2147485138" r:id="rId9"/>
    <p:sldLayoutId id="2147485139" r:id="rId10"/>
    <p:sldLayoutId id="2147485140" r:id="rId11"/>
    <p:sldLayoutId id="214748514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39219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9219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9219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820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39219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92200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9220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9220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9220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9220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9220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9220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9220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92208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9220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92210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9221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sp>
          <p:nvSpPr>
            <p:cNvPr id="39221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9221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9221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92215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92216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9221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92218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92219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92220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92221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92222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8215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392224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92225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92226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92227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92228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sp>
          <p:nvSpPr>
            <p:cNvPr id="392229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92230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39223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223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223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223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C3A85B59-8C99-4A89-AB53-F2DBC11D51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9223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321" r:id="rId1"/>
    <p:sldLayoutId id="2147485142" r:id="rId2"/>
    <p:sldLayoutId id="2147485143" r:id="rId3"/>
    <p:sldLayoutId id="2147485144" r:id="rId4"/>
    <p:sldLayoutId id="2147485145" r:id="rId5"/>
    <p:sldLayoutId id="2147485146" r:id="rId6"/>
    <p:sldLayoutId id="2147485147" r:id="rId7"/>
    <p:sldLayoutId id="2147485148" r:id="rId8"/>
    <p:sldLayoutId id="2147485149" r:id="rId9"/>
    <p:sldLayoutId id="2147485150" r:id="rId10"/>
    <p:sldLayoutId id="2147485151" r:id="rId11"/>
    <p:sldLayoutId id="2147485152" r:id="rId12"/>
    <p:sldLayoutId id="214748515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43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3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3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50D54199-4F7B-4F19-B165-3360F0C978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154" r:id="rId1"/>
    <p:sldLayoutId id="2147485155" r:id="rId2"/>
    <p:sldLayoutId id="2147485156" r:id="rId3"/>
    <p:sldLayoutId id="2147485157" r:id="rId4"/>
    <p:sldLayoutId id="2147485158" r:id="rId5"/>
    <p:sldLayoutId id="2147485159" r:id="rId6"/>
    <p:sldLayoutId id="2147485160" r:id="rId7"/>
    <p:sldLayoutId id="2147485161" r:id="rId8"/>
    <p:sldLayoutId id="2147485162" r:id="rId9"/>
    <p:sldLayoutId id="2147485163" r:id="rId10"/>
    <p:sldLayoutId id="2147485164" r:id="rId11"/>
    <p:sldLayoutId id="214748516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-609600" y="762000"/>
            <a:ext cx="7542213" cy="6029325"/>
            <a:chOff x="-384" y="480"/>
            <a:chExt cx="4751" cy="3798"/>
          </a:xfrm>
        </p:grpSpPr>
        <p:grpSp>
          <p:nvGrpSpPr>
            <p:cNvPr id="10248" name="Group 3"/>
            <p:cNvGrpSpPr>
              <a:grpSpLocks/>
            </p:cNvGrpSpPr>
            <p:nvPr/>
          </p:nvGrpSpPr>
          <p:grpSpPr bwMode="auto">
            <a:xfrm>
              <a:off x="-384" y="480"/>
              <a:ext cx="4751" cy="3798"/>
              <a:chOff x="0" y="522"/>
              <a:chExt cx="4751" cy="3798"/>
            </a:xfrm>
          </p:grpSpPr>
          <p:grpSp>
            <p:nvGrpSpPr>
              <p:cNvPr id="10262" name="Group 4"/>
              <p:cNvGrpSpPr>
                <a:grpSpLocks/>
              </p:cNvGrpSpPr>
              <p:nvPr userDrawn="1"/>
            </p:nvGrpSpPr>
            <p:grpSpPr bwMode="auto">
              <a:xfrm>
                <a:off x="0" y="522"/>
                <a:ext cx="4751" cy="3794"/>
                <a:chOff x="0" y="522"/>
                <a:chExt cx="4751" cy="3794"/>
              </a:xfrm>
            </p:grpSpPr>
            <p:sp>
              <p:nvSpPr>
                <p:cNvPr id="449541" name="Freeform 5"/>
                <p:cNvSpPr>
                  <a:spLocks/>
                </p:cNvSpPr>
                <p:nvPr userDrawn="1"/>
              </p:nvSpPr>
              <p:spPr bwMode="hidden">
                <a:xfrm>
                  <a:off x="628" y="1241"/>
                  <a:ext cx="3281" cy="3075"/>
                </a:xfrm>
                <a:custGeom>
                  <a:avLst/>
                  <a:gdLst/>
                  <a:ahLst/>
                  <a:cxnLst>
                    <a:cxn ang="0">
                      <a:pos x="502" y="1990"/>
                    </a:cxn>
                    <a:cxn ang="0">
                      <a:pos x="186" y="1474"/>
                    </a:cxn>
                    <a:cxn ang="0">
                      <a:pos x="66" y="1169"/>
                    </a:cxn>
                    <a:cxn ang="0">
                      <a:pos x="12" y="875"/>
                    </a:cxn>
                    <a:cxn ang="0">
                      <a:pos x="18" y="611"/>
                    </a:cxn>
                    <a:cxn ang="0">
                      <a:pos x="84" y="389"/>
                    </a:cxn>
                    <a:cxn ang="0">
                      <a:pos x="209" y="216"/>
                    </a:cxn>
                    <a:cxn ang="0">
                      <a:pos x="508" y="42"/>
                    </a:cxn>
                    <a:cxn ang="0">
                      <a:pos x="891" y="6"/>
                    </a:cxn>
                    <a:cxn ang="0">
                      <a:pos x="1334" y="102"/>
                    </a:cxn>
                    <a:cxn ang="0">
                      <a:pos x="1806" y="324"/>
                    </a:cxn>
                    <a:cxn ang="0">
                      <a:pos x="2272" y="659"/>
                    </a:cxn>
                    <a:cxn ang="0">
                      <a:pos x="2769" y="1187"/>
                    </a:cxn>
                    <a:cxn ang="0">
                      <a:pos x="3085" y="1702"/>
                    </a:cxn>
                    <a:cxn ang="0">
                      <a:pos x="3205" y="2008"/>
                    </a:cxn>
                    <a:cxn ang="0">
                      <a:pos x="3259" y="2302"/>
                    </a:cxn>
                    <a:cxn ang="0">
                      <a:pos x="3253" y="2565"/>
                    </a:cxn>
                    <a:cxn ang="0">
                      <a:pos x="3187" y="2781"/>
                    </a:cxn>
                    <a:cxn ang="0">
                      <a:pos x="3068" y="2961"/>
                    </a:cxn>
                    <a:cxn ang="0">
                      <a:pos x="2918" y="3075"/>
                    </a:cxn>
                    <a:cxn ang="0">
                      <a:pos x="3068" y="2967"/>
                    </a:cxn>
                    <a:cxn ang="0">
                      <a:pos x="3193" y="2787"/>
                    </a:cxn>
                    <a:cxn ang="0">
                      <a:pos x="3259" y="2565"/>
                    </a:cxn>
                    <a:cxn ang="0">
                      <a:pos x="3265" y="2302"/>
                    </a:cxn>
                    <a:cxn ang="0">
                      <a:pos x="3211" y="2008"/>
                    </a:cxn>
                    <a:cxn ang="0">
                      <a:pos x="3091" y="1702"/>
                    </a:cxn>
                    <a:cxn ang="0">
                      <a:pos x="2775" y="1181"/>
                    </a:cxn>
                    <a:cxn ang="0">
                      <a:pos x="2278" y="653"/>
                    </a:cxn>
                    <a:cxn ang="0">
                      <a:pos x="1806" y="318"/>
                    </a:cxn>
                    <a:cxn ang="0">
                      <a:pos x="1334" y="96"/>
                    </a:cxn>
                    <a:cxn ang="0">
                      <a:pos x="891" y="0"/>
                    </a:cxn>
                    <a:cxn ang="0">
                      <a:pos x="502" y="36"/>
                    </a:cxn>
                    <a:cxn ang="0">
                      <a:pos x="204" y="210"/>
                    </a:cxn>
                    <a:cxn ang="0">
                      <a:pos x="78" y="389"/>
                    </a:cxn>
                    <a:cxn ang="0">
                      <a:pos x="12" y="611"/>
                    </a:cxn>
                    <a:cxn ang="0">
                      <a:pos x="6" y="875"/>
                    </a:cxn>
                    <a:cxn ang="0">
                      <a:pos x="60" y="1169"/>
                    </a:cxn>
                    <a:cxn ang="0">
                      <a:pos x="180" y="1474"/>
                    </a:cxn>
                    <a:cxn ang="0">
                      <a:pos x="353" y="1786"/>
                    </a:cxn>
                    <a:cxn ang="0">
                      <a:pos x="849" y="2380"/>
                    </a:cxn>
                    <a:cxn ang="0">
                      <a:pos x="1244" y="2709"/>
                    </a:cxn>
                    <a:cxn ang="0">
                      <a:pos x="1656" y="2961"/>
                    </a:cxn>
                    <a:cxn ang="0">
                      <a:pos x="1937" y="3075"/>
                    </a:cxn>
                    <a:cxn ang="0">
                      <a:pos x="1525" y="2889"/>
                    </a:cxn>
                    <a:cxn ang="0">
                      <a:pos x="1118" y="2607"/>
                    </a:cxn>
                    <a:cxn ang="0">
                      <a:pos x="849" y="2380"/>
                    </a:cxn>
                  </a:cxnLst>
                  <a:rect l="0" t="0" r="r" b="b"/>
                  <a:pathLst>
                    <a:path w="3271" h="3075">
                      <a:moveTo>
                        <a:pt x="849" y="2380"/>
                      </a:moveTo>
                      <a:lnTo>
                        <a:pt x="664" y="2188"/>
                      </a:lnTo>
                      <a:lnTo>
                        <a:pt x="502" y="1990"/>
                      </a:lnTo>
                      <a:lnTo>
                        <a:pt x="359" y="1786"/>
                      </a:lnTo>
                      <a:lnTo>
                        <a:pt x="239" y="1576"/>
                      </a:lnTo>
                      <a:lnTo>
                        <a:pt x="186" y="1474"/>
                      </a:lnTo>
                      <a:lnTo>
                        <a:pt x="138" y="1373"/>
                      </a:lnTo>
                      <a:lnTo>
                        <a:pt x="102" y="1271"/>
                      </a:lnTo>
                      <a:lnTo>
                        <a:pt x="66" y="1169"/>
                      </a:lnTo>
                      <a:lnTo>
                        <a:pt x="42" y="1067"/>
                      </a:lnTo>
                      <a:lnTo>
                        <a:pt x="24" y="971"/>
                      </a:lnTo>
                      <a:lnTo>
                        <a:pt x="12" y="875"/>
                      </a:lnTo>
                      <a:lnTo>
                        <a:pt x="6" y="779"/>
                      </a:lnTo>
                      <a:lnTo>
                        <a:pt x="6" y="695"/>
                      </a:lnTo>
                      <a:lnTo>
                        <a:pt x="18" y="611"/>
                      </a:lnTo>
                      <a:lnTo>
                        <a:pt x="30" y="533"/>
                      </a:lnTo>
                      <a:lnTo>
                        <a:pt x="54" y="461"/>
                      </a:lnTo>
                      <a:lnTo>
                        <a:pt x="84" y="389"/>
                      </a:lnTo>
                      <a:lnTo>
                        <a:pt x="120" y="330"/>
                      </a:lnTo>
                      <a:lnTo>
                        <a:pt x="162" y="270"/>
                      </a:lnTo>
                      <a:lnTo>
                        <a:pt x="209" y="216"/>
                      </a:lnTo>
                      <a:lnTo>
                        <a:pt x="299" y="144"/>
                      </a:lnTo>
                      <a:lnTo>
                        <a:pt x="395" y="84"/>
                      </a:lnTo>
                      <a:lnTo>
                        <a:pt x="508" y="42"/>
                      </a:lnTo>
                      <a:lnTo>
                        <a:pt x="628" y="18"/>
                      </a:lnTo>
                      <a:lnTo>
                        <a:pt x="754" y="6"/>
                      </a:lnTo>
                      <a:lnTo>
                        <a:pt x="891" y="6"/>
                      </a:lnTo>
                      <a:lnTo>
                        <a:pt x="1035" y="24"/>
                      </a:lnTo>
                      <a:lnTo>
                        <a:pt x="1184" y="60"/>
                      </a:lnTo>
                      <a:lnTo>
                        <a:pt x="1334" y="102"/>
                      </a:lnTo>
                      <a:lnTo>
                        <a:pt x="1489" y="162"/>
                      </a:lnTo>
                      <a:lnTo>
                        <a:pt x="1644" y="240"/>
                      </a:lnTo>
                      <a:lnTo>
                        <a:pt x="1806" y="324"/>
                      </a:lnTo>
                      <a:lnTo>
                        <a:pt x="1961" y="425"/>
                      </a:lnTo>
                      <a:lnTo>
                        <a:pt x="2117" y="533"/>
                      </a:lnTo>
                      <a:lnTo>
                        <a:pt x="2272" y="659"/>
                      </a:lnTo>
                      <a:lnTo>
                        <a:pt x="2422" y="797"/>
                      </a:lnTo>
                      <a:lnTo>
                        <a:pt x="2607" y="989"/>
                      </a:lnTo>
                      <a:lnTo>
                        <a:pt x="2769" y="1187"/>
                      </a:lnTo>
                      <a:lnTo>
                        <a:pt x="2912" y="1391"/>
                      </a:lnTo>
                      <a:lnTo>
                        <a:pt x="3032" y="1600"/>
                      </a:lnTo>
                      <a:lnTo>
                        <a:pt x="3085" y="1702"/>
                      </a:lnTo>
                      <a:lnTo>
                        <a:pt x="3133" y="1804"/>
                      </a:lnTo>
                      <a:lnTo>
                        <a:pt x="3169" y="1906"/>
                      </a:lnTo>
                      <a:lnTo>
                        <a:pt x="3205" y="2008"/>
                      </a:lnTo>
                      <a:lnTo>
                        <a:pt x="3229" y="2110"/>
                      </a:lnTo>
                      <a:lnTo>
                        <a:pt x="3247" y="2206"/>
                      </a:lnTo>
                      <a:lnTo>
                        <a:pt x="3259" y="2302"/>
                      </a:lnTo>
                      <a:lnTo>
                        <a:pt x="3265" y="2398"/>
                      </a:lnTo>
                      <a:lnTo>
                        <a:pt x="3265" y="2482"/>
                      </a:lnTo>
                      <a:lnTo>
                        <a:pt x="3253" y="2565"/>
                      </a:lnTo>
                      <a:lnTo>
                        <a:pt x="3241" y="2643"/>
                      </a:lnTo>
                      <a:lnTo>
                        <a:pt x="3217" y="2715"/>
                      </a:lnTo>
                      <a:lnTo>
                        <a:pt x="3187" y="2781"/>
                      </a:lnTo>
                      <a:lnTo>
                        <a:pt x="3157" y="2847"/>
                      </a:lnTo>
                      <a:lnTo>
                        <a:pt x="3115" y="2907"/>
                      </a:lnTo>
                      <a:lnTo>
                        <a:pt x="3068" y="2961"/>
                      </a:lnTo>
                      <a:lnTo>
                        <a:pt x="3068" y="2961"/>
                      </a:lnTo>
                      <a:lnTo>
                        <a:pt x="2996" y="3021"/>
                      </a:lnTo>
                      <a:lnTo>
                        <a:pt x="2918" y="3075"/>
                      </a:lnTo>
                      <a:lnTo>
                        <a:pt x="2930" y="3075"/>
                      </a:lnTo>
                      <a:lnTo>
                        <a:pt x="3002" y="3027"/>
                      </a:lnTo>
                      <a:lnTo>
                        <a:pt x="3068" y="2967"/>
                      </a:lnTo>
                      <a:lnTo>
                        <a:pt x="3115" y="2913"/>
                      </a:lnTo>
                      <a:lnTo>
                        <a:pt x="3157" y="2853"/>
                      </a:lnTo>
                      <a:lnTo>
                        <a:pt x="3193" y="2787"/>
                      </a:lnTo>
                      <a:lnTo>
                        <a:pt x="3223" y="2721"/>
                      </a:lnTo>
                      <a:lnTo>
                        <a:pt x="3247" y="2643"/>
                      </a:lnTo>
                      <a:lnTo>
                        <a:pt x="3259" y="2565"/>
                      </a:lnTo>
                      <a:lnTo>
                        <a:pt x="3271" y="2482"/>
                      </a:lnTo>
                      <a:lnTo>
                        <a:pt x="3271" y="2398"/>
                      </a:lnTo>
                      <a:lnTo>
                        <a:pt x="3265" y="2302"/>
                      </a:lnTo>
                      <a:lnTo>
                        <a:pt x="3253" y="2206"/>
                      </a:lnTo>
                      <a:lnTo>
                        <a:pt x="3235" y="2110"/>
                      </a:lnTo>
                      <a:lnTo>
                        <a:pt x="3211" y="2008"/>
                      </a:lnTo>
                      <a:lnTo>
                        <a:pt x="3175" y="1906"/>
                      </a:lnTo>
                      <a:lnTo>
                        <a:pt x="3139" y="1804"/>
                      </a:lnTo>
                      <a:lnTo>
                        <a:pt x="3091" y="1702"/>
                      </a:lnTo>
                      <a:lnTo>
                        <a:pt x="3038" y="1594"/>
                      </a:lnTo>
                      <a:lnTo>
                        <a:pt x="2918" y="1391"/>
                      </a:lnTo>
                      <a:lnTo>
                        <a:pt x="2775" y="1181"/>
                      </a:lnTo>
                      <a:lnTo>
                        <a:pt x="2613" y="983"/>
                      </a:lnTo>
                      <a:lnTo>
                        <a:pt x="2428" y="791"/>
                      </a:lnTo>
                      <a:lnTo>
                        <a:pt x="2278" y="653"/>
                      </a:lnTo>
                      <a:lnTo>
                        <a:pt x="2123" y="527"/>
                      </a:lnTo>
                      <a:lnTo>
                        <a:pt x="1967" y="419"/>
                      </a:lnTo>
                      <a:lnTo>
                        <a:pt x="1806" y="318"/>
                      </a:lnTo>
                      <a:lnTo>
                        <a:pt x="1650" y="234"/>
                      </a:lnTo>
                      <a:lnTo>
                        <a:pt x="1489" y="156"/>
                      </a:lnTo>
                      <a:lnTo>
                        <a:pt x="1334" y="96"/>
                      </a:lnTo>
                      <a:lnTo>
                        <a:pt x="1184" y="54"/>
                      </a:lnTo>
                      <a:lnTo>
                        <a:pt x="1035" y="18"/>
                      </a:lnTo>
                      <a:lnTo>
                        <a:pt x="891" y="0"/>
                      </a:lnTo>
                      <a:lnTo>
                        <a:pt x="754" y="0"/>
                      </a:lnTo>
                      <a:lnTo>
                        <a:pt x="622" y="12"/>
                      </a:lnTo>
                      <a:lnTo>
                        <a:pt x="502" y="36"/>
                      </a:lnTo>
                      <a:lnTo>
                        <a:pt x="395" y="78"/>
                      </a:lnTo>
                      <a:lnTo>
                        <a:pt x="293" y="138"/>
                      </a:lnTo>
                      <a:lnTo>
                        <a:pt x="204" y="210"/>
                      </a:lnTo>
                      <a:lnTo>
                        <a:pt x="156" y="264"/>
                      </a:lnTo>
                      <a:lnTo>
                        <a:pt x="114" y="324"/>
                      </a:lnTo>
                      <a:lnTo>
                        <a:pt x="78" y="389"/>
                      </a:lnTo>
                      <a:lnTo>
                        <a:pt x="48" y="461"/>
                      </a:lnTo>
                      <a:lnTo>
                        <a:pt x="30" y="533"/>
                      </a:lnTo>
                      <a:lnTo>
                        <a:pt x="12" y="611"/>
                      </a:lnTo>
                      <a:lnTo>
                        <a:pt x="6" y="695"/>
                      </a:lnTo>
                      <a:lnTo>
                        <a:pt x="0" y="779"/>
                      </a:lnTo>
                      <a:lnTo>
                        <a:pt x="6" y="875"/>
                      </a:lnTo>
                      <a:lnTo>
                        <a:pt x="18" y="971"/>
                      </a:lnTo>
                      <a:lnTo>
                        <a:pt x="36" y="1067"/>
                      </a:lnTo>
                      <a:lnTo>
                        <a:pt x="60" y="1169"/>
                      </a:lnTo>
                      <a:lnTo>
                        <a:pt x="96" y="1271"/>
                      </a:lnTo>
                      <a:lnTo>
                        <a:pt x="132" y="1373"/>
                      </a:lnTo>
                      <a:lnTo>
                        <a:pt x="180" y="1474"/>
                      </a:lnTo>
                      <a:lnTo>
                        <a:pt x="233" y="1582"/>
                      </a:lnTo>
                      <a:lnTo>
                        <a:pt x="287" y="1684"/>
                      </a:lnTo>
                      <a:lnTo>
                        <a:pt x="353" y="1786"/>
                      </a:lnTo>
                      <a:lnTo>
                        <a:pt x="496" y="1990"/>
                      </a:lnTo>
                      <a:lnTo>
                        <a:pt x="664" y="2188"/>
                      </a:lnTo>
                      <a:lnTo>
                        <a:pt x="849" y="2380"/>
                      </a:lnTo>
                      <a:lnTo>
                        <a:pt x="981" y="2500"/>
                      </a:lnTo>
                      <a:lnTo>
                        <a:pt x="1112" y="2607"/>
                      </a:lnTo>
                      <a:lnTo>
                        <a:pt x="1244" y="2709"/>
                      </a:lnTo>
                      <a:lnTo>
                        <a:pt x="1381" y="2805"/>
                      </a:lnTo>
                      <a:lnTo>
                        <a:pt x="1519" y="2889"/>
                      </a:lnTo>
                      <a:lnTo>
                        <a:pt x="1656" y="2961"/>
                      </a:lnTo>
                      <a:lnTo>
                        <a:pt x="1788" y="3021"/>
                      </a:lnTo>
                      <a:lnTo>
                        <a:pt x="1926" y="3075"/>
                      </a:lnTo>
                      <a:lnTo>
                        <a:pt x="1937" y="3075"/>
                      </a:lnTo>
                      <a:lnTo>
                        <a:pt x="1800" y="3021"/>
                      </a:lnTo>
                      <a:lnTo>
                        <a:pt x="1662" y="2961"/>
                      </a:lnTo>
                      <a:lnTo>
                        <a:pt x="1525" y="2889"/>
                      </a:lnTo>
                      <a:lnTo>
                        <a:pt x="1387" y="2805"/>
                      </a:lnTo>
                      <a:lnTo>
                        <a:pt x="1250" y="2709"/>
                      </a:lnTo>
                      <a:lnTo>
                        <a:pt x="1118" y="2607"/>
                      </a:lnTo>
                      <a:lnTo>
                        <a:pt x="981" y="2500"/>
                      </a:lnTo>
                      <a:lnTo>
                        <a:pt x="849" y="2380"/>
                      </a:lnTo>
                      <a:lnTo>
                        <a:pt x="849" y="23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grpSp>
              <p:nvGrpSpPr>
                <p:cNvPr id="10277" name="Group 6"/>
                <p:cNvGrpSpPr>
                  <a:grpSpLocks/>
                </p:cNvGrpSpPr>
                <p:nvPr userDrawn="1"/>
              </p:nvGrpSpPr>
              <p:grpSpPr bwMode="auto">
                <a:xfrm>
                  <a:off x="0" y="522"/>
                  <a:ext cx="4751" cy="3794"/>
                  <a:chOff x="0" y="522"/>
                  <a:chExt cx="4751" cy="3794"/>
                </a:xfrm>
              </p:grpSpPr>
              <p:sp>
                <p:nvSpPr>
                  <p:cNvPr id="449543" name="Freeform 7"/>
                  <p:cNvSpPr>
                    <a:spLocks/>
                  </p:cNvSpPr>
                  <p:nvPr userDrawn="1"/>
                </p:nvSpPr>
                <p:spPr bwMode="hidden">
                  <a:xfrm>
                    <a:off x="400" y="815"/>
                    <a:ext cx="3964" cy="3501"/>
                  </a:xfrm>
                  <a:custGeom>
                    <a:avLst/>
                    <a:gdLst/>
                    <a:ahLst/>
                    <a:cxnLst>
                      <a:cxn ang="0">
                        <a:pos x="3946" y="2860"/>
                      </a:cxn>
                      <a:cxn ang="0">
                        <a:pos x="3910" y="2614"/>
                      </a:cxn>
                      <a:cxn ang="0">
                        <a:pos x="3839" y="2368"/>
                      </a:cxn>
                      <a:cxn ang="0">
                        <a:pos x="3731" y="2110"/>
                      </a:cxn>
                      <a:cxn ang="0">
                        <a:pos x="3593" y="1853"/>
                      </a:cxn>
                      <a:cxn ang="0">
                        <a:pos x="3432" y="1595"/>
                      </a:cxn>
                      <a:cxn ang="0">
                        <a:pos x="3241" y="1343"/>
                      </a:cxn>
                      <a:cxn ang="0">
                        <a:pos x="3025" y="1103"/>
                      </a:cxn>
                      <a:cxn ang="0">
                        <a:pos x="2721" y="815"/>
                      </a:cxn>
                      <a:cxn ang="0">
                        <a:pos x="2332" y="522"/>
                      </a:cxn>
                      <a:cxn ang="0">
                        <a:pos x="1943" y="288"/>
                      </a:cxn>
                      <a:cxn ang="0">
                        <a:pos x="1555" y="126"/>
                      </a:cxn>
                      <a:cxn ang="0">
                        <a:pos x="1184" y="24"/>
                      </a:cxn>
                      <a:cxn ang="0">
                        <a:pos x="837" y="0"/>
                      </a:cxn>
                      <a:cxn ang="0">
                        <a:pos x="526" y="48"/>
                      </a:cxn>
                      <a:cxn ang="0">
                        <a:pos x="263" y="174"/>
                      </a:cxn>
                      <a:cxn ang="0">
                        <a:pos x="114" y="312"/>
                      </a:cxn>
                      <a:cxn ang="0">
                        <a:pos x="0" y="486"/>
                      </a:cxn>
                      <a:cxn ang="0">
                        <a:pos x="72" y="372"/>
                      </a:cxn>
                      <a:cxn ang="0">
                        <a:pos x="269" y="174"/>
                      </a:cxn>
                      <a:cxn ang="0">
                        <a:pos x="526" y="48"/>
                      </a:cxn>
                      <a:cxn ang="0">
                        <a:pos x="837" y="6"/>
                      </a:cxn>
                      <a:cxn ang="0">
                        <a:pos x="1184" y="30"/>
                      </a:cxn>
                      <a:cxn ang="0">
                        <a:pos x="1555" y="132"/>
                      </a:cxn>
                      <a:cxn ang="0">
                        <a:pos x="1943" y="294"/>
                      </a:cxn>
                      <a:cxn ang="0">
                        <a:pos x="2332" y="528"/>
                      </a:cxn>
                      <a:cxn ang="0">
                        <a:pos x="2715" y="821"/>
                      </a:cxn>
                      <a:cxn ang="0">
                        <a:pos x="3127" y="1223"/>
                      </a:cxn>
                      <a:cxn ang="0">
                        <a:pos x="3336" y="1469"/>
                      </a:cxn>
                      <a:cxn ang="0">
                        <a:pos x="3510" y="1727"/>
                      </a:cxn>
                      <a:cxn ang="0">
                        <a:pos x="3665" y="1984"/>
                      </a:cxn>
                      <a:cxn ang="0">
                        <a:pos x="3785" y="2236"/>
                      </a:cxn>
                      <a:cxn ang="0">
                        <a:pos x="3875" y="2494"/>
                      </a:cxn>
                      <a:cxn ang="0">
                        <a:pos x="3934" y="2740"/>
                      </a:cxn>
                      <a:cxn ang="0">
                        <a:pos x="3952" y="2973"/>
                      </a:cxn>
                      <a:cxn ang="0">
                        <a:pos x="3922" y="3255"/>
                      </a:cxn>
                      <a:cxn ang="0">
                        <a:pos x="3833" y="3501"/>
                      </a:cxn>
                      <a:cxn ang="0">
                        <a:pos x="3886" y="3387"/>
                      </a:cxn>
                      <a:cxn ang="0">
                        <a:pos x="3946" y="3123"/>
                      </a:cxn>
                      <a:cxn ang="0">
                        <a:pos x="3952" y="2973"/>
                      </a:cxn>
                    </a:cxnLst>
                    <a:rect l="0" t="0" r="r" b="b"/>
                    <a:pathLst>
                      <a:path w="3952" h="3501">
                        <a:moveTo>
                          <a:pt x="3952" y="2973"/>
                        </a:moveTo>
                        <a:lnTo>
                          <a:pt x="3946" y="2860"/>
                        </a:lnTo>
                        <a:lnTo>
                          <a:pt x="3934" y="2740"/>
                        </a:lnTo>
                        <a:lnTo>
                          <a:pt x="3910" y="2614"/>
                        </a:lnTo>
                        <a:lnTo>
                          <a:pt x="3875" y="2494"/>
                        </a:lnTo>
                        <a:lnTo>
                          <a:pt x="3839" y="2368"/>
                        </a:lnTo>
                        <a:lnTo>
                          <a:pt x="3785" y="2236"/>
                        </a:lnTo>
                        <a:lnTo>
                          <a:pt x="3731" y="2110"/>
                        </a:lnTo>
                        <a:lnTo>
                          <a:pt x="3665" y="1978"/>
                        </a:lnTo>
                        <a:lnTo>
                          <a:pt x="3593" y="1853"/>
                        </a:lnTo>
                        <a:lnTo>
                          <a:pt x="3516" y="1721"/>
                        </a:lnTo>
                        <a:lnTo>
                          <a:pt x="3432" y="1595"/>
                        </a:lnTo>
                        <a:lnTo>
                          <a:pt x="3336" y="1469"/>
                        </a:lnTo>
                        <a:lnTo>
                          <a:pt x="3241" y="1343"/>
                        </a:lnTo>
                        <a:lnTo>
                          <a:pt x="3133" y="1223"/>
                        </a:lnTo>
                        <a:lnTo>
                          <a:pt x="3025" y="1103"/>
                        </a:lnTo>
                        <a:lnTo>
                          <a:pt x="2906" y="983"/>
                        </a:lnTo>
                        <a:lnTo>
                          <a:pt x="2721" y="815"/>
                        </a:lnTo>
                        <a:lnTo>
                          <a:pt x="2529" y="660"/>
                        </a:lnTo>
                        <a:lnTo>
                          <a:pt x="2332" y="522"/>
                        </a:lnTo>
                        <a:lnTo>
                          <a:pt x="2141" y="396"/>
                        </a:lnTo>
                        <a:lnTo>
                          <a:pt x="1943" y="288"/>
                        </a:lnTo>
                        <a:lnTo>
                          <a:pt x="1746" y="198"/>
                        </a:lnTo>
                        <a:lnTo>
                          <a:pt x="1555" y="126"/>
                        </a:lnTo>
                        <a:lnTo>
                          <a:pt x="1363" y="66"/>
                        </a:lnTo>
                        <a:lnTo>
                          <a:pt x="1184" y="24"/>
                        </a:lnTo>
                        <a:lnTo>
                          <a:pt x="1005" y="6"/>
                        </a:lnTo>
                        <a:lnTo>
                          <a:pt x="837" y="0"/>
                        </a:lnTo>
                        <a:lnTo>
                          <a:pt x="676" y="12"/>
                        </a:lnTo>
                        <a:lnTo>
                          <a:pt x="526" y="48"/>
                        </a:lnTo>
                        <a:lnTo>
                          <a:pt x="389" y="102"/>
                        </a:lnTo>
                        <a:lnTo>
                          <a:pt x="263" y="174"/>
                        </a:lnTo>
                        <a:lnTo>
                          <a:pt x="155" y="264"/>
                        </a:lnTo>
                        <a:lnTo>
                          <a:pt x="114" y="312"/>
                        </a:lnTo>
                        <a:lnTo>
                          <a:pt x="72" y="366"/>
                        </a:lnTo>
                        <a:lnTo>
                          <a:pt x="0" y="486"/>
                        </a:lnTo>
                        <a:lnTo>
                          <a:pt x="0" y="498"/>
                        </a:lnTo>
                        <a:lnTo>
                          <a:pt x="72" y="372"/>
                        </a:lnTo>
                        <a:lnTo>
                          <a:pt x="161" y="264"/>
                        </a:lnTo>
                        <a:lnTo>
                          <a:pt x="269" y="174"/>
                        </a:lnTo>
                        <a:lnTo>
                          <a:pt x="395" y="102"/>
                        </a:lnTo>
                        <a:lnTo>
                          <a:pt x="526" y="48"/>
                        </a:lnTo>
                        <a:lnTo>
                          <a:pt x="676" y="18"/>
                        </a:lnTo>
                        <a:lnTo>
                          <a:pt x="837" y="6"/>
                        </a:lnTo>
                        <a:lnTo>
                          <a:pt x="1005" y="6"/>
                        </a:lnTo>
                        <a:lnTo>
                          <a:pt x="1184" y="30"/>
                        </a:lnTo>
                        <a:lnTo>
                          <a:pt x="1363" y="72"/>
                        </a:lnTo>
                        <a:lnTo>
                          <a:pt x="1555" y="132"/>
                        </a:lnTo>
                        <a:lnTo>
                          <a:pt x="1746" y="204"/>
                        </a:lnTo>
                        <a:lnTo>
                          <a:pt x="1943" y="294"/>
                        </a:lnTo>
                        <a:lnTo>
                          <a:pt x="2135" y="402"/>
                        </a:lnTo>
                        <a:lnTo>
                          <a:pt x="2332" y="528"/>
                        </a:lnTo>
                        <a:lnTo>
                          <a:pt x="2523" y="666"/>
                        </a:lnTo>
                        <a:lnTo>
                          <a:pt x="2715" y="821"/>
                        </a:lnTo>
                        <a:lnTo>
                          <a:pt x="2900" y="989"/>
                        </a:lnTo>
                        <a:lnTo>
                          <a:pt x="3127" y="1223"/>
                        </a:lnTo>
                        <a:lnTo>
                          <a:pt x="3235" y="1349"/>
                        </a:lnTo>
                        <a:lnTo>
                          <a:pt x="3336" y="1469"/>
                        </a:lnTo>
                        <a:lnTo>
                          <a:pt x="3426" y="1595"/>
                        </a:lnTo>
                        <a:lnTo>
                          <a:pt x="3510" y="1727"/>
                        </a:lnTo>
                        <a:lnTo>
                          <a:pt x="3593" y="1853"/>
                        </a:lnTo>
                        <a:lnTo>
                          <a:pt x="3665" y="1984"/>
                        </a:lnTo>
                        <a:lnTo>
                          <a:pt x="3731" y="2110"/>
                        </a:lnTo>
                        <a:lnTo>
                          <a:pt x="3785" y="2236"/>
                        </a:lnTo>
                        <a:lnTo>
                          <a:pt x="3833" y="2368"/>
                        </a:lnTo>
                        <a:lnTo>
                          <a:pt x="3875" y="2494"/>
                        </a:lnTo>
                        <a:lnTo>
                          <a:pt x="3910" y="2614"/>
                        </a:lnTo>
                        <a:lnTo>
                          <a:pt x="3934" y="2740"/>
                        </a:lnTo>
                        <a:lnTo>
                          <a:pt x="3946" y="2860"/>
                        </a:lnTo>
                        <a:lnTo>
                          <a:pt x="3952" y="2973"/>
                        </a:lnTo>
                        <a:lnTo>
                          <a:pt x="3946" y="3123"/>
                        </a:lnTo>
                        <a:lnTo>
                          <a:pt x="3922" y="3255"/>
                        </a:lnTo>
                        <a:lnTo>
                          <a:pt x="3886" y="3387"/>
                        </a:lnTo>
                        <a:lnTo>
                          <a:pt x="3833" y="3501"/>
                        </a:lnTo>
                        <a:lnTo>
                          <a:pt x="3833" y="3501"/>
                        </a:lnTo>
                        <a:lnTo>
                          <a:pt x="3886" y="3387"/>
                        </a:lnTo>
                        <a:lnTo>
                          <a:pt x="3928" y="3255"/>
                        </a:lnTo>
                        <a:lnTo>
                          <a:pt x="3946" y="3123"/>
                        </a:lnTo>
                        <a:lnTo>
                          <a:pt x="3952" y="2973"/>
                        </a:lnTo>
                        <a:lnTo>
                          <a:pt x="3952" y="29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449544" name="Freeform 8"/>
                  <p:cNvSpPr>
                    <a:spLocks/>
                  </p:cNvSpPr>
                  <p:nvPr userDrawn="1"/>
                </p:nvSpPr>
                <p:spPr bwMode="hidden">
                  <a:xfrm>
                    <a:off x="406" y="953"/>
                    <a:ext cx="3803" cy="3363"/>
                  </a:xfrm>
                  <a:custGeom>
                    <a:avLst/>
                    <a:gdLst/>
                    <a:ahLst/>
                    <a:cxnLst>
                      <a:cxn ang="0">
                        <a:pos x="676" y="2416"/>
                      </a:cxn>
                      <a:cxn ang="0">
                        <a:pos x="419" y="2062"/>
                      </a:cxn>
                      <a:cxn ang="0">
                        <a:pos x="215" y="1703"/>
                      </a:cxn>
                      <a:cxn ang="0">
                        <a:pos x="78" y="1343"/>
                      </a:cxn>
                      <a:cxn ang="0">
                        <a:pos x="12" y="1001"/>
                      </a:cxn>
                      <a:cxn ang="0">
                        <a:pos x="18" y="701"/>
                      </a:cxn>
                      <a:cxn ang="0">
                        <a:pos x="96" y="450"/>
                      </a:cxn>
                      <a:cxn ang="0">
                        <a:pos x="239" y="246"/>
                      </a:cxn>
                      <a:cxn ang="0">
                        <a:pos x="580" y="48"/>
                      </a:cxn>
                      <a:cxn ang="0">
                        <a:pos x="1028" y="6"/>
                      </a:cxn>
                      <a:cxn ang="0">
                        <a:pos x="1543" y="120"/>
                      </a:cxn>
                      <a:cxn ang="0">
                        <a:pos x="2087" y="378"/>
                      </a:cxn>
                      <a:cxn ang="0">
                        <a:pos x="2631" y="773"/>
                      </a:cxn>
                      <a:cxn ang="0">
                        <a:pos x="3115" y="1265"/>
                      </a:cxn>
                      <a:cxn ang="0">
                        <a:pos x="3378" y="1625"/>
                      </a:cxn>
                      <a:cxn ang="0">
                        <a:pos x="3582" y="1984"/>
                      </a:cxn>
                      <a:cxn ang="0">
                        <a:pos x="3719" y="2344"/>
                      </a:cxn>
                      <a:cxn ang="0">
                        <a:pos x="3785" y="2686"/>
                      </a:cxn>
                      <a:cxn ang="0">
                        <a:pos x="3749" y="3105"/>
                      </a:cxn>
                      <a:cxn ang="0">
                        <a:pos x="3629" y="3363"/>
                      </a:cxn>
                      <a:cxn ang="0">
                        <a:pos x="3779" y="2967"/>
                      </a:cxn>
                      <a:cxn ang="0">
                        <a:pos x="3791" y="2794"/>
                      </a:cxn>
                      <a:cxn ang="0">
                        <a:pos x="3749" y="2458"/>
                      </a:cxn>
                      <a:cxn ang="0">
                        <a:pos x="3635" y="2104"/>
                      </a:cxn>
                      <a:cxn ang="0">
                        <a:pos x="3456" y="1739"/>
                      </a:cxn>
                      <a:cxn ang="0">
                        <a:pos x="3211" y="1385"/>
                      </a:cxn>
                      <a:cxn ang="0">
                        <a:pos x="2804" y="929"/>
                      </a:cxn>
                      <a:cxn ang="0">
                        <a:pos x="2272" y="492"/>
                      </a:cxn>
                      <a:cxn ang="0">
                        <a:pos x="1722" y="192"/>
                      </a:cxn>
                      <a:cxn ang="0">
                        <a:pos x="1190" y="24"/>
                      </a:cxn>
                      <a:cxn ang="0">
                        <a:pos x="717" y="12"/>
                      </a:cxn>
                      <a:cxn ang="0">
                        <a:pos x="335" y="162"/>
                      </a:cxn>
                      <a:cxn ang="0">
                        <a:pos x="132" y="378"/>
                      </a:cxn>
                      <a:cxn ang="0">
                        <a:pos x="36" y="612"/>
                      </a:cxn>
                      <a:cxn ang="0">
                        <a:pos x="0" y="893"/>
                      </a:cxn>
                      <a:cxn ang="0">
                        <a:pos x="42" y="1229"/>
                      </a:cxn>
                      <a:cxn ang="0">
                        <a:pos x="161" y="1583"/>
                      </a:cxn>
                      <a:cxn ang="0">
                        <a:pos x="341" y="1942"/>
                      </a:cxn>
                      <a:cxn ang="0">
                        <a:pos x="580" y="2302"/>
                      </a:cxn>
                      <a:cxn ang="0">
                        <a:pos x="987" y="2758"/>
                      </a:cxn>
                      <a:cxn ang="0">
                        <a:pos x="1596" y="3237"/>
                      </a:cxn>
                      <a:cxn ang="0">
                        <a:pos x="1596" y="3237"/>
                      </a:cxn>
                      <a:cxn ang="0">
                        <a:pos x="993" y="2758"/>
                      </a:cxn>
                    </a:cxnLst>
                    <a:rect l="0" t="0" r="r" b="b"/>
                    <a:pathLst>
                      <a:path w="3791" h="3363">
                        <a:moveTo>
                          <a:pt x="993" y="2758"/>
                        </a:moveTo>
                        <a:lnTo>
                          <a:pt x="777" y="2536"/>
                        </a:lnTo>
                        <a:lnTo>
                          <a:pt x="676" y="2416"/>
                        </a:lnTo>
                        <a:lnTo>
                          <a:pt x="586" y="2302"/>
                        </a:lnTo>
                        <a:lnTo>
                          <a:pt x="496" y="2182"/>
                        </a:lnTo>
                        <a:lnTo>
                          <a:pt x="419" y="2062"/>
                        </a:lnTo>
                        <a:lnTo>
                          <a:pt x="341" y="1942"/>
                        </a:lnTo>
                        <a:lnTo>
                          <a:pt x="275" y="1822"/>
                        </a:lnTo>
                        <a:lnTo>
                          <a:pt x="215" y="1703"/>
                        </a:lnTo>
                        <a:lnTo>
                          <a:pt x="161" y="1583"/>
                        </a:lnTo>
                        <a:lnTo>
                          <a:pt x="114" y="1463"/>
                        </a:lnTo>
                        <a:lnTo>
                          <a:pt x="78" y="1343"/>
                        </a:lnTo>
                        <a:lnTo>
                          <a:pt x="48" y="1229"/>
                        </a:lnTo>
                        <a:lnTo>
                          <a:pt x="24" y="1115"/>
                        </a:lnTo>
                        <a:lnTo>
                          <a:pt x="12" y="1001"/>
                        </a:lnTo>
                        <a:lnTo>
                          <a:pt x="6" y="893"/>
                        </a:lnTo>
                        <a:lnTo>
                          <a:pt x="12" y="797"/>
                        </a:lnTo>
                        <a:lnTo>
                          <a:pt x="18" y="701"/>
                        </a:lnTo>
                        <a:lnTo>
                          <a:pt x="42" y="612"/>
                        </a:lnTo>
                        <a:lnTo>
                          <a:pt x="66" y="528"/>
                        </a:lnTo>
                        <a:lnTo>
                          <a:pt x="96" y="450"/>
                        </a:lnTo>
                        <a:lnTo>
                          <a:pt x="138" y="378"/>
                        </a:lnTo>
                        <a:lnTo>
                          <a:pt x="185" y="306"/>
                        </a:lnTo>
                        <a:lnTo>
                          <a:pt x="239" y="246"/>
                        </a:lnTo>
                        <a:lnTo>
                          <a:pt x="341" y="162"/>
                        </a:lnTo>
                        <a:lnTo>
                          <a:pt x="454" y="96"/>
                        </a:lnTo>
                        <a:lnTo>
                          <a:pt x="580" y="48"/>
                        </a:lnTo>
                        <a:lnTo>
                          <a:pt x="723" y="18"/>
                        </a:lnTo>
                        <a:lnTo>
                          <a:pt x="867" y="6"/>
                        </a:lnTo>
                        <a:lnTo>
                          <a:pt x="1028" y="6"/>
                        </a:lnTo>
                        <a:lnTo>
                          <a:pt x="1196" y="30"/>
                        </a:lnTo>
                        <a:lnTo>
                          <a:pt x="1363" y="66"/>
                        </a:lnTo>
                        <a:lnTo>
                          <a:pt x="1543" y="120"/>
                        </a:lnTo>
                        <a:lnTo>
                          <a:pt x="1722" y="192"/>
                        </a:lnTo>
                        <a:lnTo>
                          <a:pt x="1901" y="282"/>
                        </a:lnTo>
                        <a:lnTo>
                          <a:pt x="2087" y="378"/>
                        </a:lnTo>
                        <a:lnTo>
                          <a:pt x="2272" y="498"/>
                        </a:lnTo>
                        <a:lnTo>
                          <a:pt x="2451" y="624"/>
                        </a:lnTo>
                        <a:lnTo>
                          <a:pt x="2631" y="773"/>
                        </a:lnTo>
                        <a:lnTo>
                          <a:pt x="2804" y="929"/>
                        </a:lnTo>
                        <a:lnTo>
                          <a:pt x="3019" y="1151"/>
                        </a:lnTo>
                        <a:lnTo>
                          <a:pt x="3115" y="1265"/>
                        </a:lnTo>
                        <a:lnTo>
                          <a:pt x="3211" y="1385"/>
                        </a:lnTo>
                        <a:lnTo>
                          <a:pt x="3295" y="1505"/>
                        </a:lnTo>
                        <a:lnTo>
                          <a:pt x="3378" y="1625"/>
                        </a:lnTo>
                        <a:lnTo>
                          <a:pt x="3450" y="1745"/>
                        </a:lnTo>
                        <a:lnTo>
                          <a:pt x="3522" y="1864"/>
                        </a:lnTo>
                        <a:lnTo>
                          <a:pt x="3582" y="1984"/>
                        </a:lnTo>
                        <a:lnTo>
                          <a:pt x="3635" y="2104"/>
                        </a:lnTo>
                        <a:lnTo>
                          <a:pt x="3677" y="2224"/>
                        </a:lnTo>
                        <a:lnTo>
                          <a:pt x="3719" y="2344"/>
                        </a:lnTo>
                        <a:lnTo>
                          <a:pt x="3749" y="2458"/>
                        </a:lnTo>
                        <a:lnTo>
                          <a:pt x="3773" y="2572"/>
                        </a:lnTo>
                        <a:lnTo>
                          <a:pt x="3785" y="2686"/>
                        </a:lnTo>
                        <a:lnTo>
                          <a:pt x="3791" y="2794"/>
                        </a:lnTo>
                        <a:lnTo>
                          <a:pt x="3779" y="2955"/>
                        </a:lnTo>
                        <a:lnTo>
                          <a:pt x="3749" y="3105"/>
                        </a:lnTo>
                        <a:lnTo>
                          <a:pt x="3695" y="3243"/>
                        </a:lnTo>
                        <a:lnTo>
                          <a:pt x="3623" y="3363"/>
                        </a:lnTo>
                        <a:lnTo>
                          <a:pt x="3629" y="3363"/>
                        </a:lnTo>
                        <a:lnTo>
                          <a:pt x="3701" y="3243"/>
                        </a:lnTo>
                        <a:lnTo>
                          <a:pt x="3749" y="3111"/>
                        </a:lnTo>
                        <a:lnTo>
                          <a:pt x="3779" y="2967"/>
                        </a:lnTo>
                        <a:lnTo>
                          <a:pt x="3791" y="2806"/>
                        </a:lnTo>
                        <a:lnTo>
                          <a:pt x="3791" y="2800"/>
                        </a:lnTo>
                        <a:lnTo>
                          <a:pt x="3791" y="2794"/>
                        </a:lnTo>
                        <a:lnTo>
                          <a:pt x="3785" y="2686"/>
                        </a:lnTo>
                        <a:lnTo>
                          <a:pt x="3773" y="2572"/>
                        </a:lnTo>
                        <a:lnTo>
                          <a:pt x="3749" y="2458"/>
                        </a:lnTo>
                        <a:lnTo>
                          <a:pt x="3719" y="2338"/>
                        </a:lnTo>
                        <a:lnTo>
                          <a:pt x="3683" y="2224"/>
                        </a:lnTo>
                        <a:lnTo>
                          <a:pt x="3635" y="2104"/>
                        </a:lnTo>
                        <a:lnTo>
                          <a:pt x="3582" y="1984"/>
                        </a:lnTo>
                        <a:lnTo>
                          <a:pt x="3522" y="1864"/>
                        </a:lnTo>
                        <a:lnTo>
                          <a:pt x="3456" y="1739"/>
                        </a:lnTo>
                        <a:lnTo>
                          <a:pt x="3378" y="1619"/>
                        </a:lnTo>
                        <a:lnTo>
                          <a:pt x="3300" y="1499"/>
                        </a:lnTo>
                        <a:lnTo>
                          <a:pt x="3211" y="1385"/>
                        </a:lnTo>
                        <a:lnTo>
                          <a:pt x="3121" y="1265"/>
                        </a:lnTo>
                        <a:lnTo>
                          <a:pt x="3019" y="1151"/>
                        </a:lnTo>
                        <a:lnTo>
                          <a:pt x="2804" y="929"/>
                        </a:lnTo>
                        <a:lnTo>
                          <a:pt x="2631" y="767"/>
                        </a:lnTo>
                        <a:lnTo>
                          <a:pt x="2451" y="624"/>
                        </a:lnTo>
                        <a:lnTo>
                          <a:pt x="2272" y="492"/>
                        </a:lnTo>
                        <a:lnTo>
                          <a:pt x="2087" y="378"/>
                        </a:lnTo>
                        <a:lnTo>
                          <a:pt x="1901" y="276"/>
                        </a:lnTo>
                        <a:lnTo>
                          <a:pt x="1722" y="192"/>
                        </a:lnTo>
                        <a:lnTo>
                          <a:pt x="1543" y="120"/>
                        </a:lnTo>
                        <a:lnTo>
                          <a:pt x="1363" y="66"/>
                        </a:lnTo>
                        <a:lnTo>
                          <a:pt x="1190" y="24"/>
                        </a:lnTo>
                        <a:lnTo>
                          <a:pt x="1028" y="6"/>
                        </a:lnTo>
                        <a:lnTo>
                          <a:pt x="867" y="0"/>
                        </a:lnTo>
                        <a:lnTo>
                          <a:pt x="717" y="12"/>
                        </a:lnTo>
                        <a:lnTo>
                          <a:pt x="580" y="42"/>
                        </a:lnTo>
                        <a:lnTo>
                          <a:pt x="448" y="90"/>
                        </a:lnTo>
                        <a:lnTo>
                          <a:pt x="335" y="162"/>
                        </a:lnTo>
                        <a:lnTo>
                          <a:pt x="233" y="246"/>
                        </a:lnTo>
                        <a:lnTo>
                          <a:pt x="179" y="306"/>
                        </a:lnTo>
                        <a:lnTo>
                          <a:pt x="132" y="378"/>
                        </a:lnTo>
                        <a:lnTo>
                          <a:pt x="90" y="450"/>
                        </a:lnTo>
                        <a:lnTo>
                          <a:pt x="60" y="528"/>
                        </a:lnTo>
                        <a:lnTo>
                          <a:pt x="36" y="612"/>
                        </a:lnTo>
                        <a:lnTo>
                          <a:pt x="12" y="701"/>
                        </a:lnTo>
                        <a:lnTo>
                          <a:pt x="6" y="797"/>
                        </a:lnTo>
                        <a:lnTo>
                          <a:pt x="0" y="893"/>
                        </a:lnTo>
                        <a:lnTo>
                          <a:pt x="6" y="1001"/>
                        </a:lnTo>
                        <a:lnTo>
                          <a:pt x="24" y="1115"/>
                        </a:lnTo>
                        <a:lnTo>
                          <a:pt x="42" y="1229"/>
                        </a:lnTo>
                        <a:lnTo>
                          <a:pt x="78" y="1343"/>
                        </a:lnTo>
                        <a:lnTo>
                          <a:pt x="114" y="1463"/>
                        </a:lnTo>
                        <a:lnTo>
                          <a:pt x="161" y="1583"/>
                        </a:lnTo>
                        <a:lnTo>
                          <a:pt x="215" y="1703"/>
                        </a:lnTo>
                        <a:lnTo>
                          <a:pt x="275" y="1822"/>
                        </a:lnTo>
                        <a:lnTo>
                          <a:pt x="341" y="1942"/>
                        </a:lnTo>
                        <a:lnTo>
                          <a:pt x="413" y="2062"/>
                        </a:lnTo>
                        <a:lnTo>
                          <a:pt x="496" y="2182"/>
                        </a:lnTo>
                        <a:lnTo>
                          <a:pt x="580" y="2302"/>
                        </a:lnTo>
                        <a:lnTo>
                          <a:pt x="676" y="2422"/>
                        </a:lnTo>
                        <a:lnTo>
                          <a:pt x="771" y="2536"/>
                        </a:lnTo>
                        <a:lnTo>
                          <a:pt x="987" y="2758"/>
                        </a:lnTo>
                        <a:lnTo>
                          <a:pt x="1184" y="2931"/>
                        </a:lnTo>
                        <a:lnTo>
                          <a:pt x="1387" y="3093"/>
                        </a:lnTo>
                        <a:lnTo>
                          <a:pt x="1596" y="3237"/>
                        </a:lnTo>
                        <a:lnTo>
                          <a:pt x="1800" y="3363"/>
                        </a:lnTo>
                        <a:lnTo>
                          <a:pt x="1806" y="3363"/>
                        </a:lnTo>
                        <a:lnTo>
                          <a:pt x="1596" y="3237"/>
                        </a:lnTo>
                        <a:lnTo>
                          <a:pt x="1393" y="3093"/>
                        </a:lnTo>
                        <a:lnTo>
                          <a:pt x="1190" y="2931"/>
                        </a:lnTo>
                        <a:lnTo>
                          <a:pt x="993" y="2758"/>
                        </a:lnTo>
                        <a:lnTo>
                          <a:pt x="993" y="27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449545" name="Freeform 9"/>
                  <p:cNvSpPr>
                    <a:spLocks/>
                  </p:cNvSpPr>
                  <p:nvPr userDrawn="1"/>
                </p:nvSpPr>
                <p:spPr bwMode="hidden">
                  <a:xfrm>
                    <a:off x="514" y="1091"/>
                    <a:ext cx="3538" cy="3225"/>
                  </a:xfrm>
                  <a:custGeom>
                    <a:avLst/>
                    <a:gdLst/>
                    <a:ahLst/>
                    <a:cxnLst>
                      <a:cxn ang="0">
                        <a:pos x="538" y="2146"/>
                      </a:cxn>
                      <a:cxn ang="0">
                        <a:pos x="317" y="1816"/>
                      </a:cxn>
                      <a:cxn ang="0">
                        <a:pos x="149" y="1481"/>
                      </a:cxn>
                      <a:cxn ang="0">
                        <a:pos x="41" y="1151"/>
                      </a:cxn>
                      <a:cxn ang="0">
                        <a:pos x="0" y="839"/>
                      </a:cxn>
                      <a:cxn ang="0">
                        <a:pos x="30" y="575"/>
                      </a:cxn>
                      <a:cxn ang="0">
                        <a:pos x="125" y="354"/>
                      </a:cxn>
                      <a:cxn ang="0">
                        <a:pos x="317" y="150"/>
                      </a:cxn>
                      <a:cxn ang="0">
                        <a:pos x="669" y="12"/>
                      </a:cxn>
                      <a:cxn ang="0">
                        <a:pos x="1112" y="24"/>
                      </a:cxn>
                      <a:cxn ang="0">
                        <a:pos x="1608" y="174"/>
                      </a:cxn>
                      <a:cxn ang="0">
                        <a:pos x="2116" y="456"/>
                      </a:cxn>
                      <a:cxn ang="0">
                        <a:pos x="2613" y="857"/>
                      </a:cxn>
                      <a:cxn ang="0">
                        <a:pos x="3073" y="1391"/>
                      </a:cxn>
                      <a:cxn ang="0">
                        <a:pos x="3276" y="1726"/>
                      </a:cxn>
                      <a:cxn ang="0">
                        <a:pos x="3426" y="2062"/>
                      </a:cxn>
                      <a:cxn ang="0">
                        <a:pos x="3509" y="2386"/>
                      </a:cxn>
                      <a:cxn ang="0">
                        <a:pos x="3521" y="2680"/>
                      </a:cxn>
                      <a:cxn ang="0">
                        <a:pos x="3474" y="2931"/>
                      </a:cxn>
                      <a:cxn ang="0">
                        <a:pos x="3360" y="3141"/>
                      </a:cxn>
                      <a:cxn ang="0">
                        <a:pos x="3282" y="3225"/>
                      </a:cxn>
                      <a:cxn ang="0">
                        <a:pos x="3312" y="3201"/>
                      </a:cxn>
                      <a:cxn ang="0">
                        <a:pos x="3444" y="3009"/>
                      </a:cxn>
                      <a:cxn ang="0">
                        <a:pos x="3515" y="2769"/>
                      </a:cxn>
                      <a:cxn ang="0">
                        <a:pos x="3521" y="2488"/>
                      </a:cxn>
                      <a:cxn ang="0">
                        <a:pos x="3462" y="2170"/>
                      </a:cxn>
                      <a:cxn ang="0">
                        <a:pos x="3336" y="1834"/>
                      </a:cxn>
                      <a:cxn ang="0">
                        <a:pos x="3145" y="1499"/>
                      </a:cxn>
                      <a:cxn ang="0">
                        <a:pos x="2816" y="1061"/>
                      </a:cxn>
                      <a:cxn ang="0">
                        <a:pos x="2284" y="575"/>
                      </a:cxn>
                      <a:cxn ang="0">
                        <a:pos x="1775" y="252"/>
                      </a:cxn>
                      <a:cxn ang="0">
                        <a:pos x="1273" y="60"/>
                      </a:cxn>
                      <a:cxn ang="0">
                        <a:pos x="807" y="0"/>
                      </a:cxn>
                      <a:cxn ang="0">
                        <a:pos x="418" y="84"/>
                      </a:cxn>
                      <a:cxn ang="0">
                        <a:pos x="167" y="288"/>
                      </a:cxn>
                      <a:cxn ang="0">
                        <a:pos x="53" y="498"/>
                      </a:cxn>
                      <a:cxn ang="0">
                        <a:pos x="0" y="749"/>
                      </a:cxn>
                      <a:cxn ang="0">
                        <a:pos x="18" y="1043"/>
                      </a:cxn>
                      <a:cxn ang="0">
                        <a:pos x="101" y="1373"/>
                      </a:cxn>
                      <a:cxn ang="0">
                        <a:pos x="251" y="1708"/>
                      </a:cxn>
                      <a:cxn ang="0">
                        <a:pos x="454" y="2038"/>
                      </a:cxn>
                      <a:cxn ang="0">
                        <a:pos x="914" y="2572"/>
                      </a:cxn>
                      <a:cxn ang="0">
                        <a:pos x="1255" y="2865"/>
                      </a:cxn>
                      <a:cxn ang="0">
                        <a:pos x="1608" y="3099"/>
                      </a:cxn>
                      <a:cxn ang="0">
                        <a:pos x="1853" y="3225"/>
                      </a:cxn>
                      <a:cxn ang="0">
                        <a:pos x="1494" y="3027"/>
                      </a:cxn>
                      <a:cxn ang="0">
                        <a:pos x="1142" y="2769"/>
                      </a:cxn>
                    </a:cxnLst>
                    <a:rect l="0" t="0" r="r" b="b"/>
                    <a:pathLst>
                      <a:path w="3527" h="3225">
                        <a:moveTo>
                          <a:pt x="914" y="2572"/>
                        </a:moveTo>
                        <a:lnTo>
                          <a:pt x="717" y="2362"/>
                        </a:lnTo>
                        <a:lnTo>
                          <a:pt x="538" y="2146"/>
                        </a:lnTo>
                        <a:lnTo>
                          <a:pt x="460" y="2038"/>
                        </a:lnTo>
                        <a:lnTo>
                          <a:pt x="382" y="1930"/>
                        </a:lnTo>
                        <a:lnTo>
                          <a:pt x="317" y="1816"/>
                        </a:lnTo>
                        <a:lnTo>
                          <a:pt x="251" y="1702"/>
                        </a:lnTo>
                        <a:lnTo>
                          <a:pt x="197" y="1589"/>
                        </a:lnTo>
                        <a:lnTo>
                          <a:pt x="149" y="1481"/>
                        </a:lnTo>
                        <a:lnTo>
                          <a:pt x="107" y="1367"/>
                        </a:lnTo>
                        <a:lnTo>
                          <a:pt x="71" y="1259"/>
                        </a:lnTo>
                        <a:lnTo>
                          <a:pt x="41" y="1151"/>
                        </a:lnTo>
                        <a:lnTo>
                          <a:pt x="18" y="1043"/>
                        </a:lnTo>
                        <a:lnTo>
                          <a:pt x="6" y="941"/>
                        </a:lnTo>
                        <a:lnTo>
                          <a:pt x="0" y="839"/>
                        </a:lnTo>
                        <a:lnTo>
                          <a:pt x="6" y="749"/>
                        </a:lnTo>
                        <a:lnTo>
                          <a:pt x="12" y="659"/>
                        </a:lnTo>
                        <a:lnTo>
                          <a:pt x="30" y="575"/>
                        </a:lnTo>
                        <a:lnTo>
                          <a:pt x="59" y="498"/>
                        </a:lnTo>
                        <a:lnTo>
                          <a:pt x="89" y="420"/>
                        </a:lnTo>
                        <a:lnTo>
                          <a:pt x="125" y="354"/>
                        </a:lnTo>
                        <a:lnTo>
                          <a:pt x="173" y="288"/>
                        </a:lnTo>
                        <a:lnTo>
                          <a:pt x="221" y="228"/>
                        </a:lnTo>
                        <a:lnTo>
                          <a:pt x="317" y="150"/>
                        </a:lnTo>
                        <a:lnTo>
                          <a:pt x="424" y="90"/>
                        </a:lnTo>
                        <a:lnTo>
                          <a:pt x="544" y="42"/>
                        </a:lnTo>
                        <a:lnTo>
                          <a:pt x="669" y="12"/>
                        </a:lnTo>
                        <a:lnTo>
                          <a:pt x="813" y="0"/>
                        </a:lnTo>
                        <a:lnTo>
                          <a:pt x="956" y="6"/>
                        </a:lnTo>
                        <a:lnTo>
                          <a:pt x="1112" y="24"/>
                        </a:lnTo>
                        <a:lnTo>
                          <a:pt x="1273" y="60"/>
                        </a:lnTo>
                        <a:lnTo>
                          <a:pt x="1441" y="114"/>
                        </a:lnTo>
                        <a:lnTo>
                          <a:pt x="1608" y="174"/>
                        </a:lnTo>
                        <a:lnTo>
                          <a:pt x="1775" y="258"/>
                        </a:lnTo>
                        <a:lnTo>
                          <a:pt x="1949" y="348"/>
                        </a:lnTo>
                        <a:lnTo>
                          <a:pt x="2116" y="456"/>
                        </a:lnTo>
                        <a:lnTo>
                          <a:pt x="2284" y="575"/>
                        </a:lnTo>
                        <a:lnTo>
                          <a:pt x="2451" y="713"/>
                        </a:lnTo>
                        <a:lnTo>
                          <a:pt x="2613" y="857"/>
                        </a:lnTo>
                        <a:lnTo>
                          <a:pt x="2810" y="1067"/>
                        </a:lnTo>
                        <a:lnTo>
                          <a:pt x="2989" y="1283"/>
                        </a:lnTo>
                        <a:lnTo>
                          <a:pt x="3073" y="1391"/>
                        </a:lnTo>
                        <a:lnTo>
                          <a:pt x="3145" y="1505"/>
                        </a:lnTo>
                        <a:lnTo>
                          <a:pt x="3216" y="1612"/>
                        </a:lnTo>
                        <a:lnTo>
                          <a:pt x="3276" y="1726"/>
                        </a:lnTo>
                        <a:lnTo>
                          <a:pt x="3330" y="1840"/>
                        </a:lnTo>
                        <a:lnTo>
                          <a:pt x="3384" y="1948"/>
                        </a:lnTo>
                        <a:lnTo>
                          <a:pt x="3426" y="2062"/>
                        </a:lnTo>
                        <a:lnTo>
                          <a:pt x="3462" y="2170"/>
                        </a:lnTo>
                        <a:lnTo>
                          <a:pt x="3491" y="2278"/>
                        </a:lnTo>
                        <a:lnTo>
                          <a:pt x="3509" y="2386"/>
                        </a:lnTo>
                        <a:lnTo>
                          <a:pt x="3521" y="2488"/>
                        </a:lnTo>
                        <a:lnTo>
                          <a:pt x="3527" y="2590"/>
                        </a:lnTo>
                        <a:lnTo>
                          <a:pt x="3521" y="2680"/>
                        </a:lnTo>
                        <a:lnTo>
                          <a:pt x="3515" y="2769"/>
                        </a:lnTo>
                        <a:lnTo>
                          <a:pt x="3497" y="2853"/>
                        </a:lnTo>
                        <a:lnTo>
                          <a:pt x="3474" y="2931"/>
                        </a:lnTo>
                        <a:lnTo>
                          <a:pt x="3438" y="3009"/>
                        </a:lnTo>
                        <a:lnTo>
                          <a:pt x="3402" y="3075"/>
                        </a:lnTo>
                        <a:lnTo>
                          <a:pt x="3360" y="3141"/>
                        </a:lnTo>
                        <a:lnTo>
                          <a:pt x="3306" y="3201"/>
                        </a:lnTo>
                        <a:lnTo>
                          <a:pt x="3294" y="3213"/>
                        </a:lnTo>
                        <a:lnTo>
                          <a:pt x="3282" y="3225"/>
                        </a:lnTo>
                        <a:lnTo>
                          <a:pt x="3288" y="3225"/>
                        </a:lnTo>
                        <a:lnTo>
                          <a:pt x="3300" y="3213"/>
                        </a:lnTo>
                        <a:lnTo>
                          <a:pt x="3312" y="3201"/>
                        </a:lnTo>
                        <a:lnTo>
                          <a:pt x="3366" y="3141"/>
                        </a:lnTo>
                        <a:lnTo>
                          <a:pt x="3408" y="3075"/>
                        </a:lnTo>
                        <a:lnTo>
                          <a:pt x="3444" y="3009"/>
                        </a:lnTo>
                        <a:lnTo>
                          <a:pt x="3474" y="2931"/>
                        </a:lnTo>
                        <a:lnTo>
                          <a:pt x="3497" y="2853"/>
                        </a:lnTo>
                        <a:lnTo>
                          <a:pt x="3515" y="2769"/>
                        </a:lnTo>
                        <a:lnTo>
                          <a:pt x="3527" y="2680"/>
                        </a:lnTo>
                        <a:lnTo>
                          <a:pt x="3527" y="2590"/>
                        </a:lnTo>
                        <a:lnTo>
                          <a:pt x="3521" y="2488"/>
                        </a:lnTo>
                        <a:lnTo>
                          <a:pt x="3509" y="2386"/>
                        </a:lnTo>
                        <a:lnTo>
                          <a:pt x="3491" y="2278"/>
                        </a:lnTo>
                        <a:lnTo>
                          <a:pt x="3462" y="2170"/>
                        </a:lnTo>
                        <a:lnTo>
                          <a:pt x="3426" y="2056"/>
                        </a:lnTo>
                        <a:lnTo>
                          <a:pt x="3384" y="1948"/>
                        </a:lnTo>
                        <a:lnTo>
                          <a:pt x="3336" y="1834"/>
                        </a:lnTo>
                        <a:lnTo>
                          <a:pt x="3276" y="1726"/>
                        </a:lnTo>
                        <a:lnTo>
                          <a:pt x="3216" y="1612"/>
                        </a:lnTo>
                        <a:lnTo>
                          <a:pt x="3145" y="1499"/>
                        </a:lnTo>
                        <a:lnTo>
                          <a:pt x="3073" y="1391"/>
                        </a:lnTo>
                        <a:lnTo>
                          <a:pt x="2989" y="1277"/>
                        </a:lnTo>
                        <a:lnTo>
                          <a:pt x="2816" y="1061"/>
                        </a:lnTo>
                        <a:lnTo>
                          <a:pt x="2613" y="857"/>
                        </a:lnTo>
                        <a:lnTo>
                          <a:pt x="2451" y="707"/>
                        </a:lnTo>
                        <a:lnTo>
                          <a:pt x="2284" y="575"/>
                        </a:lnTo>
                        <a:lnTo>
                          <a:pt x="2116" y="456"/>
                        </a:lnTo>
                        <a:lnTo>
                          <a:pt x="1949" y="348"/>
                        </a:lnTo>
                        <a:lnTo>
                          <a:pt x="1775" y="252"/>
                        </a:lnTo>
                        <a:lnTo>
                          <a:pt x="1608" y="174"/>
                        </a:lnTo>
                        <a:lnTo>
                          <a:pt x="1435" y="108"/>
                        </a:lnTo>
                        <a:lnTo>
                          <a:pt x="1273" y="60"/>
                        </a:lnTo>
                        <a:lnTo>
                          <a:pt x="1112" y="24"/>
                        </a:lnTo>
                        <a:lnTo>
                          <a:pt x="956" y="0"/>
                        </a:lnTo>
                        <a:lnTo>
                          <a:pt x="807" y="0"/>
                        </a:lnTo>
                        <a:lnTo>
                          <a:pt x="669" y="12"/>
                        </a:lnTo>
                        <a:lnTo>
                          <a:pt x="538" y="42"/>
                        </a:lnTo>
                        <a:lnTo>
                          <a:pt x="418" y="84"/>
                        </a:lnTo>
                        <a:lnTo>
                          <a:pt x="311" y="150"/>
                        </a:lnTo>
                        <a:lnTo>
                          <a:pt x="215" y="228"/>
                        </a:lnTo>
                        <a:lnTo>
                          <a:pt x="167" y="288"/>
                        </a:lnTo>
                        <a:lnTo>
                          <a:pt x="119" y="354"/>
                        </a:lnTo>
                        <a:lnTo>
                          <a:pt x="83" y="420"/>
                        </a:lnTo>
                        <a:lnTo>
                          <a:pt x="53" y="498"/>
                        </a:lnTo>
                        <a:lnTo>
                          <a:pt x="30" y="575"/>
                        </a:lnTo>
                        <a:lnTo>
                          <a:pt x="12" y="659"/>
                        </a:lnTo>
                        <a:lnTo>
                          <a:pt x="0" y="749"/>
                        </a:lnTo>
                        <a:lnTo>
                          <a:pt x="0" y="839"/>
                        </a:lnTo>
                        <a:lnTo>
                          <a:pt x="6" y="941"/>
                        </a:lnTo>
                        <a:lnTo>
                          <a:pt x="18" y="1043"/>
                        </a:lnTo>
                        <a:lnTo>
                          <a:pt x="35" y="1151"/>
                        </a:lnTo>
                        <a:lnTo>
                          <a:pt x="65" y="1259"/>
                        </a:lnTo>
                        <a:lnTo>
                          <a:pt x="101" y="1373"/>
                        </a:lnTo>
                        <a:lnTo>
                          <a:pt x="143" y="1481"/>
                        </a:lnTo>
                        <a:lnTo>
                          <a:pt x="191" y="1595"/>
                        </a:lnTo>
                        <a:lnTo>
                          <a:pt x="251" y="1708"/>
                        </a:lnTo>
                        <a:lnTo>
                          <a:pt x="311" y="1816"/>
                        </a:lnTo>
                        <a:lnTo>
                          <a:pt x="382" y="1930"/>
                        </a:lnTo>
                        <a:lnTo>
                          <a:pt x="454" y="2038"/>
                        </a:lnTo>
                        <a:lnTo>
                          <a:pt x="538" y="2152"/>
                        </a:lnTo>
                        <a:lnTo>
                          <a:pt x="717" y="2368"/>
                        </a:lnTo>
                        <a:lnTo>
                          <a:pt x="914" y="2572"/>
                        </a:lnTo>
                        <a:lnTo>
                          <a:pt x="1028" y="2674"/>
                        </a:lnTo>
                        <a:lnTo>
                          <a:pt x="1142" y="2775"/>
                        </a:lnTo>
                        <a:lnTo>
                          <a:pt x="1255" y="2865"/>
                        </a:lnTo>
                        <a:lnTo>
                          <a:pt x="1369" y="2949"/>
                        </a:lnTo>
                        <a:lnTo>
                          <a:pt x="1488" y="3027"/>
                        </a:lnTo>
                        <a:lnTo>
                          <a:pt x="1608" y="3099"/>
                        </a:lnTo>
                        <a:lnTo>
                          <a:pt x="1722" y="3165"/>
                        </a:lnTo>
                        <a:lnTo>
                          <a:pt x="1841" y="3225"/>
                        </a:lnTo>
                        <a:lnTo>
                          <a:pt x="1853" y="3225"/>
                        </a:lnTo>
                        <a:lnTo>
                          <a:pt x="1734" y="3165"/>
                        </a:lnTo>
                        <a:lnTo>
                          <a:pt x="1614" y="3099"/>
                        </a:lnTo>
                        <a:lnTo>
                          <a:pt x="1494" y="3027"/>
                        </a:lnTo>
                        <a:lnTo>
                          <a:pt x="1375" y="2949"/>
                        </a:lnTo>
                        <a:lnTo>
                          <a:pt x="1261" y="2865"/>
                        </a:lnTo>
                        <a:lnTo>
                          <a:pt x="1142" y="2769"/>
                        </a:lnTo>
                        <a:lnTo>
                          <a:pt x="914" y="2572"/>
                        </a:lnTo>
                        <a:lnTo>
                          <a:pt x="914" y="25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grpSp>
                <p:nvGrpSpPr>
                  <p:cNvPr id="10281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522"/>
                    <a:ext cx="4751" cy="3794"/>
                    <a:chOff x="0" y="522"/>
                    <a:chExt cx="4751" cy="3794"/>
                  </a:xfrm>
                </p:grpSpPr>
                <p:sp>
                  <p:nvSpPr>
                    <p:cNvPr id="449547" name="Freeform 11"/>
                    <p:cNvSpPr>
                      <a:spLocks/>
                    </p:cNvSpPr>
                    <p:nvPr userDrawn="1"/>
                  </p:nvSpPr>
                  <p:spPr bwMode="hidden">
                    <a:xfrm>
                      <a:off x="400" y="522"/>
                      <a:ext cx="4264" cy="3794"/>
                    </a:xfrm>
                    <a:custGeom>
                      <a:avLst/>
                      <a:gdLst/>
                      <a:ahLst/>
                      <a:cxnLst>
                        <a:cxn ang="0">
                          <a:pos x="4245" y="3237"/>
                        </a:cxn>
                        <a:cxn ang="0">
                          <a:pos x="4203" y="2961"/>
                        </a:cxn>
                        <a:cxn ang="0">
                          <a:pos x="4120" y="2679"/>
                        </a:cxn>
                        <a:cxn ang="0">
                          <a:pos x="4000" y="2391"/>
                        </a:cxn>
                        <a:cxn ang="0">
                          <a:pos x="3845" y="2098"/>
                        </a:cxn>
                        <a:cxn ang="0">
                          <a:pos x="3659" y="1810"/>
                        </a:cxn>
                        <a:cxn ang="0">
                          <a:pos x="3438" y="1528"/>
                        </a:cxn>
                        <a:cxn ang="0">
                          <a:pos x="3193" y="1252"/>
                        </a:cxn>
                        <a:cxn ang="0">
                          <a:pos x="2858" y="935"/>
                        </a:cxn>
                        <a:cxn ang="0">
                          <a:pos x="2434" y="605"/>
                        </a:cxn>
                        <a:cxn ang="0">
                          <a:pos x="1991" y="341"/>
                        </a:cxn>
                        <a:cxn ang="0">
                          <a:pos x="1549" y="143"/>
                        </a:cxn>
                        <a:cxn ang="0">
                          <a:pos x="1124" y="35"/>
                        </a:cxn>
                        <a:cxn ang="0">
                          <a:pos x="741" y="0"/>
                        </a:cxn>
                        <a:cxn ang="0">
                          <a:pos x="401" y="47"/>
                        </a:cxn>
                        <a:cxn ang="0">
                          <a:pos x="120" y="173"/>
                        </a:cxn>
                        <a:cxn ang="0">
                          <a:pos x="0" y="269"/>
                        </a:cxn>
                        <a:cxn ang="0">
                          <a:pos x="263" y="101"/>
                        </a:cxn>
                        <a:cxn ang="0">
                          <a:pos x="586" y="18"/>
                        </a:cxn>
                        <a:cxn ang="0">
                          <a:pos x="957" y="18"/>
                        </a:cxn>
                        <a:cxn ang="0">
                          <a:pos x="1357" y="95"/>
                        </a:cxn>
                        <a:cxn ang="0">
                          <a:pos x="1782" y="245"/>
                        </a:cxn>
                        <a:cxn ang="0">
                          <a:pos x="2212" y="467"/>
                        </a:cxn>
                        <a:cxn ang="0">
                          <a:pos x="2643" y="761"/>
                        </a:cxn>
                        <a:cxn ang="0">
                          <a:pos x="3061" y="1120"/>
                        </a:cxn>
                        <a:cxn ang="0">
                          <a:pos x="3318" y="1390"/>
                        </a:cxn>
                        <a:cxn ang="0">
                          <a:pos x="3552" y="1666"/>
                        </a:cxn>
                        <a:cxn ang="0">
                          <a:pos x="3755" y="1954"/>
                        </a:cxn>
                        <a:cxn ang="0">
                          <a:pos x="3922" y="2247"/>
                        </a:cxn>
                        <a:cxn ang="0">
                          <a:pos x="4060" y="2535"/>
                        </a:cxn>
                        <a:cxn ang="0">
                          <a:pos x="4162" y="2823"/>
                        </a:cxn>
                        <a:cxn ang="0">
                          <a:pos x="4221" y="3105"/>
                        </a:cxn>
                        <a:cxn ang="0">
                          <a:pos x="4245" y="3368"/>
                        </a:cxn>
                        <a:cxn ang="0">
                          <a:pos x="4233" y="3590"/>
                        </a:cxn>
                        <a:cxn ang="0">
                          <a:pos x="4185" y="3794"/>
                        </a:cxn>
                        <a:cxn ang="0">
                          <a:pos x="4215" y="3692"/>
                        </a:cxn>
                        <a:cxn ang="0">
                          <a:pos x="4245" y="3482"/>
                        </a:cxn>
                        <a:cxn ang="0">
                          <a:pos x="4251" y="3368"/>
                        </a:cxn>
                      </a:cxnLst>
                      <a:rect l="0" t="0" r="r" b="b"/>
                      <a:pathLst>
                        <a:path w="4251" h="3794">
                          <a:moveTo>
                            <a:pt x="4251" y="3368"/>
                          </a:moveTo>
                          <a:lnTo>
                            <a:pt x="4245" y="3237"/>
                          </a:lnTo>
                          <a:lnTo>
                            <a:pt x="4227" y="3099"/>
                          </a:lnTo>
                          <a:lnTo>
                            <a:pt x="4203" y="2961"/>
                          </a:lnTo>
                          <a:lnTo>
                            <a:pt x="4167" y="2823"/>
                          </a:lnTo>
                          <a:lnTo>
                            <a:pt x="4120" y="2679"/>
                          </a:lnTo>
                          <a:lnTo>
                            <a:pt x="4066" y="2535"/>
                          </a:lnTo>
                          <a:lnTo>
                            <a:pt x="4000" y="2391"/>
                          </a:lnTo>
                          <a:lnTo>
                            <a:pt x="3928" y="2247"/>
                          </a:lnTo>
                          <a:lnTo>
                            <a:pt x="3845" y="2098"/>
                          </a:lnTo>
                          <a:lnTo>
                            <a:pt x="3755" y="1954"/>
                          </a:lnTo>
                          <a:lnTo>
                            <a:pt x="3659" y="1810"/>
                          </a:lnTo>
                          <a:lnTo>
                            <a:pt x="3552" y="1666"/>
                          </a:lnTo>
                          <a:lnTo>
                            <a:pt x="3438" y="1528"/>
                          </a:lnTo>
                          <a:lnTo>
                            <a:pt x="3318" y="1390"/>
                          </a:lnTo>
                          <a:lnTo>
                            <a:pt x="3193" y="1252"/>
                          </a:lnTo>
                          <a:lnTo>
                            <a:pt x="3061" y="1120"/>
                          </a:lnTo>
                          <a:lnTo>
                            <a:pt x="2858" y="935"/>
                          </a:lnTo>
                          <a:lnTo>
                            <a:pt x="2649" y="761"/>
                          </a:lnTo>
                          <a:lnTo>
                            <a:pt x="2434" y="605"/>
                          </a:lnTo>
                          <a:lnTo>
                            <a:pt x="2212" y="467"/>
                          </a:lnTo>
                          <a:lnTo>
                            <a:pt x="1991" y="341"/>
                          </a:lnTo>
                          <a:lnTo>
                            <a:pt x="1770" y="233"/>
                          </a:lnTo>
                          <a:lnTo>
                            <a:pt x="1549" y="143"/>
                          </a:lnTo>
                          <a:lnTo>
                            <a:pt x="1327" y="77"/>
                          </a:lnTo>
                          <a:lnTo>
                            <a:pt x="1124" y="35"/>
                          </a:lnTo>
                          <a:lnTo>
                            <a:pt x="927" y="6"/>
                          </a:lnTo>
                          <a:lnTo>
                            <a:pt x="741" y="0"/>
                          </a:lnTo>
                          <a:lnTo>
                            <a:pt x="568" y="18"/>
                          </a:lnTo>
                          <a:lnTo>
                            <a:pt x="401" y="47"/>
                          </a:lnTo>
                          <a:lnTo>
                            <a:pt x="257" y="101"/>
                          </a:lnTo>
                          <a:lnTo>
                            <a:pt x="120" y="173"/>
                          </a:lnTo>
                          <a:lnTo>
                            <a:pt x="0" y="263"/>
                          </a:lnTo>
                          <a:lnTo>
                            <a:pt x="0" y="269"/>
                          </a:lnTo>
                          <a:lnTo>
                            <a:pt x="126" y="173"/>
                          </a:lnTo>
                          <a:lnTo>
                            <a:pt x="263" y="101"/>
                          </a:lnTo>
                          <a:lnTo>
                            <a:pt x="419" y="47"/>
                          </a:lnTo>
                          <a:lnTo>
                            <a:pt x="586" y="18"/>
                          </a:lnTo>
                          <a:lnTo>
                            <a:pt x="765" y="6"/>
                          </a:lnTo>
                          <a:lnTo>
                            <a:pt x="957" y="18"/>
                          </a:lnTo>
                          <a:lnTo>
                            <a:pt x="1154" y="47"/>
                          </a:lnTo>
                          <a:lnTo>
                            <a:pt x="1357" y="95"/>
                          </a:lnTo>
                          <a:lnTo>
                            <a:pt x="1567" y="161"/>
                          </a:lnTo>
                          <a:lnTo>
                            <a:pt x="1782" y="245"/>
                          </a:lnTo>
                          <a:lnTo>
                            <a:pt x="1997" y="347"/>
                          </a:lnTo>
                          <a:lnTo>
                            <a:pt x="2212" y="467"/>
                          </a:lnTo>
                          <a:lnTo>
                            <a:pt x="2428" y="605"/>
                          </a:lnTo>
                          <a:lnTo>
                            <a:pt x="2643" y="761"/>
                          </a:lnTo>
                          <a:lnTo>
                            <a:pt x="2858" y="935"/>
                          </a:lnTo>
                          <a:lnTo>
                            <a:pt x="3061" y="1120"/>
                          </a:lnTo>
                          <a:lnTo>
                            <a:pt x="3193" y="1252"/>
                          </a:lnTo>
                          <a:lnTo>
                            <a:pt x="3318" y="1390"/>
                          </a:lnTo>
                          <a:lnTo>
                            <a:pt x="3438" y="1528"/>
                          </a:lnTo>
                          <a:lnTo>
                            <a:pt x="3552" y="1666"/>
                          </a:lnTo>
                          <a:lnTo>
                            <a:pt x="3653" y="1810"/>
                          </a:lnTo>
                          <a:lnTo>
                            <a:pt x="3755" y="1954"/>
                          </a:lnTo>
                          <a:lnTo>
                            <a:pt x="3839" y="2104"/>
                          </a:lnTo>
                          <a:lnTo>
                            <a:pt x="3922" y="2247"/>
                          </a:lnTo>
                          <a:lnTo>
                            <a:pt x="3994" y="2391"/>
                          </a:lnTo>
                          <a:lnTo>
                            <a:pt x="4060" y="2535"/>
                          </a:lnTo>
                          <a:lnTo>
                            <a:pt x="4114" y="2679"/>
                          </a:lnTo>
                          <a:lnTo>
                            <a:pt x="4162" y="2823"/>
                          </a:lnTo>
                          <a:lnTo>
                            <a:pt x="4197" y="2967"/>
                          </a:lnTo>
                          <a:lnTo>
                            <a:pt x="4221" y="3105"/>
                          </a:lnTo>
                          <a:lnTo>
                            <a:pt x="4239" y="3237"/>
                          </a:lnTo>
                          <a:lnTo>
                            <a:pt x="4245" y="3368"/>
                          </a:lnTo>
                          <a:lnTo>
                            <a:pt x="4245" y="3482"/>
                          </a:lnTo>
                          <a:lnTo>
                            <a:pt x="4233" y="3590"/>
                          </a:lnTo>
                          <a:lnTo>
                            <a:pt x="4215" y="3692"/>
                          </a:lnTo>
                          <a:lnTo>
                            <a:pt x="4185" y="3794"/>
                          </a:lnTo>
                          <a:lnTo>
                            <a:pt x="4185" y="3794"/>
                          </a:lnTo>
                          <a:lnTo>
                            <a:pt x="4215" y="3692"/>
                          </a:lnTo>
                          <a:lnTo>
                            <a:pt x="4239" y="3590"/>
                          </a:lnTo>
                          <a:lnTo>
                            <a:pt x="4245" y="3482"/>
                          </a:lnTo>
                          <a:lnTo>
                            <a:pt x="4251" y="3368"/>
                          </a:lnTo>
                          <a:lnTo>
                            <a:pt x="4251" y="33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ru-RU">
                        <a:cs typeface="+mn-cs"/>
                      </a:endParaRPr>
                    </a:p>
                  </p:txBody>
                </p:sp>
                <p:grpSp>
                  <p:nvGrpSpPr>
                    <p:cNvPr id="10283" name="Group 12"/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0" y="659"/>
                      <a:ext cx="4751" cy="3657"/>
                      <a:chOff x="0" y="659"/>
                      <a:chExt cx="4751" cy="3657"/>
                    </a:xfrm>
                  </p:grpSpPr>
                  <p:sp>
                    <p:nvSpPr>
                      <p:cNvPr id="449549" name="Freeform 13"/>
                      <p:cNvSpPr>
                        <a:spLocks/>
                      </p:cNvSpPr>
                      <p:nvPr userDrawn="1"/>
                    </p:nvSpPr>
                    <p:spPr bwMode="hidden">
                      <a:xfrm>
                        <a:off x="400" y="659"/>
                        <a:ext cx="4121" cy="365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61" y="186"/>
                          </a:cxn>
                          <a:cxn ang="0">
                            <a:pos x="442" y="54"/>
                          </a:cxn>
                          <a:cxn ang="0">
                            <a:pos x="771" y="6"/>
                          </a:cxn>
                          <a:cxn ang="0">
                            <a:pos x="1136" y="36"/>
                          </a:cxn>
                          <a:cxn ang="0">
                            <a:pos x="1537" y="144"/>
                          </a:cxn>
                          <a:cxn ang="0">
                            <a:pos x="1949" y="324"/>
                          </a:cxn>
                          <a:cxn ang="0">
                            <a:pos x="2368" y="570"/>
                          </a:cxn>
                          <a:cxn ang="0">
                            <a:pos x="2780" y="888"/>
                          </a:cxn>
                          <a:cxn ang="0">
                            <a:pos x="3103" y="1193"/>
                          </a:cxn>
                          <a:cxn ang="0">
                            <a:pos x="3336" y="1451"/>
                          </a:cxn>
                          <a:cxn ang="0">
                            <a:pos x="3540" y="1721"/>
                          </a:cxn>
                          <a:cxn ang="0">
                            <a:pos x="3719" y="1997"/>
                          </a:cxn>
                          <a:cxn ang="0">
                            <a:pos x="3863" y="2272"/>
                          </a:cxn>
                          <a:cxn ang="0">
                            <a:pos x="3976" y="2548"/>
                          </a:cxn>
                          <a:cxn ang="0">
                            <a:pos x="4060" y="2818"/>
                          </a:cxn>
                          <a:cxn ang="0">
                            <a:pos x="4102" y="3070"/>
                          </a:cxn>
                          <a:cxn ang="0">
                            <a:pos x="4102" y="3321"/>
                          </a:cxn>
                          <a:cxn ang="0">
                            <a:pos x="4060" y="3549"/>
                          </a:cxn>
                          <a:cxn ang="0">
                            <a:pos x="4030" y="3657"/>
                          </a:cxn>
                          <a:cxn ang="0">
                            <a:pos x="4090" y="3447"/>
                          </a:cxn>
                          <a:cxn ang="0">
                            <a:pos x="4108" y="3213"/>
                          </a:cxn>
                          <a:cxn ang="0">
                            <a:pos x="4102" y="3070"/>
                          </a:cxn>
                          <a:cxn ang="0">
                            <a:pos x="4060" y="2812"/>
                          </a:cxn>
                          <a:cxn ang="0">
                            <a:pos x="3982" y="2548"/>
                          </a:cxn>
                          <a:cxn ang="0">
                            <a:pos x="3869" y="2272"/>
                          </a:cxn>
                          <a:cxn ang="0">
                            <a:pos x="3725" y="1997"/>
                          </a:cxn>
                          <a:cxn ang="0">
                            <a:pos x="3546" y="1721"/>
                          </a:cxn>
                          <a:cxn ang="0">
                            <a:pos x="3342" y="1451"/>
                          </a:cxn>
                          <a:cxn ang="0">
                            <a:pos x="3109" y="1187"/>
                          </a:cxn>
                          <a:cxn ang="0">
                            <a:pos x="2792" y="888"/>
                          </a:cxn>
                          <a:cxn ang="0">
                            <a:pos x="2386" y="576"/>
                          </a:cxn>
                          <a:cxn ang="0">
                            <a:pos x="1967" y="330"/>
                          </a:cxn>
                          <a:cxn ang="0">
                            <a:pos x="1543" y="144"/>
                          </a:cxn>
                          <a:cxn ang="0">
                            <a:pos x="1130" y="30"/>
                          </a:cxn>
                          <a:cxn ang="0">
                            <a:pos x="753" y="0"/>
                          </a:cxn>
                          <a:cxn ang="0">
                            <a:pos x="431" y="54"/>
                          </a:cxn>
                          <a:cxn ang="0">
                            <a:pos x="161" y="186"/>
                          </a:cxn>
                          <a:cxn ang="0">
                            <a:pos x="24" y="306"/>
                          </a:cxn>
                          <a:cxn ang="0">
                            <a:pos x="0" y="336"/>
                          </a:cxn>
                          <a:cxn ang="0">
                            <a:pos x="48" y="282"/>
                          </a:cxn>
                        </a:cxnLst>
                        <a:rect l="0" t="0" r="r" b="b"/>
                        <a:pathLst>
                          <a:path w="4108" h="3657">
                            <a:moveTo>
                              <a:pt x="48" y="282"/>
                            </a:moveTo>
                            <a:lnTo>
                              <a:pt x="161" y="186"/>
                            </a:lnTo>
                            <a:lnTo>
                              <a:pt x="293" y="108"/>
                            </a:lnTo>
                            <a:lnTo>
                              <a:pt x="442" y="54"/>
                            </a:lnTo>
                            <a:lnTo>
                              <a:pt x="598" y="18"/>
                            </a:lnTo>
                            <a:lnTo>
                              <a:pt x="771" y="6"/>
                            </a:lnTo>
                            <a:lnTo>
                              <a:pt x="951" y="12"/>
                            </a:lnTo>
                            <a:lnTo>
                              <a:pt x="1136" y="36"/>
                            </a:lnTo>
                            <a:lnTo>
                              <a:pt x="1333" y="84"/>
                            </a:lnTo>
                            <a:lnTo>
                              <a:pt x="1537" y="144"/>
                            </a:lnTo>
                            <a:lnTo>
                              <a:pt x="1740" y="222"/>
                            </a:lnTo>
                            <a:lnTo>
                              <a:pt x="1949" y="324"/>
                            </a:lnTo>
                            <a:lnTo>
                              <a:pt x="2158" y="438"/>
                            </a:lnTo>
                            <a:lnTo>
                              <a:pt x="2368" y="570"/>
                            </a:lnTo>
                            <a:lnTo>
                              <a:pt x="2577" y="720"/>
                            </a:lnTo>
                            <a:lnTo>
                              <a:pt x="2780" y="888"/>
                            </a:lnTo>
                            <a:lnTo>
                              <a:pt x="2978" y="1067"/>
                            </a:lnTo>
                            <a:lnTo>
                              <a:pt x="3103" y="1193"/>
                            </a:lnTo>
                            <a:lnTo>
                              <a:pt x="3223" y="1319"/>
                            </a:lnTo>
                            <a:lnTo>
                              <a:pt x="3336" y="1451"/>
                            </a:lnTo>
                            <a:lnTo>
                              <a:pt x="3444" y="1589"/>
                            </a:lnTo>
                            <a:lnTo>
                              <a:pt x="3540" y="1721"/>
                            </a:lnTo>
                            <a:lnTo>
                              <a:pt x="3635" y="1859"/>
                            </a:lnTo>
                            <a:lnTo>
                              <a:pt x="3719" y="1997"/>
                            </a:lnTo>
                            <a:lnTo>
                              <a:pt x="3797" y="2134"/>
                            </a:lnTo>
                            <a:lnTo>
                              <a:pt x="3863" y="2272"/>
                            </a:lnTo>
                            <a:lnTo>
                              <a:pt x="3928" y="2410"/>
                            </a:lnTo>
                            <a:lnTo>
                              <a:pt x="3976" y="2548"/>
                            </a:lnTo>
                            <a:lnTo>
                              <a:pt x="4024" y="2680"/>
                            </a:lnTo>
                            <a:lnTo>
                              <a:pt x="4060" y="2818"/>
                            </a:lnTo>
                            <a:lnTo>
                              <a:pt x="4084" y="2944"/>
                            </a:lnTo>
                            <a:lnTo>
                              <a:pt x="4102" y="3070"/>
                            </a:lnTo>
                            <a:lnTo>
                              <a:pt x="4108" y="3195"/>
                            </a:lnTo>
                            <a:lnTo>
                              <a:pt x="4102" y="3321"/>
                            </a:lnTo>
                            <a:lnTo>
                              <a:pt x="4090" y="3441"/>
                            </a:lnTo>
                            <a:lnTo>
                              <a:pt x="4060" y="3549"/>
                            </a:lnTo>
                            <a:lnTo>
                              <a:pt x="4024" y="3657"/>
                            </a:lnTo>
                            <a:lnTo>
                              <a:pt x="4030" y="3657"/>
                            </a:lnTo>
                            <a:lnTo>
                              <a:pt x="4066" y="3555"/>
                            </a:lnTo>
                            <a:lnTo>
                              <a:pt x="4090" y="3447"/>
                            </a:lnTo>
                            <a:lnTo>
                              <a:pt x="4102" y="3333"/>
                            </a:lnTo>
                            <a:lnTo>
                              <a:pt x="4108" y="3213"/>
                            </a:lnTo>
                            <a:lnTo>
                              <a:pt x="4108" y="3195"/>
                            </a:lnTo>
                            <a:lnTo>
                              <a:pt x="4102" y="3070"/>
                            </a:lnTo>
                            <a:lnTo>
                              <a:pt x="4084" y="2944"/>
                            </a:lnTo>
                            <a:lnTo>
                              <a:pt x="4060" y="2812"/>
                            </a:lnTo>
                            <a:lnTo>
                              <a:pt x="4024" y="2680"/>
                            </a:lnTo>
                            <a:lnTo>
                              <a:pt x="3982" y="2548"/>
                            </a:lnTo>
                            <a:lnTo>
                              <a:pt x="3928" y="2410"/>
                            </a:lnTo>
                            <a:lnTo>
                              <a:pt x="3869" y="2272"/>
                            </a:lnTo>
                            <a:lnTo>
                              <a:pt x="3803" y="2134"/>
                            </a:lnTo>
                            <a:lnTo>
                              <a:pt x="3725" y="1997"/>
                            </a:lnTo>
                            <a:lnTo>
                              <a:pt x="3641" y="1859"/>
                            </a:lnTo>
                            <a:lnTo>
                              <a:pt x="3546" y="1721"/>
                            </a:lnTo>
                            <a:lnTo>
                              <a:pt x="3450" y="1583"/>
                            </a:lnTo>
                            <a:lnTo>
                              <a:pt x="3342" y="1451"/>
                            </a:lnTo>
                            <a:lnTo>
                              <a:pt x="3229" y="1319"/>
                            </a:lnTo>
                            <a:lnTo>
                              <a:pt x="3109" y="1187"/>
                            </a:lnTo>
                            <a:lnTo>
                              <a:pt x="2984" y="1061"/>
                            </a:lnTo>
                            <a:lnTo>
                              <a:pt x="2792" y="888"/>
                            </a:lnTo>
                            <a:lnTo>
                              <a:pt x="2589" y="726"/>
                            </a:lnTo>
                            <a:lnTo>
                              <a:pt x="2386" y="576"/>
                            </a:lnTo>
                            <a:lnTo>
                              <a:pt x="2176" y="444"/>
                            </a:lnTo>
                            <a:lnTo>
                              <a:pt x="1967" y="330"/>
                            </a:lnTo>
                            <a:lnTo>
                              <a:pt x="1752" y="228"/>
                            </a:lnTo>
                            <a:lnTo>
                              <a:pt x="1543" y="144"/>
                            </a:lnTo>
                            <a:lnTo>
                              <a:pt x="1333" y="78"/>
                            </a:lnTo>
                            <a:lnTo>
                              <a:pt x="1130" y="30"/>
                            </a:lnTo>
                            <a:lnTo>
                              <a:pt x="939" y="6"/>
                            </a:lnTo>
                            <a:lnTo>
                              <a:pt x="753" y="0"/>
                            </a:lnTo>
                            <a:lnTo>
                              <a:pt x="586" y="18"/>
                            </a:lnTo>
                            <a:lnTo>
                              <a:pt x="431" y="54"/>
                            </a:lnTo>
                            <a:lnTo>
                              <a:pt x="287" y="108"/>
                            </a:lnTo>
                            <a:lnTo>
                              <a:pt x="161" y="186"/>
                            </a:lnTo>
                            <a:lnTo>
                              <a:pt x="48" y="282"/>
                            </a:lnTo>
                            <a:lnTo>
                              <a:pt x="24" y="306"/>
                            </a:lnTo>
                            <a:lnTo>
                              <a:pt x="0" y="330"/>
                            </a:lnTo>
                            <a:lnTo>
                              <a:pt x="0" y="336"/>
                            </a:lnTo>
                            <a:lnTo>
                              <a:pt x="24" y="312"/>
                            </a:lnTo>
                            <a:lnTo>
                              <a:pt x="48" y="282"/>
                            </a:lnTo>
                            <a:lnTo>
                              <a:pt x="48" y="2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ru-RU">
                          <a:cs typeface="+mn-cs"/>
                        </a:endParaRPr>
                      </a:p>
                    </p:txBody>
                  </p:sp>
                  <p:grpSp>
                    <p:nvGrpSpPr>
                      <p:cNvPr id="10285" name="Group 14"/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0" y="808"/>
                        <a:ext cx="4751" cy="3508"/>
                        <a:chOff x="-400" y="808"/>
                        <a:chExt cx="4751" cy="3508"/>
                      </a:xfrm>
                    </p:grpSpPr>
                    <p:sp>
                      <p:nvSpPr>
                        <p:cNvPr id="449551" name="Line 1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876" y="809"/>
                          <a:ext cx="1242" cy="1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49552" name="Line 1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10" y="2117"/>
                          <a:ext cx="1921" cy="3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49553" name="Line 1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57" y="1886"/>
                          <a:ext cx="2029" cy="5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49554" name="Line 1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327" y="1599"/>
                          <a:ext cx="2175" cy="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49555" name="Line 1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00" y="1259"/>
                          <a:ext cx="2334" cy="11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49556" name="Line 2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79" y="872"/>
                          <a:ext cx="1891" cy="16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49557" name="Line 2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50" y="2329"/>
                          <a:ext cx="1806" cy="19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49558" name="Line 2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09" y="2514"/>
                          <a:ext cx="1720" cy="3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49559" name="Line 2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45" y="2785"/>
                          <a:ext cx="849" cy="8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49560" name="Line 2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68" y="2669"/>
                          <a:ext cx="1295" cy="5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49561" name="Line 2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34" y="2588"/>
                          <a:ext cx="1576" cy="2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49562" name="Line 2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01" y="2985"/>
                          <a:ext cx="141" cy="10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49563" name="Line 2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92" y="3013"/>
                          <a:ext cx="47" cy="105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49564" name="Line 2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1" y="3034"/>
                          <a:ext cx="47" cy="10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49565" name="Line 2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5" y="3059"/>
                          <a:ext cx="145" cy="110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49566" name="Line 3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0" y="3090"/>
                          <a:ext cx="255" cy="11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49567" name="Line 3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14" y="3117"/>
                          <a:ext cx="365" cy="11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49568" name="Line 3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7" y="3181"/>
                          <a:ext cx="567" cy="107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49569" name="Line 3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54" y="3209"/>
                          <a:ext cx="663" cy="10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49570" name="Line 3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75" y="3238"/>
                          <a:ext cx="745" cy="95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49571" name="Line 3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93" y="3266"/>
                          <a:ext cx="849" cy="9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49572" name="Line 3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12" y="3293"/>
                          <a:ext cx="950" cy="8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49573" name="Line 3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29" y="3321"/>
                          <a:ext cx="1056" cy="7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49574" name="Line 3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52" y="3356"/>
                          <a:ext cx="1173" cy="72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49575" name="Line 3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69" y="3388"/>
                          <a:ext cx="1315" cy="6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49576" name="Line 4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93" y="3426"/>
                          <a:ext cx="1469" cy="5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49577" name="Line 4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11" y="3464"/>
                          <a:ext cx="1649" cy="4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49578" name="Line 4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28" y="3518"/>
                          <a:ext cx="1885" cy="3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49579" name="Line 4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52" y="3586"/>
                          <a:ext cx="2168" cy="2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49580" name="Line 4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77" y="3670"/>
                          <a:ext cx="2528" cy="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49581" name="Line 4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21" y="3545"/>
                          <a:ext cx="2730" cy="17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49582" name="Line 4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82" y="3297"/>
                          <a:ext cx="2635" cy="40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49583" name="Line 4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82" y="2845"/>
                          <a:ext cx="2370" cy="78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49584" name="Line 4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60" y="1992"/>
                          <a:ext cx="1530" cy="14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49585" name="Line 4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14" y="1727"/>
                          <a:ext cx="1219" cy="162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49586" name="Freeform 50"/>
                        <p:cNvSpPr>
                          <a:spLocks/>
                        </p:cNvSpPr>
                        <p:nvPr userDrawn="1"/>
                      </p:nvSpPr>
                      <p:spPr bwMode="hidden">
                        <a:xfrm>
                          <a:off x="0" y="2548"/>
                          <a:ext cx="1542" cy="176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909" y="1264"/>
                            </a:cxn>
                            <a:cxn ang="0">
                              <a:pos x="1058" y="1402"/>
                            </a:cxn>
                            <a:cxn ang="0">
                              <a:pos x="1214" y="1528"/>
                            </a:cxn>
                            <a:cxn ang="0">
                              <a:pos x="1369" y="1654"/>
                            </a:cxn>
                            <a:cxn ang="0">
                              <a:pos x="1531" y="1768"/>
                            </a:cxn>
                            <a:cxn ang="0">
                              <a:pos x="1537" y="1768"/>
                            </a:cxn>
                            <a:cxn ang="0">
                              <a:pos x="1375" y="1654"/>
                            </a:cxn>
                            <a:cxn ang="0">
                              <a:pos x="1220" y="1534"/>
                            </a:cxn>
                            <a:cxn ang="0">
                              <a:pos x="1064" y="1402"/>
                            </a:cxn>
                            <a:cxn ang="0">
                              <a:pos x="915" y="1258"/>
                            </a:cxn>
                            <a:cxn ang="0">
                              <a:pos x="765" y="1115"/>
                            </a:cxn>
                            <a:cxn ang="0">
                              <a:pos x="628" y="959"/>
                            </a:cxn>
                            <a:cxn ang="0">
                              <a:pos x="496" y="803"/>
                            </a:cxn>
                            <a:cxn ang="0">
                              <a:pos x="377" y="647"/>
                            </a:cxn>
                            <a:cxn ang="0">
                              <a:pos x="269" y="485"/>
                            </a:cxn>
                            <a:cxn ang="0">
                              <a:pos x="167" y="323"/>
                            </a:cxn>
                            <a:cxn ang="0">
                              <a:pos x="78" y="161"/>
                            </a:cxn>
                            <a:cxn ang="0">
                              <a:pos x="0" y="0"/>
                            </a:cxn>
                            <a:cxn ang="0">
                              <a:pos x="0" y="12"/>
                            </a:cxn>
                            <a:cxn ang="0">
                              <a:pos x="78" y="173"/>
                            </a:cxn>
                            <a:cxn ang="0">
                              <a:pos x="167" y="335"/>
                            </a:cxn>
                            <a:cxn ang="0">
                              <a:pos x="269" y="491"/>
                            </a:cxn>
                            <a:cxn ang="0">
                              <a:pos x="377" y="653"/>
                            </a:cxn>
                            <a:cxn ang="0">
                              <a:pos x="496" y="809"/>
                            </a:cxn>
                            <a:cxn ang="0">
                              <a:pos x="628" y="965"/>
                            </a:cxn>
                            <a:cxn ang="0">
                              <a:pos x="765" y="1121"/>
                            </a:cxn>
                            <a:cxn ang="0">
                              <a:pos x="909" y="1264"/>
                            </a:cxn>
                            <a:cxn ang="0">
                              <a:pos x="909" y="1264"/>
                            </a:cxn>
                          </a:cxnLst>
                          <a:rect l="0" t="0" r="r" b="b"/>
                          <a:pathLst>
                            <a:path w="1537" h="1768">
                              <a:moveTo>
                                <a:pt x="909" y="1264"/>
                              </a:moveTo>
                              <a:lnTo>
                                <a:pt x="1058" y="1402"/>
                              </a:lnTo>
                              <a:lnTo>
                                <a:pt x="1214" y="1528"/>
                              </a:lnTo>
                              <a:lnTo>
                                <a:pt x="1369" y="1654"/>
                              </a:lnTo>
                              <a:lnTo>
                                <a:pt x="1531" y="1768"/>
                              </a:lnTo>
                              <a:lnTo>
                                <a:pt x="1537" y="1768"/>
                              </a:lnTo>
                              <a:lnTo>
                                <a:pt x="1375" y="1654"/>
                              </a:lnTo>
                              <a:lnTo>
                                <a:pt x="1220" y="1534"/>
                              </a:lnTo>
                              <a:lnTo>
                                <a:pt x="1064" y="1402"/>
                              </a:lnTo>
                              <a:lnTo>
                                <a:pt x="915" y="1258"/>
                              </a:lnTo>
                              <a:lnTo>
                                <a:pt x="765" y="1115"/>
                              </a:lnTo>
                              <a:lnTo>
                                <a:pt x="628" y="959"/>
                              </a:lnTo>
                              <a:lnTo>
                                <a:pt x="496" y="803"/>
                              </a:lnTo>
                              <a:lnTo>
                                <a:pt x="377" y="647"/>
                              </a:lnTo>
                              <a:lnTo>
                                <a:pt x="269" y="485"/>
                              </a:lnTo>
                              <a:lnTo>
                                <a:pt x="167" y="323"/>
                              </a:lnTo>
                              <a:lnTo>
                                <a:pt x="78" y="161"/>
                              </a:lnTo>
                              <a:lnTo>
                                <a:pt x="0" y="0"/>
                              </a:lnTo>
                              <a:lnTo>
                                <a:pt x="0" y="12"/>
                              </a:lnTo>
                              <a:lnTo>
                                <a:pt x="78" y="173"/>
                              </a:lnTo>
                              <a:lnTo>
                                <a:pt x="167" y="335"/>
                              </a:lnTo>
                              <a:lnTo>
                                <a:pt x="269" y="491"/>
                              </a:lnTo>
                              <a:lnTo>
                                <a:pt x="377" y="653"/>
                              </a:lnTo>
                              <a:lnTo>
                                <a:pt x="496" y="809"/>
                              </a:lnTo>
                              <a:lnTo>
                                <a:pt x="628" y="965"/>
                              </a:lnTo>
                              <a:lnTo>
                                <a:pt x="765" y="1121"/>
                              </a:lnTo>
                              <a:lnTo>
                                <a:pt x="909" y="1264"/>
                              </a:lnTo>
                              <a:lnTo>
                                <a:pt x="909" y="12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grpSp>
                      <p:nvGrpSpPr>
                        <p:cNvPr id="10322" name="Group 5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>
                          <a:off x="0" y="1812"/>
                          <a:ext cx="3672" cy="2049"/>
                          <a:chOff x="5" y="1816"/>
                          <a:chExt cx="3672" cy="2049"/>
                        </a:xfrm>
                      </p:grpSpPr>
                      <p:sp>
                        <p:nvSpPr>
                          <p:cNvPr id="449588" name="Oval 5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544" y="2865"/>
                            <a:ext cx="161" cy="28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49589" name="Oval 5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90" y="2750"/>
                            <a:ext cx="281" cy="50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49590" name="Oval 54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15" y="2563"/>
                            <a:ext cx="471" cy="81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49591" name="Oval 55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357" y="2400"/>
                            <a:ext cx="623" cy="112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49592" name="Oval 56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94" y="2200"/>
                            <a:ext cx="786" cy="1467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49593" name="Oval 57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38" y="2040"/>
                            <a:ext cx="972" cy="177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49594" name="Oval 58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161" y="1861"/>
                            <a:ext cx="1167" cy="2094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49595" name="Oval 59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85" y="1698"/>
                            <a:ext cx="1346" cy="2398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49596" name="Oval 60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02" y="1532"/>
                            <a:ext cx="1563" cy="269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49597" name="Oval 61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36" y="1353"/>
                            <a:ext cx="1711" cy="301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49598" name="Oval 6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65139">
                            <a:off x="877" y="1187"/>
                            <a:ext cx="1880" cy="3345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49599" name="Oval 6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780025">
                            <a:off x="823" y="998"/>
                            <a:ext cx="2049" cy="3672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449600" name="Line 6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flipV="1">
                          <a:off x="1656" y="1164"/>
                          <a:ext cx="831" cy="17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49601" name="Line 6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615780" flipV="1">
                          <a:off x="1811" y="1299"/>
                          <a:ext cx="819" cy="172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49602" name="Line 6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139441" flipV="1">
                          <a:off x="1963" y="1148"/>
                          <a:ext cx="383" cy="18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49603" name="Line 6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061104" flipV="1">
                          <a:off x="1921" y="1332"/>
                          <a:ext cx="744" cy="17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49604" name="Line 6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2202167" flipV="1">
                          <a:off x="2217" y="1314"/>
                          <a:ext cx="311" cy="191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49605" name="Line 6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39" y="1549"/>
                          <a:ext cx="895" cy="17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49606" name="Line 7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24" y="1649"/>
                          <a:ext cx="1049" cy="16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49607" name="Line 7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85" y="1876"/>
                          <a:ext cx="1357" cy="15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49608" name="Line 7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36" y="2115"/>
                          <a:ext cx="1686" cy="13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49609" name="Line 7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97" y="2287"/>
                          <a:ext cx="1880" cy="1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49610" name="Line 7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55" y="2458"/>
                          <a:ext cx="2060" cy="10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49611" name="Line 7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23" y="2640"/>
                          <a:ext cx="2224" cy="9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49612" name="Line 7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37" y="3059"/>
                          <a:ext cx="2520" cy="61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49613" name="Line 7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4" y="3150"/>
                          <a:ext cx="472" cy="11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49614" name="Line 7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121" y="2961"/>
                          <a:ext cx="220" cy="101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49615" name="Line 7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041" y="2935"/>
                          <a:ext cx="304" cy="9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49616" name="Line 8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957" y="2910"/>
                          <a:ext cx="394" cy="9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49617" name="Line 8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80" y="2885"/>
                          <a:ext cx="478" cy="9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49618" name="Line 8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01" y="2863"/>
                          <a:ext cx="561" cy="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49619" name="Line 8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717" y="2836"/>
                          <a:ext cx="656" cy="8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49620" name="Line 8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631" y="2810"/>
                          <a:ext cx="752" cy="84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49621" name="Line 8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462" y="2758"/>
                          <a:ext cx="946" cy="7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49622" name="Line 8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365" y="2729"/>
                          <a:ext cx="1058" cy="6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49623" name="Line 8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265" y="2697"/>
                          <a:ext cx="1174" cy="6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49624" name="Line 8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5" y="2632"/>
                          <a:ext cx="1431" cy="4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49625" name="Line 8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1" y="2607"/>
                          <a:ext cx="1513" cy="3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49626" name="Line 9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72" y="2570"/>
                          <a:ext cx="1648" cy="10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49627" name="Line 9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37" y="1095"/>
                          <a:ext cx="2219" cy="13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49628" name="Line 9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3" y="962"/>
                          <a:ext cx="2071" cy="15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49629" name="Line 9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418" y="826"/>
                          <a:ext cx="1672" cy="17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49630" name="Line 9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634" y="808"/>
                          <a:ext cx="1473" cy="1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49631" name="Line 9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094" y="827"/>
                          <a:ext cx="1030" cy="19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49632" name="Line 9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302" y="857"/>
                          <a:ext cx="829" cy="19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49633" name="Line 9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496" y="901"/>
                          <a:ext cx="633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49634" name="Line 9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679" y="952"/>
                          <a:ext cx="447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49635" name="Line 9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859" y="1013"/>
                          <a:ext cx="261" cy="19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cs typeface="+mn-cs"/>
                          </a:endParaRPr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10263" name="Group 100"/>
              <p:cNvGrpSpPr>
                <a:grpSpLocks/>
              </p:cNvGrpSpPr>
              <p:nvPr userDrawn="1"/>
            </p:nvGrpSpPr>
            <p:grpSpPr bwMode="auto">
              <a:xfrm>
                <a:off x="402" y="1454"/>
                <a:ext cx="2787" cy="2866"/>
                <a:chOff x="2" y="1454"/>
                <a:chExt cx="2787" cy="2866"/>
              </a:xfrm>
            </p:grpSpPr>
            <p:sp>
              <p:nvSpPr>
                <p:cNvPr id="449637" name="Line 101"/>
                <p:cNvSpPr>
                  <a:spLocks noChangeShapeType="1"/>
                </p:cNvSpPr>
                <p:nvPr userDrawn="1"/>
              </p:nvSpPr>
              <p:spPr bwMode="hidden">
                <a:xfrm rot="1678521" flipV="1">
                  <a:off x="2057" y="1454"/>
                  <a:ext cx="732" cy="17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449638" name="Line 102"/>
                <p:cNvSpPr>
                  <a:spLocks noChangeShapeType="1"/>
                </p:cNvSpPr>
                <p:nvPr userDrawn="1"/>
              </p:nvSpPr>
              <p:spPr bwMode="hidden">
                <a:xfrm flipH="1" flipV="1">
                  <a:off x="870" y="3854"/>
                  <a:ext cx="223" cy="46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grpSp>
              <p:nvGrpSpPr>
                <p:cNvPr id="10266" name="Group 103"/>
                <p:cNvGrpSpPr>
                  <a:grpSpLocks/>
                </p:cNvGrpSpPr>
                <p:nvPr userDrawn="1"/>
              </p:nvGrpSpPr>
              <p:grpSpPr bwMode="auto">
                <a:xfrm>
                  <a:off x="2" y="2738"/>
                  <a:ext cx="1317" cy="1582"/>
                  <a:chOff x="2" y="2738"/>
                  <a:chExt cx="1317" cy="1582"/>
                </a:xfrm>
              </p:grpSpPr>
              <p:sp>
                <p:nvSpPr>
                  <p:cNvPr id="449640" name="Line 104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697" y="3855"/>
                    <a:ext cx="173" cy="18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449641" name="Freeform 105"/>
                  <p:cNvSpPr>
                    <a:spLocks/>
                  </p:cNvSpPr>
                  <p:nvPr userDrawn="1"/>
                </p:nvSpPr>
                <p:spPr bwMode="hidden">
                  <a:xfrm>
                    <a:off x="2" y="3218"/>
                    <a:ext cx="1006" cy="1102"/>
                  </a:xfrm>
                  <a:custGeom>
                    <a:avLst/>
                    <a:gdLst/>
                    <a:ahLst/>
                    <a:cxnLst>
                      <a:cxn ang="0">
                        <a:pos x="1006" y="1102"/>
                      </a:cxn>
                      <a:cxn ang="0">
                        <a:pos x="696" y="823"/>
                      </a:cxn>
                      <a:cxn ang="0">
                        <a:pos x="333" y="447"/>
                      </a:cxn>
                      <a:cxn ang="0">
                        <a:pos x="51" y="7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006" h="1102">
                        <a:moveTo>
                          <a:pt x="1006" y="1102"/>
                        </a:moveTo>
                        <a:lnTo>
                          <a:pt x="696" y="823"/>
                        </a:lnTo>
                        <a:lnTo>
                          <a:pt x="333" y="447"/>
                        </a:lnTo>
                        <a:lnTo>
                          <a:pt x="51" y="7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449642" name="Line 106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1242" y="4231"/>
                    <a:ext cx="77" cy="8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449643" name="Line 107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340" y="3668"/>
                    <a:ext cx="532" cy="18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449644" name="Line 108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37" y="3101"/>
                    <a:ext cx="101" cy="56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449645" name="Line 109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" y="3009"/>
                    <a:ext cx="235" cy="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449646" name="Line 110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54" y="3101"/>
                    <a:ext cx="182" cy="19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449647" name="Line 111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336" y="3476"/>
                    <a:ext cx="17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449648" name="Line 112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3" y="2738"/>
                    <a:ext cx="14" cy="2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10249" name="Group 113"/>
            <p:cNvGrpSpPr>
              <a:grpSpLocks/>
            </p:cNvGrpSpPr>
            <p:nvPr userDrawn="1"/>
          </p:nvGrpSpPr>
          <p:grpSpPr bwMode="auto">
            <a:xfrm>
              <a:off x="16" y="1326"/>
              <a:ext cx="3325" cy="2948"/>
              <a:chOff x="16" y="1326"/>
              <a:chExt cx="3325" cy="2948"/>
            </a:xfrm>
          </p:grpSpPr>
          <p:sp>
            <p:nvSpPr>
              <p:cNvPr id="449650" name="Freeform 114"/>
              <p:cNvSpPr>
                <a:spLocks/>
              </p:cNvSpPr>
              <p:nvPr/>
            </p:nvSpPr>
            <p:spPr bwMode="hidden">
              <a:xfrm>
                <a:off x="16" y="2656"/>
                <a:ext cx="1440" cy="1618"/>
              </a:xfrm>
              <a:custGeom>
                <a:avLst/>
                <a:gdLst/>
                <a:ahLst/>
                <a:cxnLst>
                  <a:cxn ang="0">
                    <a:pos x="873" y="1150"/>
                  </a:cxn>
                  <a:cxn ang="0">
                    <a:pos x="741" y="1019"/>
                  </a:cxn>
                  <a:cxn ang="0">
                    <a:pos x="610" y="875"/>
                  </a:cxn>
                  <a:cxn ang="0">
                    <a:pos x="490" y="737"/>
                  </a:cxn>
                  <a:cxn ang="0">
                    <a:pos x="377" y="593"/>
                  </a:cxn>
                  <a:cxn ang="0">
                    <a:pos x="275" y="443"/>
                  </a:cxn>
                  <a:cxn ang="0">
                    <a:pos x="173" y="299"/>
                  </a:cxn>
                  <a:cxn ang="0">
                    <a:pos x="84" y="149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84" y="155"/>
                  </a:cxn>
                  <a:cxn ang="0">
                    <a:pos x="173" y="305"/>
                  </a:cxn>
                  <a:cxn ang="0">
                    <a:pos x="269" y="449"/>
                  </a:cxn>
                  <a:cxn ang="0">
                    <a:pos x="377" y="593"/>
                  </a:cxn>
                  <a:cxn ang="0">
                    <a:pos x="490" y="737"/>
                  </a:cxn>
                  <a:cxn ang="0">
                    <a:pos x="610" y="881"/>
                  </a:cxn>
                  <a:cxn ang="0">
                    <a:pos x="735" y="1019"/>
                  </a:cxn>
                  <a:cxn ang="0">
                    <a:pos x="873" y="1150"/>
                  </a:cxn>
                  <a:cxn ang="0">
                    <a:pos x="1010" y="1276"/>
                  </a:cxn>
                  <a:cxn ang="0">
                    <a:pos x="1148" y="1396"/>
                  </a:cxn>
                  <a:cxn ang="0">
                    <a:pos x="1286" y="1510"/>
                  </a:cxn>
                  <a:cxn ang="0">
                    <a:pos x="1429" y="1618"/>
                  </a:cxn>
                  <a:cxn ang="0">
                    <a:pos x="1435" y="1618"/>
                  </a:cxn>
                  <a:cxn ang="0">
                    <a:pos x="1292" y="1510"/>
                  </a:cxn>
                  <a:cxn ang="0">
                    <a:pos x="1154" y="1396"/>
                  </a:cxn>
                  <a:cxn ang="0">
                    <a:pos x="1010" y="1276"/>
                  </a:cxn>
                  <a:cxn ang="0">
                    <a:pos x="873" y="1150"/>
                  </a:cxn>
                  <a:cxn ang="0">
                    <a:pos x="873" y="1150"/>
                  </a:cxn>
                </a:cxnLst>
                <a:rect l="0" t="0" r="r" b="b"/>
                <a:pathLst>
                  <a:path w="1435" h="1618">
                    <a:moveTo>
                      <a:pt x="873" y="1150"/>
                    </a:moveTo>
                    <a:lnTo>
                      <a:pt x="741" y="1019"/>
                    </a:lnTo>
                    <a:lnTo>
                      <a:pt x="610" y="875"/>
                    </a:lnTo>
                    <a:lnTo>
                      <a:pt x="490" y="737"/>
                    </a:lnTo>
                    <a:lnTo>
                      <a:pt x="377" y="593"/>
                    </a:lnTo>
                    <a:lnTo>
                      <a:pt x="275" y="443"/>
                    </a:lnTo>
                    <a:lnTo>
                      <a:pt x="173" y="299"/>
                    </a:lnTo>
                    <a:lnTo>
                      <a:pt x="84" y="1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4" y="155"/>
                    </a:lnTo>
                    <a:lnTo>
                      <a:pt x="173" y="305"/>
                    </a:lnTo>
                    <a:lnTo>
                      <a:pt x="269" y="449"/>
                    </a:lnTo>
                    <a:lnTo>
                      <a:pt x="377" y="593"/>
                    </a:lnTo>
                    <a:lnTo>
                      <a:pt x="490" y="737"/>
                    </a:lnTo>
                    <a:lnTo>
                      <a:pt x="610" y="881"/>
                    </a:lnTo>
                    <a:lnTo>
                      <a:pt x="735" y="1019"/>
                    </a:lnTo>
                    <a:lnTo>
                      <a:pt x="873" y="1150"/>
                    </a:lnTo>
                    <a:lnTo>
                      <a:pt x="1010" y="1276"/>
                    </a:lnTo>
                    <a:lnTo>
                      <a:pt x="1148" y="1396"/>
                    </a:lnTo>
                    <a:lnTo>
                      <a:pt x="1286" y="1510"/>
                    </a:lnTo>
                    <a:lnTo>
                      <a:pt x="1429" y="1618"/>
                    </a:lnTo>
                    <a:lnTo>
                      <a:pt x="1435" y="1618"/>
                    </a:lnTo>
                    <a:lnTo>
                      <a:pt x="1292" y="1510"/>
                    </a:lnTo>
                    <a:lnTo>
                      <a:pt x="1154" y="1396"/>
                    </a:lnTo>
                    <a:lnTo>
                      <a:pt x="1010" y="1276"/>
                    </a:lnTo>
                    <a:lnTo>
                      <a:pt x="873" y="1150"/>
                    </a:lnTo>
                    <a:lnTo>
                      <a:pt x="873" y="115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49651" name="Freeform 115"/>
              <p:cNvSpPr>
                <a:spLocks/>
              </p:cNvSpPr>
              <p:nvPr/>
            </p:nvSpPr>
            <p:spPr bwMode="hidden">
              <a:xfrm>
                <a:off x="16" y="2260"/>
                <a:ext cx="1673" cy="2014"/>
              </a:xfrm>
              <a:custGeom>
                <a:avLst/>
                <a:gdLst/>
                <a:ahLst/>
                <a:cxnLst>
                  <a:cxn ang="0">
                    <a:pos x="957" y="1463"/>
                  </a:cxn>
                  <a:cxn ang="0">
                    <a:pos x="789" y="1289"/>
                  </a:cxn>
                  <a:cxn ang="0">
                    <a:pos x="634" y="1115"/>
                  </a:cxn>
                  <a:cxn ang="0">
                    <a:pos x="490" y="929"/>
                  </a:cxn>
                  <a:cxn ang="0">
                    <a:pos x="365" y="743"/>
                  </a:cxn>
                  <a:cxn ang="0">
                    <a:pos x="251" y="557"/>
                  </a:cxn>
                  <a:cxn ang="0">
                    <a:pos x="149" y="372"/>
                  </a:cxn>
                  <a:cxn ang="0">
                    <a:pos x="66" y="186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6" y="198"/>
                  </a:cxn>
                  <a:cxn ang="0">
                    <a:pos x="149" y="384"/>
                  </a:cxn>
                  <a:cxn ang="0">
                    <a:pos x="251" y="569"/>
                  </a:cxn>
                  <a:cxn ang="0">
                    <a:pos x="365" y="755"/>
                  </a:cxn>
                  <a:cxn ang="0">
                    <a:pos x="490" y="935"/>
                  </a:cxn>
                  <a:cxn ang="0">
                    <a:pos x="634" y="1115"/>
                  </a:cxn>
                  <a:cxn ang="0">
                    <a:pos x="789" y="1295"/>
                  </a:cxn>
                  <a:cxn ang="0">
                    <a:pos x="957" y="1463"/>
                  </a:cxn>
                  <a:cxn ang="0">
                    <a:pos x="1130" y="1618"/>
                  </a:cxn>
                  <a:cxn ang="0">
                    <a:pos x="1303" y="1762"/>
                  </a:cxn>
                  <a:cxn ang="0">
                    <a:pos x="1483" y="1894"/>
                  </a:cxn>
                  <a:cxn ang="0">
                    <a:pos x="1662" y="2014"/>
                  </a:cxn>
                  <a:cxn ang="0">
                    <a:pos x="1668" y="2014"/>
                  </a:cxn>
                  <a:cxn ang="0">
                    <a:pos x="1483" y="1894"/>
                  </a:cxn>
                  <a:cxn ang="0">
                    <a:pos x="1303" y="1762"/>
                  </a:cxn>
                  <a:cxn ang="0">
                    <a:pos x="1130" y="1618"/>
                  </a:cxn>
                  <a:cxn ang="0">
                    <a:pos x="957" y="1463"/>
                  </a:cxn>
                  <a:cxn ang="0">
                    <a:pos x="957" y="1463"/>
                  </a:cxn>
                </a:cxnLst>
                <a:rect l="0" t="0" r="r" b="b"/>
                <a:pathLst>
                  <a:path w="1668" h="2014">
                    <a:moveTo>
                      <a:pt x="957" y="1463"/>
                    </a:moveTo>
                    <a:lnTo>
                      <a:pt x="789" y="1289"/>
                    </a:lnTo>
                    <a:lnTo>
                      <a:pt x="634" y="1115"/>
                    </a:lnTo>
                    <a:lnTo>
                      <a:pt x="490" y="929"/>
                    </a:lnTo>
                    <a:lnTo>
                      <a:pt x="365" y="743"/>
                    </a:lnTo>
                    <a:lnTo>
                      <a:pt x="251" y="557"/>
                    </a:lnTo>
                    <a:lnTo>
                      <a:pt x="149" y="372"/>
                    </a:lnTo>
                    <a:lnTo>
                      <a:pt x="66" y="18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6" y="198"/>
                    </a:lnTo>
                    <a:lnTo>
                      <a:pt x="149" y="384"/>
                    </a:lnTo>
                    <a:lnTo>
                      <a:pt x="251" y="569"/>
                    </a:lnTo>
                    <a:lnTo>
                      <a:pt x="365" y="755"/>
                    </a:lnTo>
                    <a:lnTo>
                      <a:pt x="490" y="935"/>
                    </a:lnTo>
                    <a:lnTo>
                      <a:pt x="634" y="1115"/>
                    </a:lnTo>
                    <a:lnTo>
                      <a:pt x="789" y="1295"/>
                    </a:lnTo>
                    <a:lnTo>
                      <a:pt x="957" y="1463"/>
                    </a:lnTo>
                    <a:lnTo>
                      <a:pt x="1130" y="1618"/>
                    </a:lnTo>
                    <a:lnTo>
                      <a:pt x="1303" y="1762"/>
                    </a:lnTo>
                    <a:lnTo>
                      <a:pt x="1483" y="1894"/>
                    </a:lnTo>
                    <a:lnTo>
                      <a:pt x="1662" y="2014"/>
                    </a:lnTo>
                    <a:lnTo>
                      <a:pt x="1668" y="2014"/>
                    </a:lnTo>
                    <a:lnTo>
                      <a:pt x="1483" y="1894"/>
                    </a:lnTo>
                    <a:lnTo>
                      <a:pt x="1303" y="1762"/>
                    </a:lnTo>
                    <a:lnTo>
                      <a:pt x="1130" y="1618"/>
                    </a:lnTo>
                    <a:lnTo>
                      <a:pt x="957" y="1463"/>
                    </a:lnTo>
                    <a:lnTo>
                      <a:pt x="957" y="14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49652" name="Rectangle 116"/>
              <p:cNvSpPr>
                <a:spLocks noChangeArrowheads="1"/>
              </p:cNvSpPr>
              <p:nvPr/>
            </p:nvSpPr>
            <p:spPr bwMode="hidden">
              <a:xfrm rot="-2488720">
                <a:off x="1988" y="1919"/>
                <a:ext cx="1353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49653" name="Rectangle 117"/>
              <p:cNvSpPr>
                <a:spLocks noChangeArrowheads="1"/>
              </p:cNvSpPr>
              <p:nvPr/>
            </p:nvSpPr>
            <p:spPr bwMode="hidden">
              <a:xfrm rot="-5087790">
                <a:off x="1964" y="2613"/>
                <a:ext cx="2217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49654" name="Rectangle 118"/>
              <p:cNvSpPr>
                <a:spLocks noChangeArrowheads="1"/>
              </p:cNvSpPr>
              <p:nvPr/>
            </p:nvSpPr>
            <p:spPr bwMode="hidden">
              <a:xfrm rot="-3417299">
                <a:off x="1012" y="2701"/>
                <a:ext cx="2678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49655" name="Rectangle 119"/>
              <p:cNvSpPr>
                <a:spLocks noChangeArrowheads="1"/>
              </p:cNvSpPr>
              <p:nvPr/>
            </p:nvSpPr>
            <p:spPr bwMode="hidden">
              <a:xfrm rot="-835848">
                <a:off x="688" y="1748"/>
                <a:ext cx="2390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grpSp>
            <p:nvGrpSpPr>
              <p:cNvPr id="10256" name="Group 120"/>
              <p:cNvGrpSpPr>
                <a:grpSpLocks noChangeAspect="1"/>
              </p:cNvGrpSpPr>
              <p:nvPr/>
            </p:nvGrpSpPr>
            <p:grpSpPr bwMode="auto">
              <a:xfrm>
                <a:off x="3046" y="1326"/>
                <a:ext cx="259" cy="299"/>
                <a:chOff x="3042" y="1265"/>
                <a:chExt cx="367" cy="424"/>
              </a:xfrm>
            </p:grpSpPr>
            <p:sp>
              <p:nvSpPr>
                <p:cNvPr id="449657" name="Oval 121"/>
                <p:cNvSpPr>
                  <a:spLocks noChangeAspect="1" noChangeArrowheads="1"/>
                </p:cNvSpPr>
                <p:nvPr userDrawn="1"/>
              </p:nvSpPr>
              <p:spPr bwMode="hidden">
                <a:xfrm rot="2828979">
                  <a:off x="2982" y="1467"/>
                  <a:ext cx="282" cy="16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449658" name="Freeform 122"/>
                <p:cNvSpPr>
                  <a:spLocks noChangeAspect="1"/>
                </p:cNvSpPr>
                <p:nvPr userDrawn="1"/>
              </p:nvSpPr>
              <p:spPr bwMode="hidden">
                <a:xfrm>
                  <a:off x="3070" y="1374"/>
                  <a:ext cx="227" cy="221"/>
                </a:xfrm>
                <a:custGeom>
                  <a:avLst/>
                  <a:gdLst/>
                  <a:ahLst/>
                  <a:cxnLst>
                    <a:cxn ang="0">
                      <a:pos x="227" y="134"/>
                    </a:cxn>
                    <a:cxn ang="0">
                      <a:pos x="203" y="144"/>
                    </a:cxn>
                    <a:cxn ang="0">
                      <a:pos x="179" y="138"/>
                    </a:cxn>
                    <a:cxn ang="0">
                      <a:pos x="149" y="126"/>
                    </a:cxn>
                    <a:cxn ang="0">
                      <a:pos x="126" y="102"/>
                    </a:cxn>
                    <a:cxn ang="0">
                      <a:pos x="102" y="72"/>
                    </a:cxn>
                    <a:cxn ang="0">
                      <a:pos x="84" y="48"/>
                    </a:cxn>
                    <a:cxn ang="0">
                      <a:pos x="78" y="24"/>
                    </a:cxn>
                    <a:cxn ang="0">
                      <a:pos x="84" y="0"/>
                    </a:cxn>
                    <a:cxn ang="0">
                      <a:pos x="84" y="0"/>
                    </a:cxn>
                    <a:cxn ang="0">
                      <a:pos x="78" y="0"/>
                    </a:cxn>
                    <a:cxn ang="0">
                      <a:pos x="18" y="60"/>
                    </a:cxn>
                    <a:cxn ang="0">
                      <a:pos x="0" y="90"/>
                    </a:cxn>
                    <a:cxn ang="0">
                      <a:pos x="0" y="120"/>
                    </a:cxn>
                    <a:cxn ang="0">
                      <a:pos x="12" y="156"/>
                    </a:cxn>
                    <a:cxn ang="0">
                      <a:pos x="36" y="192"/>
                    </a:cxn>
                    <a:cxn ang="0">
                      <a:pos x="66" y="216"/>
                    </a:cxn>
                    <a:cxn ang="0">
                      <a:pos x="96" y="222"/>
                    </a:cxn>
                    <a:cxn ang="0">
                      <a:pos x="126" y="222"/>
                    </a:cxn>
                    <a:cxn ang="0">
                      <a:pos x="155" y="210"/>
                    </a:cxn>
                    <a:cxn ang="0">
                      <a:pos x="227" y="138"/>
                    </a:cxn>
                    <a:cxn ang="0">
                      <a:pos x="227" y="134"/>
                    </a:cxn>
                  </a:cxnLst>
                  <a:rect l="0" t="0" r="r" b="b"/>
                  <a:pathLst>
                    <a:path w="227" h="222">
                      <a:moveTo>
                        <a:pt x="227" y="134"/>
                      </a:moveTo>
                      <a:lnTo>
                        <a:pt x="203" y="144"/>
                      </a:lnTo>
                      <a:lnTo>
                        <a:pt x="179" y="138"/>
                      </a:lnTo>
                      <a:lnTo>
                        <a:pt x="149" y="126"/>
                      </a:lnTo>
                      <a:lnTo>
                        <a:pt x="126" y="102"/>
                      </a:lnTo>
                      <a:lnTo>
                        <a:pt x="102" y="72"/>
                      </a:lnTo>
                      <a:lnTo>
                        <a:pt x="84" y="48"/>
                      </a:lnTo>
                      <a:lnTo>
                        <a:pt x="78" y="2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18" y="60"/>
                      </a:lnTo>
                      <a:lnTo>
                        <a:pt x="0" y="90"/>
                      </a:lnTo>
                      <a:lnTo>
                        <a:pt x="0" y="120"/>
                      </a:lnTo>
                      <a:lnTo>
                        <a:pt x="12" y="156"/>
                      </a:lnTo>
                      <a:lnTo>
                        <a:pt x="36" y="192"/>
                      </a:lnTo>
                      <a:lnTo>
                        <a:pt x="66" y="216"/>
                      </a:lnTo>
                      <a:lnTo>
                        <a:pt x="96" y="222"/>
                      </a:lnTo>
                      <a:lnTo>
                        <a:pt x="126" y="222"/>
                      </a:lnTo>
                      <a:lnTo>
                        <a:pt x="155" y="210"/>
                      </a:lnTo>
                      <a:lnTo>
                        <a:pt x="227" y="138"/>
                      </a:lnTo>
                      <a:lnTo>
                        <a:pt x="227" y="1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449659" name="Freeform 123"/>
                <p:cNvSpPr>
                  <a:spLocks noChangeAspect="1"/>
                </p:cNvSpPr>
                <p:nvPr userDrawn="1"/>
              </p:nvSpPr>
              <p:spPr bwMode="hidden">
                <a:xfrm>
                  <a:off x="3144" y="1366"/>
                  <a:ext cx="163" cy="156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449660" name="Freeform 124"/>
                <p:cNvSpPr>
                  <a:spLocks noChangeAspect="1"/>
                </p:cNvSpPr>
                <p:nvPr userDrawn="1"/>
              </p:nvSpPr>
              <p:spPr bwMode="hidden">
                <a:xfrm>
                  <a:off x="3202" y="1272"/>
                  <a:ext cx="203" cy="199"/>
                </a:xfrm>
                <a:custGeom>
                  <a:avLst/>
                  <a:gdLst/>
                  <a:ahLst/>
                  <a:cxnLst>
                    <a:cxn ang="0">
                      <a:pos x="179" y="18"/>
                    </a:cxn>
                    <a:cxn ang="0">
                      <a:pos x="197" y="48"/>
                    </a:cxn>
                    <a:cxn ang="0">
                      <a:pos x="203" y="60"/>
                    </a:cxn>
                    <a:cxn ang="0">
                      <a:pos x="197" y="66"/>
                    </a:cxn>
                    <a:cxn ang="0">
                      <a:pos x="65" y="192"/>
                    </a:cxn>
                    <a:cxn ang="0">
                      <a:pos x="59" y="198"/>
                    </a:cxn>
                    <a:cxn ang="0">
                      <a:pos x="47" y="192"/>
                    </a:cxn>
                    <a:cxn ang="0">
                      <a:pos x="17" y="174"/>
                    </a:cxn>
                    <a:cxn ang="0">
                      <a:pos x="0" y="150"/>
                    </a:cxn>
                    <a:cxn ang="0">
                      <a:pos x="0" y="126"/>
                    </a:cxn>
                    <a:cxn ang="0">
                      <a:pos x="131" y="0"/>
                    </a:cxn>
                    <a:cxn ang="0">
                      <a:pos x="155" y="0"/>
                    </a:cxn>
                    <a:cxn ang="0">
                      <a:pos x="179" y="18"/>
                    </a:cxn>
                    <a:cxn ang="0">
                      <a:pos x="179" y="18"/>
                    </a:cxn>
                  </a:cxnLst>
                  <a:rect l="0" t="0" r="r" b="b"/>
                  <a:pathLst>
                    <a:path w="203" h="198">
                      <a:moveTo>
                        <a:pt x="179" y="18"/>
                      </a:moveTo>
                      <a:lnTo>
                        <a:pt x="197" y="48"/>
                      </a:lnTo>
                      <a:lnTo>
                        <a:pt x="203" y="60"/>
                      </a:lnTo>
                      <a:lnTo>
                        <a:pt x="197" y="66"/>
                      </a:lnTo>
                      <a:lnTo>
                        <a:pt x="65" y="192"/>
                      </a:lnTo>
                      <a:lnTo>
                        <a:pt x="59" y="198"/>
                      </a:lnTo>
                      <a:lnTo>
                        <a:pt x="47" y="192"/>
                      </a:lnTo>
                      <a:lnTo>
                        <a:pt x="17" y="174"/>
                      </a:lnTo>
                      <a:lnTo>
                        <a:pt x="0" y="150"/>
                      </a:lnTo>
                      <a:lnTo>
                        <a:pt x="0" y="126"/>
                      </a:lnTo>
                      <a:lnTo>
                        <a:pt x="131" y="0"/>
                      </a:lnTo>
                      <a:lnTo>
                        <a:pt x="155" y="0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449661" name="Freeform 125"/>
                <p:cNvSpPr>
                  <a:spLocks noChangeAspect="1"/>
                </p:cNvSpPr>
                <p:nvPr userDrawn="1"/>
              </p:nvSpPr>
              <p:spPr bwMode="hidden">
                <a:xfrm>
                  <a:off x="3330" y="1265"/>
                  <a:ext cx="79" cy="74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</p:grpSp>
        </p:grpSp>
      </p:grpSp>
      <p:sp>
        <p:nvSpPr>
          <p:cNvPr id="449662" name="Rectangle 12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9663" name="Rectangle 1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9664" name="Rectangle 1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EB447098-27F8-4EC3-8B12-1DDC53F8AB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49665" name="Rectangle 1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49666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322" r:id="rId1"/>
    <p:sldLayoutId id="2147485166" r:id="rId2"/>
    <p:sldLayoutId id="2147485167" r:id="rId3"/>
    <p:sldLayoutId id="2147485168" r:id="rId4"/>
    <p:sldLayoutId id="2147485169" r:id="rId5"/>
    <p:sldLayoutId id="2147485170" r:id="rId6"/>
    <p:sldLayoutId id="2147485171" r:id="rId7"/>
    <p:sldLayoutId id="2147485172" r:id="rId8"/>
    <p:sldLayoutId id="2147485173" r:id="rId9"/>
    <p:sldLayoutId id="2147485174" r:id="rId10"/>
    <p:sldLayoutId id="2147485175" r:id="rId11"/>
    <p:sldLayoutId id="214748517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890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grpSp>
        <p:nvGrpSpPr>
          <p:cNvPr id="1126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805892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1127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80589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0589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0589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0589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0589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0589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0590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0590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0590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0590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0590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1127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80590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0590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0590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0590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0591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0591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0591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0591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0591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0591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0591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0591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05918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05919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0592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0592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0592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05923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1127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80592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0592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0592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0592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0592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0593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0593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05932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0593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0593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0593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0593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0593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0593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0593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0594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0594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1127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805943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05944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05945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05946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05947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05948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05949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grpSp>
            <p:nvGrpSpPr>
              <p:cNvPr id="1128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805951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805952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805953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805954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</p:grpSp>
        </p:grpSp>
      </p:grpSp>
      <p:sp>
        <p:nvSpPr>
          <p:cNvPr id="80595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0595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0595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0595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0595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857CD9C2-A831-4BCF-AC2E-B15572673F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323" r:id="rId1"/>
    <p:sldLayoutId id="2147485177" r:id="rId2"/>
    <p:sldLayoutId id="2147485178" r:id="rId3"/>
    <p:sldLayoutId id="2147485179" r:id="rId4"/>
    <p:sldLayoutId id="2147485180" r:id="rId5"/>
    <p:sldLayoutId id="2147485181" r:id="rId6"/>
    <p:sldLayoutId id="2147485182" r:id="rId7"/>
    <p:sldLayoutId id="2147485183" r:id="rId8"/>
    <p:sldLayoutId id="2147485184" r:id="rId9"/>
    <p:sldLayoutId id="2147485185" r:id="rId10"/>
    <p:sldLayoutId id="2147485186" r:id="rId11"/>
    <p:sldLayoutId id="2147485187" r:id="rId12"/>
    <p:sldLayoutId id="2147485188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99123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9123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9123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9123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9123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9124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9124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9124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9124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9124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9124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9124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9124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9124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9124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99125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91251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91252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91253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5F83810-490F-44AE-A308-F1AA26A98A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9125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324" r:id="rId1"/>
    <p:sldLayoutId id="2147485189" r:id="rId2"/>
    <p:sldLayoutId id="2147485190" r:id="rId3"/>
    <p:sldLayoutId id="2147485191" r:id="rId4"/>
    <p:sldLayoutId id="2147485192" r:id="rId5"/>
    <p:sldLayoutId id="2147485193" r:id="rId6"/>
    <p:sldLayoutId id="2147485194" r:id="rId7"/>
    <p:sldLayoutId id="2147485195" r:id="rId8"/>
    <p:sldLayoutId id="2147485196" r:id="rId9"/>
    <p:sldLayoutId id="2147485197" r:id="rId10"/>
    <p:sldLayoutId id="214748519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3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3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3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3.xml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98.xml"/><Relationship Id="rId6" Type="http://schemas.openxmlformats.org/officeDocument/2006/relationships/image" Target="../media/image6.wmf"/><Relationship Id="rId11" Type="http://schemas.openxmlformats.org/officeDocument/2006/relationships/image" Target="../media/image11.wmf"/><Relationship Id="rId5" Type="http://schemas.openxmlformats.org/officeDocument/2006/relationships/image" Target="../media/image5.emf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image" Target="../media/image9.wmf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99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99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99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99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9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8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0.xml"/><Relationship Id="rId2" Type="http://schemas.openxmlformats.org/officeDocument/2006/relationships/slideLayout" Target="../slideLayouts/slideLayout100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3.bin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99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99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99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99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99.xml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10.xml"/><Relationship Id="rId6" Type="http://schemas.openxmlformats.org/officeDocument/2006/relationships/image" Target="../media/image6.wmf"/><Relationship Id="rId11" Type="http://schemas.openxmlformats.org/officeDocument/2006/relationships/image" Target="../media/image11.wmf"/><Relationship Id="rId5" Type="http://schemas.openxmlformats.org/officeDocument/2006/relationships/image" Target="../media/image5.emf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image" Target="../media/image9.wmf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15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115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1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8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115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115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115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123.xml"/><Relationship Id="rId4" Type="http://schemas.openxmlformats.org/officeDocument/2006/relationships/image" Target="../media/image33.jpeg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9.xml"/><Relationship Id="rId6" Type="http://schemas.openxmlformats.org/officeDocument/2006/relationships/image" Target="../media/image6.wmf"/><Relationship Id="rId11" Type="http://schemas.openxmlformats.org/officeDocument/2006/relationships/image" Target="../media/image11.wmf"/><Relationship Id="rId5" Type="http://schemas.openxmlformats.org/officeDocument/2006/relationships/image" Target="../media/image5.emf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image" Target="../media/image9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14.emf"/><Relationship Id="rId7" Type="http://schemas.openxmlformats.org/officeDocument/2006/relationships/image" Target="../media/image4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.wmf"/><Relationship Id="rId11" Type="http://schemas.openxmlformats.org/officeDocument/2006/relationships/image" Target="../media/image16.wmf"/><Relationship Id="rId5" Type="http://schemas.openxmlformats.org/officeDocument/2006/relationships/image" Target="../media/image6.wmf"/><Relationship Id="rId10" Type="http://schemas.openxmlformats.org/officeDocument/2006/relationships/image" Target="../media/image15.wmf"/><Relationship Id="rId4" Type="http://schemas.openxmlformats.org/officeDocument/2006/relationships/image" Target="../media/image8.wmf"/><Relationship Id="rId9" Type="http://schemas.openxmlformats.org/officeDocument/2006/relationships/image" Target="../media/image10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2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6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51.xml"/><Relationship Id="rId6" Type="http://schemas.openxmlformats.org/officeDocument/2006/relationships/image" Target="../media/image6.wmf"/><Relationship Id="rId11" Type="http://schemas.openxmlformats.org/officeDocument/2006/relationships/image" Target="../media/image11.wmf"/><Relationship Id="rId5" Type="http://schemas.openxmlformats.org/officeDocument/2006/relationships/image" Target="../media/image5.emf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image" Target="../media/image9.wm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5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5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5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90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90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90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90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90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90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90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90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9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6.wmf"/><Relationship Id="rId11" Type="http://schemas.openxmlformats.org/officeDocument/2006/relationships/image" Target="../media/image11.wmf"/><Relationship Id="rId5" Type="http://schemas.openxmlformats.org/officeDocument/2006/relationships/image" Target="../media/image5.emf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image" Target="../media/image9.wmf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90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90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90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63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63.xml"/><Relationship Id="rId6" Type="http://schemas.openxmlformats.org/officeDocument/2006/relationships/image" Target="../media/image6.wmf"/><Relationship Id="rId11" Type="http://schemas.openxmlformats.org/officeDocument/2006/relationships/image" Target="../media/image11.wmf"/><Relationship Id="rId5" Type="http://schemas.openxmlformats.org/officeDocument/2006/relationships/image" Target="../media/image5.emf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image" Target="../media/image9.wmf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0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0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0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0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0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04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75.xml"/><Relationship Id="rId6" Type="http://schemas.openxmlformats.org/officeDocument/2006/relationships/image" Target="../media/image6.wmf"/><Relationship Id="rId11" Type="http://schemas.openxmlformats.org/officeDocument/2006/relationships/image" Target="../media/image11.wmf"/><Relationship Id="rId5" Type="http://schemas.openxmlformats.org/officeDocument/2006/relationships/image" Target="../media/image5.emf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image" Target="../media/image9.wmf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3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3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3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3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E7817-5672-40EE-8A4C-454A4B38A48D}" type="slidenum">
              <a:rPr lang="ru-RU"/>
              <a:pPr>
                <a:defRPr/>
              </a:pPr>
              <a:t>1</a:t>
            </a:fld>
            <a:endParaRPr lang="ru-RU"/>
          </a:p>
        </p:txBody>
      </p:sp>
      <p:sp>
        <p:nvSpPr>
          <p:cNvPr id="460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5013176"/>
            <a:ext cx="9144000" cy="1440012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800" dirty="0" smtClean="0"/>
          </a:p>
        </p:txBody>
      </p:sp>
      <p:sp>
        <p:nvSpPr>
          <p:cNvPr id="46080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340768"/>
            <a:ext cx="9144000" cy="3241675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b="1" dirty="0" smtClean="0">
                <a:solidFill>
                  <a:srgbClr val="CC3300"/>
                </a:solidFill>
              </a:rPr>
              <a:t>Актуальные вопросы охраны труда в организациях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folHlink"/>
                </a:solidFill>
              </a:rPr>
              <a:t> </a:t>
            </a:r>
            <a:r>
              <a:rPr lang="ru-RU" sz="2400" b="1" dirty="0" smtClean="0">
                <a:solidFill>
                  <a:schemeClr val="folHlink"/>
                </a:solidFill>
              </a:rPr>
              <a:t>(обучение по охране труда руководителей и специалистов организаций)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03F94-C609-4CAF-8FD7-C2838CC34B73}" type="slidenum">
              <a:rPr lang="ru-RU"/>
              <a:pPr>
                <a:defRPr/>
              </a:pPr>
              <a:t>10</a:t>
            </a:fld>
            <a:endParaRPr lang="ru-RU"/>
          </a:p>
        </p:txBody>
      </p:sp>
      <p:sp>
        <p:nvSpPr>
          <p:cNvPr id="5" name="Номер слайда 6"/>
          <p:cNvSpPr txBox="1">
            <a:spLocks noGrp="1"/>
          </p:cNvSpPr>
          <p:nvPr/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D43552A9-728A-4064-A2CB-639E7B09815F}" type="slidenum">
              <a:rPr lang="ru-RU" sz="1200">
                <a:latin typeface="+mn-lt"/>
                <a:cs typeface="+mn-cs"/>
              </a:rPr>
              <a:pPr algn="r">
                <a:defRPr/>
              </a:pPr>
              <a:t>10</a:t>
            </a:fld>
            <a:endParaRPr lang="ru-RU" sz="1200">
              <a:latin typeface="+mn-lt"/>
              <a:cs typeface="+mn-cs"/>
            </a:endParaRP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63713" y="0"/>
            <a:ext cx="5761037" cy="158432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smtClean="0">
                <a:solidFill>
                  <a:schemeClr val="folHlink"/>
                </a:solidFill>
              </a:rPr>
              <a:t>Правовые основы охраны труда в организации - </a:t>
            </a:r>
            <a:r>
              <a:rPr lang="ru-RU" sz="2400" smtClean="0">
                <a:solidFill>
                  <a:srgbClr val="CC3300"/>
                </a:solidFill>
              </a:rPr>
              <a:t>ответственность за нарушение законодательства об охране труда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0825" y="2420938"/>
            <a:ext cx="8713788" cy="4032250"/>
          </a:xfrm>
        </p:spPr>
        <p:txBody>
          <a:bodyPr/>
          <a:lstStyle/>
          <a:p>
            <a:pPr marL="533400" indent="-533400" algn="just" eaLnBrk="1" hangingPunct="1">
              <a:lnSpc>
                <a:spcPct val="80000"/>
              </a:lnSpc>
              <a:buFont typeface="Symbol" pitchFamily="18" charset="2"/>
              <a:buChar char=""/>
              <a:defRPr/>
            </a:pPr>
            <a:r>
              <a:rPr lang="ru-RU" sz="2200" b="1" smtClean="0"/>
              <a:t>Лица, виновные в нарушении трудового законодательства и иных актов, содержащих нормы трудового права, привлекаются к дисциплинарной и материальной ответственности в порядке, установленном настоящим Кодексом и иными федеральными законами, а также привлекаются к гражданско-правовой, административной и уголовной ответственности в порядке, установленном федеральными законами.</a:t>
            </a:r>
          </a:p>
          <a:p>
            <a:pPr marL="533400" indent="-533400" algn="just" eaLnBrk="1" hangingPunct="1">
              <a:lnSpc>
                <a:spcPct val="80000"/>
              </a:lnSpc>
              <a:buFont typeface="Symbol" pitchFamily="18" charset="2"/>
              <a:buChar char=""/>
              <a:defRPr/>
            </a:pPr>
            <a:endParaRPr lang="ru-RU" sz="2200" b="1" smtClean="0"/>
          </a:p>
          <a:p>
            <a:pPr marL="533400" indent="-533400" algn="ctr" eaLnBrk="1" hangingPunct="1">
              <a:lnSpc>
                <a:spcPct val="80000"/>
              </a:lnSpc>
              <a:buFont typeface="Symbol" pitchFamily="18" charset="2"/>
              <a:buNone/>
              <a:defRPr/>
            </a:pPr>
            <a:r>
              <a:rPr lang="ru-RU" sz="2800" b="1" smtClean="0"/>
              <a:t>(ст. 419 Трудового кодекса РФ)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89B0941-B3C0-40B2-9124-10D5FD80B8E5}" type="slidenum">
              <a:rPr lang="ru-RU" smtClean="0"/>
              <a:pPr/>
              <a:t>100</a:t>
            </a:fld>
            <a:endParaRPr lang="ru-RU" smtClean="0"/>
          </a:p>
        </p:txBody>
      </p:sp>
      <p:sp>
        <p:nvSpPr>
          <p:cNvPr id="1049603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250825" y="1052513"/>
            <a:ext cx="8713788" cy="5329237"/>
          </a:xfrm>
        </p:spPr>
        <p:txBody>
          <a:bodyPr/>
          <a:lstStyle/>
          <a:p>
            <a:pPr marL="533400" indent="-533400"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400" b="1" smtClean="0">
                <a:solidFill>
                  <a:srgbClr val="CC3300"/>
                </a:solidFill>
              </a:rPr>
              <a:t>Порядок проведения – периодические осмотры</a:t>
            </a:r>
          </a:p>
          <a:p>
            <a:pPr marL="533400" indent="-533400" algn="ctr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sz="2400" smtClean="0">
              <a:effectLst/>
            </a:endParaRP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2200" smtClean="0">
                <a:effectLst/>
              </a:rPr>
              <a:t>Частота проведения периодических осмотров определяется типами вредных и (или) опасных производственных факторов, воздействующих на работника, или видами выполняемых работ и в общем случае устанавливается не реже, чем в сроки, указанные в Перечне вредных и (или) опасных производственных факторов и  Перечне работ, при выполнении которых проводятся обязательные предварительные (периодические) осмотры.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endParaRPr lang="ru-RU" sz="2200" smtClean="0">
              <a:effectLst/>
            </a:endParaRP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2200" smtClean="0">
                <a:effectLst/>
              </a:rPr>
              <a:t>Работники в возрасте до 21 года проходят периодические осмотры ежегодно.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endParaRPr lang="ru-RU" sz="2200" smtClean="0">
              <a:effectLst/>
            </a:endParaRP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2200" smtClean="0">
                <a:effectLst/>
              </a:rPr>
              <a:t>Внеочередные медицинские осмотры (обследования) проводятся на основании медицинских рекомендаций.</a:t>
            </a:r>
          </a:p>
        </p:txBody>
      </p:sp>
      <p:sp>
        <p:nvSpPr>
          <p:cNvPr id="1049606" name="Rectangle 6"/>
          <p:cNvSpPr>
            <a:spLocks noRot="1" noChangeArrowheads="1"/>
          </p:cNvSpPr>
          <p:nvPr/>
        </p:nvSpPr>
        <p:spPr bwMode="auto">
          <a:xfrm>
            <a:off x="1116013" y="-61913"/>
            <a:ext cx="67691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762000" indent="-762000" algn="ctr">
              <a:defRPr/>
            </a:pPr>
            <a:r>
              <a:rPr lang="ru-RU" sz="24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М</a:t>
            </a:r>
            <a:r>
              <a:rPr lang="ru-RU" sz="24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едицинские осмотры некоторых категорий работников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49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49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49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49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5DDA43-814B-422C-B8A5-D612990191B6}" type="slidenum">
              <a:rPr lang="ru-RU" smtClean="0"/>
              <a:pPr/>
              <a:t>101</a:t>
            </a:fld>
            <a:endParaRPr lang="ru-RU" smtClean="0"/>
          </a:p>
        </p:txBody>
      </p:sp>
      <p:sp>
        <p:nvSpPr>
          <p:cNvPr id="1051651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250825" y="1052513"/>
            <a:ext cx="8713788" cy="5329237"/>
          </a:xfrm>
        </p:spPr>
        <p:txBody>
          <a:bodyPr/>
          <a:lstStyle/>
          <a:p>
            <a:pPr marL="533400" indent="-533400" algn="ctr" eaLnBrk="1" hangingPunct="1">
              <a:buFont typeface="Arial" charset="0"/>
              <a:buNone/>
              <a:defRPr/>
            </a:pPr>
            <a:r>
              <a:rPr lang="ru-RU" sz="2400" b="1" smtClean="0">
                <a:solidFill>
                  <a:srgbClr val="CC3300"/>
                </a:solidFill>
              </a:rPr>
              <a:t>Порядок проведения – периодические осмотры</a:t>
            </a:r>
          </a:p>
          <a:p>
            <a:pPr marL="533400" indent="-533400" algn="ctr" eaLnBrk="1" hangingPunct="1">
              <a:buFont typeface="Arial" charset="0"/>
              <a:buNone/>
              <a:defRPr/>
            </a:pPr>
            <a:endParaRPr lang="ru-RU" sz="800" smtClean="0">
              <a:effectLst/>
            </a:endParaRPr>
          </a:p>
          <a:p>
            <a:pPr marL="533400" indent="-533400" eaLnBrk="1" hangingPunct="1">
              <a:defRPr/>
            </a:pPr>
            <a:r>
              <a:rPr lang="ru-RU" sz="2000" smtClean="0">
                <a:effectLst/>
              </a:rPr>
              <a:t>Периодические осмотры проводятся на основании р</a:t>
            </a:r>
            <a:r>
              <a:rPr lang="ru-RU" sz="2000" smtClean="0"/>
              <a:t>азработанного и утвержденного работодателем </a:t>
            </a:r>
            <a:r>
              <a:rPr lang="ru-RU" sz="2000" b="1" u="sng" smtClean="0">
                <a:solidFill>
                  <a:schemeClr val="tx2"/>
                </a:solidFill>
              </a:rPr>
              <a:t>Поименного списка</a:t>
            </a:r>
            <a:r>
              <a:rPr lang="ru-RU" sz="2000" smtClean="0"/>
              <a:t> работников, подлежащих прохождению периодических медицинских осмотров</a:t>
            </a:r>
          </a:p>
          <a:p>
            <a:pPr marL="533400" indent="-533400" eaLnBrk="1" hangingPunct="1">
              <a:defRPr/>
            </a:pPr>
            <a:endParaRPr lang="ru-RU" sz="2000" smtClean="0">
              <a:effectLst/>
            </a:endParaRPr>
          </a:p>
        </p:txBody>
      </p:sp>
      <p:pic>
        <p:nvPicPr>
          <p:cNvPr id="10516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924175"/>
            <a:ext cx="8713788" cy="381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1655" name="Rectangle 7"/>
          <p:cNvSpPr>
            <a:spLocks noRot="1" noChangeArrowheads="1"/>
          </p:cNvSpPr>
          <p:nvPr/>
        </p:nvSpPr>
        <p:spPr bwMode="auto">
          <a:xfrm>
            <a:off x="1116013" y="-61913"/>
            <a:ext cx="67691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762000" indent="-762000" algn="ctr">
              <a:defRPr/>
            </a:pPr>
            <a:r>
              <a:rPr lang="ru-RU" sz="24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М</a:t>
            </a:r>
            <a:r>
              <a:rPr lang="ru-RU" sz="24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едицинские осмотры некоторых категорий работников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51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51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358293-C04C-49E2-9DEF-7A063590A23B}" type="slidenum">
              <a:rPr lang="ru-RU" smtClean="0"/>
              <a:pPr/>
              <a:t>102</a:t>
            </a:fld>
            <a:endParaRPr lang="ru-RU" smtClean="0"/>
          </a:p>
        </p:txBody>
      </p:sp>
      <p:sp>
        <p:nvSpPr>
          <p:cNvPr id="1053699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250825" y="1052513"/>
            <a:ext cx="8713788" cy="5329237"/>
          </a:xfrm>
        </p:spPr>
        <p:txBody>
          <a:bodyPr/>
          <a:lstStyle/>
          <a:p>
            <a:pPr marL="533400" indent="-533400" algn="ctr" eaLnBrk="1" hangingPunct="1">
              <a:buFont typeface="Arial" charset="0"/>
              <a:buNone/>
              <a:defRPr/>
            </a:pPr>
            <a:r>
              <a:rPr lang="ru-RU" sz="2400" b="1" smtClean="0">
                <a:solidFill>
                  <a:srgbClr val="CC3300"/>
                </a:solidFill>
              </a:rPr>
              <a:t>Порядок проведения – периодические осмотры</a:t>
            </a:r>
          </a:p>
          <a:p>
            <a:pPr marL="533400" indent="-533400" algn="ctr" eaLnBrk="1" hangingPunct="1">
              <a:buFont typeface="Arial" charset="0"/>
              <a:buNone/>
              <a:defRPr/>
            </a:pPr>
            <a:endParaRPr lang="ru-RU" sz="800" smtClean="0">
              <a:effectLst/>
            </a:endParaRPr>
          </a:p>
          <a:p>
            <a:pPr marL="533400" indent="-533400" algn="ctr" eaLnBrk="1" hangingPunct="1">
              <a:buFont typeface="Arial" charset="0"/>
              <a:buNone/>
              <a:defRPr/>
            </a:pPr>
            <a:r>
              <a:rPr lang="ru-RU" sz="2000" b="1" smtClean="0">
                <a:effectLst/>
              </a:rPr>
              <a:t>Схема взаимодействия при организации и прохождению периодических осмотров</a:t>
            </a:r>
          </a:p>
        </p:txBody>
      </p:sp>
      <p:pic>
        <p:nvPicPr>
          <p:cNvPr id="10537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2492375"/>
            <a:ext cx="89281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3704" name="Rectangle 8"/>
          <p:cNvSpPr>
            <a:spLocks noRot="1" noChangeArrowheads="1"/>
          </p:cNvSpPr>
          <p:nvPr/>
        </p:nvSpPr>
        <p:spPr bwMode="auto">
          <a:xfrm>
            <a:off x="1116013" y="-61913"/>
            <a:ext cx="67691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762000" indent="-762000" algn="ctr">
              <a:defRPr/>
            </a:pPr>
            <a:r>
              <a:rPr lang="ru-RU" sz="24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М</a:t>
            </a:r>
            <a:r>
              <a:rPr lang="ru-RU" sz="24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едицинские осмотры некоторых категорий работников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53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53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5FCDE99-7CEC-41A3-B150-5080B0CDA65F}" type="slidenum">
              <a:rPr lang="ru-RU" smtClean="0"/>
              <a:pPr/>
              <a:t>103</a:t>
            </a:fld>
            <a:endParaRPr lang="ru-RU" smtClean="0"/>
          </a:p>
        </p:txBody>
      </p:sp>
      <p:sp>
        <p:nvSpPr>
          <p:cNvPr id="1018883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250825" y="1412875"/>
            <a:ext cx="8713788" cy="5472113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defRPr/>
            </a:pPr>
            <a:r>
              <a:rPr lang="ru-RU" sz="2000" smtClean="0"/>
              <a:t>Работники, осуществляющие отдельные виды деятельности, в том числе связанной с источниками повышенной опасности (с влиянием вредных веществ и неблагоприятных производственных факторов), а также работающие в условиях повышенной опасности, проходят обязательное психиатрическое освидетельствование не реже одного раза в пять лет в порядке, устанавливаемом:</a:t>
            </a:r>
          </a:p>
          <a:p>
            <a:pPr marL="914400" lvl="1" indent="-457200" eaLnBrk="1" hangingPunct="1">
              <a:lnSpc>
                <a:spcPct val="90000"/>
              </a:lnSpc>
              <a:defRPr/>
            </a:pPr>
            <a:r>
              <a:rPr lang="ru-RU" sz="1800" smtClean="0">
                <a:solidFill>
                  <a:srgbClr val="FFFF00"/>
                </a:solidFill>
              </a:rPr>
              <a:t>Постановлением правительства РФ от 23.09.2002г. № 695 «О прохождении обязательного психиатрического освидетельствования работниками, осуществляющими отдельные виды деятельности, в том числе деятельность, связанную с источниками повышенной опасности (с влиянием вредных веществ и неблагоприятных производственных факторов), а также работающими в условиях повышенной опасности»</a:t>
            </a:r>
          </a:p>
          <a:p>
            <a:pPr marL="914400" lvl="1" indent="-457200" eaLnBrk="1" hangingPunct="1">
              <a:lnSpc>
                <a:spcPct val="90000"/>
              </a:lnSpc>
              <a:defRPr/>
            </a:pPr>
            <a:endParaRPr lang="ru-RU" sz="1800" smtClean="0">
              <a:solidFill>
                <a:srgbClr val="FFFF00"/>
              </a:solidFill>
            </a:endParaRPr>
          </a:p>
          <a:p>
            <a:pPr marL="914400" lvl="1" indent="-457200" eaLnBrk="1" hangingPunct="1">
              <a:lnSpc>
                <a:spcPct val="90000"/>
              </a:lnSpc>
              <a:defRPr/>
            </a:pPr>
            <a:r>
              <a:rPr lang="ru-RU" sz="1800" smtClean="0">
                <a:solidFill>
                  <a:srgbClr val="FFFF00"/>
                </a:solidFill>
              </a:rPr>
              <a:t>Постановлением Совета Министров - Правительства РФ от 28.04.1993г. № 377 « О реализации Закона Российской Федерации «О психиатрической помощи и гарантиях прав граждан при ее оказании». </a:t>
            </a:r>
          </a:p>
        </p:txBody>
      </p:sp>
      <p:sp>
        <p:nvSpPr>
          <p:cNvPr id="1018886" name="Rectangle 6"/>
          <p:cNvSpPr>
            <a:spLocks noRot="1" noChangeArrowheads="1"/>
          </p:cNvSpPr>
          <p:nvPr/>
        </p:nvSpPr>
        <p:spPr bwMode="auto">
          <a:xfrm>
            <a:off x="1116013" y="-61913"/>
            <a:ext cx="67691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762000" indent="-762000" algn="ctr">
              <a:defRPr/>
            </a:pPr>
            <a:r>
              <a:rPr lang="ru-RU" sz="24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М</a:t>
            </a:r>
            <a:r>
              <a:rPr lang="ru-RU" sz="24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едицинские осмотры некоторых категорий работников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18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18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18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18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9FB340-2485-41EA-A2C9-F4741E9279A2}" type="slidenum">
              <a:rPr lang="ru-RU" smtClean="0"/>
              <a:pPr>
                <a:defRPr/>
              </a:pPr>
              <a:t>104</a:t>
            </a:fld>
            <a:endParaRPr lang="ru-RU" smtClean="0"/>
          </a:p>
        </p:txBody>
      </p:sp>
      <p:sp>
        <p:nvSpPr>
          <p:cNvPr id="123907" name="AutoShape 4"/>
          <p:cNvSpPr>
            <a:spLocks noChangeArrowheads="1"/>
          </p:cNvSpPr>
          <p:nvPr/>
        </p:nvSpPr>
        <p:spPr bwMode="auto">
          <a:xfrm rot="-3240000">
            <a:off x="3123407" y="2509043"/>
            <a:ext cx="381000" cy="1058863"/>
          </a:xfrm>
          <a:prstGeom prst="upArrow">
            <a:avLst>
              <a:gd name="adj1" fmla="val 50000"/>
              <a:gd name="adj2" fmla="val 69479"/>
            </a:avLst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2" name="Группа 42"/>
          <p:cNvGrpSpPr>
            <a:grpSpLocks/>
          </p:cNvGrpSpPr>
          <p:nvPr/>
        </p:nvGrpSpPr>
        <p:grpSpPr bwMode="auto">
          <a:xfrm>
            <a:off x="-252413" y="1628775"/>
            <a:ext cx="3168651" cy="1616075"/>
            <a:chOff x="-252413" y="1628775"/>
            <a:chExt cx="3168651" cy="1616075"/>
          </a:xfrm>
        </p:grpSpPr>
        <p:sp>
          <p:nvSpPr>
            <p:cNvPr id="123940" name="Text Box 3"/>
            <p:cNvSpPr txBox="1">
              <a:spLocks noChangeArrowheads="1"/>
            </p:cNvSpPr>
            <p:nvPr/>
          </p:nvSpPr>
          <p:spPr bwMode="auto">
            <a:xfrm>
              <a:off x="-252413" y="1844675"/>
              <a:ext cx="1871663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3600" b="1">
                  <a:solidFill>
                    <a:srgbClr val="CC3300"/>
                  </a:solidFill>
                </a:rPr>
                <a:t>СУ ОТ</a:t>
              </a:r>
            </a:p>
          </p:txBody>
        </p:sp>
        <p:pic>
          <p:nvPicPr>
            <p:cNvPr id="123941" name="Picture 5" descr="MCj0297161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7450" y="1628775"/>
              <a:ext cx="1728788" cy="1616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34"/>
          <p:cNvGrpSpPr>
            <a:grpSpLocks/>
          </p:cNvGrpSpPr>
          <p:nvPr/>
        </p:nvGrpSpPr>
        <p:grpSpPr bwMode="auto">
          <a:xfrm>
            <a:off x="2411413" y="1119188"/>
            <a:ext cx="2724150" cy="1804987"/>
            <a:chOff x="2411413" y="1119188"/>
            <a:chExt cx="2724151" cy="1804987"/>
          </a:xfrm>
        </p:grpSpPr>
        <p:sp>
          <p:nvSpPr>
            <p:cNvPr id="123937" name="Text Box 7"/>
            <p:cNvSpPr txBox="1">
              <a:spLocks noChangeArrowheads="1"/>
            </p:cNvSpPr>
            <p:nvPr/>
          </p:nvSpPr>
          <p:spPr bwMode="auto">
            <a:xfrm>
              <a:off x="2411413" y="1395413"/>
              <a:ext cx="1871663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400" b="1">
                  <a:solidFill>
                    <a:srgbClr val="FFFF00"/>
                  </a:solidFill>
                </a:rPr>
                <a:t>СИЗ</a:t>
              </a:r>
            </a:p>
          </p:txBody>
        </p:sp>
        <p:sp>
          <p:nvSpPr>
            <p:cNvPr id="123938" name="AutoShape 8"/>
            <p:cNvSpPr>
              <a:spLocks noChangeArrowheads="1"/>
            </p:cNvSpPr>
            <p:nvPr/>
          </p:nvSpPr>
          <p:spPr bwMode="auto">
            <a:xfrm rot="-5400000">
              <a:off x="4151313" y="2419350"/>
              <a:ext cx="647700" cy="361950"/>
            </a:xfrm>
            <a:prstGeom prst="rightArrow">
              <a:avLst>
                <a:gd name="adj1" fmla="val 50000"/>
                <a:gd name="adj2" fmla="val 44737"/>
              </a:avLst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pic>
          <p:nvPicPr>
            <p:cNvPr id="123939" name="Picture 21" descr="MCj03192120000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08401" y="1119188"/>
              <a:ext cx="1427163" cy="1149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Группа 37"/>
          <p:cNvGrpSpPr>
            <a:grpSpLocks/>
          </p:cNvGrpSpPr>
          <p:nvPr/>
        </p:nvGrpSpPr>
        <p:grpSpPr bwMode="auto">
          <a:xfrm>
            <a:off x="-180975" y="3290888"/>
            <a:ext cx="3600450" cy="1485900"/>
            <a:chOff x="-180975" y="3290888"/>
            <a:chExt cx="3600451" cy="1485900"/>
          </a:xfrm>
        </p:grpSpPr>
        <p:sp>
          <p:nvSpPr>
            <p:cNvPr id="123934" name="Text Box 11"/>
            <p:cNvSpPr txBox="1">
              <a:spLocks noChangeArrowheads="1"/>
            </p:cNvSpPr>
            <p:nvPr/>
          </p:nvSpPr>
          <p:spPr bwMode="auto">
            <a:xfrm>
              <a:off x="-180975" y="3933826"/>
              <a:ext cx="1871663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400" b="1">
                  <a:solidFill>
                    <a:srgbClr val="FFFF00"/>
                  </a:solidFill>
                </a:rPr>
                <a:t>ОСС</a:t>
              </a:r>
            </a:p>
          </p:txBody>
        </p:sp>
        <p:sp>
          <p:nvSpPr>
            <p:cNvPr id="123935" name="AutoShape 12"/>
            <p:cNvSpPr>
              <a:spLocks noChangeArrowheads="1"/>
            </p:cNvSpPr>
            <p:nvPr/>
          </p:nvSpPr>
          <p:spPr bwMode="auto">
            <a:xfrm rot="10800000">
              <a:off x="2700338" y="3911601"/>
              <a:ext cx="719138" cy="304800"/>
            </a:xfrm>
            <a:prstGeom prst="rightArrow">
              <a:avLst>
                <a:gd name="adj1" fmla="val 50000"/>
                <a:gd name="adj2" fmla="val 58984"/>
              </a:avLst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pic>
          <p:nvPicPr>
            <p:cNvPr id="123936" name="Picture 13" descr="MCj0413484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58888" y="3290888"/>
              <a:ext cx="1443038" cy="148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Группа 39"/>
          <p:cNvGrpSpPr>
            <a:grpSpLocks/>
          </p:cNvGrpSpPr>
          <p:nvPr/>
        </p:nvGrpSpPr>
        <p:grpSpPr bwMode="auto">
          <a:xfrm>
            <a:off x="3538538" y="5300663"/>
            <a:ext cx="3097212" cy="1557337"/>
            <a:chOff x="3538538" y="5301456"/>
            <a:chExt cx="3097212" cy="1556544"/>
          </a:xfrm>
        </p:grpSpPr>
        <p:sp>
          <p:nvSpPr>
            <p:cNvPr id="123931" name="Text Box 15"/>
            <p:cNvSpPr txBox="1">
              <a:spLocks noChangeArrowheads="1"/>
            </p:cNvSpPr>
            <p:nvPr/>
          </p:nvSpPr>
          <p:spPr bwMode="auto">
            <a:xfrm>
              <a:off x="4260850" y="6237288"/>
              <a:ext cx="2374900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400" b="1">
                  <a:solidFill>
                    <a:srgbClr val="FFFF00"/>
                  </a:solidFill>
                </a:rPr>
                <a:t>Медосмотры</a:t>
              </a:r>
            </a:p>
          </p:txBody>
        </p:sp>
        <p:sp>
          <p:nvSpPr>
            <p:cNvPr id="123932" name="AutoShape 16"/>
            <p:cNvSpPr>
              <a:spLocks noChangeArrowheads="1"/>
            </p:cNvSpPr>
            <p:nvPr/>
          </p:nvSpPr>
          <p:spPr bwMode="auto">
            <a:xfrm rot="5400000">
              <a:off x="4067175" y="5445125"/>
              <a:ext cx="649287" cy="361950"/>
            </a:xfrm>
            <a:prstGeom prst="rightArrow">
              <a:avLst>
                <a:gd name="adj1" fmla="val 50000"/>
                <a:gd name="adj2" fmla="val 44846"/>
              </a:avLst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pic>
          <p:nvPicPr>
            <p:cNvPr id="123933" name="Picture 17" descr="j024071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38538" y="5462588"/>
              <a:ext cx="889000" cy="139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3912" name="Группа 38"/>
          <p:cNvGrpSpPr>
            <a:grpSpLocks/>
          </p:cNvGrpSpPr>
          <p:nvPr/>
        </p:nvGrpSpPr>
        <p:grpSpPr bwMode="auto">
          <a:xfrm>
            <a:off x="107950" y="4826000"/>
            <a:ext cx="3803650" cy="1874838"/>
            <a:chOff x="107950" y="4826001"/>
            <a:chExt cx="3803649" cy="1874837"/>
          </a:xfrm>
        </p:grpSpPr>
        <p:sp>
          <p:nvSpPr>
            <p:cNvPr id="123928" name="Text Box 19"/>
            <p:cNvSpPr txBox="1">
              <a:spLocks noChangeArrowheads="1"/>
            </p:cNvSpPr>
            <p:nvPr/>
          </p:nvSpPr>
          <p:spPr bwMode="auto">
            <a:xfrm>
              <a:off x="107950" y="5976938"/>
              <a:ext cx="2390775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>
                  <a:solidFill>
                    <a:srgbClr val="FFFF00"/>
                  </a:solidFill>
                </a:rPr>
                <a:t>Расследование НС</a:t>
              </a:r>
            </a:p>
          </p:txBody>
        </p:sp>
        <p:sp>
          <p:nvSpPr>
            <p:cNvPr id="123929" name="AutoShape 20"/>
            <p:cNvSpPr>
              <a:spLocks noChangeArrowheads="1"/>
            </p:cNvSpPr>
            <p:nvPr/>
          </p:nvSpPr>
          <p:spPr bwMode="auto">
            <a:xfrm rot="-7380000">
              <a:off x="3144837" y="4440238"/>
              <a:ext cx="381000" cy="1152525"/>
            </a:xfrm>
            <a:prstGeom prst="upArrow">
              <a:avLst>
                <a:gd name="adj1" fmla="val 50000"/>
                <a:gd name="adj2" fmla="val 75625"/>
              </a:avLst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pic>
          <p:nvPicPr>
            <p:cNvPr id="123930" name="Picture 21" descr="j0332570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941513" y="4924425"/>
              <a:ext cx="900113" cy="117951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Группа 41"/>
          <p:cNvGrpSpPr>
            <a:grpSpLocks/>
          </p:cNvGrpSpPr>
          <p:nvPr/>
        </p:nvGrpSpPr>
        <p:grpSpPr bwMode="auto">
          <a:xfrm>
            <a:off x="5580063" y="3141663"/>
            <a:ext cx="3743325" cy="1728787"/>
            <a:chOff x="5580063" y="3141663"/>
            <a:chExt cx="3743325" cy="1728787"/>
          </a:xfrm>
        </p:grpSpPr>
        <p:pic>
          <p:nvPicPr>
            <p:cNvPr id="123925" name="Picture 23" descr="MCj02955830000[1]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051550" y="3141663"/>
              <a:ext cx="1944688" cy="1728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926" name="AutoShape 24"/>
            <p:cNvSpPr>
              <a:spLocks noChangeArrowheads="1"/>
            </p:cNvSpPr>
            <p:nvPr/>
          </p:nvSpPr>
          <p:spPr bwMode="auto">
            <a:xfrm>
              <a:off x="5580063" y="3902075"/>
              <a:ext cx="863600" cy="304800"/>
            </a:xfrm>
            <a:prstGeom prst="rightArrow">
              <a:avLst>
                <a:gd name="adj1" fmla="val 50000"/>
                <a:gd name="adj2" fmla="val 70833"/>
              </a:avLst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927" name="Text Box 25"/>
            <p:cNvSpPr txBox="1">
              <a:spLocks noChangeArrowheads="1"/>
            </p:cNvSpPr>
            <p:nvPr/>
          </p:nvSpPr>
          <p:spPr bwMode="auto">
            <a:xfrm>
              <a:off x="7451725" y="3213100"/>
              <a:ext cx="1871663" cy="803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400" b="1">
                  <a:solidFill>
                    <a:srgbClr val="FFFF00"/>
                  </a:solidFill>
                </a:rPr>
                <a:t>Контроль УТ  и информирование</a:t>
              </a:r>
            </a:p>
          </p:txBody>
        </p:sp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5153025" y="1341438"/>
            <a:ext cx="4070350" cy="1887537"/>
            <a:chOff x="3246" y="845"/>
            <a:chExt cx="2564" cy="1189"/>
          </a:xfrm>
        </p:grpSpPr>
        <p:sp>
          <p:nvSpPr>
            <p:cNvPr id="123922" name="Text Box 27"/>
            <p:cNvSpPr txBox="1">
              <a:spLocks noChangeArrowheads="1"/>
            </p:cNvSpPr>
            <p:nvPr/>
          </p:nvSpPr>
          <p:spPr bwMode="auto">
            <a:xfrm>
              <a:off x="4631" y="1253"/>
              <a:ext cx="1179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400" b="1">
                  <a:solidFill>
                    <a:srgbClr val="FFFF00"/>
                  </a:solidFill>
                </a:rPr>
                <a:t>Обучение</a:t>
              </a:r>
            </a:p>
          </p:txBody>
        </p:sp>
        <p:sp>
          <p:nvSpPr>
            <p:cNvPr id="123923" name="AutoShape 28"/>
            <p:cNvSpPr>
              <a:spLocks noChangeArrowheads="1"/>
            </p:cNvSpPr>
            <p:nvPr/>
          </p:nvSpPr>
          <p:spPr bwMode="auto">
            <a:xfrm rot="3420000">
              <a:off x="3510" y="1530"/>
              <a:ext cx="240" cy="767"/>
            </a:xfrm>
            <a:prstGeom prst="upArrow">
              <a:avLst>
                <a:gd name="adj1" fmla="val 50000"/>
                <a:gd name="adj2" fmla="val 79896"/>
              </a:avLst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pic>
          <p:nvPicPr>
            <p:cNvPr id="123924" name="Picture 29" descr="MCj02317730000[1]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923" y="845"/>
              <a:ext cx="945" cy="1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40062" name="Rectangle 30"/>
          <p:cNvSpPr>
            <a:spLocks noGrp="1" noRot="1" noChangeArrowheads="1"/>
          </p:cNvSpPr>
          <p:nvPr>
            <p:ph type="title"/>
          </p:nvPr>
        </p:nvSpPr>
        <p:spPr>
          <a:xfrm>
            <a:off x="323850" y="-22225"/>
            <a:ext cx="7307263" cy="1152525"/>
          </a:xfrm>
        </p:spPr>
        <p:txBody>
          <a:bodyPr/>
          <a:lstStyle/>
          <a:p>
            <a:pPr marL="762000" indent="-762000" eaLnBrk="1" hangingPunct="1">
              <a:defRPr/>
            </a:pPr>
            <a:r>
              <a:rPr lang="ru-RU" sz="2200" b="1" dirty="0" smtClean="0">
                <a:solidFill>
                  <a:srgbClr val="CC3300"/>
                </a:solidFill>
              </a:rPr>
              <a:t>Обязанности работодателя по обеспечению безопасных условий и охраны труда</a:t>
            </a:r>
            <a:br>
              <a:rPr lang="ru-RU" sz="2200" b="1" dirty="0" smtClean="0">
                <a:solidFill>
                  <a:srgbClr val="CC3300"/>
                </a:solidFill>
              </a:rPr>
            </a:br>
            <a:r>
              <a:rPr lang="ru-RU" sz="2200" dirty="0" smtClean="0"/>
              <a:t> </a:t>
            </a:r>
            <a:r>
              <a:rPr lang="ru-RU" sz="2200" b="1" dirty="0" smtClean="0">
                <a:solidFill>
                  <a:srgbClr val="009900"/>
                </a:solidFill>
              </a:rPr>
              <a:t>(ст. 212 ТК)</a:t>
            </a:r>
            <a:r>
              <a:rPr lang="ru-RU" sz="2200" dirty="0" smtClean="0">
                <a:solidFill>
                  <a:srgbClr val="009900"/>
                </a:solidFill>
              </a:rPr>
              <a:t> </a:t>
            </a:r>
          </a:p>
        </p:txBody>
      </p:sp>
      <p:grpSp>
        <p:nvGrpSpPr>
          <p:cNvPr id="9" name="Группа 40"/>
          <p:cNvGrpSpPr>
            <a:grpSpLocks/>
          </p:cNvGrpSpPr>
          <p:nvPr/>
        </p:nvGrpSpPr>
        <p:grpSpPr bwMode="auto">
          <a:xfrm>
            <a:off x="5299075" y="4776788"/>
            <a:ext cx="3736975" cy="1679575"/>
            <a:chOff x="5299075" y="4776788"/>
            <a:chExt cx="3736975" cy="1679575"/>
          </a:xfrm>
        </p:grpSpPr>
        <p:pic>
          <p:nvPicPr>
            <p:cNvPr id="123919" name="Picture 32" descr="j020558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084888" y="4868863"/>
              <a:ext cx="1727200" cy="158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920" name="Text Box 33"/>
            <p:cNvSpPr txBox="1">
              <a:spLocks noChangeArrowheads="1"/>
            </p:cNvSpPr>
            <p:nvPr/>
          </p:nvSpPr>
          <p:spPr bwMode="auto">
            <a:xfrm>
              <a:off x="7164388" y="5589588"/>
              <a:ext cx="1871662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3600" b="1">
                  <a:solidFill>
                    <a:srgbClr val="CC3300"/>
                  </a:solidFill>
                </a:rPr>
                <a:t>СОУТ</a:t>
              </a:r>
            </a:p>
          </p:txBody>
        </p:sp>
        <p:sp>
          <p:nvSpPr>
            <p:cNvPr id="123921" name="AutoShape 34"/>
            <p:cNvSpPr>
              <a:spLocks noChangeArrowheads="1"/>
            </p:cNvSpPr>
            <p:nvPr/>
          </p:nvSpPr>
          <p:spPr bwMode="auto">
            <a:xfrm rot="7560000">
              <a:off x="5653882" y="4421981"/>
              <a:ext cx="381000" cy="1090613"/>
            </a:xfrm>
            <a:prstGeom prst="upArrow">
              <a:avLst>
                <a:gd name="adj1" fmla="val 50000"/>
                <a:gd name="adj2" fmla="val 71563"/>
              </a:avLst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</p:grpSp>
      <p:pic>
        <p:nvPicPr>
          <p:cNvPr id="123917" name="Picture 3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03575" y="2492375"/>
            <a:ext cx="2819400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8CA772-EA17-4DD4-874D-C73A96CAEA57}" type="slidenum">
              <a:rPr lang="ru-RU"/>
              <a:pPr>
                <a:defRPr/>
              </a:pPr>
              <a:t>105</a:t>
            </a:fld>
            <a:endParaRPr lang="ru-RU"/>
          </a:p>
        </p:txBody>
      </p:sp>
      <p:sp>
        <p:nvSpPr>
          <p:cNvPr id="10229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268413"/>
            <a:ext cx="8713788" cy="5256212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b="1" smtClean="0">
              <a:solidFill>
                <a:srgbClr val="FFFF99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defRPr/>
            </a:pPr>
            <a:r>
              <a:rPr lang="ru-RU" sz="2800" smtClean="0"/>
              <a:t>Федеральный Закон РФ от 30.12.2001 № 197-ФЗ "Трудовой кодекс Российской Федерации"  (ст. 227-231)</a:t>
            </a:r>
          </a:p>
          <a:p>
            <a:pPr marL="533400" indent="-533400" eaLnBrk="1" hangingPunct="1">
              <a:lnSpc>
                <a:spcPct val="90000"/>
              </a:lnSpc>
              <a:defRPr/>
            </a:pPr>
            <a:endParaRPr lang="ru-RU" sz="2800" smtClean="0"/>
          </a:p>
          <a:p>
            <a:pPr marL="533400" indent="-533400" eaLnBrk="1" hangingPunct="1">
              <a:lnSpc>
                <a:spcPct val="90000"/>
              </a:lnSpc>
              <a:defRPr/>
            </a:pPr>
            <a:r>
              <a:rPr lang="ru-RU" sz="2800" smtClean="0"/>
              <a:t>Постановление Минтруда от 24.10.2002 № 73 "Об утверждении форм документов, необходимых для расследования и учета несчастных случаев на производстве, и Положения об особенностях расследования несчастных случаев на производстве в отдельных отраслях и организациях".</a:t>
            </a:r>
            <a:endParaRPr lang="ru-RU" sz="2800" b="1" smtClean="0">
              <a:solidFill>
                <a:srgbClr val="FFFF99"/>
              </a:solidFill>
            </a:endParaRPr>
          </a:p>
        </p:txBody>
      </p:sp>
      <p:sp>
        <p:nvSpPr>
          <p:cNvPr id="1022982" name="Rectangle 6"/>
          <p:cNvSpPr>
            <a:spLocks noChangeArrowheads="1"/>
          </p:cNvSpPr>
          <p:nvPr/>
        </p:nvSpPr>
        <p:spPr bwMode="auto">
          <a:xfrm>
            <a:off x="1474788" y="44450"/>
            <a:ext cx="619283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marL="762000" indent="-762000" algn="ctr">
              <a:defRPr/>
            </a:pPr>
            <a:r>
              <a:rPr lang="ru-RU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Учет и расследование несчастных случаев с работниками в процессе производственной 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229984-83E0-4F18-B7A0-BC98A641C32F}" type="slidenum">
              <a:rPr lang="ru-RU"/>
              <a:pPr>
                <a:defRPr/>
              </a:pPr>
              <a:t>106</a:t>
            </a:fld>
            <a:endParaRPr lang="ru-RU"/>
          </a:p>
        </p:txBody>
      </p:sp>
      <p:sp>
        <p:nvSpPr>
          <p:cNvPr id="10250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268413"/>
            <a:ext cx="8713788" cy="5256212"/>
          </a:xfrm>
        </p:spPr>
        <p:txBody>
          <a:bodyPr/>
          <a:lstStyle/>
          <a:p>
            <a:pPr marL="533400" indent="-53340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smtClean="0"/>
              <a:t>        Расследованию и учету подлежат несчастные случаи, происшедшие с работниками и другими лицами, участвующими в производственной деятельности, при исполнении ими трудовых обязанностей или выполнении какой-либо работы по поручению работодателя (его представителя), а также при осуществлении иных правомерных действий, обусловленных трудовыми отношениями с работодателем либо совершаемых в его интересах (</a:t>
            </a:r>
            <a:r>
              <a:rPr lang="ru-RU" sz="2000" b="1" smtClean="0">
                <a:solidFill>
                  <a:srgbClr val="FFFF00"/>
                </a:solidFill>
              </a:rPr>
              <a:t>ст. 227 ТК РФ</a:t>
            </a:r>
            <a:r>
              <a:rPr lang="ru-RU" sz="2000" smtClean="0"/>
              <a:t>).</a:t>
            </a:r>
          </a:p>
          <a:p>
            <a:pPr marL="533400" indent="-53340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smtClean="0"/>
          </a:p>
          <a:p>
            <a:pPr marL="533400" indent="-53340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smtClean="0"/>
              <a:t>        </a:t>
            </a:r>
            <a:r>
              <a:rPr lang="ru-RU" sz="2000" b="1" smtClean="0">
                <a:solidFill>
                  <a:srgbClr val="CC3300"/>
                </a:solidFill>
              </a:rPr>
              <a:t>Необходимые условия</a:t>
            </a:r>
            <a:r>
              <a:rPr lang="ru-RU" sz="2000" smtClean="0"/>
              <a:t> квалификации как несчастного случая, связанного с производством :</a:t>
            </a:r>
          </a:p>
          <a:p>
            <a:pPr marL="533400" indent="-53340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smtClean="0"/>
          </a:p>
          <a:p>
            <a:pPr marL="533400" indent="-533400" algn="just" eaLnBrk="1" hangingPunct="1">
              <a:lnSpc>
                <a:spcPct val="80000"/>
              </a:lnSpc>
              <a:defRPr/>
            </a:pPr>
            <a:r>
              <a:rPr lang="ru-RU" sz="2000" smtClean="0"/>
              <a:t>наличие оформленных трудовых отношений;</a:t>
            </a:r>
          </a:p>
          <a:p>
            <a:pPr marL="533400" indent="-533400" algn="just" eaLnBrk="1" hangingPunct="1">
              <a:lnSpc>
                <a:spcPct val="80000"/>
              </a:lnSpc>
              <a:defRPr/>
            </a:pPr>
            <a:endParaRPr lang="ru-RU" sz="2000" smtClean="0"/>
          </a:p>
          <a:p>
            <a:pPr marL="533400" indent="-533400" algn="just" eaLnBrk="1" hangingPunct="1">
              <a:lnSpc>
                <a:spcPct val="80000"/>
              </a:lnSpc>
              <a:defRPr/>
            </a:pPr>
            <a:r>
              <a:rPr lang="ru-RU" sz="2000" smtClean="0"/>
              <a:t>документально подтвержденный факт травмы с временной или стойкой утратой трудоспособности;</a:t>
            </a:r>
          </a:p>
          <a:p>
            <a:pPr marL="533400" indent="-533400" algn="just" eaLnBrk="1" hangingPunct="1">
              <a:lnSpc>
                <a:spcPct val="80000"/>
              </a:lnSpc>
              <a:defRPr/>
            </a:pPr>
            <a:endParaRPr lang="ru-RU" sz="2000" smtClean="0"/>
          </a:p>
          <a:p>
            <a:pPr marL="533400" indent="-533400" algn="just" eaLnBrk="1" hangingPunct="1">
              <a:lnSpc>
                <a:spcPct val="80000"/>
              </a:lnSpc>
              <a:defRPr/>
            </a:pPr>
            <a:r>
              <a:rPr lang="ru-RU" sz="2000" smtClean="0"/>
              <a:t>установление места, времени и обстоятельств получения травмы.</a:t>
            </a:r>
          </a:p>
          <a:p>
            <a:pPr marL="533400" indent="-53340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smtClean="0"/>
          </a:p>
        </p:txBody>
      </p:sp>
      <p:sp>
        <p:nvSpPr>
          <p:cNvPr id="1025030" name="Rectangle 6"/>
          <p:cNvSpPr>
            <a:spLocks noChangeArrowheads="1"/>
          </p:cNvSpPr>
          <p:nvPr/>
        </p:nvSpPr>
        <p:spPr bwMode="auto">
          <a:xfrm>
            <a:off x="1474788" y="44450"/>
            <a:ext cx="619283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marL="762000" indent="-762000" algn="ctr">
              <a:defRPr/>
            </a:pPr>
            <a:r>
              <a:rPr lang="ru-RU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Учет и расследование несчастных случаев с работниками в процессе производственной 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7DD16-9BA5-48DB-A4A3-DE097A2B31B7}" type="slidenum">
              <a:rPr lang="ru-RU"/>
              <a:pPr>
                <a:defRPr/>
              </a:pPr>
              <a:t>107</a:t>
            </a:fld>
            <a:endParaRPr lang="ru-RU"/>
          </a:p>
        </p:txBody>
      </p:sp>
      <p:sp>
        <p:nvSpPr>
          <p:cNvPr id="1027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196975"/>
            <a:ext cx="8713788" cy="5616575"/>
          </a:xfrm>
        </p:spPr>
        <p:txBody>
          <a:bodyPr/>
          <a:lstStyle/>
          <a:p>
            <a:pPr marL="533400" indent="-53340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smtClean="0">
                <a:solidFill>
                  <a:srgbClr val="FFFF00"/>
                </a:solidFill>
              </a:rPr>
              <a:t>Обязанности работодателя при несчастном случае</a:t>
            </a:r>
            <a:r>
              <a:rPr lang="ru-RU" sz="2400" b="1" smtClean="0"/>
              <a:t> (ст.228 ТК РФ):</a:t>
            </a:r>
          </a:p>
          <a:p>
            <a:pPr marL="533400" indent="-53340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b="1" smtClean="0"/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2000" smtClean="0"/>
              <a:t>немедленно организовать первую помощь пострадавшему и при необходимости доставку его в медицинскую организацию;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2000" smtClean="0"/>
              <a:t>принять неотложные меры по предотвращению развития аварийной или иной чрезвычайной ситуации и воздействия травмирующих факторов на других лиц;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2000" smtClean="0"/>
              <a:t>сохранить или зафиксировать сложившуюся обстановку (составить схемы, фото или видеосъемку, другие мероприятия)до начала расследования несчастного случая обстановку, какой она была на момент происшествия;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2000" smtClean="0"/>
              <a:t>принять иные необходимые меры по организации и обеспечению надлежащего и своевременного расследования несчастного случая и оформлению материалов расследования;   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2000" b="1" smtClean="0">
                <a:solidFill>
                  <a:srgbClr val="FFFF99"/>
                </a:solidFill>
              </a:rPr>
              <a:t>немедленно проинформировать о несчастном случае соответствующие органы и организации, а о тяжелом несчастном случае или несчастном случае со смертельным исходом - также родственников пострадавшего.</a:t>
            </a:r>
          </a:p>
        </p:txBody>
      </p:sp>
      <p:sp>
        <p:nvSpPr>
          <p:cNvPr id="1027078" name="Rectangle 6"/>
          <p:cNvSpPr>
            <a:spLocks noChangeArrowheads="1"/>
          </p:cNvSpPr>
          <p:nvPr/>
        </p:nvSpPr>
        <p:spPr bwMode="auto">
          <a:xfrm>
            <a:off x="1474788" y="44450"/>
            <a:ext cx="619283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marL="762000" indent="-762000" algn="ctr">
              <a:defRPr/>
            </a:pPr>
            <a:r>
              <a:rPr lang="ru-RU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Учет и расследование несчастных случаев с работниками в процессе производственной 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FA501-988C-476A-9A53-FC9958B6CD88}" type="slidenum">
              <a:rPr lang="ru-RU"/>
              <a:pPr>
                <a:defRPr/>
              </a:pPr>
              <a:t>108</a:t>
            </a:fld>
            <a:endParaRPr lang="ru-RU"/>
          </a:p>
        </p:txBody>
      </p:sp>
      <p:sp>
        <p:nvSpPr>
          <p:cNvPr id="1029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981075"/>
            <a:ext cx="8713788" cy="5832475"/>
          </a:xfrm>
        </p:spPr>
        <p:txBody>
          <a:bodyPr/>
          <a:lstStyle/>
          <a:p>
            <a:pPr marL="533400" indent="-53340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smtClean="0">
                <a:solidFill>
                  <a:srgbClr val="FFFF00"/>
                </a:solidFill>
              </a:rPr>
              <a:t>Порядок извещения о несчастном случае</a:t>
            </a:r>
            <a:r>
              <a:rPr lang="ru-RU" sz="2400" b="1" smtClean="0"/>
              <a:t>  (ст. 228</a:t>
            </a:r>
            <a:r>
              <a:rPr lang="ru-RU" sz="2400" b="1" baseline="30000" smtClean="0"/>
              <a:t>1 </a:t>
            </a:r>
            <a:r>
              <a:rPr lang="ru-RU" sz="2400" b="1" smtClean="0"/>
              <a:t>ТК РФ):</a:t>
            </a:r>
          </a:p>
          <a:p>
            <a:pPr marL="533400" indent="-533400" algn="just" eaLnBrk="1" hangingPunct="1">
              <a:lnSpc>
                <a:spcPct val="80000"/>
              </a:lnSpc>
              <a:defRPr/>
            </a:pPr>
            <a:r>
              <a:rPr lang="ru-RU" sz="2000" smtClean="0"/>
              <a:t>при тяжелом несчастном случае, групповом несчастном случае, несчастном случае со смертельном исходом извещение </a:t>
            </a:r>
            <a:r>
              <a:rPr lang="ru-RU" sz="2000" smtClean="0">
                <a:solidFill>
                  <a:srgbClr val="CC3300"/>
                </a:solidFill>
              </a:rPr>
              <a:t>в течении суток</a:t>
            </a:r>
            <a:r>
              <a:rPr lang="ru-RU" sz="2000" smtClean="0"/>
              <a:t>: </a:t>
            </a:r>
          </a:p>
          <a:p>
            <a:pPr marL="533400" indent="-533400" algn="just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sz="2000" smtClean="0"/>
              <a:t> в государственную инспекцию труда;</a:t>
            </a:r>
          </a:p>
          <a:p>
            <a:pPr marL="533400" indent="-533400" algn="just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sz="2000" smtClean="0"/>
              <a:t> в прокуратуру по месту происшествия несчастного случая;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sz="2000" smtClean="0"/>
              <a:t> в орган исполнительной власти субъекта РФ и (или) орган       местного самоуправления по месту регистрации работодателя;</a:t>
            </a:r>
          </a:p>
          <a:p>
            <a:pPr marL="533400" indent="-533400" algn="just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sz="2000" smtClean="0"/>
              <a:t> в территориальное объединение организации профсоюзов;</a:t>
            </a:r>
          </a:p>
          <a:p>
            <a:pPr marL="533400" indent="-533400" algn="just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sz="2000" smtClean="0"/>
              <a:t> в ФСС;</a:t>
            </a:r>
          </a:p>
          <a:p>
            <a:pPr marL="533400" indent="-533400" algn="just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sz="2000" smtClean="0"/>
              <a:t> в …(роспотребнадзор, ростехнадзор …)</a:t>
            </a:r>
          </a:p>
          <a:p>
            <a:pPr marL="533400" indent="-533400" algn="just" eaLnBrk="1" hangingPunct="1">
              <a:lnSpc>
                <a:spcPct val="80000"/>
              </a:lnSpc>
              <a:defRPr/>
            </a:pPr>
            <a:r>
              <a:rPr lang="ru-RU" sz="2000" smtClean="0"/>
              <a:t>о несчастном случае, который по прошествии времени перешел в категорию тяжелых или со смертельным исходом извещение </a:t>
            </a:r>
            <a:r>
              <a:rPr lang="ru-RU" sz="2000" smtClean="0">
                <a:solidFill>
                  <a:srgbClr val="CC3300"/>
                </a:solidFill>
              </a:rPr>
              <a:t>в течении трех суток</a:t>
            </a:r>
            <a:r>
              <a:rPr lang="ru-RU" sz="2000" smtClean="0"/>
              <a:t>: </a:t>
            </a:r>
          </a:p>
          <a:p>
            <a:pPr marL="533400" indent="-53340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smtClean="0"/>
              <a:t>	 в государственную инспекцию труда;</a:t>
            </a:r>
          </a:p>
          <a:p>
            <a:pPr marL="533400" indent="-53340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smtClean="0"/>
              <a:t>	 в территориальное объединение организации профсоюзов;</a:t>
            </a:r>
          </a:p>
          <a:p>
            <a:pPr marL="533400" indent="-53340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smtClean="0"/>
              <a:t>	 в ФСС;</a:t>
            </a:r>
          </a:p>
          <a:p>
            <a:pPr marL="533400" indent="-53340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smtClean="0"/>
              <a:t>	 в …</a:t>
            </a:r>
          </a:p>
        </p:txBody>
      </p:sp>
      <p:sp>
        <p:nvSpPr>
          <p:cNvPr id="1029126" name="Rectangle 6"/>
          <p:cNvSpPr>
            <a:spLocks noChangeArrowheads="1"/>
          </p:cNvSpPr>
          <p:nvPr/>
        </p:nvSpPr>
        <p:spPr bwMode="auto">
          <a:xfrm>
            <a:off x="1474788" y="44450"/>
            <a:ext cx="619283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marL="762000" indent="-762000" algn="ctr">
              <a:defRPr/>
            </a:pPr>
            <a:r>
              <a:rPr lang="ru-RU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Учет и расследование несчастных случаев с работниками в процессе производственной 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3E85D5-959B-42A3-B006-3B2E4C2CB0A8}" type="slidenum">
              <a:rPr lang="ru-RU"/>
              <a:pPr>
                <a:defRPr/>
              </a:pPr>
              <a:t>109</a:t>
            </a:fld>
            <a:endParaRPr lang="ru-RU"/>
          </a:p>
        </p:txBody>
      </p:sp>
      <p:sp>
        <p:nvSpPr>
          <p:cNvPr id="1031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981075"/>
            <a:ext cx="8713788" cy="5832475"/>
          </a:xfrm>
        </p:spPr>
        <p:txBody>
          <a:bodyPr/>
          <a:lstStyle/>
          <a:p>
            <a:pPr marL="533400" indent="-533400" algn="ctr" eaLnBrk="1" hangingPunct="1">
              <a:buFont typeface="Wingdings" pitchFamily="2" charset="2"/>
              <a:buNone/>
              <a:defRPr/>
            </a:pPr>
            <a:r>
              <a:rPr lang="ru-RU" sz="2400" b="1" smtClean="0">
                <a:solidFill>
                  <a:srgbClr val="FFFF00"/>
                </a:solidFill>
              </a:rPr>
              <a:t>Порядок расследования несчастного случая</a:t>
            </a:r>
            <a:r>
              <a:rPr lang="ru-RU" sz="2400" b="1" smtClean="0"/>
              <a:t>  (ст. 229, 229</a:t>
            </a:r>
            <a:r>
              <a:rPr lang="ru-RU" sz="2400" b="1" baseline="30000" smtClean="0"/>
              <a:t>1,2,3  </a:t>
            </a:r>
            <a:r>
              <a:rPr lang="ru-RU" sz="2400" b="1" smtClean="0"/>
              <a:t>ТК РФ):</a:t>
            </a:r>
          </a:p>
          <a:p>
            <a:pPr marL="533400" indent="-533400" algn="just" eaLnBrk="1" hangingPunct="1">
              <a:defRPr/>
            </a:pPr>
            <a:r>
              <a:rPr lang="ru-RU" sz="2800" smtClean="0"/>
              <a:t>создание комиссии - </a:t>
            </a:r>
            <a:r>
              <a:rPr lang="ru-RU" sz="2800" b="1" smtClean="0">
                <a:solidFill>
                  <a:srgbClr val="CC3300"/>
                </a:solidFill>
              </a:rPr>
              <a:t>незамедлительно</a:t>
            </a:r>
          </a:p>
          <a:p>
            <a:pPr marL="533400" indent="-533400" algn="just" eaLnBrk="1" hangingPunct="1">
              <a:defRPr/>
            </a:pPr>
            <a:r>
              <a:rPr lang="ru-RU" sz="2800" smtClean="0"/>
              <a:t>сроки расследования:</a:t>
            </a:r>
          </a:p>
          <a:p>
            <a:pPr marL="533400" indent="-533400" algn="just" eaLnBrk="1" hangingPunct="1">
              <a:buFont typeface="Wingdings" pitchFamily="2" charset="2"/>
              <a:buNone/>
              <a:defRPr/>
            </a:pPr>
            <a:r>
              <a:rPr lang="ru-RU" sz="2800" smtClean="0"/>
              <a:t>             легкие повреждения – </a:t>
            </a:r>
            <a:r>
              <a:rPr lang="ru-RU" sz="2800" b="1" smtClean="0">
                <a:solidFill>
                  <a:srgbClr val="CC3300"/>
                </a:solidFill>
              </a:rPr>
              <a:t>3 дня</a:t>
            </a:r>
          </a:p>
          <a:p>
            <a:pPr marL="533400" indent="-533400" algn="just" eaLnBrk="1" hangingPunct="1">
              <a:buFont typeface="Wingdings" pitchFamily="2" charset="2"/>
              <a:buNone/>
              <a:defRPr/>
            </a:pPr>
            <a:r>
              <a:rPr lang="ru-RU" sz="2800" smtClean="0"/>
              <a:t>             тяжелые повреждения – </a:t>
            </a:r>
            <a:r>
              <a:rPr lang="ru-RU" sz="2800" b="1" smtClean="0">
                <a:solidFill>
                  <a:srgbClr val="CC3300"/>
                </a:solidFill>
              </a:rPr>
              <a:t>15 дней</a:t>
            </a:r>
            <a:r>
              <a:rPr lang="ru-RU" sz="1800" smtClean="0"/>
              <a:t>             </a:t>
            </a:r>
          </a:p>
          <a:p>
            <a:pPr marL="533400" indent="-533400" algn="just" eaLnBrk="1" hangingPunct="1">
              <a:defRPr/>
            </a:pPr>
            <a:r>
              <a:rPr lang="ru-RU" sz="2800" smtClean="0"/>
              <a:t>этапы расследования: </a:t>
            </a:r>
          </a:p>
          <a:p>
            <a:pPr marL="533400" indent="-533400" algn="just" eaLnBrk="1" hangingPunct="1">
              <a:buFont typeface="Wingdings" pitchFamily="2" charset="2"/>
              <a:buNone/>
              <a:defRPr/>
            </a:pPr>
            <a:r>
              <a:rPr lang="ru-RU" sz="2800" smtClean="0"/>
              <a:t>      1) обстоятельства произошедшего НС</a:t>
            </a:r>
          </a:p>
          <a:p>
            <a:pPr marL="533400" indent="-533400" algn="just" eaLnBrk="1" hangingPunct="1">
              <a:buFont typeface="Wingdings" pitchFamily="2" charset="2"/>
              <a:buNone/>
              <a:defRPr/>
            </a:pPr>
            <a:r>
              <a:rPr lang="ru-RU" sz="2800" smtClean="0"/>
              <a:t>      2) причины НС</a:t>
            </a:r>
          </a:p>
          <a:p>
            <a:pPr marL="533400" indent="-533400" algn="just" eaLnBrk="1" hangingPunct="1">
              <a:buFont typeface="Wingdings" pitchFamily="2" charset="2"/>
              <a:buNone/>
              <a:defRPr/>
            </a:pPr>
            <a:r>
              <a:rPr lang="ru-RU" sz="2800" smtClean="0"/>
              <a:t>      3) мероприятия по недопущению НС</a:t>
            </a:r>
          </a:p>
          <a:p>
            <a:pPr marL="533400" indent="-533400" algn="just" eaLnBrk="1" hangingPunct="1">
              <a:buFont typeface="Wingdings" pitchFamily="2" charset="2"/>
              <a:buNone/>
              <a:defRPr/>
            </a:pPr>
            <a:r>
              <a:rPr lang="ru-RU" sz="2800" smtClean="0"/>
              <a:t>      4) виновные                                              </a:t>
            </a:r>
          </a:p>
        </p:txBody>
      </p:sp>
      <p:sp>
        <p:nvSpPr>
          <p:cNvPr id="1031174" name="Rectangle 6"/>
          <p:cNvSpPr>
            <a:spLocks noChangeArrowheads="1"/>
          </p:cNvSpPr>
          <p:nvPr/>
        </p:nvSpPr>
        <p:spPr bwMode="auto">
          <a:xfrm>
            <a:off x="1474788" y="44450"/>
            <a:ext cx="619283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marL="762000" indent="-762000" algn="ctr">
              <a:defRPr/>
            </a:pPr>
            <a:r>
              <a:rPr lang="ru-RU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Учет и расследование несчастных случаев с работниками в процессе производственной 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D38188-B7AC-4ADD-BF99-BD45DA2866F3}" type="slidenum">
              <a:rPr lang="ru-RU"/>
              <a:pPr>
                <a:defRPr/>
              </a:pPr>
              <a:t>11</a:t>
            </a:fld>
            <a:endParaRPr lang="ru-RU"/>
          </a:p>
        </p:txBody>
      </p:sp>
      <p:sp>
        <p:nvSpPr>
          <p:cNvPr id="17653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773238"/>
            <a:ext cx="8713788" cy="4895850"/>
          </a:xfrm>
        </p:spPr>
        <p:txBody>
          <a:bodyPr/>
          <a:lstStyle/>
          <a:p>
            <a:pPr marL="533400" indent="-533400" algn="r" eaLnBrk="1" hangingPunct="1">
              <a:lnSpc>
                <a:spcPct val="80000"/>
              </a:lnSpc>
              <a:buFont typeface="Symbol" pitchFamily="18" charset="2"/>
              <a:buNone/>
              <a:defRPr/>
            </a:pPr>
            <a:r>
              <a:rPr lang="ru-RU" sz="2800" smtClean="0"/>
              <a:t>.</a:t>
            </a:r>
          </a:p>
        </p:txBody>
      </p:sp>
      <p:graphicFrame>
        <p:nvGraphicFramePr>
          <p:cNvPr id="1765380" name="Group 4"/>
          <p:cNvGraphicFramePr>
            <a:graphicFrameLocks noGrp="1"/>
          </p:cNvGraphicFramePr>
          <p:nvPr/>
        </p:nvGraphicFramePr>
        <p:xfrm>
          <a:off x="0" y="684213"/>
          <a:ext cx="9144000" cy="5625086"/>
        </p:xfrm>
        <a:graphic>
          <a:graphicData uri="http://schemas.openxmlformats.org/drawingml/2006/table">
            <a:tbl>
              <a:tblPr/>
              <a:tblGrid>
                <a:gridCol w="3763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5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39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КоАП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РФ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31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Содержание статьи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Ранее действующая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соответствии с законом </a:t>
                      </a: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№421-ФЗ (с 01.01.2015г.)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7977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.27. Нарушение законодательства о труде и об охране труда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нарушение трудового законодательства и иных нормативных правовых актов, содержащих нормы трудового права)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99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Нарушение трудового законодательства и иных нормативных правовых актов, содержащих нормы трудового права), если иное не предусмотрено ч.2 и 3 настоящей стать и </a:t>
                      </a: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статьей </a:t>
                      </a:r>
                      <a:r>
                        <a:rPr lang="ru-RU" sz="1800" b="1" kern="12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5.27</a:t>
                      </a:r>
                      <a:r>
                        <a:rPr lang="ru-RU" sz="1800" b="1" kern="1200" baseline="300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настоящего Кодекса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(ч. 1)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Административный штраф на: ДЛ (ИП) -  1-5 тыс. руб. (или АПД – до 90 суток), ЮЛ – 30-50 тыс. руб. или АПД – до 90 суток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Предупреждение или административный штраф на: ДЛ (ИП) -  1-5 тыс. руб., ЮЛ – 30-50 тыс. руб.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65412" name="Rectangle 36"/>
          <p:cNvSpPr>
            <a:spLocks noRot="1" noChangeArrowheads="1"/>
          </p:cNvSpPr>
          <p:nvPr/>
        </p:nvSpPr>
        <p:spPr bwMode="auto">
          <a:xfrm>
            <a:off x="1547813" y="-36513"/>
            <a:ext cx="5903912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/>
              </a:rPr>
              <a:t>Правовые основы охраны труда</a:t>
            </a:r>
            <a:endParaRPr lang="ru-RU" sz="2400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612466-592D-498B-9E8C-C5DFCE32795C}" type="slidenum">
              <a:rPr lang="ru-RU"/>
              <a:pPr>
                <a:defRPr/>
              </a:pPr>
              <a:t>110</a:t>
            </a:fld>
            <a:endParaRPr lang="ru-RU"/>
          </a:p>
        </p:txBody>
      </p:sp>
      <p:sp>
        <p:nvSpPr>
          <p:cNvPr id="1033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1125538"/>
            <a:ext cx="8856663" cy="358775"/>
          </a:xfrm>
        </p:spPr>
        <p:txBody>
          <a:bodyPr/>
          <a:lstStyle/>
          <a:p>
            <a:pPr marL="533400" indent="-53340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smtClean="0">
                <a:solidFill>
                  <a:srgbClr val="FFFF00"/>
                </a:solidFill>
              </a:rPr>
              <a:t>Материалы расследованию несчастного случая</a:t>
            </a:r>
            <a:r>
              <a:rPr lang="ru-RU" sz="2000" b="1" smtClean="0"/>
              <a:t>  (ст. 230</a:t>
            </a:r>
            <a:r>
              <a:rPr lang="ru-RU" sz="2000" b="1" baseline="30000" smtClean="0"/>
              <a:t> </a:t>
            </a:r>
            <a:r>
              <a:rPr lang="ru-RU" sz="2000" b="1" smtClean="0"/>
              <a:t>ТК РФ):</a:t>
            </a:r>
          </a:p>
          <a:p>
            <a:pPr marL="533400" indent="-533400" algn="just" eaLnBrk="1" hangingPunct="1">
              <a:lnSpc>
                <a:spcPct val="80000"/>
              </a:lnSpc>
              <a:defRPr/>
            </a:pPr>
            <a:endParaRPr lang="ru-RU" sz="1800" smtClean="0"/>
          </a:p>
        </p:txBody>
      </p:sp>
      <p:graphicFrame>
        <p:nvGraphicFramePr>
          <p:cNvPr id="3074" name="Object 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44475" y="1585913"/>
          <a:ext cx="8682038" cy="756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Документ" r:id="rId4" imgW="6376806" imgH="5556863" progId="Word.Document.8">
                  <p:embed/>
                </p:oleObj>
              </mc:Choice>
              <mc:Fallback>
                <p:oleObj name="Документ" r:id="rId4" imgW="6376806" imgH="5556863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475" y="1585913"/>
                        <a:ext cx="8682038" cy="7564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223" name="Rectangle 7"/>
          <p:cNvSpPr>
            <a:spLocks noChangeArrowheads="1"/>
          </p:cNvSpPr>
          <p:nvPr/>
        </p:nvSpPr>
        <p:spPr bwMode="auto">
          <a:xfrm>
            <a:off x="1474788" y="44450"/>
            <a:ext cx="619283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marL="762000" indent="-762000" algn="ctr">
              <a:defRPr/>
            </a:pPr>
            <a:r>
              <a:rPr lang="ru-RU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Учет и расследование несчастных случаев с работниками в процессе производственной 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FCBE0-4DF0-479E-8AD6-8EC404D1C12B}" type="slidenum">
              <a:rPr lang="ru-RU"/>
              <a:pPr>
                <a:defRPr/>
              </a:pPr>
              <a:t>111</a:t>
            </a:fld>
            <a:endParaRPr lang="ru-RU"/>
          </a:p>
        </p:txBody>
      </p:sp>
      <p:pic>
        <p:nvPicPr>
          <p:cNvPr id="130051" name="Picture 4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71550" y="981075"/>
            <a:ext cx="6913563" cy="5832475"/>
          </a:xfrm>
        </p:spPr>
      </p:pic>
      <p:sp>
        <p:nvSpPr>
          <p:cNvPr id="1055750" name="Rectangle 6"/>
          <p:cNvSpPr>
            <a:spLocks noChangeArrowheads="1"/>
          </p:cNvSpPr>
          <p:nvPr/>
        </p:nvSpPr>
        <p:spPr bwMode="auto">
          <a:xfrm>
            <a:off x="1474788" y="44450"/>
            <a:ext cx="619283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marL="762000" indent="-762000" algn="ctr">
              <a:defRPr/>
            </a:pPr>
            <a:r>
              <a:rPr lang="ru-RU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Учет и расследование несчастных случаев с работниками в процессе производственной 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90CEB-D421-483E-B59F-00851FEE9A4A}" type="slidenum">
              <a:rPr lang="ru-RU"/>
              <a:pPr>
                <a:defRPr/>
              </a:pPr>
              <a:t>112</a:t>
            </a:fld>
            <a:endParaRPr lang="ru-RU"/>
          </a:p>
        </p:txBody>
      </p:sp>
      <p:sp>
        <p:nvSpPr>
          <p:cNvPr id="1950729" name="Rectangle 9"/>
          <p:cNvSpPr>
            <a:spLocks noChangeArrowheads="1"/>
          </p:cNvSpPr>
          <p:nvPr/>
        </p:nvSpPr>
        <p:spPr bwMode="auto">
          <a:xfrm>
            <a:off x="179512" y="44450"/>
            <a:ext cx="741682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marL="762000" indent="-762000" algn="ctr">
              <a:defRPr/>
            </a:pPr>
            <a:endParaRPr lang="ru-RU" sz="2200" b="1" kern="0" dirty="0" smtClean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+mj-ea"/>
              <a:cs typeface="+mj-cs"/>
            </a:endParaRPr>
          </a:p>
          <a:p>
            <a:pPr marL="762000" indent="-762000" algn="ctr">
              <a:defRPr/>
            </a:pPr>
            <a:r>
              <a:rPr lang="ru-RU" sz="24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Учет и расследование несчастных случаев с работниками в процессе производственной деятельности</a:t>
            </a:r>
          </a:p>
          <a:p>
            <a:pPr marL="762000" indent="-762000" algn="ctr">
              <a:defRPr/>
            </a:pPr>
            <a:endParaRPr lang="ru-RU" sz="2200" b="1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pic>
        <p:nvPicPr>
          <p:cNvPr id="1925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052736"/>
            <a:ext cx="6149702" cy="568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6876256" y="1988840"/>
            <a:ext cx="2017712" cy="432048"/>
          </a:xfrm>
          <a:prstGeom prst="wedgeRectCallout">
            <a:avLst>
              <a:gd name="adj1" fmla="val -240907"/>
              <a:gd name="adj2" fmla="val 245094"/>
            </a:avLst>
          </a:prstGeom>
          <a:solidFill>
            <a:srgbClr val="FFFFFF"/>
          </a:solidFill>
          <a:ln w="9525">
            <a:solidFill>
              <a:schemeClr val="tx2">
                <a:lumMod val="1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dirty="0" err="1" smtClean="0">
                <a:solidFill>
                  <a:srgbClr val="CC3300"/>
                </a:solidFill>
              </a:rPr>
              <a:t>оквэд</a:t>
            </a:r>
            <a:endParaRPr lang="ru-RU" sz="2000" b="1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90CEB-D421-483E-B59F-00851FEE9A4A}" type="slidenum">
              <a:rPr lang="ru-RU"/>
              <a:pPr>
                <a:defRPr/>
              </a:pPr>
              <a:t>113</a:t>
            </a:fld>
            <a:endParaRPr lang="ru-RU"/>
          </a:p>
        </p:txBody>
      </p:sp>
      <p:sp>
        <p:nvSpPr>
          <p:cNvPr id="1950729" name="Rectangle 9"/>
          <p:cNvSpPr>
            <a:spLocks noChangeArrowheads="1"/>
          </p:cNvSpPr>
          <p:nvPr/>
        </p:nvSpPr>
        <p:spPr bwMode="auto">
          <a:xfrm>
            <a:off x="0" y="0"/>
            <a:ext cx="75961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marL="762000" indent="-762000" algn="ctr">
              <a:defRPr/>
            </a:pPr>
            <a:r>
              <a:rPr lang="ru-RU" sz="24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Учет и расследование несчастных случаев с работниками в процессе производственной деятельности</a:t>
            </a:r>
            <a:endParaRPr lang="ru-RU" sz="2400" b="1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935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052736"/>
            <a:ext cx="5285606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5652120" y="1700808"/>
            <a:ext cx="3491880" cy="4320480"/>
          </a:xfrm>
          <a:prstGeom prst="wedgeRectCallout">
            <a:avLst>
              <a:gd name="adj1" fmla="val -199435"/>
              <a:gd name="adj2" fmla="val -46021"/>
            </a:avLst>
          </a:prstGeom>
          <a:solidFill>
            <a:srgbClr val="FFFFFF"/>
          </a:solidFill>
          <a:ln w="9525">
            <a:solidFill>
              <a:schemeClr val="tx2">
                <a:lumMod val="1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7.1. Сведения о проведении специальной оценки условий труда (аттестации рабочих мест по условиям труда) с указанием индивидуального номера рабочего места и класса (подкласса) условий труда ________________________</a:t>
            </a:r>
          </a:p>
          <a:p>
            <a:endParaRPr lang="ru-RU" b="1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7.2. Сведения об организации, проводившей специальную оценку условий труда (аттестацию рабочих мест по условиям труда) (наименование, ИНН)______</a:t>
            </a:r>
            <a:endParaRPr lang="ru-RU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6136" y="1052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508104" y="1054477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Форма Н-1(окончание)</a:t>
            </a:r>
          </a:p>
          <a:p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0" presetClass="exit" presetSubtype="0" fill="remove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6D240B-CB4E-4064-A2F5-DFE03B119E2F}" type="slidenum">
              <a:rPr lang="ru-RU"/>
              <a:pPr>
                <a:defRPr/>
              </a:pPr>
              <a:t>114</a:t>
            </a:fld>
            <a:endParaRPr lang="ru-RU"/>
          </a:p>
        </p:txBody>
      </p:sp>
      <p:pic>
        <p:nvPicPr>
          <p:cNvPr id="13107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557338"/>
            <a:ext cx="8856662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7798" name="Rectangle 6"/>
          <p:cNvSpPr>
            <a:spLocks noChangeArrowheads="1"/>
          </p:cNvSpPr>
          <p:nvPr/>
        </p:nvSpPr>
        <p:spPr bwMode="auto">
          <a:xfrm>
            <a:off x="1474788" y="44450"/>
            <a:ext cx="619283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marL="762000" indent="-762000" algn="ctr">
              <a:defRPr/>
            </a:pPr>
            <a:r>
              <a:rPr lang="ru-RU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Учет и расследование несчастных случаев с работниками в процессе производственной 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9211C-0BD1-4E99-98E2-BF72C9F98B5C}" type="slidenum">
              <a:rPr lang="ru-RU"/>
              <a:pPr>
                <a:defRPr/>
              </a:pPr>
              <a:t>115</a:t>
            </a:fld>
            <a:endParaRPr lang="ru-RU"/>
          </a:p>
        </p:txBody>
      </p:sp>
      <p:sp>
        <p:nvSpPr>
          <p:cNvPr id="1035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981075"/>
            <a:ext cx="8713788" cy="5832475"/>
          </a:xfrm>
        </p:spPr>
        <p:txBody>
          <a:bodyPr/>
          <a:lstStyle/>
          <a:p>
            <a:pPr marL="533400" indent="-5334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smtClean="0">
                <a:solidFill>
                  <a:srgbClr val="FFFF00"/>
                </a:solidFill>
              </a:rPr>
              <a:t>Представление отчетности</a:t>
            </a:r>
            <a:r>
              <a:rPr lang="ru-RU" sz="2800" b="1" smtClean="0">
                <a:solidFill>
                  <a:srgbClr val="CC3300"/>
                </a:solidFill>
              </a:rPr>
              <a:t> </a:t>
            </a:r>
            <a:r>
              <a:rPr lang="ru-RU" sz="2800" b="1" smtClean="0"/>
              <a:t> (ст. 230</a:t>
            </a:r>
            <a:r>
              <a:rPr lang="ru-RU" sz="2800" b="1" baseline="30000" smtClean="0"/>
              <a:t>1 </a:t>
            </a:r>
            <a:r>
              <a:rPr lang="ru-RU" sz="2800" b="1" smtClean="0"/>
              <a:t>ТК РФ):</a:t>
            </a:r>
          </a:p>
          <a:p>
            <a:pPr marL="533400" indent="-533400" algn="just" eaLnBrk="1" hangingPunct="1">
              <a:lnSpc>
                <a:spcPct val="90000"/>
              </a:lnSpc>
              <a:defRPr/>
            </a:pPr>
            <a:r>
              <a:rPr lang="ru-RU" sz="2400" b="1" smtClean="0"/>
              <a:t>акт Н-1</a:t>
            </a:r>
            <a:r>
              <a:rPr lang="ru-RU" sz="2400" smtClean="0"/>
              <a:t> </a:t>
            </a:r>
            <a:r>
              <a:rPr lang="ru-RU" sz="2400" smtClean="0">
                <a:solidFill>
                  <a:srgbClr val="CC3300"/>
                </a:solidFill>
              </a:rPr>
              <a:t>в трехдневный срок </a:t>
            </a:r>
            <a:r>
              <a:rPr lang="ru-RU" sz="2400" smtClean="0"/>
              <a:t>после его утверждения:</a:t>
            </a:r>
          </a:p>
          <a:p>
            <a:pPr marL="533400" indent="-53340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smtClean="0"/>
              <a:t>        - пострадавшему (его представителю) по требованию;</a:t>
            </a:r>
          </a:p>
          <a:p>
            <a:pPr marL="533400" indent="-53340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smtClean="0"/>
              <a:t>        - в ФСС (с копией материалов расследования).</a:t>
            </a:r>
          </a:p>
          <a:p>
            <a:pPr marL="533400" indent="-533400" algn="just" eaLnBrk="1" hangingPunct="1">
              <a:lnSpc>
                <a:spcPct val="90000"/>
              </a:lnSpc>
              <a:defRPr/>
            </a:pPr>
            <a:r>
              <a:rPr lang="ru-RU" sz="2400" smtClean="0"/>
              <a:t>при тяжелом несчастном случае, групповом несчастном случае, несчастном случае со смертельном исходом </a:t>
            </a:r>
            <a:r>
              <a:rPr lang="ru-RU" sz="2400" smtClean="0">
                <a:solidFill>
                  <a:srgbClr val="CC3300"/>
                </a:solidFill>
              </a:rPr>
              <a:t>дополнительно</a:t>
            </a:r>
            <a:r>
              <a:rPr lang="ru-RU" sz="2400" smtClean="0"/>
              <a:t>: </a:t>
            </a:r>
          </a:p>
          <a:p>
            <a:pPr marL="533400" indent="-53340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smtClean="0"/>
              <a:t>	- в прокуратуру, в которую направлялось  извещение о  несчастном    случае (с копией материалов расследования);</a:t>
            </a:r>
          </a:p>
          <a:p>
            <a:pPr marL="533400" indent="-53340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smtClean="0"/>
              <a:t>        - в государственную инспекцию труда (копии акта и материалов расследования);</a:t>
            </a:r>
          </a:p>
          <a:p>
            <a:pPr marL="533400" indent="-53340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smtClean="0"/>
              <a:t>	- в территориальное объединение организаций профсоюзов (копию акта).</a:t>
            </a:r>
          </a:p>
          <a:p>
            <a:pPr marL="533400" indent="-53340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smtClean="0"/>
              <a:t>		</a:t>
            </a:r>
          </a:p>
        </p:txBody>
      </p:sp>
      <p:sp>
        <p:nvSpPr>
          <p:cNvPr id="1035270" name="Rectangle 6"/>
          <p:cNvSpPr>
            <a:spLocks noChangeArrowheads="1"/>
          </p:cNvSpPr>
          <p:nvPr/>
        </p:nvSpPr>
        <p:spPr bwMode="auto">
          <a:xfrm>
            <a:off x="1474788" y="44450"/>
            <a:ext cx="619283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marL="762000" indent="-762000" algn="ctr">
              <a:defRPr/>
            </a:pPr>
            <a:r>
              <a:rPr lang="ru-RU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Учет и расследование несчастных случаев с работниками в процессе производственной 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B5D6EF-FAC0-41D3-BAEA-5EC9AA39B280}" type="slidenum">
              <a:rPr lang="ru-RU" smtClean="0"/>
              <a:pPr>
                <a:defRPr/>
              </a:pPr>
              <a:t>116</a:t>
            </a:fld>
            <a:endParaRPr lang="ru-RU" smtClean="0"/>
          </a:p>
        </p:txBody>
      </p:sp>
      <p:sp>
        <p:nvSpPr>
          <p:cNvPr id="133123" name="AutoShape 4"/>
          <p:cNvSpPr>
            <a:spLocks noChangeArrowheads="1"/>
          </p:cNvSpPr>
          <p:nvPr/>
        </p:nvSpPr>
        <p:spPr bwMode="auto">
          <a:xfrm rot="-3240000">
            <a:off x="3123407" y="2509043"/>
            <a:ext cx="381000" cy="1058863"/>
          </a:xfrm>
          <a:prstGeom prst="upArrow">
            <a:avLst>
              <a:gd name="adj1" fmla="val 50000"/>
              <a:gd name="adj2" fmla="val 69479"/>
            </a:avLst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2" name="Группа 42"/>
          <p:cNvGrpSpPr>
            <a:grpSpLocks/>
          </p:cNvGrpSpPr>
          <p:nvPr/>
        </p:nvGrpSpPr>
        <p:grpSpPr bwMode="auto">
          <a:xfrm>
            <a:off x="-252413" y="1628775"/>
            <a:ext cx="3168651" cy="1616075"/>
            <a:chOff x="-252413" y="1628775"/>
            <a:chExt cx="3168651" cy="1616075"/>
          </a:xfrm>
        </p:grpSpPr>
        <p:sp>
          <p:nvSpPr>
            <p:cNvPr id="133156" name="Text Box 3"/>
            <p:cNvSpPr txBox="1">
              <a:spLocks noChangeArrowheads="1"/>
            </p:cNvSpPr>
            <p:nvPr/>
          </p:nvSpPr>
          <p:spPr bwMode="auto">
            <a:xfrm>
              <a:off x="-252413" y="1844675"/>
              <a:ext cx="1871663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3600" b="1">
                  <a:solidFill>
                    <a:srgbClr val="CC3300"/>
                  </a:solidFill>
                </a:rPr>
                <a:t>СУ ОТ</a:t>
              </a:r>
            </a:p>
          </p:txBody>
        </p:sp>
        <p:pic>
          <p:nvPicPr>
            <p:cNvPr id="133157" name="Picture 5" descr="MCj0297161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7450" y="1628775"/>
              <a:ext cx="1728788" cy="1616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3125" name="Группа 34"/>
          <p:cNvGrpSpPr>
            <a:grpSpLocks/>
          </p:cNvGrpSpPr>
          <p:nvPr/>
        </p:nvGrpSpPr>
        <p:grpSpPr bwMode="auto">
          <a:xfrm>
            <a:off x="2411413" y="1119188"/>
            <a:ext cx="2724150" cy="1804987"/>
            <a:chOff x="2411413" y="1119188"/>
            <a:chExt cx="2724151" cy="1804987"/>
          </a:xfrm>
        </p:grpSpPr>
        <p:sp>
          <p:nvSpPr>
            <p:cNvPr id="133153" name="Text Box 7"/>
            <p:cNvSpPr txBox="1">
              <a:spLocks noChangeArrowheads="1"/>
            </p:cNvSpPr>
            <p:nvPr/>
          </p:nvSpPr>
          <p:spPr bwMode="auto">
            <a:xfrm>
              <a:off x="2411413" y="1395413"/>
              <a:ext cx="1871663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400" b="1">
                  <a:solidFill>
                    <a:srgbClr val="FFFF00"/>
                  </a:solidFill>
                </a:rPr>
                <a:t>СИЗ</a:t>
              </a:r>
            </a:p>
          </p:txBody>
        </p:sp>
        <p:sp>
          <p:nvSpPr>
            <p:cNvPr id="133154" name="AutoShape 8"/>
            <p:cNvSpPr>
              <a:spLocks noChangeArrowheads="1"/>
            </p:cNvSpPr>
            <p:nvPr/>
          </p:nvSpPr>
          <p:spPr bwMode="auto">
            <a:xfrm rot="-5400000">
              <a:off x="4151313" y="2419350"/>
              <a:ext cx="647700" cy="361950"/>
            </a:xfrm>
            <a:prstGeom prst="rightArrow">
              <a:avLst>
                <a:gd name="adj1" fmla="val 50000"/>
                <a:gd name="adj2" fmla="val 44737"/>
              </a:avLst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pic>
          <p:nvPicPr>
            <p:cNvPr id="133155" name="Picture 21" descr="MCj03192120000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08401" y="1119188"/>
              <a:ext cx="1427163" cy="1149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Группа 37"/>
          <p:cNvGrpSpPr>
            <a:grpSpLocks/>
          </p:cNvGrpSpPr>
          <p:nvPr/>
        </p:nvGrpSpPr>
        <p:grpSpPr bwMode="auto">
          <a:xfrm>
            <a:off x="-180975" y="3290888"/>
            <a:ext cx="3600450" cy="1485900"/>
            <a:chOff x="-180975" y="3290888"/>
            <a:chExt cx="3600451" cy="1485900"/>
          </a:xfrm>
        </p:grpSpPr>
        <p:sp>
          <p:nvSpPr>
            <p:cNvPr id="133150" name="Text Box 11"/>
            <p:cNvSpPr txBox="1">
              <a:spLocks noChangeArrowheads="1"/>
            </p:cNvSpPr>
            <p:nvPr/>
          </p:nvSpPr>
          <p:spPr bwMode="auto">
            <a:xfrm>
              <a:off x="-180975" y="3933826"/>
              <a:ext cx="1871663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400" b="1">
                  <a:solidFill>
                    <a:srgbClr val="FFFF00"/>
                  </a:solidFill>
                </a:rPr>
                <a:t>ОСС</a:t>
              </a:r>
            </a:p>
          </p:txBody>
        </p:sp>
        <p:sp>
          <p:nvSpPr>
            <p:cNvPr id="133151" name="AutoShape 12"/>
            <p:cNvSpPr>
              <a:spLocks noChangeArrowheads="1"/>
            </p:cNvSpPr>
            <p:nvPr/>
          </p:nvSpPr>
          <p:spPr bwMode="auto">
            <a:xfrm rot="10800000">
              <a:off x="2700338" y="3911601"/>
              <a:ext cx="719138" cy="304800"/>
            </a:xfrm>
            <a:prstGeom prst="rightArrow">
              <a:avLst>
                <a:gd name="adj1" fmla="val 50000"/>
                <a:gd name="adj2" fmla="val 58984"/>
              </a:avLst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pic>
          <p:nvPicPr>
            <p:cNvPr id="133152" name="Picture 13" descr="MCj0413484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58888" y="3290888"/>
              <a:ext cx="1443038" cy="148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Группа 39"/>
          <p:cNvGrpSpPr>
            <a:grpSpLocks/>
          </p:cNvGrpSpPr>
          <p:nvPr/>
        </p:nvGrpSpPr>
        <p:grpSpPr bwMode="auto">
          <a:xfrm>
            <a:off x="3538538" y="5300663"/>
            <a:ext cx="3097212" cy="1557337"/>
            <a:chOff x="3538538" y="5301456"/>
            <a:chExt cx="3097212" cy="1556544"/>
          </a:xfrm>
        </p:grpSpPr>
        <p:sp>
          <p:nvSpPr>
            <p:cNvPr id="133147" name="Text Box 15"/>
            <p:cNvSpPr txBox="1">
              <a:spLocks noChangeArrowheads="1"/>
            </p:cNvSpPr>
            <p:nvPr/>
          </p:nvSpPr>
          <p:spPr bwMode="auto">
            <a:xfrm>
              <a:off x="4260850" y="6237288"/>
              <a:ext cx="2374900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400" b="1">
                  <a:solidFill>
                    <a:srgbClr val="FFFF00"/>
                  </a:solidFill>
                </a:rPr>
                <a:t>Медосмотры</a:t>
              </a:r>
            </a:p>
          </p:txBody>
        </p:sp>
        <p:sp>
          <p:nvSpPr>
            <p:cNvPr id="133148" name="AutoShape 16"/>
            <p:cNvSpPr>
              <a:spLocks noChangeArrowheads="1"/>
            </p:cNvSpPr>
            <p:nvPr/>
          </p:nvSpPr>
          <p:spPr bwMode="auto">
            <a:xfrm rot="5400000">
              <a:off x="4067175" y="5445125"/>
              <a:ext cx="649287" cy="361950"/>
            </a:xfrm>
            <a:prstGeom prst="rightArrow">
              <a:avLst>
                <a:gd name="adj1" fmla="val 50000"/>
                <a:gd name="adj2" fmla="val 44846"/>
              </a:avLst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pic>
          <p:nvPicPr>
            <p:cNvPr id="133149" name="Picture 17" descr="j024071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38538" y="5462588"/>
              <a:ext cx="889000" cy="139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Группа 38"/>
          <p:cNvGrpSpPr>
            <a:grpSpLocks/>
          </p:cNvGrpSpPr>
          <p:nvPr/>
        </p:nvGrpSpPr>
        <p:grpSpPr bwMode="auto">
          <a:xfrm>
            <a:off x="107950" y="4826000"/>
            <a:ext cx="3803650" cy="1874838"/>
            <a:chOff x="107950" y="4826001"/>
            <a:chExt cx="3803649" cy="1874837"/>
          </a:xfrm>
        </p:grpSpPr>
        <p:sp>
          <p:nvSpPr>
            <p:cNvPr id="133144" name="Text Box 19"/>
            <p:cNvSpPr txBox="1">
              <a:spLocks noChangeArrowheads="1"/>
            </p:cNvSpPr>
            <p:nvPr/>
          </p:nvSpPr>
          <p:spPr bwMode="auto">
            <a:xfrm>
              <a:off x="107950" y="5976938"/>
              <a:ext cx="2390775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>
                  <a:solidFill>
                    <a:srgbClr val="FFFF00"/>
                  </a:solidFill>
                </a:rPr>
                <a:t>Расследование НС</a:t>
              </a:r>
            </a:p>
          </p:txBody>
        </p:sp>
        <p:sp>
          <p:nvSpPr>
            <p:cNvPr id="133145" name="AutoShape 20"/>
            <p:cNvSpPr>
              <a:spLocks noChangeArrowheads="1"/>
            </p:cNvSpPr>
            <p:nvPr/>
          </p:nvSpPr>
          <p:spPr bwMode="auto">
            <a:xfrm rot="-7380000">
              <a:off x="3144837" y="4440238"/>
              <a:ext cx="381000" cy="1152525"/>
            </a:xfrm>
            <a:prstGeom prst="upArrow">
              <a:avLst>
                <a:gd name="adj1" fmla="val 50000"/>
                <a:gd name="adj2" fmla="val 75625"/>
              </a:avLst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pic>
          <p:nvPicPr>
            <p:cNvPr id="133146" name="Picture 21" descr="j0332570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941513" y="4924425"/>
              <a:ext cx="900113" cy="117951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Группа 41"/>
          <p:cNvGrpSpPr>
            <a:grpSpLocks/>
          </p:cNvGrpSpPr>
          <p:nvPr/>
        </p:nvGrpSpPr>
        <p:grpSpPr bwMode="auto">
          <a:xfrm>
            <a:off x="5580063" y="3141663"/>
            <a:ext cx="3743325" cy="1728787"/>
            <a:chOff x="5580063" y="3141663"/>
            <a:chExt cx="3743325" cy="1728787"/>
          </a:xfrm>
        </p:grpSpPr>
        <p:pic>
          <p:nvPicPr>
            <p:cNvPr id="133141" name="Picture 23" descr="MCj02955830000[1]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051550" y="3141663"/>
              <a:ext cx="1944688" cy="1728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142" name="AutoShape 24"/>
            <p:cNvSpPr>
              <a:spLocks noChangeArrowheads="1"/>
            </p:cNvSpPr>
            <p:nvPr/>
          </p:nvSpPr>
          <p:spPr bwMode="auto">
            <a:xfrm>
              <a:off x="5580063" y="3902075"/>
              <a:ext cx="863600" cy="304800"/>
            </a:xfrm>
            <a:prstGeom prst="rightArrow">
              <a:avLst>
                <a:gd name="adj1" fmla="val 50000"/>
                <a:gd name="adj2" fmla="val 70833"/>
              </a:avLst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3143" name="Text Box 25"/>
            <p:cNvSpPr txBox="1">
              <a:spLocks noChangeArrowheads="1"/>
            </p:cNvSpPr>
            <p:nvPr/>
          </p:nvSpPr>
          <p:spPr bwMode="auto">
            <a:xfrm>
              <a:off x="7451725" y="3213100"/>
              <a:ext cx="1871663" cy="803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400" b="1">
                  <a:solidFill>
                    <a:srgbClr val="FFFF00"/>
                  </a:solidFill>
                </a:rPr>
                <a:t>Контроль УТ  и информирование</a:t>
              </a:r>
            </a:p>
          </p:txBody>
        </p:sp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5153025" y="1341438"/>
            <a:ext cx="4070350" cy="1887537"/>
            <a:chOff x="3246" y="845"/>
            <a:chExt cx="2564" cy="1189"/>
          </a:xfrm>
        </p:grpSpPr>
        <p:sp>
          <p:nvSpPr>
            <p:cNvPr id="133138" name="Text Box 27"/>
            <p:cNvSpPr txBox="1">
              <a:spLocks noChangeArrowheads="1"/>
            </p:cNvSpPr>
            <p:nvPr/>
          </p:nvSpPr>
          <p:spPr bwMode="auto">
            <a:xfrm>
              <a:off x="4631" y="1253"/>
              <a:ext cx="1179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400" b="1">
                  <a:solidFill>
                    <a:srgbClr val="FFFF00"/>
                  </a:solidFill>
                </a:rPr>
                <a:t>Обучение</a:t>
              </a:r>
            </a:p>
          </p:txBody>
        </p:sp>
        <p:sp>
          <p:nvSpPr>
            <p:cNvPr id="133139" name="AutoShape 28"/>
            <p:cNvSpPr>
              <a:spLocks noChangeArrowheads="1"/>
            </p:cNvSpPr>
            <p:nvPr/>
          </p:nvSpPr>
          <p:spPr bwMode="auto">
            <a:xfrm rot="3420000">
              <a:off x="3510" y="1530"/>
              <a:ext cx="240" cy="767"/>
            </a:xfrm>
            <a:prstGeom prst="upArrow">
              <a:avLst>
                <a:gd name="adj1" fmla="val 50000"/>
                <a:gd name="adj2" fmla="val 79896"/>
              </a:avLst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pic>
          <p:nvPicPr>
            <p:cNvPr id="133140" name="Picture 29" descr="MCj02317730000[1]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923" y="845"/>
              <a:ext cx="945" cy="1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40062" name="Rectangle 30"/>
          <p:cNvSpPr>
            <a:spLocks noGrp="1" noRot="1" noChangeArrowheads="1"/>
          </p:cNvSpPr>
          <p:nvPr>
            <p:ph type="title"/>
          </p:nvPr>
        </p:nvSpPr>
        <p:spPr>
          <a:xfrm>
            <a:off x="323850" y="-22225"/>
            <a:ext cx="7307263" cy="1152525"/>
          </a:xfrm>
        </p:spPr>
        <p:txBody>
          <a:bodyPr/>
          <a:lstStyle/>
          <a:p>
            <a:pPr marL="762000" indent="-762000" eaLnBrk="1" hangingPunct="1">
              <a:defRPr/>
            </a:pPr>
            <a:r>
              <a:rPr lang="ru-RU" sz="2200" b="1" dirty="0" smtClean="0">
                <a:solidFill>
                  <a:srgbClr val="CC3300"/>
                </a:solidFill>
              </a:rPr>
              <a:t>Обязанности работодателя по обеспечению безопасных условий и охраны труда</a:t>
            </a:r>
            <a:br>
              <a:rPr lang="ru-RU" sz="2200" b="1" dirty="0" smtClean="0">
                <a:solidFill>
                  <a:srgbClr val="CC3300"/>
                </a:solidFill>
              </a:rPr>
            </a:br>
            <a:r>
              <a:rPr lang="ru-RU" sz="2200" dirty="0" smtClean="0"/>
              <a:t> </a:t>
            </a:r>
            <a:r>
              <a:rPr lang="ru-RU" sz="2200" b="1" dirty="0" smtClean="0">
                <a:solidFill>
                  <a:srgbClr val="009900"/>
                </a:solidFill>
              </a:rPr>
              <a:t>(ст. 212 ТК)</a:t>
            </a:r>
            <a:r>
              <a:rPr lang="ru-RU" sz="2200" dirty="0" smtClean="0">
                <a:solidFill>
                  <a:srgbClr val="009900"/>
                </a:solidFill>
              </a:rPr>
              <a:t> </a:t>
            </a:r>
          </a:p>
        </p:txBody>
      </p:sp>
      <p:grpSp>
        <p:nvGrpSpPr>
          <p:cNvPr id="9" name="Группа 40"/>
          <p:cNvGrpSpPr>
            <a:grpSpLocks/>
          </p:cNvGrpSpPr>
          <p:nvPr/>
        </p:nvGrpSpPr>
        <p:grpSpPr bwMode="auto">
          <a:xfrm>
            <a:off x="5299075" y="4776788"/>
            <a:ext cx="3736975" cy="1679575"/>
            <a:chOff x="5299075" y="4776788"/>
            <a:chExt cx="3736975" cy="1679575"/>
          </a:xfrm>
        </p:grpSpPr>
        <p:pic>
          <p:nvPicPr>
            <p:cNvPr id="133135" name="Picture 32" descr="j020558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084888" y="4868863"/>
              <a:ext cx="1727200" cy="158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136" name="Text Box 33"/>
            <p:cNvSpPr txBox="1">
              <a:spLocks noChangeArrowheads="1"/>
            </p:cNvSpPr>
            <p:nvPr/>
          </p:nvSpPr>
          <p:spPr bwMode="auto">
            <a:xfrm>
              <a:off x="7164388" y="5589588"/>
              <a:ext cx="1871662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3600" b="1">
                  <a:solidFill>
                    <a:srgbClr val="CC3300"/>
                  </a:solidFill>
                </a:rPr>
                <a:t>СОУТ</a:t>
              </a:r>
            </a:p>
          </p:txBody>
        </p:sp>
        <p:sp>
          <p:nvSpPr>
            <p:cNvPr id="133137" name="AutoShape 34"/>
            <p:cNvSpPr>
              <a:spLocks noChangeArrowheads="1"/>
            </p:cNvSpPr>
            <p:nvPr/>
          </p:nvSpPr>
          <p:spPr bwMode="auto">
            <a:xfrm rot="7560000">
              <a:off x="5653882" y="4421981"/>
              <a:ext cx="381000" cy="1090613"/>
            </a:xfrm>
            <a:prstGeom prst="upArrow">
              <a:avLst>
                <a:gd name="adj1" fmla="val 50000"/>
                <a:gd name="adj2" fmla="val 71563"/>
              </a:avLst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</p:grpSp>
      <p:pic>
        <p:nvPicPr>
          <p:cNvPr id="133133" name="Picture 3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03575" y="2492375"/>
            <a:ext cx="2819400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83EEC6-0B20-4657-A413-A16B2501F98A}" type="slidenum">
              <a:rPr lang="ru-RU"/>
              <a:pPr>
                <a:defRPr/>
              </a:pPr>
              <a:t>117</a:t>
            </a:fld>
            <a:endParaRPr lang="ru-RU"/>
          </a:p>
        </p:txBody>
      </p:sp>
      <p:sp>
        <p:nvSpPr>
          <p:cNvPr id="9963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1625" y="1555750"/>
            <a:ext cx="8662988" cy="496887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smtClean="0"/>
              <a:t>На работах с вредными и (или) опасными условиями труда, а также на работах, выполняемых в особых температурных условиях или связанных с загрязнением, работникам бесплатно выдаются прошедшие обязательную сертификацию или декларирование соответствия специальная одежда, специальная обувь и другие средства индивидуальной защиты, а также смывающие и (или) обезвреживающие средства в соответствии с типовыми нормами, которые устанавливаются в порядке, определяемом Правительством Российской Федерации.</a:t>
            </a:r>
          </a:p>
          <a:p>
            <a:pPr eaLnBrk="1" hangingPunct="1">
              <a:defRPr/>
            </a:pPr>
            <a:endParaRPr lang="ru-RU" sz="240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smtClean="0">
                <a:solidFill>
                  <a:srgbClr val="009900"/>
                </a:solidFill>
              </a:rPr>
              <a:t>(ст. 221 ТК РФ)</a:t>
            </a:r>
          </a:p>
        </p:txBody>
      </p:sp>
      <p:sp>
        <p:nvSpPr>
          <p:cNvPr id="996358" name="Rectangle 6"/>
          <p:cNvSpPr>
            <a:spLocks noChangeArrowheads="1"/>
          </p:cNvSpPr>
          <p:nvPr/>
        </p:nvSpPr>
        <p:spPr bwMode="auto">
          <a:xfrm>
            <a:off x="1258888" y="-26988"/>
            <a:ext cx="65532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762000" indent="-762000" algn="ctr">
              <a:defRPr/>
            </a:pPr>
            <a:r>
              <a:rPr lang="ru-RU" sz="2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Обеспечение работников СИЗ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3CE707-29B5-497D-B0AE-7FD5D8281367}" type="slidenum">
              <a:rPr lang="ru-RU"/>
              <a:pPr>
                <a:defRPr/>
              </a:pPr>
              <a:t>118</a:t>
            </a:fld>
            <a:endParaRPr lang="ru-RU"/>
          </a:p>
        </p:txBody>
      </p:sp>
      <p:sp>
        <p:nvSpPr>
          <p:cNvPr id="9984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1625" y="1555750"/>
            <a:ext cx="8662988" cy="496887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smtClean="0">
                <a:latin typeface="Times New Roman" pitchFamily="18" charset="0"/>
              </a:rPr>
              <a:t>Приказ Минздравсоцразвития России от 01.06.2009г. №290н «Об утверждении Межотраслевых правил обеспечения работников специальной одеждой, специальной обувью и другими средствами индивидуальной защиты».</a:t>
            </a:r>
            <a:endParaRPr lang="ru-RU" sz="2400" smtClean="0"/>
          </a:p>
        </p:txBody>
      </p:sp>
      <p:sp>
        <p:nvSpPr>
          <p:cNvPr id="998406" name="Rectangle 6"/>
          <p:cNvSpPr>
            <a:spLocks noChangeArrowheads="1"/>
          </p:cNvSpPr>
          <p:nvPr/>
        </p:nvSpPr>
        <p:spPr bwMode="auto">
          <a:xfrm>
            <a:off x="1258888" y="-26988"/>
            <a:ext cx="65532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762000" indent="-762000" algn="ctr">
              <a:defRPr/>
            </a:pPr>
            <a:r>
              <a:rPr lang="ru-RU" sz="2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Обеспечение работников СИЗ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91DCAF-695F-4E6F-B729-4054F9F8E44C}" type="slidenum">
              <a:rPr lang="ru-RU"/>
              <a:pPr>
                <a:defRPr/>
              </a:pPr>
              <a:t>119</a:t>
            </a:fld>
            <a:endParaRPr lang="ru-RU"/>
          </a:p>
        </p:txBody>
      </p:sp>
      <p:sp>
        <p:nvSpPr>
          <p:cNvPr id="10004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1625" y="1268413"/>
            <a:ext cx="8662988" cy="540067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smtClean="0">
                <a:latin typeface="Times New Roman" pitchFamily="18" charset="0"/>
              </a:rPr>
              <a:t>Межотраслевые правила устанавливают обязательные требования к приобретению, выдаче, применению, хранению и уходу за специальной одеждой, специальной обувью и другими СИЗ.</a:t>
            </a:r>
          </a:p>
          <a:p>
            <a:pPr eaLnBrk="1" hangingPunct="1">
              <a:defRPr/>
            </a:pPr>
            <a:r>
              <a:rPr lang="ru-RU" sz="2400" b="1" smtClean="0">
                <a:latin typeface="Times New Roman" pitchFamily="18" charset="0"/>
              </a:rPr>
              <a:t>Требования настоящих Правил распространяются на </a:t>
            </a:r>
            <a:r>
              <a:rPr lang="ro-RO" sz="2400" b="1" smtClean="0">
                <a:latin typeface="Times New Roman" pitchFamily="18" charset="0"/>
              </a:rPr>
              <a:t>работодателей – юридических и физических лиц независимо от их организационно-правовых форм и форм собственности. </a:t>
            </a:r>
            <a:endParaRPr lang="ru-RU" sz="2400" b="1" smtClean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ru-RU" sz="2400" smtClean="0">
                <a:latin typeface="Times New Roman" pitchFamily="18" charset="0"/>
              </a:rPr>
              <a:t>В целях настоящего приказа под СИЗ понимаются средства индивидуального пользования, используемые для предотвращения или уменьшения воздействия на работников вредных и (или) опасных производственных факторов, а также для защиты от загрязнения. </a:t>
            </a:r>
          </a:p>
        </p:txBody>
      </p:sp>
      <p:sp>
        <p:nvSpPr>
          <p:cNvPr id="1000454" name="Rectangle 6"/>
          <p:cNvSpPr>
            <a:spLocks noChangeArrowheads="1"/>
          </p:cNvSpPr>
          <p:nvPr/>
        </p:nvSpPr>
        <p:spPr bwMode="auto">
          <a:xfrm>
            <a:off x="1258888" y="-26988"/>
            <a:ext cx="65532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762000" indent="-762000" algn="ctr">
              <a:defRPr/>
            </a:pPr>
            <a:r>
              <a:rPr lang="ru-RU" sz="2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Обеспечение работников СИЗ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0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0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00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00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00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000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00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00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000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DB003-09D8-4C2F-A742-1449ABCDA14D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17653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773238"/>
            <a:ext cx="8713788" cy="4895850"/>
          </a:xfrm>
        </p:spPr>
        <p:txBody>
          <a:bodyPr/>
          <a:lstStyle/>
          <a:p>
            <a:pPr marL="533400" indent="-533400" algn="r" eaLnBrk="1" hangingPunct="1">
              <a:lnSpc>
                <a:spcPct val="80000"/>
              </a:lnSpc>
              <a:buFont typeface="Symbol" pitchFamily="18" charset="2"/>
              <a:buNone/>
              <a:defRPr/>
            </a:pPr>
            <a:r>
              <a:rPr lang="ru-RU" sz="2800" smtClean="0"/>
              <a:t>.</a:t>
            </a:r>
          </a:p>
        </p:txBody>
      </p:sp>
      <p:graphicFrame>
        <p:nvGraphicFramePr>
          <p:cNvPr id="1765380" name="Group 4"/>
          <p:cNvGraphicFramePr>
            <a:graphicFrameLocks noGrp="1"/>
          </p:cNvGraphicFramePr>
          <p:nvPr/>
        </p:nvGraphicFramePr>
        <p:xfrm>
          <a:off x="0" y="684213"/>
          <a:ext cx="9144000" cy="5852160"/>
        </p:xfrm>
        <a:graphic>
          <a:graphicData uri="http://schemas.openxmlformats.org/drawingml/2006/table">
            <a:tbl>
              <a:tblPr/>
              <a:tblGrid>
                <a:gridCol w="3763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5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2944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КоАП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РФ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72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Содержание статьи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Ранее действующая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соответствии с законом </a:t>
                      </a: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№421-ФЗ (с 01.01.2015г.)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58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.27. Нарушение законодательства о труде и об охране труда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нарушение трудового законодательства и иных нормативных правовых актов, содержащих нормы трудового права)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4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Фактическое допущение к работе лицом, не уполномоченным на это работодателем, в случае, если работодатель или его уполномоченный на это представитель отказывается признать отношения, возникшие между лицом, фактически допущенным к работе, и данным работодателем, трудовыми отношениями (не заключает с лицом, фактически допущенным к работе, трудовой договор)   (ч. 2)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Административный штраф на: граждан  3-5 тыс. руб.,  ДЛ – 10-20 тыс. руб.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65412" name="Rectangle 36"/>
          <p:cNvSpPr>
            <a:spLocks noRot="1" noChangeArrowheads="1"/>
          </p:cNvSpPr>
          <p:nvPr/>
        </p:nvSpPr>
        <p:spPr bwMode="auto">
          <a:xfrm>
            <a:off x="1547813" y="-36513"/>
            <a:ext cx="5903912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/>
              </a:rPr>
              <a:t>Правовые основы охраны труда</a:t>
            </a:r>
            <a:endParaRPr lang="ru-RU" sz="2400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BD6CE8-38E6-4C6D-8F8E-69EC0778DDCA}" type="slidenum">
              <a:rPr lang="ru-RU"/>
              <a:pPr>
                <a:defRPr/>
              </a:pPr>
              <a:t>120</a:t>
            </a:fld>
            <a:endParaRPr lang="ru-RU"/>
          </a:p>
        </p:txBody>
      </p:sp>
      <p:sp>
        <p:nvSpPr>
          <p:cNvPr id="10024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1625" y="1268413"/>
            <a:ext cx="8662988" cy="5400675"/>
          </a:xfrm>
        </p:spPr>
        <p:txBody>
          <a:bodyPr/>
          <a:lstStyle/>
          <a:p>
            <a:pPr eaLnBrk="1" hangingPunct="1">
              <a:defRPr/>
            </a:pPr>
            <a:r>
              <a:rPr lang="ru-RU" sz="2200" smtClean="0">
                <a:latin typeface="Times New Roman" pitchFamily="18" charset="0"/>
              </a:rPr>
              <a:t>Предоставление работникам СИЗ, в том числе приобретенных работодателем во временное пользование по договору аренды, осуществляется на </a:t>
            </a:r>
            <a:r>
              <a:rPr lang="ru-RU" sz="2200" b="1" smtClean="0">
                <a:latin typeface="Times New Roman" pitchFamily="18" charset="0"/>
              </a:rPr>
              <a:t>основании результатов аттестации рабочих мест по условиям труда, проведенной в установленном порядке</a:t>
            </a:r>
            <a:r>
              <a:rPr lang="ru-RU" sz="2200" smtClean="0">
                <a:latin typeface="Times New Roman" pitchFamily="18" charset="0"/>
              </a:rPr>
              <a:t>, и в соответствии с типовыми нормами бесплатной выдачи прошедших в установленном порядке сертификацию или декларирование соответствия специальной одежды, специальной обуви и других средств индивидуальной защиты. </a:t>
            </a:r>
          </a:p>
          <a:p>
            <a:pPr eaLnBrk="1" hangingPunct="1">
              <a:defRPr/>
            </a:pPr>
            <a:endParaRPr lang="ru-RU" sz="2200" smtClean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ru-RU" sz="2200" smtClean="0">
                <a:latin typeface="Times New Roman" pitchFamily="18" charset="0"/>
              </a:rPr>
              <a:t>Приобретение (в том числе по договору аренды) и выдача работникам СИЗ, не имеющих </a:t>
            </a:r>
            <a:r>
              <a:rPr lang="ru-RU" sz="2200" b="1" smtClean="0">
                <a:latin typeface="Times New Roman" pitchFamily="18" charset="0"/>
              </a:rPr>
              <a:t>декларации о соответствии</a:t>
            </a:r>
            <a:r>
              <a:rPr lang="ru-RU" sz="2200" smtClean="0">
                <a:latin typeface="Times New Roman" pitchFamily="18" charset="0"/>
              </a:rPr>
              <a:t> и (или) сертификата соответствия либо имеющих декларацию о соответствии и (или) сертификат соответствия, срок действия которых истек, не допускается.</a:t>
            </a:r>
          </a:p>
        </p:txBody>
      </p:sp>
      <p:sp>
        <p:nvSpPr>
          <p:cNvPr id="1002502" name="Rectangle 6"/>
          <p:cNvSpPr>
            <a:spLocks noChangeArrowheads="1"/>
          </p:cNvSpPr>
          <p:nvPr/>
        </p:nvSpPr>
        <p:spPr bwMode="auto">
          <a:xfrm>
            <a:off x="1258888" y="-26988"/>
            <a:ext cx="65532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762000" indent="-762000" algn="ctr">
              <a:defRPr/>
            </a:pPr>
            <a:r>
              <a:rPr lang="ru-RU" sz="2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Обеспечение работников СИЗ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2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2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02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02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02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02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002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02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283AFB-BA07-4D2E-94BF-76ED79C9DCD0}" type="slidenum">
              <a:rPr lang="ru-RU"/>
              <a:pPr>
                <a:defRPr/>
              </a:pPr>
              <a:t>121</a:t>
            </a:fld>
            <a:endParaRPr lang="ru-RU"/>
          </a:p>
        </p:txBody>
      </p:sp>
      <p:sp>
        <p:nvSpPr>
          <p:cNvPr id="10045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1625" y="1268413"/>
            <a:ext cx="8662988" cy="540067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smtClean="0">
                <a:latin typeface="Times New Roman" pitchFamily="18" charset="0"/>
              </a:rPr>
              <a:t>Работодатель имеет право устанавливать нормы бесплатной выдачи работникам СИЗ, улучшающие по сравнению с типовыми нормами защиту работников от имеющихся на рабочих местах вредных и (или) опасных факторов, а также особых температурных условий или загрязнения. Указанные нормы утверждаются локальными нормативными актами работодателя на основании результатов аттестации рабочих мест по условиям труда.</a:t>
            </a:r>
          </a:p>
          <a:p>
            <a:pPr eaLnBrk="1" hangingPunct="1">
              <a:defRPr/>
            </a:pPr>
            <a:r>
              <a:rPr lang="ru-RU" sz="2400" smtClean="0">
                <a:latin typeface="Times New Roman" pitchFamily="18" charset="0"/>
              </a:rPr>
              <a:t>Работодатель имеет право заменять один вид средств индивидуальной защиты, предусмотренных типовыми нормами, аналогичным, обеспечивающим равноценную защиту от опасных и вредных производственных факторов (</a:t>
            </a:r>
            <a:r>
              <a:rPr lang="ru-RU" sz="2400" u="sng" smtClean="0">
                <a:latin typeface="Times New Roman" pitchFamily="18" charset="0"/>
              </a:rPr>
              <a:t>без согласования с ГИТ</a:t>
            </a:r>
            <a:r>
              <a:rPr lang="ru-RU" sz="2400" smtClean="0">
                <a:latin typeface="Times New Roman" pitchFamily="18" charset="0"/>
              </a:rPr>
              <a:t>).</a:t>
            </a:r>
          </a:p>
        </p:txBody>
      </p:sp>
      <p:sp>
        <p:nvSpPr>
          <p:cNvPr id="1004550" name="Rectangle 6"/>
          <p:cNvSpPr>
            <a:spLocks noChangeArrowheads="1"/>
          </p:cNvSpPr>
          <p:nvPr/>
        </p:nvSpPr>
        <p:spPr bwMode="auto">
          <a:xfrm>
            <a:off x="1258888" y="-26988"/>
            <a:ext cx="65532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762000" indent="-762000" algn="ctr">
              <a:defRPr/>
            </a:pPr>
            <a:r>
              <a:rPr lang="ru-RU" sz="2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Обеспечение работников СИЗ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4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4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04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04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04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04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004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04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F012F3-153D-478F-A57F-1F7B2AC1CBDA}" type="slidenum">
              <a:rPr lang="ru-RU"/>
              <a:pPr>
                <a:defRPr/>
              </a:pPr>
              <a:t>122</a:t>
            </a:fld>
            <a:endParaRPr lang="ru-RU"/>
          </a:p>
        </p:txBody>
      </p:sp>
      <p:sp>
        <p:nvSpPr>
          <p:cNvPr id="10065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1625" y="1700213"/>
            <a:ext cx="8662988" cy="496887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smtClean="0">
                <a:latin typeface="Times New Roman" pitchFamily="18" charset="0"/>
              </a:rPr>
              <a:t>Работодатель вправе вести учет выдачи работникам СИЗ </a:t>
            </a:r>
            <a:r>
              <a:rPr lang="ru-RU" sz="2400" b="1" smtClean="0">
                <a:latin typeface="Times New Roman" pitchFamily="18" charset="0"/>
              </a:rPr>
              <a:t>с применением программных средств (информационно-аналитических баз данных).</a:t>
            </a:r>
            <a:r>
              <a:rPr lang="ru-RU" sz="2400" smtClean="0">
                <a:latin typeface="Times New Roman" pitchFamily="18" charset="0"/>
              </a:rPr>
              <a:t> Электронная форма учетной карточки должна соответствовать установленной форме  личной карточки учета выдачи СИЗ. При этом в электронной форме карточки учета выдачи СИЗ </a:t>
            </a:r>
            <a:r>
              <a:rPr lang="ru-RU" sz="2400" b="1" smtClean="0">
                <a:latin typeface="Times New Roman" pitchFamily="18" charset="0"/>
              </a:rPr>
              <a:t>вместо личной подписи работника могут быть указаны номер и дата документа бухгалтерского учета о получении СИЗ, на котором имеется личная подпись работника.  (Из карточки убрали графу стоимость СИЗ).</a:t>
            </a:r>
            <a:endParaRPr lang="ru-RU" sz="2400" smtClean="0">
              <a:latin typeface="Times New Roman" pitchFamily="18" charset="0"/>
            </a:endParaRPr>
          </a:p>
        </p:txBody>
      </p:sp>
      <p:sp>
        <p:nvSpPr>
          <p:cNvPr id="1006598" name="Rectangle 6"/>
          <p:cNvSpPr>
            <a:spLocks noChangeArrowheads="1"/>
          </p:cNvSpPr>
          <p:nvPr/>
        </p:nvSpPr>
        <p:spPr bwMode="auto">
          <a:xfrm>
            <a:off x="1258888" y="-26988"/>
            <a:ext cx="65532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762000" indent="-762000" algn="ctr">
              <a:defRPr/>
            </a:pPr>
            <a:r>
              <a:rPr lang="ru-RU" sz="2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Обеспечение работников СИЗ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6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6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06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06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5CC8FB-A003-4678-87F9-BDD7C6EE4E1C}" type="slidenum">
              <a:rPr lang="ru-RU"/>
              <a:pPr>
                <a:defRPr/>
              </a:pPr>
              <a:t>123</a:t>
            </a:fld>
            <a:endParaRPr lang="ru-RU"/>
          </a:p>
        </p:txBody>
      </p:sp>
      <p:pic>
        <p:nvPicPr>
          <p:cNvPr id="140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981075"/>
            <a:ext cx="878522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92" name="Rectangle 4"/>
          <p:cNvSpPr>
            <a:spLocks noChangeArrowheads="1"/>
          </p:cNvSpPr>
          <p:nvPr/>
        </p:nvSpPr>
        <p:spPr bwMode="auto">
          <a:xfrm>
            <a:off x="0" y="1885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1402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771900"/>
            <a:ext cx="8785225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59846" name="Group 6"/>
          <p:cNvGraphicFramePr>
            <a:graphicFrameLocks noGrp="1"/>
          </p:cNvGraphicFramePr>
          <p:nvPr/>
        </p:nvGraphicFramePr>
        <p:xfrm>
          <a:off x="0" y="1885950"/>
          <a:ext cx="208280" cy="2170113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70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0296" name="Rectangle 12"/>
          <p:cNvSpPr>
            <a:spLocks noChangeArrowheads="1"/>
          </p:cNvSpPr>
          <p:nvPr/>
        </p:nvSpPr>
        <p:spPr bwMode="auto">
          <a:xfrm>
            <a:off x="0" y="4056063"/>
            <a:ext cx="1841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  <a:p>
            <a:pPr eaLnBrk="0" hangingPunct="0"/>
            <a:endParaRPr lang="ru-RU"/>
          </a:p>
        </p:txBody>
      </p:sp>
      <p:sp>
        <p:nvSpPr>
          <p:cNvPr id="1059855" name="Rectangle 15"/>
          <p:cNvSpPr>
            <a:spLocks noChangeArrowheads="1"/>
          </p:cNvSpPr>
          <p:nvPr/>
        </p:nvSpPr>
        <p:spPr bwMode="auto">
          <a:xfrm>
            <a:off x="1258888" y="-26988"/>
            <a:ext cx="65532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762000" indent="-762000" algn="ctr">
              <a:defRPr/>
            </a:pPr>
            <a:r>
              <a:rPr lang="ru-RU" sz="2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Обеспечение работников СИЗ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E7817-5672-40EE-8A4C-454A4B38A48D}" type="slidenum">
              <a:rPr lang="ru-RU">
                <a:solidFill>
                  <a:srgbClr val="FFFFFF"/>
                </a:solidFill>
              </a:rPr>
              <a:pPr>
                <a:defRPr/>
              </a:pPr>
              <a:t>124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60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59832" y="5373216"/>
            <a:ext cx="4392488" cy="79208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4000" dirty="0" smtClean="0">
                <a:solidFill>
                  <a:srgbClr val="00B050"/>
                </a:solidFill>
              </a:rPr>
              <a:t>Завершить</a:t>
            </a:r>
          </a:p>
        </p:txBody>
      </p:sp>
      <p:sp>
        <p:nvSpPr>
          <p:cNvPr id="46080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340768"/>
            <a:ext cx="9144000" cy="3241675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b="1" dirty="0" smtClean="0">
                <a:solidFill>
                  <a:srgbClr val="CC3300"/>
                </a:solidFill>
              </a:rPr>
              <a:t>Актуальные вопросы охраны труда в организациях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folHlink"/>
                </a:solidFill>
              </a:rPr>
              <a:t> </a:t>
            </a:r>
            <a:r>
              <a:rPr lang="ru-RU" sz="2400" b="1" dirty="0" smtClean="0">
                <a:solidFill>
                  <a:schemeClr val="folHlink"/>
                </a:solidFill>
              </a:rPr>
              <a:t>(обучение по охране труда руководителей и специалистов организаций)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EE4663-B79A-41FD-99FD-71795F1906EB}" type="slidenum">
              <a:rPr lang="ru-RU"/>
              <a:pPr>
                <a:defRPr/>
              </a:pPr>
              <a:t>13</a:t>
            </a:fld>
            <a:endParaRPr lang="ru-RU"/>
          </a:p>
        </p:txBody>
      </p:sp>
      <p:sp>
        <p:nvSpPr>
          <p:cNvPr id="17653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773238"/>
            <a:ext cx="8713788" cy="4895850"/>
          </a:xfrm>
        </p:spPr>
        <p:txBody>
          <a:bodyPr/>
          <a:lstStyle/>
          <a:p>
            <a:pPr marL="533400" indent="-533400" algn="r" eaLnBrk="1" hangingPunct="1">
              <a:lnSpc>
                <a:spcPct val="80000"/>
              </a:lnSpc>
              <a:buFont typeface="Symbol" pitchFamily="18" charset="2"/>
              <a:buNone/>
              <a:defRPr/>
            </a:pPr>
            <a:r>
              <a:rPr lang="ru-RU" sz="2800" smtClean="0"/>
              <a:t>.</a:t>
            </a:r>
          </a:p>
        </p:txBody>
      </p:sp>
      <p:graphicFrame>
        <p:nvGraphicFramePr>
          <p:cNvPr id="1765380" name="Group 4"/>
          <p:cNvGraphicFramePr>
            <a:graphicFrameLocks noGrp="1"/>
          </p:cNvGraphicFramePr>
          <p:nvPr/>
        </p:nvGraphicFramePr>
        <p:xfrm>
          <a:off x="0" y="620713"/>
          <a:ext cx="9144000" cy="6309360"/>
        </p:xfrm>
        <a:graphic>
          <a:graphicData uri="http://schemas.openxmlformats.org/drawingml/2006/table">
            <a:tbl>
              <a:tblPr/>
              <a:tblGrid>
                <a:gridCol w="3763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5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2001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КоАП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РФ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25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Содержание статьи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Ранее действующая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соответствии с законом </a:t>
                      </a: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№421-ФЗ (с 01.01.2015г.)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4001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.27. Нарушение законодательства о труде и об охране труда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нарушение трудового законодательства и иных нормативных правовых актов, содержащих нормы трудового права)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00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Уклонение от оформления или ненадлежащее оформление трудового договора либо заключение гражданско-правового договора, фактически регулирующего трудовые отношения между работником и работодателем (ч. 3)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Отсутствует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Административный штраф на: ДЛ -  10-20 тыс. руб.,  ИП – 5-10 тыс. руб.,  ЮЛ – 50-100 тыс. руб.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Совершение административного правонарушения по ч.1,  лицом, ранее подвергнутым административному наказанию за аналогичное административное правонарушение (ч. 4)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Дисквалификация ДЛ (ИП) на срок от 1 года до 3 лет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Административный штраф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на:</a:t>
                      </a:r>
                      <a:r>
                        <a:rPr kumimoji="0" lang="ru-RU" sz="18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ДЛ</a:t>
                      </a: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  -  10-20 тыс. руб. или дисквалификация ДЛ  на срок от 1 года до 3 лет;  ИП - 10-20 тыс. руб.;  ЮЛ – 50-70 тыс. руб.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65412" name="Rectangle 36"/>
          <p:cNvSpPr>
            <a:spLocks noRot="1" noChangeArrowheads="1"/>
          </p:cNvSpPr>
          <p:nvPr/>
        </p:nvSpPr>
        <p:spPr bwMode="auto">
          <a:xfrm>
            <a:off x="1547813" y="-36513"/>
            <a:ext cx="5903912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/>
              </a:rPr>
              <a:t>Правовые основы охраны труда</a:t>
            </a:r>
            <a:endParaRPr lang="ru-RU" sz="2400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62DEDA-B9CD-4427-BF7D-A4A098EC38FD}" type="slidenum">
              <a:rPr lang="ru-RU"/>
              <a:pPr>
                <a:defRPr/>
              </a:pPr>
              <a:t>14</a:t>
            </a:fld>
            <a:endParaRPr lang="ru-RU"/>
          </a:p>
        </p:txBody>
      </p:sp>
      <p:sp>
        <p:nvSpPr>
          <p:cNvPr id="17653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773238"/>
            <a:ext cx="8713788" cy="4895850"/>
          </a:xfrm>
        </p:spPr>
        <p:txBody>
          <a:bodyPr/>
          <a:lstStyle/>
          <a:p>
            <a:pPr marL="533400" indent="-533400" algn="r" eaLnBrk="1" hangingPunct="1">
              <a:lnSpc>
                <a:spcPct val="80000"/>
              </a:lnSpc>
              <a:buFont typeface="Symbol" pitchFamily="18" charset="2"/>
              <a:buNone/>
              <a:defRPr/>
            </a:pPr>
            <a:r>
              <a:rPr lang="ru-RU" sz="2800" smtClean="0"/>
              <a:t>.</a:t>
            </a:r>
          </a:p>
        </p:txBody>
      </p:sp>
      <p:graphicFrame>
        <p:nvGraphicFramePr>
          <p:cNvPr id="1765380" name="Group 4"/>
          <p:cNvGraphicFramePr>
            <a:graphicFrameLocks noGrp="1"/>
          </p:cNvGraphicFramePr>
          <p:nvPr/>
        </p:nvGraphicFramePr>
        <p:xfrm>
          <a:off x="0" y="620713"/>
          <a:ext cx="9144000" cy="3982685"/>
        </p:xfrm>
        <a:graphic>
          <a:graphicData uri="http://schemas.openxmlformats.org/drawingml/2006/table">
            <a:tbl>
              <a:tblPr/>
              <a:tblGrid>
                <a:gridCol w="3763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5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2001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КоАП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РФ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25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Содержание статьи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Ранее действующая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соответствии с законом </a:t>
                      </a: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№421-ФЗ (с 01.01.2015г.)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4001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.27. Нарушение законодательства о труде и об охране труда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нарушение трудового законодательства и иных нормативных правовых актов, содержащих нормы трудового права)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Совершение административного правонарушения по ч.2 или 3,  лицом, ранее подвергнутым административному наказанию за аналогичное административное правонарушение (ч. 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Отсутствует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Граждане – 5 тыс. руб., ДЛ – дисквалификация   на срок от 1 года до 3 лет;  ИП – 30-40 тыс. руб.;  ЮЛ – 100-200 тыс. руб.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65412" name="Rectangle 36"/>
          <p:cNvSpPr>
            <a:spLocks noRot="1" noChangeArrowheads="1"/>
          </p:cNvSpPr>
          <p:nvPr/>
        </p:nvSpPr>
        <p:spPr bwMode="auto">
          <a:xfrm>
            <a:off x="1547813" y="-36513"/>
            <a:ext cx="5903912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/>
              </a:rPr>
              <a:t>Правовые основы охраны труда</a:t>
            </a:r>
            <a:endParaRPr lang="ru-RU" sz="2400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C5F0E1-080C-492A-8120-806D174FA8B2}" type="slidenum">
              <a:rPr lang="ru-RU"/>
              <a:pPr>
                <a:defRPr/>
              </a:pPr>
              <a:t>15</a:t>
            </a:fld>
            <a:endParaRPr lang="ru-RU"/>
          </a:p>
        </p:txBody>
      </p:sp>
      <p:sp>
        <p:nvSpPr>
          <p:cNvPr id="17653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773238"/>
            <a:ext cx="8713788" cy="4895850"/>
          </a:xfrm>
        </p:spPr>
        <p:txBody>
          <a:bodyPr/>
          <a:lstStyle/>
          <a:p>
            <a:pPr marL="533400" indent="-533400" algn="r" eaLnBrk="1" hangingPunct="1">
              <a:lnSpc>
                <a:spcPct val="80000"/>
              </a:lnSpc>
              <a:buFont typeface="Symbol" pitchFamily="18" charset="2"/>
              <a:buNone/>
              <a:defRPr/>
            </a:pPr>
            <a:r>
              <a:rPr lang="ru-RU" sz="2800" smtClean="0"/>
              <a:t>.</a:t>
            </a:r>
          </a:p>
        </p:txBody>
      </p:sp>
      <p:graphicFrame>
        <p:nvGraphicFramePr>
          <p:cNvPr id="1765380" name="Group 4"/>
          <p:cNvGraphicFramePr>
            <a:graphicFrameLocks noGrp="1"/>
          </p:cNvGraphicFramePr>
          <p:nvPr/>
        </p:nvGraphicFramePr>
        <p:xfrm>
          <a:off x="0" y="914400"/>
          <a:ext cx="9144000" cy="5466927"/>
        </p:xfrm>
        <a:graphic>
          <a:graphicData uri="http://schemas.openxmlformats.org/drawingml/2006/table">
            <a:tbl>
              <a:tblPr/>
              <a:tblGrid>
                <a:gridCol w="3763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5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2917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КоАП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РФ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5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Содержание статьи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Ранее действующая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соответствии с законом </a:t>
                      </a: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№421-ФЗ (с 01.01.2015г.)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583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lang="ru-RU" sz="1800" b="1" kern="12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5.27</a:t>
                      </a:r>
                      <a:r>
                        <a:rPr lang="ru-RU" sz="1800" b="1" kern="1200" baseline="300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 .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Нарушение государственных нормативных требований охраны труда, содержащихся в федеральных законах и иных нормативных правовых актах Российской Федерации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23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kern="12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1. </a:t>
                      </a: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Н</a:t>
                      </a: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арушение государственных нормативных требований охраны труда, содержащихся в федеральных законах и иных нормативных правовых актах Российской Федерации, за исключением случаев, предусмотренных частями 2 - 4 настоящей статьи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Отражена в ч.1 ст. 5.27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Предупреждение или административный штраф на: ДЛ (ИП) -  2-5 тыс. руб., ЮЛ – 50-80 тыс. руб.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65412" name="Rectangle 36"/>
          <p:cNvSpPr>
            <a:spLocks noRot="1" noChangeArrowheads="1"/>
          </p:cNvSpPr>
          <p:nvPr/>
        </p:nvSpPr>
        <p:spPr bwMode="auto">
          <a:xfrm>
            <a:off x="1547813" y="-36513"/>
            <a:ext cx="5903912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/>
              </a:rPr>
              <a:t>Правовые основы охраны труда</a:t>
            </a:r>
            <a:endParaRPr lang="ru-RU" sz="2400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1BF3B4-E1F0-4A5C-8F92-EAA2DF13F23A}" type="slidenum">
              <a:rPr lang="ru-RU"/>
              <a:pPr>
                <a:defRPr/>
              </a:pPr>
              <a:t>16</a:t>
            </a:fld>
            <a:endParaRPr lang="ru-RU"/>
          </a:p>
        </p:txBody>
      </p:sp>
      <p:sp>
        <p:nvSpPr>
          <p:cNvPr id="1767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773238"/>
            <a:ext cx="8713788" cy="4895850"/>
          </a:xfrm>
        </p:spPr>
        <p:txBody>
          <a:bodyPr/>
          <a:lstStyle/>
          <a:p>
            <a:pPr marL="533400" indent="-533400" algn="r" eaLnBrk="1" hangingPunct="1">
              <a:lnSpc>
                <a:spcPct val="80000"/>
              </a:lnSpc>
              <a:buFont typeface="Symbol" pitchFamily="18" charset="2"/>
              <a:buNone/>
              <a:defRPr/>
            </a:pPr>
            <a:r>
              <a:rPr lang="ru-RU" sz="2800" smtClean="0"/>
              <a:t>.</a:t>
            </a:r>
          </a:p>
        </p:txBody>
      </p:sp>
      <p:graphicFrame>
        <p:nvGraphicFramePr>
          <p:cNvPr id="1767428" name="Group 4"/>
          <p:cNvGraphicFramePr>
            <a:graphicFrameLocks noGrp="1"/>
          </p:cNvGraphicFramePr>
          <p:nvPr/>
        </p:nvGraphicFramePr>
        <p:xfrm>
          <a:off x="0" y="858838"/>
          <a:ext cx="9109075" cy="5450481"/>
        </p:xfrm>
        <a:graphic>
          <a:graphicData uri="http://schemas.openxmlformats.org/drawingml/2006/table">
            <a:tbl>
              <a:tblPr/>
              <a:tblGrid>
                <a:gridCol w="3763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3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11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080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КоАП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РФ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9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Содержание статьи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Ранее действующая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соответствии с законом </a:t>
                      </a: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№421-ФЗ (с 01.01.2015г.)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205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5.27</a:t>
                      </a:r>
                      <a:r>
                        <a:rPr lang="ru-RU" sz="1800" b="1" kern="1200" baseline="300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 .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Нарушение государственных нормативных требований охраны труда, содержащихся в федеральных законах и иных нормативных правовых актах Российской Федерации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85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kern="12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 Нарушение работодателем установленного порядка проведения специальной оценки условий труда на рабочих местах либо ее непроведение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Отсутствует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Предупреждение или административный штраф на: ДЛ (ИП) - 5-10 тыс. руб.; ЮЛ – 60-80 тыс. руб.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67461" name="Rectangle 37"/>
          <p:cNvSpPr>
            <a:spLocks noRot="1" noChangeArrowheads="1"/>
          </p:cNvSpPr>
          <p:nvPr/>
        </p:nvSpPr>
        <p:spPr bwMode="auto">
          <a:xfrm>
            <a:off x="1547813" y="115888"/>
            <a:ext cx="590391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/>
              </a:rPr>
              <a:t>Правовые основы охраны труда</a:t>
            </a:r>
            <a:endParaRPr lang="ru-RU" sz="2400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8ADA48-A123-4A71-B1C5-5993089F762E}" type="slidenum">
              <a:rPr lang="ru-RU"/>
              <a:pPr>
                <a:defRPr/>
              </a:pPr>
              <a:t>17</a:t>
            </a:fld>
            <a:endParaRPr lang="ru-RU"/>
          </a:p>
        </p:txBody>
      </p:sp>
      <p:sp>
        <p:nvSpPr>
          <p:cNvPr id="1767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773238"/>
            <a:ext cx="8713788" cy="4895850"/>
          </a:xfrm>
        </p:spPr>
        <p:txBody>
          <a:bodyPr/>
          <a:lstStyle/>
          <a:p>
            <a:pPr marL="533400" indent="-533400" algn="r" eaLnBrk="1" hangingPunct="1">
              <a:lnSpc>
                <a:spcPct val="80000"/>
              </a:lnSpc>
              <a:buFont typeface="Symbol" pitchFamily="18" charset="2"/>
              <a:buNone/>
              <a:defRPr/>
            </a:pPr>
            <a:r>
              <a:rPr lang="ru-RU" sz="2800" smtClean="0"/>
              <a:t>.</a:t>
            </a:r>
          </a:p>
        </p:txBody>
      </p:sp>
      <p:graphicFrame>
        <p:nvGraphicFramePr>
          <p:cNvPr id="1767428" name="Group 4"/>
          <p:cNvGraphicFramePr>
            <a:graphicFrameLocks noGrp="1"/>
          </p:cNvGraphicFramePr>
          <p:nvPr/>
        </p:nvGraphicFramePr>
        <p:xfrm>
          <a:off x="34925" y="549275"/>
          <a:ext cx="9109075" cy="6217920"/>
        </p:xfrm>
        <a:graphic>
          <a:graphicData uri="http://schemas.openxmlformats.org/drawingml/2006/table">
            <a:tbl>
              <a:tblPr/>
              <a:tblGrid>
                <a:gridCol w="3763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3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11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9922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КоАП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РФ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3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Содержание статьи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Ранее действующая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соответствии с законом </a:t>
                      </a: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№421-ФЗ (с 01.01.2015г.)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174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5.27</a:t>
                      </a:r>
                      <a:r>
                        <a:rPr lang="ru-RU" sz="1800" b="1" kern="1200" baseline="300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 .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Нарушение государственных нормативных требований охраны труда, содержащихся в федеральных законах и иных нормативных правовых актах Российской Федерации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9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 Допуск к работе лица, не прошедшего в установленном порядке обучение и проверку знания требований охраны труда, а также  обязательных предварительных (при поступлении на работу) и периодических медицинских осмотров, обязательных медицинских осмотров в начале рабочего дня (смены), обязательных психиатрических освидетельствований или  при наличии медицинских противопоказаний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Отсутствует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Административный штраф на: </a:t>
                      </a: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ДЛ  - 15-25 тыс. руб.;  ИП – 15-25 тыс. руб.;  ЮЛ – 100-130 тыс. руб.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67461" name="Rectangle 37"/>
          <p:cNvSpPr>
            <a:spLocks noRot="1" noChangeArrowheads="1"/>
          </p:cNvSpPr>
          <p:nvPr/>
        </p:nvSpPr>
        <p:spPr bwMode="auto">
          <a:xfrm>
            <a:off x="1547813" y="-171450"/>
            <a:ext cx="5903912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/>
              </a:rPr>
              <a:t>Правовые основы охраны труда</a:t>
            </a:r>
            <a:endParaRPr lang="ru-RU" sz="2400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67C56-3208-4E52-936D-06997A0A56AF}" type="slidenum">
              <a:rPr lang="ru-RU"/>
              <a:pPr>
                <a:defRPr/>
              </a:pPr>
              <a:t>18</a:t>
            </a:fld>
            <a:endParaRPr lang="ru-RU"/>
          </a:p>
        </p:txBody>
      </p:sp>
      <p:sp>
        <p:nvSpPr>
          <p:cNvPr id="1767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773238"/>
            <a:ext cx="8713788" cy="4895850"/>
          </a:xfrm>
        </p:spPr>
        <p:txBody>
          <a:bodyPr/>
          <a:lstStyle/>
          <a:p>
            <a:pPr marL="533400" indent="-533400" algn="r" eaLnBrk="1" hangingPunct="1">
              <a:lnSpc>
                <a:spcPct val="80000"/>
              </a:lnSpc>
              <a:buFont typeface="Symbol" pitchFamily="18" charset="2"/>
              <a:buNone/>
              <a:defRPr/>
            </a:pPr>
            <a:r>
              <a:rPr lang="ru-RU" sz="2800" smtClean="0"/>
              <a:t>.</a:t>
            </a:r>
          </a:p>
        </p:txBody>
      </p:sp>
      <p:graphicFrame>
        <p:nvGraphicFramePr>
          <p:cNvPr id="1767428" name="Group 4"/>
          <p:cNvGraphicFramePr>
            <a:graphicFrameLocks noGrp="1"/>
          </p:cNvGraphicFramePr>
          <p:nvPr/>
        </p:nvGraphicFramePr>
        <p:xfrm>
          <a:off x="0" y="858838"/>
          <a:ext cx="9109075" cy="5514412"/>
        </p:xfrm>
        <a:graphic>
          <a:graphicData uri="http://schemas.openxmlformats.org/drawingml/2006/table">
            <a:tbl>
              <a:tblPr/>
              <a:tblGrid>
                <a:gridCol w="3763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3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11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9922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КоАП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РФ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3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Содержание статьи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Ранее действующая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соответствии с законом </a:t>
                      </a: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№421-ФЗ (с 01.01.2015г.)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174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5.27</a:t>
                      </a:r>
                      <a:r>
                        <a:rPr lang="ru-RU" sz="1800" b="1" kern="1200" baseline="300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 .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Нарушение государственных нормативных требований охраны труда, содержащихся в федеральных законах и иных нормативных правовых актах Российской Федерации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9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  Необеспечение работников средствами индивидуальной защиты, отнесенных техническим регламентом ко 2 классу риска причинения вреда здоровью работника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Отсутствует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Административный штраф на: </a:t>
                      </a: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ДЛ  - 20-30 тыс. руб.;  ИП – 20-30 тыс. руб.;  ЮЛ – 130-150 тыс. руб.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67461" name="Rectangle 37"/>
          <p:cNvSpPr>
            <a:spLocks noRot="1" noChangeArrowheads="1"/>
          </p:cNvSpPr>
          <p:nvPr/>
        </p:nvSpPr>
        <p:spPr bwMode="auto">
          <a:xfrm>
            <a:off x="1547813" y="-36513"/>
            <a:ext cx="5903912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/>
              </a:rPr>
              <a:t>Правовые основы охраны труда</a:t>
            </a:r>
            <a:endParaRPr lang="ru-RU" sz="2400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920B9-EBC3-46A2-BB2B-246D52E49909}" type="slidenum">
              <a:rPr lang="ru-RU"/>
              <a:pPr>
                <a:defRPr/>
              </a:pPr>
              <a:t>19</a:t>
            </a:fld>
            <a:endParaRPr lang="ru-RU"/>
          </a:p>
        </p:txBody>
      </p:sp>
      <p:sp>
        <p:nvSpPr>
          <p:cNvPr id="1767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773238"/>
            <a:ext cx="8713788" cy="4895850"/>
          </a:xfrm>
        </p:spPr>
        <p:txBody>
          <a:bodyPr/>
          <a:lstStyle/>
          <a:p>
            <a:pPr marL="533400" indent="-533400" algn="r" eaLnBrk="1" hangingPunct="1">
              <a:lnSpc>
                <a:spcPct val="80000"/>
              </a:lnSpc>
              <a:buFont typeface="Symbol" pitchFamily="18" charset="2"/>
              <a:buNone/>
              <a:defRPr/>
            </a:pPr>
            <a:r>
              <a:rPr lang="ru-RU" sz="2800" smtClean="0"/>
              <a:t>.</a:t>
            </a:r>
          </a:p>
        </p:txBody>
      </p:sp>
      <p:graphicFrame>
        <p:nvGraphicFramePr>
          <p:cNvPr id="1767428" name="Group 4"/>
          <p:cNvGraphicFramePr>
            <a:graphicFrameLocks noGrp="1"/>
          </p:cNvGraphicFramePr>
          <p:nvPr/>
        </p:nvGraphicFramePr>
        <p:xfrm>
          <a:off x="0" y="858838"/>
          <a:ext cx="9109075" cy="5514412"/>
        </p:xfrm>
        <a:graphic>
          <a:graphicData uri="http://schemas.openxmlformats.org/drawingml/2006/table">
            <a:tbl>
              <a:tblPr/>
              <a:tblGrid>
                <a:gridCol w="3763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3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11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9922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КоАП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РФ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3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Содержание статьи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Ранее действующая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соответствии с законом </a:t>
                      </a: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№421-ФЗ (с 01.01.2015г.)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174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5.27</a:t>
                      </a:r>
                      <a:r>
                        <a:rPr lang="ru-RU" sz="1800" b="1" kern="1200" baseline="300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 .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Нарушение государственных нормативных требований охраны труда, содержащихся в федеральных законах и иных нормативных правовых актах Российской Федерации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9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5. </a:t>
                      </a: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Совершение административного правонарушения по ч.1-4,  лицом, ранее подвергнутым административному наказанию за аналогичное административное правонарушение</a:t>
                      </a: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Отражена в ч.4 ст. 5.27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Административный штраф на: </a:t>
                      </a: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ДЛ  - 30-40 тыс. руб.  или дисквалификация ДЛ  на срок от 1 до 3 лет;  ИП – 30-40 тыс. руб. или АПД до 90 суток;  ЮЛ – 100-200 тыс. руб.  или  АПД до 90 суток.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67461" name="Rectangle 37"/>
          <p:cNvSpPr>
            <a:spLocks noRot="1" noChangeArrowheads="1"/>
          </p:cNvSpPr>
          <p:nvPr/>
        </p:nvSpPr>
        <p:spPr bwMode="auto">
          <a:xfrm>
            <a:off x="1547813" y="-36513"/>
            <a:ext cx="5903912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/>
              </a:rPr>
              <a:t>Правовые основы охраны труда</a:t>
            </a:r>
            <a:endParaRPr lang="ru-RU" sz="2400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C0D508-8D99-4848-85A4-4EBDA2FED6E2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8714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71550" y="0"/>
            <a:ext cx="6913563" cy="93662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smtClean="0">
                <a:solidFill>
                  <a:srgbClr val="CC3300"/>
                </a:solidFill>
              </a:rPr>
              <a:t>Правовые основы охраны труда в организации</a:t>
            </a:r>
            <a:endParaRPr lang="ru-RU" sz="2400" smtClean="0">
              <a:solidFill>
                <a:srgbClr val="CC3300"/>
              </a:solidFill>
            </a:endParaRPr>
          </a:p>
        </p:txBody>
      </p:sp>
      <p:sp>
        <p:nvSpPr>
          <p:cNvPr id="87142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50825" y="1341438"/>
            <a:ext cx="8713788" cy="4751387"/>
          </a:xfrm>
        </p:spPr>
        <p:txBody>
          <a:bodyPr/>
          <a:lstStyle/>
          <a:p>
            <a:pPr marL="533400" indent="-533400" eaLnBrk="1" hangingPunct="1">
              <a:defRPr/>
            </a:pPr>
            <a:endParaRPr lang="ru-RU" sz="2800" smtClean="0"/>
          </a:p>
          <a:p>
            <a:pPr marL="533400" indent="-533400" eaLnBrk="1" hangingPunct="1">
              <a:defRPr/>
            </a:pPr>
            <a:r>
              <a:rPr lang="ru-RU" sz="2800" b="1" smtClean="0">
                <a:solidFill>
                  <a:srgbClr val="CC3300"/>
                </a:solidFill>
              </a:rPr>
              <a:t>Охрана труда</a:t>
            </a:r>
            <a:r>
              <a:rPr lang="ru-RU" sz="2800" smtClean="0"/>
              <a:t> - система сохранения жизни и здоровья работников в процессе трудовой деятельности, включающая в себя правовые, социально-экономические, организационно-технические, санитарно-гигиенические, лечебно-профилактические, реабилитационные и иные мероприятия.</a:t>
            </a:r>
          </a:p>
          <a:p>
            <a:pPr marL="533400" indent="-533400" eaLnBrk="1" hangingPunct="1">
              <a:buFont typeface="Arial" charset="0"/>
              <a:buNone/>
              <a:defRPr/>
            </a:pPr>
            <a:endParaRPr lang="ru-RU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F783B-F4A8-4C60-AD07-535B100708F8}" type="slidenum">
              <a:rPr lang="ru-RU"/>
              <a:pPr>
                <a:defRPr/>
              </a:pPr>
              <a:t>20</a:t>
            </a:fld>
            <a:endParaRPr lang="ru-RU"/>
          </a:p>
        </p:txBody>
      </p:sp>
      <p:sp>
        <p:nvSpPr>
          <p:cNvPr id="1767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773238"/>
            <a:ext cx="8713788" cy="4895850"/>
          </a:xfrm>
        </p:spPr>
        <p:txBody>
          <a:bodyPr/>
          <a:lstStyle/>
          <a:p>
            <a:pPr marL="533400" indent="-533400" algn="r" eaLnBrk="1" hangingPunct="1">
              <a:lnSpc>
                <a:spcPct val="80000"/>
              </a:lnSpc>
              <a:buFont typeface="Symbol" pitchFamily="18" charset="2"/>
              <a:buNone/>
              <a:defRPr/>
            </a:pPr>
            <a:r>
              <a:rPr lang="ru-RU" sz="2800" smtClean="0"/>
              <a:t>.</a:t>
            </a:r>
          </a:p>
        </p:txBody>
      </p:sp>
      <p:graphicFrame>
        <p:nvGraphicFramePr>
          <p:cNvPr id="1767428" name="Group 4"/>
          <p:cNvGraphicFramePr>
            <a:graphicFrameLocks noGrp="1"/>
          </p:cNvGraphicFramePr>
          <p:nvPr/>
        </p:nvGraphicFramePr>
        <p:xfrm>
          <a:off x="34925" y="620713"/>
          <a:ext cx="9109075" cy="6126480"/>
        </p:xfrm>
        <a:graphic>
          <a:graphicData uri="http://schemas.openxmlformats.org/drawingml/2006/table">
            <a:tbl>
              <a:tblPr/>
              <a:tblGrid>
                <a:gridCol w="3763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4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08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9922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КоАП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РФ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3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Содержание статьи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Ранее действующая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соответствии с законом </a:t>
                      </a: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№421-ФЗ (с 01.01.2015г.)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174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19.5. Невыполнение в срок законного предписания (постановления, представления, решения) органа (должностного лица), осуществляющего государственный надзор (контроль)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9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kern="12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23. Невыполнение в установленный срок или ненадлежащее выполнение законного предписания должностного лица федерального органа исполнительной власти, осуществляющего федеральный государственный надзор за соблюдением трудового законодательства и иных нормативных правовых актов, содержащих нормы трудового права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Административный штраф на: ДЛ  - 1-2 тыс. руб.  или дисквалификация ДЛ  на срок до 3 лет; ЮЛ – 10-20 тыс. руб.  (по ч.1 ст. 19.5)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Административный штраф на: </a:t>
                      </a: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ДЛ  - 30-50 тыс. руб.  или дисквалификация ДЛ  на срок от 1 до 3 лет;  ИП – 30-50 тыс. руб.;  ЮЛ – 100-200 тыс. руб. 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67461" name="Rectangle 37"/>
          <p:cNvSpPr>
            <a:spLocks noRot="1" noChangeArrowheads="1"/>
          </p:cNvSpPr>
          <p:nvPr/>
        </p:nvSpPr>
        <p:spPr bwMode="auto">
          <a:xfrm>
            <a:off x="1547813" y="-171450"/>
            <a:ext cx="5903912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/>
              </a:rPr>
              <a:t>Правовые основы охраны труда</a:t>
            </a:r>
            <a:endParaRPr lang="ru-RU" sz="2400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C613B2-E86C-49C0-9351-0B76462FC979}" type="slidenum">
              <a:rPr lang="ru-RU"/>
              <a:pPr>
                <a:defRPr/>
              </a:pPr>
              <a:t>21</a:t>
            </a:fld>
            <a:endParaRPr lang="ru-RU"/>
          </a:p>
        </p:txBody>
      </p:sp>
      <p:sp>
        <p:nvSpPr>
          <p:cNvPr id="1767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773238"/>
            <a:ext cx="8713788" cy="4895850"/>
          </a:xfrm>
        </p:spPr>
        <p:txBody>
          <a:bodyPr/>
          <a:lstStyle/>
          <a:p>
            <a:pPr marL="533400" indent="-533400" algn="r" eaLnBrk="1" hangingPunct="1">
              <a:lnSpc>
                <a:spcPct val="80000"/>
              </a:lnSpc>
              <a:buFont typeface="Symbol" pitchFamily="18" charset="2"/>
              <a:buNone/>
              <a:defRPr/>
            </a:pPr>
            <a:r>
              <a:rPr lang="ru-RU" sz="2800" smtClean="0"/>
              <a:t>.</a:t>
            </a:r>
          </a:p>
        </p:txBody>
      </p:sp>
      <p:graphicFrame>
        <p:nvGraphicFramePr>
          <p:cNvPr id="1767428" name="Group 4"/>
          <p:cNvGraphicFramePr>
            <a:graphicFrameLocks noGrp="1"/>
          </p:cNvGraphicFramePr>
          <p:nvPr/>
        </p:nvGraphicFramePr>
        <p:xfrm>
          <a:off x="0" y="858838"/>
          <a:ext cx="9109075" cy="5025918"/>
        </p:xfrm>
        <a:graphic>
          <a:graphicData uri="http://schemas.openxmlformats.org/drawingml/2006/table">
            <a:tbl>
              <a:tblPr/>
              <a:tblGrid>
                <a:gridCol w="4499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9922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КоАП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РФ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48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Содержание статьи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Ранее действующая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соответствии с законом </a:t>
                      </a: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№421-ФЗ (с 01.01.2015г.)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906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19.7.  Непредставление сведений (информации)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9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Непредставление или несвоевременное представление в государственный орган (должностному лицу) сведений (информации), представление которых предусмотрено законом и необходимо для осуществления этим органом (должностным лицом) его законной деятельности, а равно представление в государственный орган (должностному лицу) таких сведений (информации) в неполном объеме или в искаженном виде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Административный штраф на: ДЛ  - 300-500  руб.; ЮЛ – 3-5 тыс. руб. 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Без изменений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67461" name="Rectangle 37"/>
          <p:cNvSpPr>
            <a:spLocks noRot="1" noChangeArrowheads="1"/>
          </p:cNvSpPr>
          <p:nvPr/>
        </p:nvSpPr>
        <p:spPr bwMode="auto">
          <a:xfrm>
            <a:off x="1547813" y="-36513"/>
            <a:ext cx="5903912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/>
              </a:rPr>
              <a:t>Правовые основы охраны труда</a:t>
            </a:r>
            <a:endParaRPr lang="ru-RU" sz="2400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9D44DD-86DB-463A-BBF2-49948799ED71}" type="slidenum">
              <a:rPr lang="ru-RU"/>
              <a:pPr>
                <a:defRPr/>
              </a:pPr>
              <a:t>22</a:t>
            </a:fld>
            <a:endParaRPr lang="ru-RU"/>
          </a:p>
        </p:txBody>
      </p:sp>
      <p:sp>
        <p:nvSpPr>
          <p:cNvPr id="17653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773238"/>
            <a:ext cx="8713788" cy="4895850"/>
          </a:xfrm>
        </p:spPr>
        <p:txBody>
          <a:bodyPr/>
          <a:lstStyle/>
          <a:p>
            <a:pPr marL="533400" indent="-533400" algn="r" eaLnBrk="1" hangingPunct="1">
              <a:lnSpc>
                <a:spcPct val="80000"/>
              </a:lnSpc>
              <a:buFont typeface="Symbol" pitchFamily="18" charset="2"/>
              <a:buNone/>
              <a:defRPr/>
            </a:pPr>
            <a:r>
              <a:rPr lang="ru-RU" sz="2800" smtClean="0"/>
              <a:t>.</a:t>
            </a:r>
          </a:p>
        </p:txBody>
      </p:sp>
      <p:graphicFrame>
        <p:nvGraphicFramePr>
          <p:cNvPr id="1765380" name="Group 4"/>
          <p:cNvGraphicFramePr>
            <a:graphicFrameLocks noGrp="1"/>
          </p:cNvGraphicFramePr>
          <p:nvPr/>
        </p:nvGraphicFramePr>
        <p:xfrm>
          <a:off x="0" y="620713"/>
          <a:ext cx="9144000" cy="5756095"/>
        </p:xfrm>
        <a:graphic>
          <a:graphicData uri="http://schemas.openxmlformats.org/drawingml/2006/table">
            <a:tbl>
              <a:tblPr/>
              <a:tblGrid>
                <a:gridCol w="3763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5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2001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КоАП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РФ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25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Содержание статьи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Ранее действующая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соответствии с законом </a:t>
                      </a: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№421-ФЗ (с 01.01.2015г.)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4001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14.54. Нарушение установленного порядка проведения специальной оценки условий труда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40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1. Нарушение организацией, проводившей специальную оценку условий труда, установленного порядка проведения специальной оценки условий труда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Отсутствует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Административный штраф на: ДЛ -  20-30 тыс. руб.,  ЮЛ – 70-100 тыс. руб.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2. Совершение административного правонарушения по ч.1,  лицом, ранее подвергнутым административному наказанию за аналогичное административное правонарушение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Административный штраф на: </a:t>
                      </a: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ДЛ  -  40-50 тыс. руб. или дисквалификация ДЛ  на срок от 1 года до 3 лет; ЮЛ – 100-200 тыс. руб. или  АПД до 90 суток.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65412" name="Rectangle 36"/>
          <p:cNvSpPr>
            <a:spLocks noRot="1" noChangeArrowheads="1"/>
          </p:cNvSpPr>
          <p:nvPr/>
        </p:nvSpPr>
        <p:spPr bwMode="auto">
          <a:xfrm>
            <a:off x="1547813" y="-36513"/>
            <a:ext cx="5903912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/>
              </a:rPr>
              <a:t>Правовые основы охраны труда</a:t>
            </a:r>
            <a:endParaRPr lang="ru-RU" sz="2400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EB1B5-DE21-46D6-B3F1-F002C04EA36D}" type="slidenum">
              <a:rPr lang="ru-RU"/>
              <a:pPr>
                <a:defRPr/>
              </a:pPr>
              <a:t>23</a:t>
            </a:fld>
            <a:endParaRPr lang="ru-RU"/>
          </a:p>
        </p:txBody>
      </p:sp>
      <p:sp>
        <p:nvSpPr>
          <p:cNvPr id="17797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773238"/>
            <a:ext cx="8713788" cy="4895850"/>
          </a:xfrm>
        </p:spPr>
        <p:txBody>
          <a:bodyPr/>
          <a:lstStyle/>
          <a:p>
            <a:pPr marL="533400" indent="-533400" algn="r" eaLnBrk="1" hangingPunct="1">
              <a:lnSpc>
                <a:spcPct val="80000"/>
              </a:lnSpc>
              <a:buFont typeface="Symbol" pitchFamily="18" charset="2"/>
              <a:buNone/>
              <a:defRPr/>
            </a:pPr>
            <a:r>
              <a:rPr lang="ru-RU" sz="2800" smtClean="0"/>
              <a:t>.</a:t>
            </a:r>
          </a:p>
        </p:txBody>
      </p:sp>
      <p:graphicFrame>
        <p:nvGraphicFramePr>
          <p:cNvPr id="1779716" name="Group 4"/>
          <p:cNvGraphicFramePr>
            <a:graphicFrameLocks noGrp="1"/>
          </p:cNvGraphicFramePr>
          <p:nvPr/>
        </p:nvGraphicFramePr>
        <p:xfrm>
          <a:off x="0" y="1063625"/>
          <a:ext cx="9144000" cy="5647373"/>
        </p:xfrm>
        <a:graphic>
          <a:graphicData uri="http://schemas.openxmlformats.org/drawingml/2006/table">
            <a:tbl>
              <a:tblPr/>
              <a:tblGrid>
                <a:gridCol w="2555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39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8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УК РФ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Содержание статьи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Ранее действующая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соответствии с законом </a:t>
                      </a: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№421-ФЗ (с 01.01.2015г.)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8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Статья 143. Нарушение требований охраны труда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Нарушение требований охраны труда, совершенное лицом, на которое возложены обязанности по их соблюдению, если это повлекло по неосторожности причинение тяжкого вреда здоровью человека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ч.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Штраф в размере до 200 тысяч рублей или в размере заработной платы или иного дохода осужденного за период до 18 месяцев, либо исправительными работами на срок до 2 лет, либо лишением свободы на срок до 1 года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Штраф в размере до 400 тысяч рублей или в размере заработной платы или иного дохода осужденного за период до 18 месяцев, либо обязательными работами на срок от 180 до 240 часов, либо исправительными работами на срок до 2 </a:t>
                      </a: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лет, либо принудительными работами на срок до одного года, либо лишением свободы на тот же срок с лишением права занимать определенные должности или заниматься определенной деятельностью на срок до одного года или без такового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79741" name="Rectangle 29"/>
          <p:cNvSpPr>
            <a:spLocks noRot="1" noChangeArrowheads="1"/>
          </p:cNvSpPr>
          <p:nvPr/>
        </p:nvSpPr>
        <p:spPr bwMode="auto">
          <a:xfrm>
            <a:off x="1547813" y="-36513"/>
            <a:ext cx="5903912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/>
              </a:rPr>
              <a:t>Правовые основы охраны труда</a:t>
            </a:r>
            <a:endParaRPr lang="ru-RU" sz="2400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068662-2A95-4BAB-BE50-DB6C0CFDFD03}" type="slidenum">
              <a:rPr lang="ru-RU"/>
              <a:pPr>
                <a:defRPr/>
              </a:pPr>
              <a:t>24</a:t>
            </a:fld>
            <a:endParaRPr lang="ru-RU"/>
          </a:p>
        </p:txBody>
      </p:sp>
      <p:sp>
        <p:nvSpPr>
          <p:cNvPr id="1781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773238"/>
            <a:ext cx="8713788" cy="4895850"/>
          </a:xfrm>
        </p:spPr>
        <p:txBody>
          <a:bodyPr/>
          <a:lstStyle/>
          <a:p>
            <a:pPr marL="533400" indent="-533400" algn="r" eaLnBrk="1" hangingPunct="1">
              <a:lnSpc>
                <a:spcPct val="80000"/>
              </a:lnSpc>
              <a:buFont typeface="Symbol" pitchFamily="18" charset="2"/>
              <a:buNone/>
              <a:defRPr/>
            </a:pPr>
            <a:r>
              <a:rPr lang="ru-RU" sz="2800" smtClean="0"/>
              <a:t>.</a:t>
            </a:r>
          </a:p>
        </p:txBody>
      </p:sp>
      <p:graphicFrame>
        <p:nvGraphicFramePr>
          <p:cNvPr id="1781764" name="Group 4"/>
          <p:cNvGraphicFramePr>
            <a:graphicFrameLocks noGrp="1"/>
          </p:cNvGraphicFramePr>
          <p:nvPr/>
        </p:nvGraphicFramePr>
        <p:xfrm>
          <a:off x="0" y="1063625"/>
          <a:ext cx="9144000" cy="5608320"/>
        </p:xfrm>
        <a:graphic>
          <a:graphicData uri="http://schemas.openxmlformats.org/drawingml/2006/table">
            <a:tbl>
              <a:tblPr/>
              <a:tblGrid>
                <a:gridCol w="2267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79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8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УК РФ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Содержание статьи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Ранее действующая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соответствии с законом </a:t>
                      </a: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№421-ФЗ (с 01.01.2015г.)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4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То же деяние, повлекшее по неосторожности смерть человека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ч.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Лишение свободы на срок до 3 лет с лишением права занимать определенные должности или заниматься определенной деятельностью на срок до 3 лет или без такового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Принудительные работы на срок до четырех лет либо лишение свободы на тот же срок с лишением права занимать определенные должности или заниматься определенной деятельностью на срок до трех лет или без такового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4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То же деяние, повлекшее по неосторожности смерть двух или более лиц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</a:rPr>
                        <a:t>ч.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Отсутствует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Принудительные работы на срок до пяти лет либо лишение свободы на тот же срок с лишением права занимать определенные должности или заниматься определенной деятельностью на срок до трех лет или без такового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81789" name="Rectangle 29"/>
          <p:cNvSpPr>
            <a:spLocks noRot="1" noChangeArrowheads="1"/>
          </p:cNvSpPr>
          <p:nvPr/>
        </p:nvSpPr>
        <p:spPr bwMode="auto">
          <a:xfrm>
            <a:off x="1547813" y="-36513"/>
            <a:ext cx="5903912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/>
              </a:rPr>
              <a:t>Правовые основы </a:t>
            </a:r>
            <a:r>
              <a:rPr lang="ru-RU" sz="24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/>
              </a:rPr>
              <a:t>охраны труда</a:t>
            </a:r>
            <a:endParaRPr lang="ru-RU" sz="2400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75E761-1774-4E23-91F5-EE419F5EECEC}" type="slidenum">
              <a:rPr lang="ru-RU"/>
              <a:pPr>
                <a:defRPr/>
              </a:pPr>
              <a:t>25</a:t>
            </a:fld>
            <a:endParaRPr lang="ru-RU"/>
          </a:p>
        </p:txBody>
      </p:sp>
      <p:sp>
        <p:nvSpPr>
          <p:cNvPr id="89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0"/>
            <a:ext cx="5843588" cy="1081088"/>
          </a:xfrm>
        </p:spPr>
        <p:txBody>
          <a:bodyPr/>
          <a:lstStyle/>
          <a:p>
            <a:pPr eaLnBrk="1" hangingPunct="1">
              <a:lnSpc>
                <a:spcPct val="60000"/>
              </a:lnSpc>
              <a:defRPr/>
            </a:pPr>
            <a:r>
              <a:rPr lang="ru-RU" sz="2800" b="1" smtClean="0">
                <a:solidFill>
                  <a:srgbClr val="CC3300"/>
                </a:solidFill>
              </a:rPr>
              <a:t>Служба охраны труда в организации</a:t>
            </a:r>
          </a:p>
        </p:txBody>
      </p:sp>
      <p:sp>
        <p:nvSpPr>
          <p:cNvPr id="89805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50825" y="1125538"/>
            <a:ext cx="8713788" cy="5472112"/>
          </a:xfrm>
        </p:spPr>
        <p:txBody>
          <a:bodyPr/>
          <a:lstStyle/>
          <a:p>
            <a:pPr marL="533400" indent="-533400" eaLnBrk="1" hangingPunct="1">
              <a:defRPr/>
            </a:pPr>
            <a:r>
              <a:rPr lang="ru-RU" sz="2200" dirty="0" smtClean="0"/>
              <a:t>У каждого работодателя, осуществляющего </a:t>
            </a:r>
            <a:r>
              <a:rPr lang="ru-RU" sz="2200" b="1" i="1" dirty="0" smtClean="0"/>
              <a:t>производственную деятельность </a:t>
            </a:r>
            <a:r>
              <a:rPr lang="ru-RU" sz="2200" i="1" dirty="0" smtClean="0">
                <a:solidFill>
                  <a:srgbClr val="CC3300"/>
                </a:solidFill>
              </a:rPr>
              <a:t>*</a:t>
            </a:r>
            <a:r>
              <a:rPr lang="ru-RU" sz="2200" b="1" i="1" dirty="0" smtClean="0"/>
              <a:t>,</a:t>
            </a:r>
            <a:r>
              <a:rPr lang="ru-RU" sz="2200" dirty="0" smtClean="0"/>
              <a:t> при численности работников свыше 50 человек, создается служба охраны труда или вводится должность специалиста по охране труда, при численности работников 50 и менее человек - решение о создании службы охраны труда или введении должности специалиста по охране труда – на усмотрение работодателя.</a:t>
            </a:r>
          </a:p>
          <a:p>
            <a:pPr marL="533400" indent="-533400" algn="ctr" eaLnBrk="1" hangingPunct="1">
              <a:buFont typeface="Wingdings" pitchFamily="2" charset="2"/>
              <a:buNone/>
              <a:defRPr/>
            </a:pPr>
            <a:r>
              <a:rPr lang="ru-RU" sz="2200" dirty="0" smtClean="0">
                <a:solidFill>
                  <a:srgbClr val="009900"/>
                </a:solidFill>
              </a:rPr>
              <a:t>(в соответствии со ст. 217 ТК РФ)</a:t>
            </a:r>
          </a:p>
          <a:p>
            <a:pPr marL="533400" indent="-533400" algn="ctr" eaLnBrk="1" hangingPunct="1">
              <a:buFont typeface="Wingdings" pitchFamily="2" charset="2"/>
              <a:buNone/>
              <a:defRPr/>
            </a:pPr>
            <a:r>
              <a:rPr lang="ru-RU" sz="2200" dirty="0" smtClean="0"/>
              <a:t>_______________________________________________</a:t>
            </a:r>
          </a:p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CC3300"/>
                </a:solidFill>
              </a:rPr>
              <a:t>* </a:t>
            </a:r>
            <a:r>
              <a:rPr lang="ru-RU" sz="1600" b="1" dirty="0" smtClean="0"/>
              <a:t>Производственная деятельность</a:t>
            </a:r>
            <a:r>
              <a:rPr lang="ru-RU" sz="1600" dirty="0" smtClean="0"/>
              <a:t> - совокупность действий работников с применением средств труда, необходимых для превращения ресурсов в готовую продукцию, включающих в себя производство и переработку различных видов сырья, строительство, </a:t>
            </a:r>
            <a:r>
              <a:rPr lang="ru-RU" sz="1600" b="1" i="1" u="sng" dirty="0" smtClean="0">
                <a:solidFill>
                  <a:schemeClr val="tx2"/>
                </a:solidFill>
              </a:rPr>
              <a:t>оказание различных видов услуг </a:t>
            </a:r>
            <a:r>
              <a:rPr lang="ru-RU" sz="1600" u="sng" dirty="0" smtClean="0">
                <a:solidFill>
                  <a:srgbClr val="009900"/>
                </a:solidFill>
              </a:rPr>
              <a:t>(в соответствии со ст. 209 ТК РФ)</a:t>
            </a:r>
            <a:endParaRPr lang="ru-RU" sz="1600" dirty="0" smtClean="0">
              <a:solidFill>
                <a:srgbClr val="0099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35BEA-926A-407B-B6D1-E431D4230DD5}" type="slidenum">
              <a:rPr lang="ru-RU"/>
              <a:pPr>
                <a:defRPr/>
              </a:pPr>
              <a:t>26</a:t>
            </a:fld>
            <a:endParaRPr lang="ru-RU"/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0"/>
            <a:ext cx="5843588" cy="1081088"/>
          </a:xfrm>
        </p:spPr>
        <p:txBody>
          <a:bodyPr/>
          <a:lstStyle/>
          <a:p>
            <a:pPr eaLnBrk="1" hangingPunct="1">
              <a:lnSpc>
                <a:spcPct val="60000"/>
              </a:lnSpc>
              <a:defRPr/>
            </a:pPr>
            <a:r>
              <a:rPr lang="ru-RU" sz="2800" b="1" smtClean="0">
                <a:solidFill>
                  <a:srgbClr val="CC3300"/>
                </a:solidFill>
              </a:rPr>
              <a:t>Служба охраны труда в организации</a:t>
            </a:r>
            <a:r>
              <a:rPr lang="ru-RU" sz="5400" smtClean="0">
                <a:solidFill>
                  <a:schemeClr val="folHlink"/>
                </a:solidFill>
              </a:rPr>
              <a:t> </a:t>
            </a:r>
          </a:p>
        </p:txBody>
      </p:sp>
      <p:sp>
        <p:nvSpPr>
          <p:cNvPr id="9000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50825" y="1268413"/>
            <a:ext cx="8713788" cy="5589587"/>
          </a:xfrm>
        </p:spPr>
        <p:txBody>
          <a:bodyPr/>
          <a:lstStyle/>
          <a:p>
            <a:pPr marL="533400" indent="-53340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smtClean="0"/>
              <a:t>При отсутствии у работодателя с численность работников 50 и менее человек штатного специалиста по охране труда их функции осуществляют: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2000" smtClean="0"/>
              <a:t>работодатель - индивидуальный предприниматель (лично), руководитель организации;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2000" smtClean="0"/>
              <a:t>другой уполномоченный работодателем работник организации;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2000" smtClean="0"/>
              <a:t>организация или специалист, оказывающие услуги в области охраны труда, привлекаемые работодателем по гражданско-правовому договору.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endParaRPr lang="ru-RU" sz="2000" smtClean="0"/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i="1" smtClean="0"/>
              <a:t>      Организации, оказывающие услуги в области охраны труда, подлежат обязательной аккредитации. Перечень услуг, для оказания которых необходима аккредитация, и правила аккредитации установлены </a:t>
            </a:r>
            <a:r>
              <a:rPr lang="ru-RU" sz="2000" i="1" smtClean="0">
                <a:solidFill>
                  <a:srgbClr val="FFFF00"/>
                </a:solidFill>
              </a:rPr>
              <a:t>приказом  Минздравсоцразвития России от 01.04.2010 г. № 205н «Об утверждении перечня услуг в области охраны труда, для оказания которых необходима аккредитация, и правил аккредитации организаций, оказывающих услуги в области охраны труда». </a:t>
            </a:r>
            <a:endParaRPr lang="ru-RU" sz="200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C0E68-7629-4D26-B3C4-6EE6EDCF66F6}" type="slidenum">
              <a:rPr lang="ru-RU"/>
              <a:pPr>
                <a:defRPr/>
              </a:pPr>
              <a:t>27</a:t>
            </a:fld>
            <a:endParaRPr lang="ru-RU"/>
          </a:p>
        </p:txBody>
      </p:sp>
      <p:sp>
        <p:nvSpPr>
          <p:cNvPr id="90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188913"/>
            <a:ext cx="5843587" cy="1081087"/>
          </a:xfrm>
        </p:spPr>
        <p:txBody>
          <a:bodyPr/>
          <a:lstStyle/>
          <a:p>
            <a:pPr eaLnBrk="1" hangingPunct="1">
              <a:lnSpc>
                <a:spcPct val="60000"/>
              </a:lnSpc>
              <a:defRPr/>
            </a:pPr>
            <a:r>
              <a:rPr lang="ru-RU" sz="2800" b="1" smtClean="0">
                <a:solidFill>
                  <a:srgbClr val="CC3300"/>
                </a:solidFill>
              </a:rPr>
              <a:t>Служба охраны труда в организации</a:t>
            </a:r>
            <a:r>
              <a:rPr lang="ru-RU" sz="5400" smtClean="0">
                <a:solidFill>
                  <a:schemeClr val="folHlink"/>
                </a:solidFill>
              </a:rPr>
              <a:t> </a:t>
            </a:r>
          </a:p>
        </p:txBody>
      </p:sp>
      <p:sp>
        <p:nvSpPr>
          <p:cNvPr id="9021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50825" y="1341438"/>
            <a:ext cx="8713788" cy="5256212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2000" smtClean="0"/>
              <a:t> Структура службы охраны труда в организации и численность работников службы охраны труда определяются работодателем с учетом рекомендаций федерального органа исполнительной власти, осуществляющего функции по нормативно-правовому регулированию в сфере труда.</a:t>
            </a:r>
          </a:p>
          <a:p>
            <a:pPr marL="533400" indent="-53340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smtClean="0">
                <a:solidFill>
                  <a:schemeClr val="hlink"/>
                </a:solidFill>
              </a:rPr>
              <a:t>(ст. 217 ТК РФ)</a:t>
            </a:r>
          </a:p>
          <a:p>
            <a:pPr marL="533400" indent="-53340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smtClean="0"/>
              <a:t> </a:t>
            </a:r>
            <a:endParaRPr lang="ru-RU" sz="2000" smtClean="0">
              <a:solidFill>
                <a:srgbClr val="FFFF00"/>
              </a:solidFill>
            </a:endParaRP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2000" smtClean="0"/>
              <a:t>В организациях со среднесписочной численностью до 700 работников (при отсутствии рабочих, занятых на тяжелых и связанных с вредными и опасными условиями труда работах) функции службы охраны труда могут выполнять отдельные специалисты по охране труда, в организациях с большей численностью работников - бюро охраны труда со штатом 3 - 5 единиц (включая должность начальника бюро) или отдел со штатом от 6 единиц.</a:t>
            </a:r>
          </a:p>
          <a:p>
            <a:pPr marL="533400" indent="-53340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smtClean="0">
                <a:solidFill>
                  <a:srgbClr val="FFFF00"/>
                </a:solidFill>
              </a:rPr>
              <a:t>(Из постановления Минтруда России от 22.01.2001 № 10 "Об утверждении межотраслевых нормативов численности работников службы охраны труда в организациях")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06B5F8-650F-4070-82F0-9806723B69B8}" type="slidenum">
              <a:rPr lang="ru-RU"/>
              <a:pPr>
                <a:defRPr/>
              </a:pPr>
              <a:t>28</a:t>
            </a:fld>
            <a:endParaRPr lang="ru-RU"/>
          </a:p>
        </p:txBody>
      </p:sp>
      <p:sp>
        <p:nvSpPr>
          <p:cNvPr id="90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115888"/>
            <a:ext cx="5843587" cy="1081087"/>
          </a:xfrm>
        </p:spPr>
        <p:txBody>
          <a:bodyPr/>
          <a:lstStyle/>
          <a:p>
            <a:pPr eaLnBrk="1" hangingPunct="1">
              <a:lnSpc>
                <a:spcPct val="60000"/>
              </a:lnSpc>
              <a:defRPr/>
            </a:pPr>
            <a:r>
              <a:rPr lang="ru-RU" sz="2800" b="1" smtClean="0">
                <a:solidFill>
                  <a:srgbClr val="CC3300"/>
                </a:solidFill>
              </a:rPr>
              <a:t>Комитеты (комиссии) и уполномоченные (доверенные) лица по охране труда</a:t>
            </a:r>
            <a:endParaRPr lang="ru-RU" sz="2800" smtClean="0">
              <a:cs typeface="Times New Roman" pitchFamily="18" charset="0"/>
            </a:endParaRPr>
          </a:p>
        </p:txBody>
      </p:sp>
      <p:sp>
        <p:nvSpPr>
          <p:cNvPr id="9041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557338"/>
            <a:ext cx="8964613" cy="489585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defRPr/>
            </a:pPr>
            <a:r>
              <a:rPr lang="ru-RU" sz="2000" smtClean="0"/>
              <a:t>По инициативе работодателя и (или) по инициативе работников либо их представительного органа создаются </a:t>
            </a:r>
            <a:r>
              <a:rPr lang="ru-RU" sz="2000" smtClean="0">
                <a:solidFill>
                  <a:srgbClr val="CC3300"/>
                </a:solidFill>
              </a:rPr>
              <a:t>комитеты (комиссии) по охране труда</a:t>
            </a:r>
            <a:r>
              <a:rPr lang="ru-RU" sz="2000" smtClean="0"/>
              <a:t>. В их состав на паритетной основе входят представители работодателя и представители выборного органа первичной профсоюзной организации или иного представительного органа работников. Типовое положение о комитете (комиссии) по охране труда утверждено </a:t>
            </a:r>
            <a:r>
              <a:rPr lang="ru-RU" sz="2000" smtClean="0">
                <a:solidFill>
                  <a:srgbClr val="FFFF00"/>
                </a:solidFill>
              </a:rPr>
              <a:t>приказом Минздравсоцразвития России от 29.05.2006 № 413.</a:t>
            </a:r>
            <a:endParaRPr lang="ru-RU" sz="2000" smtClean="0"/>
          </a:p>
          <a:p>
            <a:pPr marL="533400" indent="-5334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>
                <a:solidFill>
                  <a:schemeClr val="hlink"/>
                </a:solidFill>
              </a:rPr>
              <a:t>(в соответствии со ст. 218 ТК РФ)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800" smtClean="0"/>
          </a:p>
          <a:p>
            <a:pPr marL="533400" indent="-533400" eaLnBrk="1" hangingPunct="1">
              <a:lnSpc>
                <a:spcPct val="90000"/>
              </a:lnSpc>
              <a:defRPr/>
            </a:pPr>
            <a:r>
              <a:rPr lang="ru-RU" sz="2000" smtClean="0">
                <a:solidFill>
                  <a:srgbClr val="CC3300"/>
                </a:solidFill>
                <a:cs typeface="Times New Roman" pitchFamily="18" charset="0"/>
              </a:rPr>
              <a:t>Уполномоченные (доверенные) лица по охране труда профсоюзов</a:t>
            </a:r>
            <a:r>
              <a:rPr lang="ru-RU" sz="2000" smtClean="0">
                <a:cs typeface="Times New Roman" pitchFamily="18" charset="0"/>
              </a:rPr>
              <a:t> имеют право беспрепятственно проверять соблюдение требований охраны труда и вносить обязательные для рассмотрения должностными лицами предложения об устранении выявленных нарушений требований охраны труда.</a:t>
            </a:r>
            <a:endParaRPr lang="ru-RU" sz="2000" smtClean="0"/>
          </a:p>
          <a:p>
            <a:pPr marL="533400" indent="-5334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/>
              <a:t> </a:t>
            </a:r>
            <a:r>
              <a:rPr lang="ru-RU" sz="2000" smtClean="0">
                <a:solidFill>
                  <a:schemeClr val="hlink"/>
                </a:solidFill>
              </a:rPr>
              <a:t>(в соответствии со ст. 370 ТК РФ)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FCEDED-5692-46A8-8F48-34633DACA364}" type="slidenum">
              <a:rPr lang="ru-RU" smtClean="0"/>
              <a:pPr>
                <a:defRPr/>
              </a:pPr>
              <a:t>29</a:t>
            </a:fld>
            <a:endParaRPr lang="ru-RU" smtClean="0"/>
          </a:p>
        </p:txBody>
      </p:sp>
      <p:sp>
        <p:nvSpPr>
          <p:cNvPr id="48131" name="AutoShape 4"/>
          <p:cNvSpPr>
            <a:spLocks noChangeArrowheads="1"/>
          </p:cNvSpPr>
          <p:nvPr/>
        </p:nvSpPr>
        <p:spPr bwMode="auto">
          <a:xfrm rot="-3240000">
            <a:off x="3123407" y="2509043"/>
            <a:ext cx="381000" cy="1058863"/>
          </a:xfrm>
          <a:prstGeom prst="upArrow">
            <a:avLst>
              <a:gd name="adj1" fmla="val 50000"/>
              <a:gd name="adj2" fmla="val 69479"/>
            </a:avLst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2" name="Группа 42"/>
          <p:cNvGrpSpPr>
            <a:grpSpLocks/>
          </p:cNvGrpSpPr>
          <p:nvPr/>
        </p:nvGrpSpPr>
        <p:grpSpPr bwMode="auto">
          <a:xfrm>
            <a:off x="-252413" y="1628775"/>
            <a:ext cx="3168651" cy="1616075"/>
            <a:chOff x="-252413" y="1628775"/>
            <a:chExt cx="3168651" cy="1616075"/>
          </a:xfrm>
        </p:grpSpPr>
        <p:sp>
          <p:nvSpPr>
            <p:cNvPr id="48164" name="Text Box 3"/>
            <p:cNvSpPr txBox="1">
              <a:spLocks noChangeArrowheads="1"/>
            </p:cNvSpPr>
            <p:nvPr/>
          </p:nvSpPr>
          <p:spPr bwMode="auto">
            <a:xfrm>
              <a:off x="-252413" y="1844675"/>
              <a:ext cx="1871663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3600" b="1">
                  <a:solidFill>
                    <a:srgbClr val="CC3300"/>
                  </a:solidFill>
                </a:rPr>
                <a:t>СУ ОТ</a:t>
              </a:r>
            </a:p>
          </p:txBody>
        </p:sp>
        <p:pic>
          <p:nvPicPr>
            <p:cNvPr id="48165" name="Picture 5" descr="MCj0297161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7450" y="1628775"/>
              <a:ext cx="1728788" cy="1616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34"/>
          <p:cNvGrpSpPr>
            <a:grpSpLocks/>
          </p:cNvGrpSpPr>
          <p:nvPr/>
        </p:nvGrpSpPr>
        <p:grpSpPr bwMode="auto">
          <a:xfrm>
            <a:off x="2411413" y="1119188"/>
            <a:ext cx="2724150" cy="1804987"/>
            <a:chOff x="2411413" y="1119188"/>
            <a:chExt cx="2724151" cy="1804987"/>
          </a:xfrm>
        </p:grpSpPr>
        <p:sp>
          <p:nvSpPr>
            <p:cNvPr id="48161" name="Text Box 7"/>
            <p:cNvSpPr txBox="1">
              <a:spLocks noChangeArrowheads="1"/>
            </p:cNvSpPr>
            <p:nvPr/>
          </p:nvSpPr>
          <p:spPr bwMode="auto">
            <a:xfrm>
              <a:off x="2411413" y="1395413"/>
              <a:ext cx="1871663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400" b="1">
                  <a:solidFill>
                    <a:srgbClr val="FFFF00"/>
                  </a:solidFill>
                </a:rPr>
                <a:t>СИЗ</a:t>
              </a:r>
            </a:p>
          </p:txBody>
        </p:sp>
        <p:sp>
          <p:nvSpPr>
            <p:cNvPr id="48162" name="AutoShape 8"/>
            <p:cNvSpPr>
              <a:spLocks noChangeArrowheads="1"/>
            </p:cNvSpPr>
            <p:nvPr/>
          </p:nvSpPr>
          <p:spPr bwMode="auto">
            <a:xfrm rot="-5400000">
              <a:off x="4151313" y="2419350"/>
              <a:ext cx="647700" cy="361950"/>
            </a:xfrm>
            <a:prstGeom prst="rightArrow">
              <a:avLst>
                <a:gd name="adj1" fmla="val 50000"/>
                <a:gd name="adj2" fmla="val 44737"/>
              </a:avLst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pic>
          <p:nvPicPr>
            <p:cNvPr id="48163" name="Picture 21" descr="MCj03192120000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08401" y="1119188"/>
              <a:ext cx="1427163" cy="1149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Группа 37"/>
          <p:cNvGrpSpPr>
            <a:grpSpLocks/>
          </p:cNvGrpSpPr>
          <p:nvPr/>
        </p:nvGrpSpPr>
        <p:grpSpPr bwMode="auto">
          <a:xfrm>
            <a:off x="-180975" y="3290888"/>
            <a:ext cx="3600450" cy="1485900"/>
            <a:chOff x="-180975" y="3290888"/>
            <a:chExt cx="3600451" cy="1485900"/>
          </a:xfrm>
        </p:grpSpPr>
        <p:sp>
          <p:nvSpPr>
            <p:cNvPr id="48158" name="Text Box 11"/>
            <p:cNvSpPr txBox="1">
              <a:spLocks noChangeArrowheads="1"/>
            </p:cNvSpPr>
            <p:nvPr/>
          </p:nvSpPr>
          <p:spPr bwMode="auto">
            <a:xfrm>
              <a:off x="-180975" y="3933826"/>
              <a:ext cx="1871663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400" b="1">
                  <a:solidFill>
                    <a:srgbClr val="FFFF00"/>
                  </a:solidFill>
                </a:rPr>
                <a:t>ОСС</a:t>
              </a:r>
            </a:p>
          </p:txBody>
        </p:sp>
        <p:sp>
          <p:nvSpPr>
            <p:cNvPr id="48159" name="AutoShape 12"/>
            <p:cNvSpPr>
              <a:spLocks noChangeArrowheads="1"/>
            </p:cNvSpPr>
            <p:nvPr/>
          </p:nvSpPr>
          <p:spPr bwMode="auto">
            <a:xfrm rot="10800000">
              <a:off x="2700338" y="3911601"/>
              <a:ext cx="719138" cy="304800"/>
            </a:xfrm>
            <a:prstGeom prst="rightArrow">
              <a:avLst>
                <a:gd name="adj1" fmla="val 50000"/>
                <a:gd name="adj2" fmla="val 58984"/>
              </a:avLst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pic>
          <p:nvPicPr>
            <p:cNvPr id="48160" name="Picture 13" descr="MCj0413484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58888" y="3290888"/>
              <a:ext cx="1443038" cy="148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Группа 39"/>
          <p:cNvGrpSpPr>
            <a:grpSpLocks/>
          </p:cNvGrpSpPr>
          <p:nvPr/>
        </p:nvGrpSpPr>
        <p:grpSpPr bwMode="auto">
          <a:xfrm>
            <a:off x="3538538" y="5300663"/>
            <a:ext cx="3097212" cy="1557337"/>
            <a:chOff x="3538538" y="5301456"/>
            <a:chExt cx="3097212" cy="1556544"/>
          </a:xfrm>
        </p:grpSpPr>
        <p:sp>
          <p:nvSpPr>
            <p:cNvPr id="48155" name="Text Box 15"/>
            <p:cNvSpPr txBox="1">
              <a:spLocks noChangeArrowheads="1"/>
            </p:cNvSpPr>
            <p:nvPr/>
          </p:nvSpPr>
          <p:spPr bwMode="auto">
            <a:xfrm>
              <a:off x="4260850" y="6237288"/>
              <a:ext cx="2374900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400" b="1">
                  <a:solidFill>
                    <a:srgbClr val="FFFF00"/>
                  </a:solidFill>
                </a:rPr>
                <a:t>Медосмотры</a:t>
              </a:r>
            </a:p>
          </p:txBody>
        </p:sp>
        <p:sp>
          <p:nvSpPr>
            <p:cNvPr id="48156" name="AutoShape 16"/>
            <p:cNvSpPr>
              <a:spLocks noChangeArrowheads="1"/>
            </p:cNvSpPr>
            <p:nvPr/>
          </p:nvSpPr>
          <p:spPr bwMode="auto">
            <a:xfrm rot="5400000">
              <a:off x="4067175" y="5445125"/>
              <a:ext cx="649287" cy="361950"/>
            </a:xfrm>
            <a:prstGeom prst="rightArrow">
              <a:avLst>
                <a:gd name="adj1" fmla="val 50000"/>
                <a:gd name="adj2" fmla="val 44846"/>
              </a:avLst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pic>
          <p:nvPicPr>
            <p:cNvPr id="48157" name="Picture 17" descr="j024071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38538" y="5462588"/>
              <a:ext cx="889000" cy="139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Группа 38"/>
          <p:cNvGrpSpPr>
            <a:grpSpLocks/>
          </p:cNvGrpSpPr>
          <p:nvPr/>
        </p:nvGrpSpPr>
        <p:grpSpPr bwMode="auto">
          <a:xfrm>
            <a:off x="107950" y="4826000"/>
            <a:ext cx="3803650" cy="1874838"/>
            <a:chOff x="107950" y="4826001"/>
            <a:chExt cx="3803649" cy="1874837"/>
          </a:xfrm>
        </p:grpSpPr>
        <p:sp>
          <p:nvSpPr>
            <p:cNvPr id="48152" name="Text Box 19"/>
            <p:cNvSpPr txBox="1">
              <a:spLocks noChangeArrowheads="1"/>
            </p:cNvSpPr>
            <p:nvPr/>
          </p:nvSpPr>
          <p:spPr bwMode="auto">
            <a:xfrm>
              <a:off x="107950" y="5976938"/>
              <a:ext cx="2390775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>
                  <a:solidFill>
                    <a:srgbClr val="FFFF00"/>
                  </a:solidFill>
                </a:rPr>
                <a:t>Расследование НС</a:t>
              </a:r>
            </a:p>
          </p:txBody>
        </p:sp>
        <p:sp>
          <p:nvSpPr>
            <p:cNvPr id="48153" name="AutoShape 20"/>
            <p:cNvSpPr>
              <a:spLocks noChangeArrowheads="1"/>
            </p:cNvSpPr>
            <p:nvPr/>
          </p:nvSpPr>
          <p:spPr bwMode="auto">
            <a:xfrm rot="-7380000">
              <a:off x="3144837" y="4440238"/>
              <a:ext cx="381000" cy="1152525"/>
            </a:xfrm>
            <a:prstGeom prst="upArrow">
              <a:avLst>
                <a:gd name="adj1" fmla="val 50000"/>
                <a:gd name="adj2" fmla="val 75625"/>
              </a:avLst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pic>
          <p:nvPicPr>
            <p:cNvPr id="48154" name="Picture 21" descr="j0332570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941513" y="4924425"/>
              <a:ext cx="900113" cy="117951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8137" name="Группа 41"/>
          <p:cNvGrpSpPr>
            <a:grpSpLocks/>
          </p:cNvGrpSpPr>
          <p:nvPr/>
        </p:nvGrpSpPr>
        <p:grpSpPr bwMode="auto">
          <a:xfrm>
            <a:off x="5580063" y="3141663"/>
            <a:ext cx="3743325" cy="1728787"/>
            <a:chOff x="5580063" y="3141663"/>
            <a:chExt cx="3743325" cy="1728787"/>
          </a:xfrm>
        </p:grpSpPr>
        <p:pic>
          <p:nvPicPr>
            <p:cNvPr id="48149" name="Picture 23" descr="MCj02955830000[1]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051550" y="3141663"/>
              <a:ext cx="1944688" cy="1728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50" name="AutoShape 24"/>
            <p:cNvSpPr>
              <a:spLocks noChangeArrowheads="1"/>
            </p:cNvSpPr>
            <p:nvPr/>
          </p:nvSpPr>
          <p:spPr bwMode="auto">
            <a:xfrm>
              <a:off x="5580063" y="3902075"/>
              <a:ext cx="863600" cy="304800"/>
            </a:xfrm>
            <a:prstGeom prst="rightArrow">
              <a:avLst>
                <a:gd name="adj1" fmla="val 50000"/>
                <a:gd name="adj2" fmla="val 70833"/>
              </a:avLst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8151" name="Text Box 25"/>
            <p:cNvSpPr txBox="1">
              <a:spLocks noChangeArrowheads="1"/>
            </p:cNvSpPr>
            <p:nvPr/>
          </p:nvSpPr>
          <p:spPr bwMode="auto">
            <a:xfrm>
              <a:off x="7451725" y="3213100"/>
              <a:ext cx="1871663" cy="803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400" b="1">
                  <a:solidFill>
                    <a:srgbClr val="FFFF00"/>
                  </a:solidFill>
                </a:rPr>
                <a:t>Контроль УТ  и информирование</a:t>
              </a:r>
            </a:p>
          </p:txBody>
        </p:sp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5153025" y="1341438"/>
            <a:ext cx="4070350" cy="1887537"/>
            <a:chOff x="3246" y="845"/>
            <a:chExt cx="2564" cy="1189"/>
          </a:xfrm>
        </p:grpSpPr>
        <p:sp>
          <p:nvSpPr>
            <p:cNvPr id="48146" name="Text Box 27"/>
            <p:cNvSpPr txBox="1">
              <a:spLocks noChangeArrowheads="1"/>
            </p:cNvSpPr>
            <p:nvPr/>
          </p:nvSpPr>
          <p:spPr bwMode="auto">
            <a:xfrm>
              <a:off x="4631" y="1253"/>
              <a:ext cx="1179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400" b="1">
                  <a:solidFill>
                    <a:srgbClr val="FFFF00"/>
                  </a:solidFill>
                </a:rPr>
                <a:t>Обучение</a:t>
              </a:r>
            </a:p>
          </p:txBody>
        </p:sp>
        <p:sp>
          <p:nvSpPr>
            <p:cNvPr id="48147" name="AutoShape 28"/>
            <p:cNvSpPr>
              <a:spLocks noChangeArrowheads="1"/>
            </p:cNvSpPr>
            <p:nvPr/>
          </p:nvSpPr>
          <p:spPr bwMode="auto">
            <a:xfrm rot="3420000">
              <a:off x="3510" y="1530"/>
              <a:ext cx="240" cy="767"/>
            </a:xfrm>
            <a:prstGeom prst="upArrow">
              <a:avLst>
                <a:gd name="adj1" fmla="val 50000"/>
                <a:gd name="adj2" fmla="val 79896"/>
              </a:avLst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pic>
          <p:nvPicPr>
            <p:cNvPr id="48148" name="Picture 29" descr="MCj02317730000[1]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923" y="845"/>
              <a:ext cx="945" cy="1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40062" name="Rectangle 30"/>
          <p:cNvSpPr>
            <a:spLocks noGrp="1" noRot="1" noChangeArrowheads="1"/>
          </p:cNvSpPr>
          <p:nvPr>
            <p:ph type="title"/>
          </p:nvPr>
        </p:nvSpPr>
        <p:spPr>
          <a:xfrm>
            <a:off x="323850" y="-22225"/>
            <a:ext cx="7307263" cy="1152525"/>
          </a:xfrm>
        </p:spPr>
        <p:txBody>
          <a:bodyPr/>
          <a:lstStyle/>
          <a:p>
            <a:pPr marL="762000" indent="-762000" eaLnBrk="1" hangingPunct="1">
              <a:defRPr/>
            </a:pPr>
            <a:r>
              <a:rPr lang="ru-RU" sz="2200" b="1" dirty="0" smtClean="0">
                <a:solidFill>
                  <a:srgbClr val="CC3300"/>
                </a:solidFill>
              </a:rPr>
              <a:t>Обязанности работодателя по обеспечению безопасных условий и охраны труда</a:t>
            </a:r>
            <a:br>
              <a:rPr lang="ru-RU" sz="2200" b="1" dirty="0" smtClean="0">
                <a:solidFill>
                  <a:srgbClr val="CC3300"/>
                </a:solidFill>
              </a:rPr>
            </a:br>
            <a:r>
              <a:rPr lang="ru-RU" sz="2200" dirty="0" smtClean="0"/>
              <a:t> </a:t>
            </a:r>
            <a:r>
              <a:rPr lang="ru-RU" sz="2200" b="1" dirty="0" smtClean="0">
                <a:solidFill>
                  <a:srgbClr val="009900"/>
                </a:solidFill>
              </a:rPr>
              <a:t>(ст. 212 ТК)</a:t>
            </a:r>
            <a:r>
              <a:rPr lang="ru-RU" sz="2200" dirty="0" smtClean="0">
                <a:solidFill>
                  <a:srgbClr val="009900"/>
                </a:solidFill>
              </a:rPr>
              <a:t> </a:t>
            </a:r>
          </a:p>
        </p:txBody>
      </p:sp>
      <p:grpSp>
        <p:nvGrpSpPr>
          <p:cNvPr id="48140" name="Группа 40"/>
          <p:cNvGrpSpPr>
            <a:grpSpLocks/>
          </p:cNvGrpSpPr>
          <p:nvPr/>
        </p:nvGrpSpPr>
        <p:grpSpPr bwMode="auto">
          <a:xfrm>
            <a:off x="5299075" y="4776788"/>
            <a:ext cx="3736975" cy="1679575"/>
            <a:chOff x="5299075" y="4776788"/>
            <a:chExt cx="3736975" cy="1679575"/>
          </a:xfrm>
        </p:grpSpPr>
        <p:pic>
          <p:nvPicPr>
            <p:cNvPr id="48143" name="Picture 32" descr="j020558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084888" y="4868863"/>
              <a:ext cx="1727200" cy="158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44" name="Text Box 33"/>
            <p:cNvSpPr txBox="1">
              <a:spLocks noChangeArrowheads="1"/>
            </p:cNvSpPr>
            <p:nvPr/>
          </p:nvSpPr>
          <p:spPr bwMode="auto">
            <a:xfrm>
              <a:off x="7164388" y="5589588"/>
              <a:ext cx="1871662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3600" b="1">
                  <a:solidFill>
                    <a:srgbClr val="CC3300"/>
                  </a:solidFill>
                </a:rPr>
                <a:t>СОУТ</a:t>
              </a:r>
            </a:p>
          </p:txBody>
        </p:sp>
        <p:sp>
          <p:nvSpPr>
            <p:cNvPr id="48145" name="AutoShape 34"/>
            <p:cNvSpPr>
              <a:spLocks noChangeArrowheads="1"/>
            </p:cNvSpPr>
            <p:nvPr/>
          </p:nvSpPr>
          <p:spPr bwMode="auto">
            <a:xfrm rot="7560000">
              <a:off x="5653882" y="4421981"/>
              <a:ext cx="381000" cy="1090613"/>
            </a:xfrm>
            <a:prstGeom prst="upArrow">
              <a:avLst>
                <a:gd name="adj1" fmla="val 50000"/>
                <a:gd name="adj2" fmla="val 71563"/>
              </a:avLst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</p:grpSp>
      <p:pic>
        <p:nvPicPr>
          <p:cNvPr id="48141" name="Picture 3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03575" y="2492375"/>
            <a:ext cx="2819400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02536C2-9F8E-4E25-B2C3-978F9B603587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35843" name="Номер слайда 6"/>
          <p:cNvSpPr txBox="1">
            <a:spLocks noGrp="1"/>
          </p:cNvSpPr>
          <p:nvPr/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8A58697-0657-436D-8D23-FDDD8E96F3C1}" type="slidenum">
              <a:rPr lang="ru-RU" sz="1000"/>
              <a:pPr algn="r"/>
              <a:t>3</a:t>
            </a:fld>
            <a:endParaRPr lang="ru-RU" sz="1000"/>
          </a:p>
        </p:txBody>
      </p:sp>
      <p:sp>
        <p:nvSpPr>
          <p:cNvPr id="578563" name="Rectangle 3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250825" y="1412875"/>
            <a:ext cx="8713788" cy="5256213"/>
          </a:xfrm>
        </p:spPr>
        <p:txBody>
          <a:bodyPr/>
          <a:lstStyle/>
          <a:p>
            <a:pPr marL="533400" indent="-533400" eaLnBrk="1" hangingPunct="1">
              <a:defRPr/>
            </a:pPr>
            <a:r>
              <a:rPr lang="ru-RU" sz="4000" b="1" smtClean="0">
                <a:solidFill>
                  <a:schemeClr val="tx2"/>
                </a:solidFill>
              </a:rPr>
              <a:t>Каждый имеет право на труд в условиях, отвечающих требованиям безопасности и гигиены</a:t>
            </a:r>
          </a:p>
          <a:p>
            <a:pPr marL="533400" indent="-533400" algn="ctr" eaLnBrk="1" hangingPunct="1">
              <a:buFont typeface="Arial" charset="0"/>
              <a:buNone/>
              <a:defRPr/>
            </a:pPr>
            <a:r>
              <a:rPr lang="ru-RU" sz="4000" smtClean="0">
                <a:solidFill>
                  <a:schemeClr val="hlink"/>
                </a:solidFill>
              </a:rPr>
              <a:t>в соответствии со ст. 37 Конституции РФ</a:t>
            </a:r>
            <a:endParaRPr lang="ru-RU" sz="4000" b="1" smtClean="0">
              <a:solidFill>
                <a:schemeClr val="tx2"/>
              </a:solidFill>
            </a:endParaRPr>
          </a:p>
        </p:txBody>
      </p:sp>
      <p:sp>
        <p:nvSpPr>
          <p:cNvPr id="873478" name="Rectangle 6"/>
          <p:cNvSpPr>
            <a:spLocks noRot="1" noChangeArrowheads="1"/>
          </p:cNvSpPr>
          <p:nvPr/>
        </p:nvSpPr>
        <p:spPr bwMode="auto">
          <a:xfrm>
            <a:off x="971550" y="0"/>
            <a:ext cx="691356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4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Правовые основы охраны труда в организации</a:t>
            </a:r>
            <a:endParaRPr lang="ru-RU" sz="240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27088" y="0"/>
            <a:ext cx="6553200" cy="93662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CC3300"/>
                </a:solidFill>
              </a:rPr>
              <a:t>Специальная оценка условий труда</a:t>
            </a:r>
          </a:p>
        </p:txBody>
      </p:sp>
      <p:sp>
        <p:nvSpPr>
          <p:cNvPr id="93798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50825" y="1052513"/>
            <a:ext cx="8713788" cy="5040312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chemeClr val="tx2"/>
                </a:solidFill>
              </a:rPr>
              <a:t>Каждый имеет право на труд в условиях, отвечающих требованиям безопасности и гигиены</a:t>
            </a:r>
            <a:endParaRPr lang="ru-RU" sz="2400" dirty="0" smtClean="0"/>
          </a:p>
          <a:p>
            <a:pPr marL="533400" indent="-533400"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hlink"/>
                </a:solidFill>
              </a:rPr>
              <a:t>в соответствии со ст. 37 Конституции РФ</a:t>
            </a:r>
          </a:p>
          <a:p>
            <a:pPr marL="533400" indent="-533400" algn="ctr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ru-RU" sz="2400" dirty="0" smtClean="0">
              <a:solidFill>
                <a:schemeClr val="hlink"/>
              </a:solidFill>
            </a:endParaRPr>
          </a:p>
          <a:p>
            <a:pPr marL="533400" indent="-533400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chemeClr val="tx2"/>
                </a:solidFill>
                <a:effectLst/>
              </a:rPr>
              <a:t>В соответствии с Федеральным Законом РФ от 30.12.2001 № 197-ФЗ «Трудовой кодекс Российской Федерации»:</a:t>
            </a:r>
          </a:p>
          <a:p>
            <a:pPr marL="533400" indent="-533400">
              <a:lnSpc>
                <a:spcPct val="90000"/>
              </a:lnSpc>
              <a:buFont typeface="Arial" charset="0"/>
              <a:buNone/>
              <a:defRPr/>
            </a:pPr>
            <a:r>
              <a:rPr lang="ru-RU" sz="2400" b="1" dirty="0" smtClean="0">
                <a:solidFill>
                  <a:srgbClr val="CC3300"/>
                </a:solidFill>
                <a:effectLst/>
              </a:rPr>
              <a:t>      главная цель и обязанность работодателя</a:t>
            </a:r>
            <a:r>
              <a:rPr lang="ru-RU" sz="24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400" dirty="0" smtClean="0">
                <a:effectLst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effectLst/>
              </a:rPr>
              <a:t>обеспечить безопасные условия труда работников</a:t>
            </a:r>
            <a:r>
              <a:rPr lang="ru-RU" sz="2400" dirty="0" smtClean="0">
                <a:effectLst/>
              </a:rPr>
              <a:t> -</a:t>
            </a:r>
            <a:r>
              <a:rPr lang="ru-RU" sz="2400" dirty="0" smtClean="0">
                <a:solidFill>
                  <a:srgbClr val="009900"/>
                </a:solidFill>
                <a:effectLst/>
              </a:rPr>
              <a:t> </a:t>
            </a:r>
            <a:r>
              <a:rPr lang="ru-RU" sz="2400" dirty="0" smtClean="0">
                <a:effectLst/>
              </a:rPr>
              <a:t>условия труда, при которых воздействие на работающих вредных и (или) опасных производственных факторов исключено либо уровни их воздействия не превышают установленных нормативов.</a:t>
            </a:r>
            <a:r>
              <a:rPr lang="ru-RU" sz="24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</a:t>
            </a:r>
          </a:p>
        </p:txBody>
      </p:sp>
      <p:sp>
        <p:nvSpPr>
          <p:cNvPr id="1331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D6B278-127C-468C-B626-42971D16861F}" type="slidenum">
              <a:rPr lang="ru-RU" smtClean="0"/>
              <a:pPr>
                <a:defRPr/>
              </a:pPr>
              <a:t>30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0"/>
            <a:ext cx="7162800" cy="1081088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CC3300"/>
                </a:solidFill>
              </a:rPr>
              <a:t>Специальная оценка условий труда</a:t>
            </a:r>
          </a:p>
        </p:txBody>
      </p:sp>
      <p:sp>
        <p:nvSpPr>
          <p:cNvPr id="74649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1096963"/>
            <a:ext cx="9144000" cy="5761037"/>
          </a:xfrm>
        </p:spPr>
        <p:txBody>
          <a:bodyPr/>
          <a:lstStyle/>
          <a:p>
            <a:pPr marL="533400" indent="-533400" eaLnBrk="1" hangingPunct="1">
              <a:buClr>
                <a:srgbClr val="A3C145"/>
              </a:buClr>
              <a:buSzPct val="80000"/>
              <a:buFont typeface="Arial" charset="0"/>
              <a:buChar char="►"/>
              <a:defRPr/>
            </a:pPr>
            <a:r>
              <a:rPr lang="ru-RU" b="1" dirty="0" smtClean="0">
                <a:solidFill>
                  <a:srgbClr val="FFFFCC"/>
                </a:solidFill>
                <a:latin typeface="Tahoma"/>
              </a:rPr>
              <a:t>Федеральный Закон РФ от 28.12.2013 № 426-ФЗ «О специальной оценке условий труда»</a:t>
            </a:r>
          </a:p>
          <a:p>
            <a:pPr marL="533400" indent="-533400" eaLnBrk="1" hangingPunct="1">
              <a:defRPr/>
            </a:pPr>
            <a:r>
              <a:rPr lang="ru-RU" sz="2400" b="1" dirty="0" smtClean="0">
                <a:solidFill>
                  <a:srgbClr val="CC3300"/>
                </a:solidFill>
              </a:rPr>
              <a:t>Специальная оценка условий труда – </a:t>
            </a:r>
            <a:r>
              <a:rPr lang="ru-RU" sz="2400" dirty="0" smtClean="0"/>
              <a:t>единый комплекс последовательно осуществляемых мероприятий по идентификации вредных и (или) опасных факторов производственной среды и трудового процесса и оценке уровня их воздействия на работника с учетом отклонения их фактических значений от установленных гигиенических нормативов условий труда и применения средств индивидуальной и коллективной защиты работников</a:t>
            </a:r>
            <a:endParaRPr lang="ru-RU" sz="2000" dirty="0" smtClean="0">
              <a:solidFill>
                <a:srgbClr val="FFFF00"/>
              </a:solidFill>
            </a:endParaRPr>
          </a:p>
        </p:txBody>
      </p:sp>
      <p:sp>
        <p:nvSpPr>
          <p:cNvPr id="1433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9B76E-E7FC-4011-9BAB-DF639408D97D}" type="slidenum">
              <a:rPr lang="ru-RU" smtClean="0"/>
              <a:pPr>
                <a:defRPr/>
              </a:pPr>
              <a:t>31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981075"/>
            <a:ext cx="9144000" cy="5761038"/>
          </a:xfrm>
        </p:spPr>
        <p:txBody>
          <a:bodyPr/>
          <a:lstStyle/>
          <a:p>
            <a:pPr>
              <a:defRPr/>
            </a:pPr>
            <a:r>
              <a:rPr lang="ru-RU" sz="2000" dirty="0" smtClean="0"/>
              <a:t>По результатам специальной оценки условий труда устанавливается класс (подкласс) условий труда на соответствующем рабочем месте:</a:t>
            </a:r>
          </a:p>
          <a:p>
            <a:pPr>
              <a:defRPr/>
            </a:pPr>
            <a:endParaRPr lang="ru-RU" sz="2000" dirty="0" smtClean="0"/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FFFF00"/>
                </a:solidFill>
              </a:rPr>
              <a:t>1 класс – оптимальные условия труда </a:t>
            </a:r>
            <a:r>
              <a:rPr lang="ru-RU" sz="2000" dirty="0" smtClean="0">
                <a:effectLst/>
              </a:rPr>
              <a:t>(сохранение здоровья работников и поддержание высокого уровня работоспособности)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dirty="0" smtClean="0">
              <a:effectLst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FFFF00"/>
                </a:solidFill>
              </a:rPr>
              <a:t>2 класс – допустимые условия труда </a:t>
            </a:r>
            <a:r>
              <a:rPr lang="ru-RU" sz="2000" dirty="0" smtClean="0">
                <a:effectLst/>
              </a:rPr>
              <a:t>(отсутствует превышение нормативов, организм восстанавливается за время отдыха) 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dirty="0" smtClean="0">
              <a:effectLst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FFFF00"/>
                </a:solidFill>
              </a:rPr>
              <a:t>3 класс – вредные условия труда </a:t>
            </a:r>
            <a:r>
              <a:rPr lang="ru-RU" sz="2000" dirty="0" smtClean="0">
                <a:effectLst/>
              </a:rPr>
              <a:t>(превышение нормативов и угроза состоянию здоровья в будущем)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dirty="0" smtClean="0">
              <a:effectLst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FFFF00"/>
                </a:solidFill>
              </a:rPr>
              <a:t>4 класс – опасные условия труда </a:t>
            </a:r>
            <a:r>
              <a:rPr lang="ru-RU" sz="2000" dirty="0" smtClean="0">
                <a:effectLst/>
              </a:rPr>
              <a:t>(уровни воздействия факторов в течение смены создают угрозу жизни, высокий риск развития острого профзаболевания)</a:t>
            </a:r>
          </a:p>
          <a:p>
            <a:pPr>
              <a:defRPr/>
            </a:pPr>
            <a:endParaRPr lang="ru-RU" sz="2400" dirty="0" smtClean="0"/>
          </a:p>
          <a:p>
            <a:pPr marL="533400" indent="-533400" algn="ctr">
              <a:buFont typeface="Wingdings" pitchFamily="2" charset="2"/>
              <a:buNone/>
              <a:defRPr/>
            </a:pPr>
            <a:endParaRPr lang="ru-RU" sz="2400" dirty="0" smtClean="0">
              <a:solidFill>
                <a:srgbClr val="CC3300"/>
              </a:solidFill>
              <a:effectLst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3850" y="0"/>
            <a:ext cx="727233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ru-RU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Специальная оценка условий труда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AF2903-D52A-4039-8232-09FEBD348E24}" type="slidenum">
              <a:rPr lang="ru-RU">
                <a:solidFill>
                  <a:srgbClr val="EAEAEA"/>
                </a:solidFill>
              </a:rPr>
              <a:pPr>
                <a:defRPr/>
              </a:pPr>
              <a:t>33</a:t>
            </a:fld>
            <a:endParaRPr lang="ru-RU">
              <a:solidFill>
                <a:srgbClr val="EAEAEA"/>
              </a:solidFill>
            </a:endParaRPr>
          </a:p>
        </p:txBody>
      </p:sp>
      <p:sp>
        <p:nvSpPr>
          <p:cNvPr id="8478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50825" y="1125538"/>
            <a:ext cx="8713788" cy="5732462"/>
          </a:xfrm>
        </p:spPr>
        <p:txBody>
          <a:bodyPr/>
          <a:lstStyle/>
          <a:p>
            <a:pPr marL="533400" indent="-53340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FFFF99"/>
                </a:solidFill>
              </a:rPr>
              <a:t>Классификация условий труда на рабочих местах - 3 класс – вредные условия труда </a:t>
            </a:r>
          </a:p>
          <a:p>
            <a:pPr marL="533400" indent="-53340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b="1" dirty="0" smtClean="0">
              <a:solidFill>
                <a:srgbClr val="CC3300"/>
              </a:solidFill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200" b="1" dirty="0" smtClean="0">
                <a:solidFill>
                  <a:srgbClr val="FFFF00"/>
                </a:solidFill>
              </a:rPr>
              <a:t>подкласс 3.1  –вредные условия труда 1 степени </a:t>
            </a:r>
            <a:r>
              <a:rPr lang="ru-RU" sz="2000" dirty="0" smtClean="0">
                <a:effectLst/>
              </a:rPr>
              <a:t>(превышение нормативов, приводящее к функциональным изменениям, невосстанавливающимся за время отдыха)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200" b="1" dirty="0" smtClean="0">
                <a:solidFill>
                  <a:srgbClr val="FFFF00"/>
                </a:solidFill>
              </a:rPr>
              <a:t>подкласс 3.2  –вредные условия труда 2 степени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000" dirty="0" smtClean="0">
                <a:effectLst/>
              </a:rPr>
              <a:t>(превышение нормативов, приводящее к стойким функциональным изменениям, появлению начальных признаков последующих профзаболеваний)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200" b="1" dirty="0" smtClean="0">
                <a:solidFill>
                  <a:srgbClr val="FFFF00"/>
                </a:solidFill>
              </a:rPr>
              <a:t>подкласс 3.3  –вредные условия труда 3 степени </a:t>
            </a:r>
            <a:r>
              <a:rPr lang="ru-RU" sz="2000" dirty="0" smtClean="0">
                <a:effectLst/>
              </a:rPr>
              <a:t>(развитие профзаболеваний легкой и средней тяжести с потерей профессиональной трудоспособности в периоде трудовой деятельности)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200" b="1" dirty="0" smtClean="0">
                <a:solidFill>
                  <a:srgbClr val="FFFF00"/>
                </a:solidFill>
              </a:rPr>
              <a:t>подкласс 3.4  –вредные условия труда 4 степени </a:t>
            </a:r>
            <a:r>
              <a:rPr lang="ru-RU" sz="2000" dirty="0" smtClean="0">
                <a:effectLst/>
              </a:rPr>
              <a:t>(развитие тяжелых форм профзаболеваний с потерей общей трудоспособности в периоде трудовой деятельности)</a:t>
            </a:r>
          </a:p>
        </p:txBody>
      </p:sp>
      <p:sp>
        <p:nvSpPr>
          <p:cNvPr id="52228" name="Text Box 5"/>
          <p:cNvSpPr txBox="1">
            <a:spLocks noChangeArrowheads="1"/>
          </p:cNvSpPr>
          <p:nvPr/>
        </p:nvSpPr>
        <p:spPr bwMode="auto">
          <a:xfrm>
            <a:off x="3471863" y="3808413"/>
            <a:ext cx="1604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900113" y="260350"/>
            <a:ext cx="727233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ru-RU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Специальная оценка условий труда</a:t>
            </a:r>
          </a:p>
          <a:p>
            <a:pPr algn="ctr" eaLnBrk="0" hangingPunct="0">
              <a:defRPr/>
            </a:pPr>
            <a:endParaRPr lang="ru-RU" sz="2400" b="1" kern="0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6" descr="MCj041348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349500"/>
            <a:ext cx="1443038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15" descr="MCj0295583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2349500"/>
            <a:ext cx="1944688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11" descr="j02407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375" y="5949950"/>
            <a:ext cx="7921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Text Box 2"/>
          <p:cNvSpPr txBox="1">
            <a:spLocks noChangeArrowheads="1"/>
          </p:cNvSpPr>
          <p:nvPr/>
        </p:nvSpPr>
        <p:spPr bwMode="auto">
          <a:xfrm>
            <a:off x="6156325" y="3933825"/>
            <a:ext cx="266382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>
                <a:solidFill>
                  <a:srgbClr val="FF0000"/>
                </a:solidFill>
              </a:rPr>
              <a:t>Гарантии и компенсации</a:t>
            </a:r>
          </a:p>
        </p:txBody>
      </p:sp>
      <p:sp>
        <p:nvSpPr>
          <p:cNvPr id="53254" name="AutoShape 3"/>
          <p:cNvSpPr>
            <a:spLocks noChangeArrowheads="1"/>
          </p:cNvSpPr>
          <p:nvPr/>
        </p:nvSpPr>
        <p:spPr bwMode="auto">
          <a:xfrm rot="-3240000">
            <a:off x="3121819" y="2429669"/>
            <a:ext cx="381000" cy="703262"/>
          </a:xfrm>
          <a:prstGeom prst="upArrow">
            <a:avLst>
              <a:gd name="adj1" fmla="val 50000"/>
              <a:gd name="adj2" fmla="val 69398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pic>
        <p:nvPicPr>
          <p:cNvPr id="53255" name="Picture 4" descr="MCj0297161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313" y="1125538"/>
            <a:ext cx="1150937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6" name="Text Box 6"/>
          <p:cNvSpPr txBox="1">
            <a:spLocks noChangeArrowheads="1"/>
          </p:cNvSpPr>
          <p:nvPr/>
        </p:nvSpPr>
        <p:spPr bwMode="auto">
          <a:xfrm>
            <a:off x="4427538" y="1052513"/>
            <a:ext cx="194468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 b="1">
                <a:solidFill>
                  <a:srgbClr val="FFFF00"/>
                </a:solidFill>
              </a:rPr>
              <a:t>Обеспечение</a:t>
            </a:r>
            <a:r>
              <a:rPr lang="ru-RU" sz="2400" b="1">
                <a:solidFill>
                  <a:srgbClr val="FFFF00"/>
                </a:solidFill>
              </a:rPr>
              <a:t> СИЗ</a:t>
            </a:r>
          </a:p>
        </p:txBody>
      </p:sp>
      <p:sp>
        <p:nvSpPr>
          <p:cNvPr id="53257" name="AutoShape 7"/>
          <p:cNvSpPr>
            <a:spLocks noChangeArrowheads="1"/>
          </p:cNvSpPr>
          <p:nvPr/>
        </p:nvSpPr>
        <p:spPr bwMode="auto">
          <a:xfrm rot="-5400000">
            <a:off x="4141788" y="2132013"/>
            <a:ext cx="647700" cy="361950"/>
          </a:xfrm>
          <a:prstGeom prst="rightArrow">
            <a:avLst>
              <a:gd name="adj1" fmla="val 50000"/>
              <a:gd name="adj2" fmla="val 44737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pic>
        <p:nvPicPr>
          <p:cNvPr id="53258" name="Picture 21" descr="MCj0319212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2500" y="981075"/>
            <a:ext cx="10795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9" name="Text Box 9"/>
          <p:cNvSpPr txBox="1">
            <a:spLocks noChangeArrowheads="1"/>
          </p:cNvSpPr>
          <p:nvPr/>
        </p:nvSpPr>
        <p:spPr bwMode="auto">
          <a:xfrm>
            <a:off x="4427538" y="6021388"/>
            <a:ext cx="20891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 b="1">
                <a:solidFill>
                  <a:srgbClr val="FFFF00"/>
                </a:solidFill>
              </a:rPr>
              <a:t>Обязательные медосмотры</a:t>
            </a:r>
          </a:p>
        </p:txBody>
      </p:sp>
      <p:sp>
        <p:nvSpPr>
          <p:cNvPr id="53260" name="AutoShape 10"/>
          <p:cNvSpPr>
            <a:spLocks noChangeArrowheads="1"/>
          </p:cNvSpPr>
          <p:nvPr/>
        </p:nvSpPr>
        <p:spPr bwMode="auto">
          <a:xfrm rot="5400000">
            <a:off x="4212431" y="5228432"/>
            <a:ext cx="649287" cy="361950"/>
          </a:xfrm>
          <a:prstGeom prst="rightArrow">
            <a:avLst>
              <a:gd name="adj1" fmla="val 50000"/>
              <a:gd name="adj2" fmla="val 44846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3261" name="Text Box 12"/>
          <p:cNvSpPr txBox="1">
            <a:spLocks noChangeArrowheads="1"/>
          </p:cNvSpPr>
          <p:nvPr/>
        </p:nvSpPr>
        <p:spPr bwMode="auto">
          <a:xfrm>
            <a:off x="250825" y="6021388"/>
            <a:ext cx="295275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 b="1">
                <a:solidFill>
                  <a:srgbClr val="FFFF00"/>
                </a:solidFill>
              </a:rPr>
              <a:t>Расследование НС и профзаболевания</a:t>
            </a:r>
          </a:p>
          <a:p>
            <a:pPr algn="ctr"/>
            <a:endParaRPr lang="ru-RU" sz="2000" b="1">
              <a:solidFill>
                <a:srgbClr val="FFFF00"/>
              </a:solidFill>
            </a:endParaRPr>
          </a:p>
        </p:txBody>
      </p:sp>
      <p:sp>
        <p:nvSpPr>
          <p:cNvPr id="53262" name="AutoShape 13"/>
          <p:cNvSpPr>
            <a:spLocks noChangeArrowheads="1"/>
          </p:cNvSpPr>
          <p:nvPr/>
        </p:nvSpPr>
        <p:spPr bwMode="auto">
          <a:xfrm rot="-7380000">
            <a:off x="2782888" y="4502150"/>
            <a:ext cx="381000" cy="749300"/>
          </a:xfrm>
          <a:prstGeom prst="upArrow">
            <a:avLst>
              <a:gd name="adj1" fmla="val 50000"/>
              <a:gd name="adj2" fmla="val 75589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pic>
        <p:nvPicPr>
          <p:cNvPr id="53263" name="Picture 14" descr="j033257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6688" y="1268413"/>
            <a:ext cx="863600" cy="8651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53264" name="Text Box 16"/>
          <p:cNvSpPr txBox="1">
            <a:spLocks noChangeArrowheads="1"/>
          </p:cNvSpPr>
          <p:nvPr/>
        </p:nvSpPr>
        <p:spPr bwMode="auto">
          <a:xfrm>
            <a:off x="7272338" y="1292225"/>
            <a:ext cx="1871662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 b="1">
                <a:solidFill>
                  <a:srgbClr val="FFFF00"/>
                </a:solidFill>
              </a:rPr>
              <a:t>Расчет скидок к СТ на ОСС</a:t>
            </a:r>
          </a:p>
        </p:txBody>
      </p:sp>
      <p:sp>
        <p:nvSpPr>
          <p:cNvPr id="53265" name="AutoShape 17"/>
          <p:cNvSpPr>
            <a:spLocks noChangeArrowheads="1"/>
          </p:cNvSpPr>
          <p:nvPr/>
        </p:nvSpPr>
        <p:spPr bwMode="auto">
          <a:xfrm rot="3420000">
            <a:off x="5536407" y="2402681"/>
            <a:ext cx="381000" cy="785813"/>
          </a:xfrm>
          <a:prstGeom prst="upArrow">
            <a:avLst>
              <a:gd name="adj1" fmla="val 50000"/>
              <a:gd name="adj2" fmla="val 79807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56370" name="Rectangle 18"/>
          <p:cNvSpPr>
            <a:spLocks noGrp="1" noRot="1" noChangeArrowheads="1"/>
          </p:cNvSpPr>
          <p:nvPr>
            <p:ph type="title"/>
          </p:nvPr>
        </p:nvSpPr>
        <p:spPr>
          <a:xfrm>
            <a:off x="1763713" y="0"/>
            <a:ext cx="7380287" cy="930275"/>
          </a:xfrm>
        </p:spPr>
        <p:txBody>
          <a:bodyPr/>
          <a:lstStyle/>
          <a:p>
            <a:pPr marL="762000" indent="-762000">
              <a:defRPr/>
            </a:pPr>
            <a:r>
              <a:rPr lang="ru-RU" sz="2400" b="1" dirty="0" smtClean="0">
                <a:solidFill>
                  <a:srgbClr val="CC3300"/>
                </a:solidFill>
              </a:rPr>
              <a:t> Применение результатов специальной оценки условий труда</a:t>
            </a:r>
          </a:p>
        </p:txBody>
      </p:sp>
      <p:pic>
        <p:nvPicPr>
          <p:cNvPr id="53267" name="Picture 19" descr="j020558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5375" y="3213100"/>
            <a:ext cx="17272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68" name="Text Box 20"/>
          <p:cNvSpPr txBox="1">
            <a:spLocks noChangeArrowheads="1"/>
          </p:cNvSpPr>
          <p:nvPr/>
        </p:nvSpPr>
        <p:spPr bwMode="auto">
          <a:xfrm>
            <a:off x="3563938" y="2781300"/>
            <a:ext cx="1871662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400" b="1">
                <a:solidFill>
                  <a:srgbClr val="000099"/>
                </a:solidFill>
                <a:latin typeface="Arial Black" pitchFamily="34" charset="0"/>
              </a:rPr>
              <a:t>СОУТ</a:t>
            </a:r>
          </a:p>
        </p:txBody>
      </p:sp>
      <p:sp>
        <p:nvSpPr>
          <p:cNvPr id="53269" name="Text Box 22"/>
          <p:cNvSpPr txBox="1">
            <a:spLocks noChangeArrowheads="1"/>
          </p:cNvSpPr>
          <p:nvPr/>
        </p:nvSpPr>
        <p:spPr bwMode="auto">
          <a:xfrm>
            <a:off x="1331913" y="1268413"/>
            <a:ext cx="197961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 b="1">
                <a:solidFill>
                  <a:srgbClr val="FFFF00"/>
                </a:solidFill>
              </a:rPr>
              <a:t>Оценка уровня профриска</a:t>
            </a:r>
          </a:p>
        </p:txBody>
      </p:sp>
      <p:sp>
        <p:nvSpPr>
          <p:cNvPr id="53270" name="AutoShape 23"/>
          <p:cNvSpPr>
            <a:spLocks noChangeArrowheads="1"/>
          </p:cNvSpPr>
          <p:nvPr/>
        </p:nvSpPr>
        <p:spPr bwMode="auto">
          <a:xfrm rot="7860000">
            <a:off x="5774532" y="4606131"/>
            <a:ext cx="381000" cy="687387"/>
          </a:xfrm>
          <a:prstGeom prst="upArrow">
            <a:avLst>
              <a:gd name="adj1" fmla="val 50000"/>
              <a:gd name="adj2" fmla="val 69419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3271" name="Text Box 24"/>
          <p:cNvSpPr txBox="1">
            <a:spLocks noChangeArrowheads="1"/>
          </p:cNvSpPr>
          <p:nvPr/>
        </p:nvSpPr>
        <p:spPr bwMode="auto">
          <a:xfrm>
            <a:off x="107950" y="3933825"/>
            <a:ext cx="26638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>
                <a:solidFill>
                  <a:srgbClr val="92D050"/>
                </a:solidFill>
              </a:rPr>
              <a:t>Доп. тариф к СВ в ПФР</a:t>
            </a:r>
          </a:p>
        </p:txBody>
      </p:sp>
      <p:sp>
        <p:nvSpPr>
          <p:cNvPr id="53272" name="AutoShape 25"/>
          <p:cNvSpPr>
            <a:spLocks noChangeArrowheads="1"/>
          </p:cNvSpPr>
          <p:nvPr/>
        </p:nvSpPr>
        <p:spPr bwMode="auto">
          <a:xfrm rot="10800000">
            <a:off x="2124075" y="3213100"/>
            <a:ext cx="1439863" cy="1003300"/>
          </a:xfrm>
          <a:prstGeom prst="rightArrow">
            <a:avLst>
              <a:gd name="adj1" fmla="val 50000"/>
              <a:gd name="adj2" fmla="val 58980"/>
            </a:avLst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pic>
        <p:nvPicPr>
          <p:cNvPr id="53273" name="Picture 27" descr="MCj02874340000[1]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87450" y="5157788"/>
            <a:ext cx="11525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74" name="Picture 28" descr="MCj02309870000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04025" y="5084763"/>
            <a:ext cx="1244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75" name="Text Box 29"/>
          <p:cNvSpPr txBox="1">
            <a:spLocks noChangeArrowheads="1"/>
          </p:cNvSpPr>
          <p:nvPr/>
        </p:nvSpPr>
        <p:spPr bwMode="auto">
          <a:xfrm>
            <a:off x="7308850" y="6021388"/>
            <a:ext cx="14747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 b="1">
                <a:solidFill>
                  <a:srgbClr val="FFFF00"/>
                </a:solidFill>
              </a:rPr>
              <a:t>Трудовые</a:t>
            </a:r>
          </a:p>
          <a:p>
            <a:pPr algn="ctr"/>
            <a:r>
              <a:rPr lang="ru-RU" sz="2000" b="1">
                <a:solidFill>
                  <a:srgbClr val="FFFF00"/>
                </a:solidFill>
              </a:rPr>
              <a:t>споры</a:t>
            </a:r>
          </a:p>
        </p:txBody>
      </p:sp>
      <p:sp>
        <p:nvSpPr>
          <p:cNvPr id="53276" name="AutoShape 30"/>
          <p:cNvSpPr>
            <a:spLocks noChangeArrowheads="1"/>
          </p:cNvSpPr>
          <p:nvPr/>
        </p:nvSpPr>
        <p:spPr bwMode="auto">
          <a:xfrm>
            <a:off x="5365750" y="3284538"/>
            <a:ext cx="1366838" cy="954087"/>
          </a:xfrm>
          <a:prstGeom prst="rightArrow">
            <a:avLst>
              <a:gd name="adj1" fmla="val 50000"/>
              <a:gd name="adj2" fmla="val 58943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C8AEE3-6637-4638-BBF8-01FD6D418ABE}" type="slidenum">
              <a:rPr lang="ru-RU">
                <a:solidFill>
                  <a:srgbClr val="FFFFFF"/>
                </a:solidFill>
                <a:cs typeface="Arial" charset="0"/>
              </a:rPr>
              <a:pPr>
                <a:defRPr/>
              </a:pPr>
              <a:t>35</a:t>
            </a:fld>
            <a:endParaRPr lang="ru-RU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5513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50825" y="692150"/>
            <a:ext cx="8713788" cy="5976938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2200" dirty="0" smtClean="0">
                <a:solidFill>
                  <a:schemeClr val="tx2"/>
                </a:solidFill>
              </a:rPr>
              <a:t>Федеральный закон от 15 декабря 2001 года № 167-ФЗ "Об  обязательном пенсионном страховании в Российской Федерации"  (</a:t>
            </a:r>
            <a:r>
              <a:rPr lang="ru-RU" sz="2200" dirty="0" err="1" smtClean="0">
                <a:solidFill>
                  <a:schemeClr val="tx2"/>
                </a:solidFill>
              </a:rPr>
              <a:t>ст</a:t>
            </a:r>
            <a:r>
              <a:rPr lang="ru-RU" sz="2200" dirty="0" smtClean="0">
                <a:solidFill>
                  <a:schemeClr val="tx2"/>
                </a:solidFill>
              </a:rPr>
              <a:t> . 33</a:t>
            </a:r>
            <a:r>
              <a:rPr lang="ru-RU" sz="2200" b="1" kern="1200" baseline="30000" dirty="0" smtClean="0">
                <a:solidFill>
                  <a:schemeClr val="tx2"/>
                </a:solidFill>
              </a:rPr>
              <a:t>2  </a:t>
            </a:r>
            <a:r>
              <a:rPr lang="ru-RU" sz="2200" dirty="0" smtClean="0">
                <a:solidFill>
                  <a:schemeClr val="tx2"/>
                </a:solidFill>
              </a:rPr>
              <a:t>п. 2</a:t>
            </a:r>
            <a:r>
              <a:rPr lang="ru-RU" sz="2200" b="1" kern="1200" baseline="30000" dirty="0" smtClean="0">
                <a:solidFill>
                  <a:schemeClr val="tx2"/>
                </a:solidFill>
              </a:rPr>
              <a:t>1 </a:t>
            </a:r>
            <a:r>
              <a:rPr lang="ru-RU" sz="2200" dirty="0" smtClean="0">
                <a:solidFill>
                  <a:schemeClr val="tx2"/>
                </a:solidFill>
              </a:rPr>
              <a:t>)</a:t>
            </a:r>
            <a:r>
              <a:rPr lang="ru-RU" sz="2200" dirty="0" smtClean="0"/>
              <a:t> – по результатам СОУТ </a:t>
            </a:r>
          </a:p>
        </p:txBody>
      </p:sp>
      <p:sp>
        <p:nvSpPr>
          <p:cNvPr id="54276" name="Text Box 5"/>
          <p:cNvSpPr txBox="1">
            <a:spLocks noChangeArrowheads="1"/>
          </p:cNvSpPr>
          <p:nvPr/>
        </p:nvSpPr>
        <p:spPr bwMode="auto">
          <a:xfrm>
            <a:off x="519113" y="6157913"/>
            <a:ext cx="8445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755147" name="Rectangle 11"/>
          <p:cNvSpPr>
            <a:spLocks noRot="1" noChangeArrowheads="1"/>
          </p:cNvSpPr>
          <p:nvPr/>
        </p:nvSpPr>
        <p:spPr bwMode="auto">
          <a:xfrm>
            <a:off x="179388" y="-100013"/>
            <a:ext cx="745172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400" b="1" kern="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Дополнительные тарифы страховых взносов в ПФР</a:t>
            </a:r>
            <a:endParaRPr lang="ru-RU" sz="2400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+mn-cs"/>
            </a:endParaRPr>
          </a:p>
        </p:txBody>
      </p:sp>
      <p:pic>
        <p:nvPicPr>
          <p:cNvPr id="54279" name="Picture 3"/>
          <p:cNvPicPr>
            <a:picLocks noChangeAspect="1" noChangeArrowheads="1"/>
          </p:cNvPicPr>
          <p:nvPr/>
        </p:nvPicPr>
        <p:blipFill>
          <a:blip r:embed="rId3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179388" y="1773238"/>
            <a:ext cx="878522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04668E-D1F7-48C4-990C-70A77317CC96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36</a:t>
            </a:fld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1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-315913"/>
            <a:ext cx="7200900" cy="1196976"/>
          </a:xfrm>
        </p:spPr>
        <p:txBody>
          <a:bodyPr/>
          <a:lstStyle/>
          <a:p>
            <a:pPr marL="762000" indent="-762000" eaLnBrk="1" hangingPunct="1">
              <a:defRPr/>
            </a:pPr>
            <a:r>
              <a:rPr lang="ru-RU" sz="2800" b="1" dirty="0" smtClean="0">
                <a:solidFill>
                  <a:srgbClr val="CC3300"/>
                </a:solidFill>
              </a:rPr>
              <a:t>Гарантии и компенсации работникам</a:t>
            </a:r>
          </a:p>
        </p:txBody>
      </p:sp>
      <p:sp>
        <p:nvSpPr>
          <p:cNvPr id="919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76250"/>
            <a:ext cx="9144000" cy="6048375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ru-RU" sz="2800" b="1" dirty="0" smtClean="0"/>
              <a:t>	</a:t>
            </a:r>
            <a:r>
              <a:rPr lang="ru-RU" sz="1800" dirty="0" smtClean="0"/>
              <a:t>Работникам, занятым на  работах с вредными и (или) опасными условиями труда</a:t>
            </a:r>
            <a:r>
              <a:rPr lang="ru-RU" sz="1800" i="1" dirty="0" smtClean="0"/>
              <a:t>  </a:t>
            </a:r>
            <a:r>
              <a:rPr lang="ru-RU" sz="1800" b="1" i="1" dirty="0" smtClean="0">
                <a:solidFill>
                  <a:srgbClr val="FFC000"/>
                </a:solidFill>
              </a:rPr>
              <a:t>по результатам специальной оценки условий труда </a:t>
            </a:r>
            <a:r>
              <a:rPr lang="ru-RU" sz="1800" dirty="0" smtClean="0"/>
              <a:t>устанавливаются следующие компенсации:</a:t>
            </a:r>
          </a:p>
          <a:p>
            <a:pPr marL="533400" indent="-533400" eaLnBrk="1" hangingPunct="1">
              <a:buFont typeface="+mj-lt"/>
              <a:buAutoNum type="arabicPeriod"/>
              <a:defRPr/>
            </a:pPr>
            <a:r>
              <a:rPr lang="ru-RU" sz="1800" dirty="0" smtClean="0">
                <a:solidFill>
                  <a:srgbClr val="CC3300"/>
                </a:solidFill>
              </a:rPr>
              <a:t>сокращенная продолжительность рабочего времени</a:t>
            </a:r>
            <a:r>
              <a:rPr lang="ru-RU" sz="1800" dirty="0" smtClean="0"/>
              <a:t> – не более 36 часов в неделю </a:t>
            </a:r>
            <a:r>
              <a:rPr lang="ru-RU" sz="1800" dirty="0" smtClean="0">
                <a:solidFill>
                  <a:srgbClr val="FFFF00"/>
                </a:solidFill>
              </a:rPr>
              <a:t>при классах 3.3, 3.4, 4</a:t>
            </a:r>
            <a:r>
              <a:rPr lang="ru-RU" sz="1800" b="1" dirty="0" smtClean="0">
                <a:solidFill>
                  <a:srgbClr val="FFFF00"/>
                </a:solidFill>
              </a:rPr>
              <a:t> </a:t>
            </a:r>
            <a:r>
              <a:rPr lang="ru-RU" sz="1800" i="1" dirty="0" smtClean="0">
                <a:solidFill>
                  <a:srgbClr val="CC3300"/>
                </a:solidFill>
              </a:rPr>
              <a:t>* </a:t>
            </a:r>
            <a:r>
              <a:rPr lang="ru-RU" sz="1800" b="1" dirty="0" smtClean="0">
                <a:solidFill>
                  <a:srgbClr val="00B050"/>
                </a:solidFill>
              </a:rPr>
              <a:t>(ст. 92 ТК);</a:t>
            </a:r>
            <a:endParaRPr lang="ru-RU" sz="1800" dirty="0" smtClean="0"/>
          </a:p>
          <a:p>
            <a:pPr marL="533400" indent="-533400" eaLnBrk="1" hangingPunct="1">
              <a:buFont typeface="+mj-lt"/>
              <a:buAutoNum type="arabicPeriod"/>
              <a:defRPr/>
            </a:pPr>
            <a:r>
              <a:rPr lang="ru-RU" sz="1800" dirty="0" smtClean="0">
                <a:solidFill>
                  <a:srgbClr val="CC3300"/>
                </a:solidFill>
              </a:rPr>
              <a:t>ежегодный дополнительный оплачиваемый отпуск</a:t>
            </a:r>
            <a:r>
              <a:rPr lang="ru-RU" sz="1800" dirty="0" smtClean="0"/>
              <a:t> – не менее 7 календарных дней </a:t>
            </a:r>
            <a:r>
              <a:rPr lang="ru-RU" sz="1800" dirty="0" smtClean="0">
                <a:solidFill>
                  <a:srgbClr val="FFFF00"/>
                </a:solidFill>
              </a:rPr>
              <a:t>при классах 3.2, 3.3., 3.4, 4 </a:t>
            </a:r>
            <a:r>
              <a:rPr lang="ru-RU" sz="1800" i="1" dirty="0" smtClean="0">
                <a:solidFill>
                  <a:srgbClr val="CC3300"/>
                </a:solidFill>
              </a:rPr>
              <a:t>* </a:t>
            </a:r>
            <a:r>
              <a:rPr lang="ru-RU" sz="1800" b="1" dirty="0" smtClean="0">
                <a:solidFill>
                  <a:srgbClr val="00B050"/>
                </a:solidFill>
              </a:rPr>
              <a:t>(в ст. 117 ТК);</a:t>
            </a:r>
          </a:p>
          <a:p>
            <a:pPr marL="533400" indent="-533400" eaLnBrk="1" hangingPunct="1">
              <a:buFont typeface="+mj-lt"/>
              <a:buAutoNum type="arabicPeriod"/>
              <a:defRPr/>
            </a:pPr>
            <a:r>
              <a:rPr lang="ru-RU" sz="1800" dirty="0" smtClean="0">
                <a:solidFill>
                  <a:srgbClr val="CC3300"/>
                </a:solidFill>
              </a:rPr>
              <a:t>повышение оплаты труда</a:t>
            </a:r>
            <a:r>
              <a:rPr lang="ru-RU" sz="1800" dirty="0" smtClean="0"/>
              <a:t> – не менее 4 процентов тарифной ставки (оклада), установленной для различных видов работ с нормальными условиями труда </a:t>
            </a:r>
            <a:r>
              <a:rPr lang="ru-RU" sz="1800" b="1" dirty="0" smtClean="0">
                <a:solidFill>
                  <a:srgbClr val="00B050"/>
                </a:solidFill>
              </a:rPr>
              <a:t>(в ст. 147 ТК).</a:t>
            </a:r>
          </a:p>
          <a:p>
            <a:pPr marL="533400" indent="-533400" algn="ctr" eaLnBrk="1" hangingPunct="1">
              <a:buClr>
                <a:srgbClr val="C4C3AA"/>
              </a:buClr>
              <a:buSzPct val="60000"/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111111"/>
                </a:solidFill>
                <a:effectLst/>
              </a:rPr>
              <a:t>_______________________________________________</a:t>
            </a:r>
          </a:p>
          <a:p>
            <a:pPr marL="533400" indent="-533400" eaLnBrk="1" hangingPunct="1">
              <a:buClr>
                <a:srgbClr val="C4C3AA"/>
              </a:buClr>
              <a:buSzPct val="60000"/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rgbClr val="CC3300"/>
                </a:solidFill>
              </a:rPr>
              <a:t>*   </a:t>
            </a:r>
            <a:r>
              <a:rPr lang="ru-RU" sz="1600" dirty="0" smtClean="0">
                <a:solidFill>
                  <a:srgbClr val="111111"/>
                </a:solidFill>
                <a:effectLst/>
              </a:rPr>
              <a:t>Размеры компенсаций </a:t>
            </a:r>
            <a:r>
              <a:rPr lang="ru-RU" sz="1600" b="1" u="sng" dirty="0" smtClean="0">
                <a:solidFill>
                  <a:srgbClr val="111111"/>
                </a:solidFill>
                <a:effectLst/>
              </a:rPr>
              <a:t>конкретного </a:t>
            </a:r>
            <a:r>
              <a:rPr lang="ru-RU" sz="1600" dirty="0" smtClean="0">
                <a:solidFill>
                  <a:srgbClr val="111111"/>
                </a:solidFill>
                <a:effectLst/>
              </a:rPr>
              <a:t>работника устанавливается трудовым    договором на основании наличия:</a:t>
            </a:r>
          </a:p>
          <a:p>
            <a:pPr marL="533400" indent="-533400" eaLnBrk="1" hangingPunct="1">
              <a:buClr>
                <a:srgbClr val="C4C3AA"/>
              </a:buClr>
              <a:buSzPct val="60000"/>
              <a:defRPr/>
            </a:pPr>
            <a:r>
              <a:rPr lang="ru-RU" sz="1600" dirty="0" smtClean="0">
                <a:solidFill>
                  <a:srgbClr val="111111"/>
                </a:solidFill>
                <a:effectLst/>
              </a:rPr>
              <a:t>        присоединения работодателя к отраслевому (межотраслевому) соглашению (ст.45 ;</a:t>
            </a:r>
          </a:p>
          <a:p>
            <a:pPr marL="533400" indent="-533400" eaLnBrk="1" hangingPunct="1">
              <a:buClr>
                <a:srgbClr val="C4C3AA"/>
              </a:buClr>
              <a:buSzPct val="60000"/>
              <a:defRPr/>
            </a:pPr>
            <a:r>
              <a:rPr lang="ru-RU" sz="1600" dirty="0" smtClean="0">
                <a:solidFill>
                  <a:srgbClr val="111111"/>
                </a:solidFill>
                <a:effectLst/>
              </a:rPr>
              <a:t>        коллективного договора;</a:t>
            </a:r>
          </a:p>
          <a:p>
            <a:pPr marL="533400" indent="-533400" eaLnBrk="1" hangingPunct="1">
              <a:buClr>
                <a:srgbClr val="C4C3AA"/>
              </a:buClr>
              <a:buSzPct val="60000"/>
              <a:defRPr/>
            </a:pPr>
            <a:r>
              <a:rPr lang="ru-RU" sz="1600" dirty="0" smtClean="0">
                <a:solidFill>
                  <a:srgbClr val="111111"/>
                </a:solidFill>
                <a:effectLst/>
              </a:rPr>
              <a:t>        результатов специальной оценки условий труда.</a:t>
            </a:r>
          </a:p>
          <a:p>
            <a:pPr marL="533400" indent="-533400" eaLnBrk="1" hangingPunct="1">
              <a:buClr>
                <a:srgbClr val="C4C3AA"/>
              </a:buClr>
              <a:buSzPct val="60000"/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rgbClr val="111111"/>
                </a:solidFill>
                <a:effectLst/>
              </a:rPr>
              <a:t>        Эти же условия, включая письменное согласие работника, оформленное  дополнением к трудовому договору, обязательны при замене их денежной компенсацией.</a:t>
            </a:r>
          </a:p>
          <a:p>
            <a:pPr marL="533400" indent="-533400" eaLnBrk="1" hangingPunct="1">
              <a:buFont typeface="Wingdings" pitchFamily="2" charset="2"/>
              <a:buNone/>
              <a:defRPr/>
            </a:pPr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476250"/>
            <a:ext cx="9144000" cy="6381750"/>
          </a:xfrm>
        </p:spPr>
        <p:txBody>
          <a:bodyPr/>
          <a:lstStyle/>
          <a:p>
            <a:pPr>
              <a:defRPr/>
            </a:pPr>
            <a:r>
              <a:rPr lang="ru-RU" sz="2000" dirty="0" smtClean="0">
                <a:solidFill>
                  <a:srgbClr val="EAEAEA"/>
                </a:solidFill>
              </a:rPr>
              <a:t>Специальной оценке условий труда подлежат </a:t>
            </a:r>
            <a:r>
              <a:rPr lang="ru-RU" sz="2000" b="1" u="sng" dirty="0" smtClean="0">
                <a:solidFill>
                  <a:schemeClr val="tx2"/>
                </a:solidFill>
              </a:rPr>
              <a:t>все</a:t>
            </a:r>
            <a:r>
              <a:rPr lang="ru-RU" sz="2000" dirty="0" smtClean="0">
                <a:solidFill>
                  <a:srgbClr val="EAEAEA"/>
                </a:solidFill>
              </a:rPr>
              <a:t> рабочие места работодателя.</a:t>
            </a:r>
            <a:endParaRPr lang="ru-RU" sz="2000" dirty="0" smtClean="0"/>
          </a:p>
          <a:p>
            <a:pPr>
              <a:defRPr/>
            </a:pPr>
            <a:endParaRPr lang="ru-RU" sz="800" dirty="0" smtClean="0"/>
          </a:p>
          <a:p>
            <a:pPr>
              <a:defRPr/>
            </a:pPr>
            <a:r>
              <a:rPr lang="ru-RU" sz="2000" dirty="0" smtClean="0"/>
              <a:t>Специальная оценка условий труда </a:t>
            </a:r>
            <a:r>
              <a:rPr lang="ru-RU" sz="2000" b="1" u="sng" dirty="0" smtClean="0">
                <a:solidFill>
                  <a:schemeClr val="tx2"/>
                </a:solidFill>
              </a:rPr>
              <a:t>не проводится </a:t>
            </a:r>
            <a:r>
              <a:rPr lang="ru-RU" sz="2000" dirty="0" smtClean="0"/>
              <a:t>в отношении условий труда надомников и дистанционных работников.</a:t>
            </a:r>
          </a:p>
          <a:p>
            <a:pPr>
              <a:defRPr/>
            </a:pPr>
            <a:endParaRPr lang="ru-RU" sz="800" dirty="0" smtClean="0"/>
          </a:p>
          <a:p>
            <a:pPr>
              <a:defRPr/>
            </a:pPr>
            <a:r>
              <a:rPr lang="ru-RU" sz="2000" dirty="0" smtClean="0"/>
              <a:t>В отношении ряда рабочих мест в организациях, осуществляющих отдельные виды деятельности </a:t>
            </a:r>
            <a:r>
              <a:rPr lang="ru-RU" sz="2000" i="1" dirty="0" smtClean="0">
                <a:solidFill>
                  <a:srgbClr val="CC3300"/>
                </a:solidFill>
              </a:rPr>
              <a:t>*</a:t>
            </a:r>
            <a:r>
              <a:rPr lang="ru-RU" sz="2000" dirty="0" smtClean="0"/>
              <a:t>, а также в случае, если выполнение работ по проведению специальной оценки создает (может создать) угрозу жизни или здоровью работника, членов комиссии, иных лиц, специальная оценка условий труда проводится с учетом особенностей</a:t>
            </a:r>
            <a:r>
              <a:rPr lang="ru-RU" sz="2000" i="1" dirty="0" smtClean="0">
                <a:solidFill>
                  <a:srgbClr val="CC3300"/>
                </a:solidFill>
              </a:rPr>
              <a:t> *.</a:t>
            </a:r>
            <a:endParaRPr lang="ru-RU" sz="2000" dirty="0" smtClean="0"/>
          </a:p>
          <a:p>
            <a:pPr>
              <a:defRPr/>
            </a:pPr>
            <a:endParaRPr lang="ru-RU" sz="800" dirty="0" smtClean="0"/>
          </a:p>
          <a:p>
            <a:pPr>
              <a:defRPr/>
            </a:pPr>
            <a:r>
              <a:rPr lang="ru-RU" sz="2000" dirty="0" smtClean="0"/>
              <a:t>Проведение специальной оценки условий труда государственных и муниципальных служащих регулируется законодательством о государственной гражданской и о муниципальной службе.</a:t>
            </a:r>
          </a:p>
          <a:p>
            <a:pPr marL="533400" indent="-533400">
              <a:lnSpc>
                <a:spcPct val="80000"/>
              </a:lnSpc>
              <a:buClr>
                <a:srgbClr val="A3C145"/>
              </a:buClr>
              <a:buSzPct val="80000"/>
              <a:buFont typeface="Wingdings" pitchFamily="2" charset="2"/>
              <a:buNone/>
              <a:defRPr/>
            </a:pPr>
            <a:r>
              <a:rPr lang="ru-RU" sz="800" dirty="0" smtClean="0">
                <a:solidFill>
                  <a:srgbClr val="111111"/>
                </a:solidFill>
                <a:effectLst/>
                <a:latin typeface="Tahoma"/>
              </a:rPr>
              <a:t>_________________________________________________________________________________________________________________</a:t>
            </a:r>
            <a:r>
              <a:rPr lang="ru-RU" sz="2000" dirty="0" smtClean="0">
                <a:solidFill>
                  <a:srgbClr val="111111"/>
                </a:solidFill>
                <a:effectLst/>
                <a:latin typeface="Tahoma"/>
              </a:rPr>
              <a:t>   </a:t>
            </a:r>
          </a:p>
          <a:p>
            <a:pPr marL="533400" indent="-533400">
              <a:lnSpc>
                <a:spcPct val="80000"/>
              </a:lnSpc>
              <a:buClr>
                <a:srgbClr val="A3C145"/>
              </a:buClr>
              <a:buSzPct val="80000"/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FFFFFF"/>
                </a:solidFill>
                <a:effectLst/>
                <a:latin typeface="Tahoma"/>
              </a:rPr>
              <a:t> </a:t>
            </a:r>
            <a:r>
              <a:rPr lang="ru-RU" sz="1600" baseline="30000" dirty="0" smtClean="0">
                <a:solidFill>
                  <a:srgbClr val="FF0000"/>
                </a:solidFill>
                <a:effectLst/>
                <a:latin typeface="Tahoma"/>
              </a:rPr>
              <a:t>*</a:t>
            </a:r>
            <a:r>
              <a:rPr lang="ru-RU" sz="1600" dirty="0" smtClean="0">
                <a:solidFill>
                  <a:srgbClr val="FFFFFF"/>
                </a:solidFill>
                <a:latin typeface="Tahoma"/>
              </a:rPr>
              <a:t> </a:t>
            </a:r>
            <a:r>
              <a:rPr lang="ru-RU" sz="1600" dirty="0" smtClean="0">
                <a:solidFill>
                  <a:srgbClr val="111111"/>
                </a:solidFill>
                <a:effectLst/>
                <a:latin typeface="Tahoma"/>
              </a:rPr>
              <a:t>Утверждаются Минтрудом России, с учетом мнения Российской трехсторонней комиссии по регулированию социально-трудовых отношений. </a:t>
            </a:r>
            <a:r>
              <a:rPr lang="ru-RU" sz="1600" b="1" dirty="0" smtClean="0">
                <a:solidFill>
                  <a:srgbClr val="FFFF00"/>
                </a:solidFill>
                <a:latin typeface="Tahoma"/>
              </a:rPr>
              <a:t>До утверждения – проводится в общем порядке.</a:t>
            </a:r>
            <a:endParaRPr lang="ru-RU" sz="1600" b="1" dirty="0" smtClean="0">
              <a:solidFill>
                <a:srgbClr val="FFFF00"/>
              </a:solidFill>
              <a:effectLst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-315913"/>
            <a:ext cx="7596188" cy="936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ru-RU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+mn-cs"/>
              </a:rPr>
              <a:t>Специальная оценка условий труда</a:t>
            </a:r>
            <a:endParaRPr lang="ru-RU" sz="2400" b="1" kern="0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812088" cy="692150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rgbClr val="CC3300"/>
                </a:solidFill>
              </a:rPr>
              <a:t>Специальная оценка условий труда</a:t>
            </a:r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79388" y="620713"/>
            <a:ext cx="8964612" cy="5903912"/>
          </a:xfrm>
        </p:spPr>
        <p:txBody>
          <a:bodyPr/>
          <a:lstStyle/>
          <a:p>
            <a:pPr marL="533400" indent="-533400" algn="ctr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900" b="1" dirty="0" smtClean="0">
              <a:solidFill>
                <a:srgbClr val="CC3300"/>
              </a:solidFill>
              <a:effectLst/>
            </a:endParaRPr>
          </a:p>
          <a:p>
            <a:pPr marL="533400" indent="-533400">
              <a:lnSpc>
                <a:spcPct val="80000"/>
              </a:lnSpc>
              <a:defRPr/>
            </a:pPr>
            <a:r>
              <a:rPr lang="ru-RU" sz="2400" dirty="0" smtClean="0"/>
              <a:t>Специальную оценка условий труда </a:t>
            </a:r>
            <a:r>
              <a:rPr lang="ru-RU" sz="2400" b="1" dirty="0" smtClean="0">
                <a:solidFill>
                  <a:srgbClr val="FFFF00"/>
                </a:solidFill>
                <a:effectLst/>
              </a:rPr>
              <a:t>проводят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smtClean="0"/>
              <a:t>совместно</a:t>
            </a:r>
            <a:r>
              <a:rPr lang="ru-RU" sz="2400" dirty="0" smtClean="0">
                <a:effectLst/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  <a:effectLst/>
              </a:rPr>
              <a:t>работодатель </a:t>
            </a:r>
            <a:r>
              <a:rPr lang="ru-RU" sz="2400" dirty="0" smtClean="0">
                <a:solidFill>
                  <a:schemeClr val="tx2"/>
                </a:solidFill>
                <a:effectLst/>
              </a:rPr>
              <a:t>и  сторонняя независимая по отношению к работодателю </a:t>
            </a:r>
            <a:r>
              <a:rPr lang="ru-RU" sz="2400" b="1" dirty="0" smtClean="0">
                <a:solidFill>
                  <a:srgbClr val="FFFF00"/>
                </a:solidFill>
                <a:effectLst/>
              </a:rPr>
              <a:t>организация:</a:t>
            </a:r>
            <a:endParaRPr lang="ru-RU" sz="2400" dirty="0" smtClean="0">
              <a:effectLst/>
            </a:endParaRPr>
          </a:p>
          <a:p>
            <a:pPr marL="933450" lvl="1" indent="-533400">
              <a:lnSpc>
                <a:spcPct val="80000"/>
              </a:lnSpc>
              <a:defRPr/>
            </a:pPr>
            <a:r>
              <a:rPr lang="ru-RU" sz="2000" dirty="0" smtClean="0">
                <a:solidFill>
                  <a:schemeClr val="tx2"/>
                </a:solidFill>
                <a:effectLst/>
              </a:rPr>
              <a:t>с прописанным в Уставе соответствующим видом деятельности;</a:t>
            </a:r>
          </a:p>
          <a:p>
            <a:pPr marL="933450" lvl="1" indent="-533400">
              <a:lnSpc>
                <a:spcPct val="80000"/>
              </a:lnSpc>
              <a:defRPr/>
            </a:pPr>
            <a:r>
              <a:rPr lang="ru-RU" sz="2000" dirty="0" smtClean="0">
                <a:solidFill>
                  <a:schemeClr val="tx2"/>
                </a:solidFill>
                <a:effectLst/>
              </a:rPr>
              <a:t>включающая не менее пяти сертифицированных Минтрудом России на право выполнения работ экспертов;</a:t>
            </a:r>
          </a:p>
          <a:p>
            <a:pPr marL="933450" lvl="1" indent="-533400">
              <a:lnSpc>
                <a:spcPct val="80000"/>
              </a:lnSpc>
              <a:defRPr/>
            </a:pPr>
            <a:r>
              <a:rPr lang="ru-RU" sz="2000" dirty="0" smtClean="0">
                <a:solidFill>
                  <a:schemeClr val="tx2"/>
                </a:solidFill>
                <a:effectLst/>
              </a:rPr>
              <a:t>имеющая в своей структуре аккредитованную в установленном порядке  лабораторию (центр);</a:t>
            </a:r>
          </a:p>
          <a:p>
            <a:pPr marL="933450" lvl="1" indent="-533400">
              <a:lnSpc>
                <a:spcPct val="80000"/>
              </a:lnSpc>
              <a:defRPr/>
            </a:pPr>
            <a:r>
              <a:rPr lang="ru-RU" sz="2000" dirty="0" smtClean="0">
                <a:solidFill>
                  <a:schemeClr val="tx2"/>
                </a:solidFill>
                <a:effectLst/>
              </a:rPr>
              <a:t>входящая в реестр организаций, проводящих специальную оценку условий труда</a:t>
            </a:r>
          </a:p>
          <a:p>
            <a:pPr marL="540000" lvl="1" indent="0">
              <a:lnSpc>
                <a:spcPct val="80000"/>
              </a:lnSpc>
              <a:buFontTx/>
              <a:buNone/>
              <a:defRPr/>
            </a:pPr>
            <a:r>
              <a:rPr lang="ru-RU" sz="2400" dirty="0" smtClean="0"/>
              <a:t>и привлекаемая работодателем на основании договора гражданско-правового характера.</a:t>
            </a:r>
          </a:p>
          <a:p>
            <a:pPr marL="540000" lvl="1" indent="0">
              <a:lnSpc>
                <a:spcPct val="80000"/>
              </a:lnSpc>
              <a:buFontTx/>
              <a:buNone/>
              <a:defRPr/>
            </a:pPr>
            <a:endParaRPr lang="ru-RU" sz="2400" dirty="0" smtClean="0"/>
          </a:p>
          <a:p>
            <a:pPr marL="540000" lvl="1" indent="0">
              <a:lnSpc>
                <a:spcPct val="80000"/>
              </a:lnSpc>
              <a:buFontTx/>
              <a:buNone/>
              <a:defRPr/>
            </a:pPr>
            <a:r>
              <a:rPr lang="ru-RU" sz="2400" b="1" dirty="0" smtClean="0">
                <a:solidFill>
                  <a:srgbClr val="FFFF00"/>
                </a:solidFill>
                <a:effectLst/>
              </a:rPr>
              <a:t>Ответственность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smtClean="0">
                <a:ea typeface="+mn-ea"/>
                <a:cs typeface="+mn-cs"/>
              </a:rPr>
              <a:t>за проведение специальной оценки условий труда возлагается на  работодателя, организацию </a:t>
            </a:r>
            <a:r>
              <a:rPr lang="ru-RU" sz="2400" b="1" dirty="0" smtClean="0">
                <a:solidFill>
                  <a:schemeClr val="tx2"/>
                </a:solidFill>
                <a:ea typeface="+mn-ea"/>
                <a:cs typeface="+mn-cs"/>
              </a:rPr>
              <a:t>и эксперта</a:t>
            </a:r>
            <a:r>
              <a:rPr lang="ru-RU" sz="2400" dirty="0" smtClean="0">
                <a:ea typeface="+mn-ea"/>
                <a:cs typeface="+mn-cs"/>
              </a:rPr>
              <a:t>, ее проводящую.</a:t>
            </a:r>
            <a:r>
              <a:rPr lang="ru-RU" sz="2400" dirty="0" smtClean="0">
                <a:effectLst/>
              </a:rPr>
              <a:t> </a:t>
            </a:r>
            <a:endParaRPr lang="ru-RU" sz="2400" b="1" dirty="0" smtClean="0">
              <a:solidFill>
                <a:srgbClr val="CC3300"/>
              </a:solidFill>
              <a:effectLst/>
            </a:endParaRPr>
          </a:p>
          <a:p>
            <a:pPr marL="540000" lvl="1" indent="0">
              <a:lnSpc>
                <a:spcPct val="80000"/>
              </a:lnSpc>
              <a:buFontTx/>
              <a:buNone/>
              <a:defRPr/>
            </a:pPr>
            <a:endParaRPr lang="ru-RU" sz="2400" dirty="0" smtClean="0"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836613"/>
            <a:ext cx="8964613" cy="5832475"/>
          </a:xfrm>
        </p:spPr>
        <p:txBody>
          <a:bodyPr/>
          <a:lstStyle/>
          <a:p>
            <a:pPr marL="533400" indent="-533400">
              <a:defRPr/>
            </a:pPr>
            <a:r>
              <a:rPr lang="ru-RU" sz="2200" dirty="0" smtClean="0"/>
              <a:t>Специальная оценка условий труда проводится в порядке, установленном </a:t>
            </a:r>
            <a:r>
              <a:rPr lang="ru-RU" sz="2200" dirty="0" smtClean="0">
                <a:solidFill>
                  <a:schemeClr val="hlink"/>
                </a:solidFill>
              </a:rPr>
              <a:t>гл.2 Федерального Закона РФ от 28.12.2013 № 426-ФЗ </a:t>
            </a:r>
            <a:r>
              <a:rPr lang="ru-RU" sz="2200" dirty="0" smtClean="0"/>
              <a:t>и </a:t>
            </a:r>
            <a:r>
              <a:rPr lang="ru-RU" sz="2200" b="1" dirty="0" smtClean="0"/>
              <a:t>методикой</a:t>
            </a:r>
            <a:r>
              <a:rPr lang="ru-RU" sz="2200" b="1" baseline="30000" dirty="0" smtClean="0">
                <a:solidFill>
                  <a:srgbClr val="FF0000"/>
                </a:solidFill>
                <a:effectLst/>
              </a:rPr>
              <a:t>*</a:t>
            </a:r>
            <a:r>
              <a:rPr lang="ru-RU" sz="2200" dirty="0" smtClean="0"/>
              <a:t> ее проведения.</a:t>
            </a:r>
          </a:p>
          <a:p>
            <a:pPr marL="533400" indent="-533400">
              <a:defRPr/>
            </a:pPr>
            <a:endParaRPr lang="ru-RU" sz="2200" dirty="0" smtClean="0"/>
          </a:p>
          <a:p>
            <a:pPr marL="533400" indent="-533400">
              <a:defRPr/>
            </a:pPr>
            <a:r>
              <a:rPr lang="ru-RU" sz="2200" b="1" dirty="0" smtClean="0">
                <a:solidFill>
                  <a:srgbClr val="FFFF00"/>
                </a:solidFill>
                <a:effectLst/>
              </a:rPr>
              <a:t>Сроки</a:t>
            </a:r>
            <a:r>
              <a:rPr lang="ru-RU" sz="2200" dirty="0" smtClean="0">
                <a:effectLst/>
              </a:rPr>
              <a:t> </a:t>
            </a:r>
            <a:r>
              <a:rPr lang="ru-RU" sz="2200" dirty="0" smtClean="0"/>
              <a:t>проведения специальной оценки условий труда устанавливаются не реже одного раза </a:t>
            </a:r>
            <a:r>
              <a:rPr lang="ru-RU" sz="2200" b="1" dirty="0" smtClean="0">
                <a:solidFill>
                  <a:srgbClr val="FFFF00"/>
                </a:solidFill>
                <a:effectLst/>
              </a:rPr>
              <a:t>в </a:t>
            </a:r>
            <a:r>
              <a:rPr lang="ru-RU" sz="2200" b="1" smtClean="0">
                <a:solidFill>
                  <a:srgbClr val="FFFF00"/>
                </a:solidFill>
                <a:effectLst/>
              </a:rPr>
              <a:t>5 лет </a:t>
            </a:r>
            <a:r>
              <a:rPr lang="ru-RU" sz="2200" dirty="0" smtClean="0"/>
              <a:t>для каждого рабочего места со дня утверждения результатов (отчета) о проведении специальной оценки условий труда.</a:t>
            </a:r>
          </a:p>
          <a:p>
            <a:pPr marL="533400" indent="-533400">
              <a:defRPr/>
            </a:pPr>
            <a:endParaRPr lang="ru-RU" sz="2200" dirty="0" smtClean="0"/>
          </a:p>
          <a:p>
            <a:pPr marL="533400" indent="-533400">
              <a:defRPr/>
            </a:pPr>
            <a:r>
              <a:rPr lang="ru-RU" sz="2200" b="1" dirty="0" smtClean="0">
                <a:solidFill>
                  <a:srgbClr val="FFFF00"/>
                </a:solidFill>
                <a:effectLst/>
              </a:rPr>
              <a:t>Сроки</a:t>
            </a:r>
            <a:r>
              <a:rPr lang="ru-RU" sz="2200" dirty="0" smtClean="0">
                <a:effectLst/>
              </a:rPr>
              <a:t> </a:t>
            </a:r>
            <a:r>
              <a:rPr lang="ru-RU" sz="2200" dirty="0" smtClean="0"/>
              <a:t>проведения </a:t>
            </a:r>
            <a:r>
              <a:rPr lang="ru-RU" sz="2200" b="1" dirty="0" smtClean="0">
                <a:solidFill>
                  <a:srgbClr val="FFFF00"/>
                </a:solidFill>
                <a:effectLst/>
              </a:rPr>
              <a:t>внеплановой</a:t>
            </a:r>
            <a:r>
              <a:rPr lang="ru-RU" sz="2200" dirty="0" smtClean="0"/>
              <a:t> специальной оценки условий труда - в течение </a:t>
            </a:r>
            <a:r>
              <a:rPr lang="ru-RU" sz="2200" b="1" dirty="0" smtClean="0">
                <a:solidFill>
                  <a:srgbClr val="FFFF00"/>
                </a:solidFill>
                <a:effectLst/>
              </a:rPr>
              <a:t>шести месяцев </a:t>
            </a:r>
            <a:r>
              <a:rPr lang="ru-RU" sz="2200" dirty="0" smtClean="0"/>
              <a:t>со дня наступления этого события.</a:t>
            </a:r>
          </a:p>
          <a:p>
            <a:pPr marL="533400" indent="-533400">
              <a:lnSpc>
                <a:spcPct val="80000"/>
              </a:lnSpc>
              <a:buClr>
                <a:srgbClr val="A3C145"/>
              </a:buClr>
              <a:buSzPct val="80000"/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111111"/>
                </a:solidFill>
                <a:effectLst/>
                <a:latin typeface="Tahoma"/>
              </a:rPr>
              <a:t>__________________________________________________   </a:t>
            </a:r>
          </a:p>
          <a:p>
            <a:pPr marL="533400" indent="-533400">
              <a:lnSpc>
                <a:spcPct val="80000"/>
              </a:lnSpc>
              <a:buClr>
                <a:srgbClr val="A3C145"/>
              </a:buClr>
              <a:buSzPct val="80000"/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FFFFFF"/>
                </a:solidFill>
                <a:effectLst/>
                <a:latin typeface="Tahoma"/>
              </a:rPr>
              <a:t>      </a:t>
            </a:r>
            <a:r>
              <a:rPr lang="ru-RU" sz="2400" b="1" baseline="30000" dirty="0" smtClean="0">
                <a:solidFill>
                  <a:srgbClr val="FF0000"/>
                </a:solidFill>
                <a:effectLst/>
                <a:latin typeface="Tahoma"/>
              </a:rPr>
              <a:t>*</a:t>
            </a:r>
            <a:r>
              <a:rPr lang="ru-RU" sz="1800" baseline="30000" dirty="0" smtClean="0">
                <a:solidFill>
                  <a:srgbClr val="FFFFFF"/>
                </a:solidFill>
                <a:effectLst/>
                <a:latin typeface="Tahoma"/>
              </a:rPr>
              <a:t> </a:t>
            </a:r>
            <a:r>
              <a:rPr lang="ru-RU" sz="1600" dirty="0" smtClean="0">
                <a:solidFill>
                  <a:srgbClr val="111111"/>
                </a:solidFill>
                <a:effectLst/>
                <a:latin typeface="Tahoma"/>
              </a:rPr>
              <a:t>Утверждена приказом Минтруда России от 24.01.2014 № 33н.</a:t>
            </a:r>
          </a:p>
          <a:p>
            <a:pPr marL="533400" indent="-533400">
              <a:defRPr/>
            </a:pPr>
            <a:endParaRPr lang="ru-RU" sz="2400" dirty="0" smtClean="0">
              <a:effectLst/>
            </a:endParaRPr>
          </a:p>
          <a:p>
            <a:pPr marL="533400" indent="-533400">
              <a:defRPr/>
            </a:pPr>
            <a:endParaRPr lang="ru-RU" sz="2400" dirty="0" smtClean="0">
              <a:effectLst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-242888"/>
            <a:ext cx="7667625" cy="936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ru-RU" sz="3200" b="1" kern="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Специальная оценка условий труда</a:t>
            </a:r>
            <a:endParaRPr lang="ru-RU" sz="2400" b="1" kern="0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FFDB52-6E06-4504-9E41-E290F69F0DFF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87552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50825" y="1341438"/>
            <a:ext cx="8713788" cy="5327650"/>
          </a:xfrm>
        </p:spPr>
        <p:txBody>
          <a:bodyPr/>
          <a:lstStyle/>
          <a:p>
            <a:pPr marL="533400" indent="-533400"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2400" b="1" smtClean="0">
                <a:solidFill>
                  <a:schemeClr val="tx2"/>
                </a:solidFill>
              </a:rPr>
              <a:t>Конвенции Международной Организации Труда</a:t>
            </a:r>
          </a:p>
          <a:p>
            <a:pPr marL="533400" indent="-533400" algn="ctr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ru-RU" sz="2400" b="1" smtClean="0">
              <a:solidFill>
                <a:schemeClr val="tx2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defRPr/>
            </a:pPr>
            <a:r>
              <a:rPr lang="ru-RU" sz="2000" smtClean="0"/>
              <a:t>Конвенция № 13 «Об использовании свинцовых белил в малярном деле»</a:t>
            </a:r>
          </a:p>
          <a:p>
            <a:pPr marL="533400" indent="-533400" eaLnBrk="1" hangingPunct="1">
              <a:lnSpc>
                <a:spcPct val="90000"/>
              </a:lnSpc>
              <a:defRPr/>
            </a:pPr>
            <a:r>
              <a:rPr lang="ru-RU" sz="2000" smtClean="0"/>
              <a:t>Конвенция № 45 «О применении труда женщин на подземных работах в шахтах любого рода»</a:t>
            </a:r>
          </a:p>
          <a:p>
            <a:pPr marL="533400" indent="-533400" eaLnBrk="1" hangingPunct="1">
              <a:lnSpc>
                <a:spcPct val="90000"/>
              </a:lnSpc>
              <a:defRPr/>
            </a:pPr>
            <a:r>
              <a:rPr lang="ru-RU" sz="2000" smtClean="0"/>
              <a:t> Конвенция № 81 «Об инспекции труда»</a:t>
            </a:r>
          </a:p>
          <a:p>
            <a:pPr marL="533400" indent="-533400" eaLnBrk="1" hangingPunct="1">
              <a:lnSpc>
                <a:spcPct val="90000"/>
              </a:lnSpc>
              <a:defRPr/>
            </a:pPr>
            <a:r>
              <a:rPr lang="ru-RU" sz="2000" smtClean="0"/>
              <a:t>Конвенция №120 «О гигиене труда в торговле и учреждениях</a:t>
            </a:r>
          </a:p>
          <a:p>
            <a:pPr marL="533400" indent="-533400" eaLnBrk="1" hangingPunct="1">
              <a:lnSpc>
                <a:spcPct val="90000"/>
              </a:lnSpc>
              <a:defRPr/>
            </a:pPr>
            <a:r>
              <a:rPr lang="ru-RU" sz="2000" smtClean="0"/>
              <a:t>Конвенция года № 148 «О производственной среде (загрязнение воздуха, шум и вибрация)»</a:t>
            </a:r>
          </a:p>
          <a:p>
            <a:pPr marL="533400" indent="-533400" eaLnBrk="1" hangingPunct="1">
              <a:lnSpc>
                <a:spcPct val="90000"/>
              </a:lnSpc>
              <a:defRPr/>
            </a:pPr>
            <a:r>
              <a:rPr lang="ru-RU" sz="2000" smtClean="0"/>
              <a:t>Конвенция № 152 «О технике безопасности и гигиене труда (портовые работы)» </a:t>
            </a:r>
          </a:p>
          <a:p>
            <a:pPr marL="533400" indent="-533400" eaLnBrk="1" hangingPunct="1">
              <a:lnSpc>
                <a:spcPct val="90000"/>
              </a:lnSpc>
              <a:defRPr/>
            </a:pPr>
            <a:r>
              <a:rPr lang="ru-RU" sz="2000" smtClean="0"/>
              <a:t>Конвенция № 155 «О безопасности и гигиене труда»</a:t>
            </a:r>
          </a:p>
          <a:p>
            <a:pPr marL="533400" indent="-533400" eaLnBrk="1" hangingPunct="1">
              <a:lnSpc>
                <a:spcPct val="90000"/>
              </a:lnSpc>
              <a:defRPr/>
            </a:pPr>
            <a:r>
              <a:rPr lang="ru-RU" sz="2000" smtClean="0"/>
              <a:t>Конвенция № 162 «Об асбесте» </a:t>
            </a:r>
          </a:p>
          <a:p>
            <a:pPr marL="533400" indent="-533400" eaLnBrk="1" hangingPunct="1">
              <a:lnSpc>
                <a:spcPct val="90000"/>
              </a:lnSpc>
              <a:defRPr/>
            </a:pPr>
            <a:r>
              <a:rPr lang="ru-RU" sz="2000" smtClean="0"/>
              <a:t>Конвенции № 187 «Об основах, содействующих безопасности и гигиене труда» </a:t>
            </a:r>
          </a:p>
        </p:txBody>
      </p:sp>
      <p:sp>
        <p:nvSpPr>
          <p:cNvPr id="875526" name="Rectangle 6"/>
          <p:cNvSpPr>
            <a:spLocks noRot="1" noChangeArrowheads="1"/>
          </p:cNvSpPr>
          <p:nvPr/>
        </p:nvSpPr>
        <p:spPr bwMode="auto">
          <a:xfrm>
            <a:off x="971550" y="0"/>
            <a:ext cx="691356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4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Правовые основы охраны труда в организации</a:t>
            </a:r>
            <a:endParaRPr lang="ru-RU" sz="240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456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765175"/>
            <a:ext cx="9144000" cy="5643563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000" b="1" dirty="0" smtClean="0">
              <a:solidFill>
                <a:srgbClr val="FFFF00"/>
              </a:solidFill>
            </a:endParaRP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rgbClr val="FFFF00"/>
                </a:solidFill>
              </a:rPr>
              <a:t>Внеплановая </a:t>
            </a:r>
            <a:r>
              <a:rPr lang="ru-RU" sz="2400" dirty="0" smtClean="0"/>
              <a:t>специальная оценка условий труда проводится в случаях: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endParaRPr lang="ru-RU" sz="2200" dirty="0" smtClean="0"/>
          </a:p>
          <a:p>
            <a:pPr marL="914400" lvl="1" indent="-457200" eaLnBrk="1" hangingPunct="1">
              <a:lnSpc>
                <a:spcPct val="80000"/>
              </a:lnSpc>
              <a:defRPr/>
            </a:pPr>
            <a:r>
              <a:rPr lang="ru-RU" sz="2000" dirty="0" smtClean="0"/>
              <a:t>ввода в эксплуатацию вновь организованных рабочих мест;</a:t>
            </a:r>
          </a:p>
          <a:p>
            <a:pPr marL="914400" lvl="1" indent="-457200" eaLnBrk="1" hangingPunct="1">
              <a:lnSpc>
                <a:spcPct val="80000"/>
              </a:lnSpc>
              <a:buFontTx/>
              <a:buNone/>
              <a:defRPr/>
            </a:pPr>
            <a:endParaRPr lang="ru-RU" sz="800" dirty="0" smtClean="0"/>
          </a:p>
          <a:p>
            <a:pPr marL="914400" lvl="1" indent="-457200" eaLnBrk="1" hangingPunct="1">
              <a:lnSpc>
                <a:spcPct val="80000"/>
              </a:lnSpc>
              <a:defRPr/>
            </a:pPr>
            <a:r>
              <a:rPr lang="ru-RU" sz="2000" dirty="0" smtClean="0"/>
              <a:t>получения предписания государственного инспектора труда;</a:t>
            </a:r>
          </a:p>
          <a:p>
            <a:pPr marL="914400" lvl="1" indent="-457200" eaLnBrk="1" hangingPunct="1">
              <a:lnSpc>
                <a:spcPct val="80000"/>
              </a:lnSpc>
              <a:buFontTx/>
              <a:buNone/>
              <a:defRPr/>
            </a:pPr>
            <a:endParaRPr lang="ru-RU" sz="800" dirty="0" smtClean="0"/>
          </a:p>
          <a:p>
            <a:pPr marL="914400" lvl="1" indent="-457200" eaLnBrk="1" hangingPunct="1">
              <a:lnSpc>
                <a:spcPct val="80000"/>
              </a:lnSpc>
              <a:defRPr/>
            </a:pPr>
            <a:r>
              <a:rPr lang="ru-RU" sz="2000" dirty="0" smtClean="0"/>
              <a:t>замены производственного оборудования, изменения технологического процесса, состава применяемых материалов и сырья, если это повлияло на условия труда;</a:t>
            </a:r>
          </a:p>
          <a:p>
            <a:pPr marL="914400" lvl="1" indent="-457200" eaLnBrk="1" hangingPunct="1">
              <a:lnSpc>
                <a:spcPct val="80000"/>
              </a:lnSpc>
              <a:buFontTx/>
              <a:buNone/>
              <a:defRPr/>
            </a:pPr>
            <a:endParaRPr lang="ru-RU" sz="800" dirty="0" smtClean="0"/>
          </a:p>
          <a:p>
            <a:pPr marL="914400" lvl="1" indent="-457200" eaLnBrk="1" hangingPunct="1">
              <a:lnSpc>
                <a:spcPct val="80000"/>
              </a:lnSpc>
              <a:defRPr/>
            </a:pPr>
            <a:r>
              <a:rPr lang="ru-RU" sz="2000" dirty="0" smtClean="0"/>
              <a:t>изменения применяемых средств коллективной защиты и СИЗ, если это повлияло на условия труда;</a:t>
            </a:r>
          </a:p>
          <a:p>
            <a:pPr marL="914400" lvl="1" indent="-457200" eaLnBrk="1" hangingPunct="1">
              <a:lnSpc>
                <a:spcPct val="80000"/>
              </a:lnSpc>
              <a:buFontTx/>
              <a:buNone/>
              <a:defRPr/>
            </a:pPr>
            <a:endParaRPr lang="ru-RU" sz="800" dirty="0" smtClean="0"/>
          </a:p>
          <a:p>
            <a:pPr marL="914400" lvl="1" indent="-457200" eaLnBrk="1" hangingPunct="1">
              <a:lnSpc>
                <a:spcPct val="80000"/>
              </a:lnSpc>
              <a:defRPr/>
            </a:pPr>
            <a:r>
              <a:rPr lang="ru-RU" sz="2000" dirty="0" smtClean="0"/>
              <a:t>произошедшего несчастного случая на производстве или выявленного профзаболевания, причинами которых явилось воздействие ОВПФ;</a:t>
            </a:r>
          </a:p>
          <a:p>
            <a:pPr marL="914400" lvl="1" indent="-457200" eaLnBrk="1" hangingPunct="1">
              <a:lnSpc>
                <a:spcPct val="80000"/>
              </a:lnSpc>
              <a:buFontTx/>
              <a:buNone/>
              <a:defRPr/>
            </a:pPr>
            <a:endParaRPr lang="ru-RU" sz="800" dirty="0" smtClean="0"/>
          </a:p>
          <a:p>
            <a:pPr marL="914400" lvl="1" indent="-457200" eaLnBrk="1" hangingPunct="1">
              <a:lnSpc>
                <a:spcPct val="80000"/>
              </a:lnSpc>
              <a:defRPr/>
            </a:pPr>
            <a:r>
              <a:rPr lang="ru-RU" sz="2000" dirty="0" smtClean="0"/>
              <a:t>наличия мотивированных предложений выборного органа первичной профсоюзной организации или иного представительного органа работников о ее проведении.</a:t>
            </a:r>
          </a:p>
          <a:p>
            <a:pPr marL="914400" lvl="1" indent="-457200" eaLnBrk="1" hangingPunct="1">
              <a:lnSpc>
                <a:spcPct val="80000"/>
              </a:lnSpc>
              <a:defRPr/>
            </a:pPr>
            <a:endParaRPr lang="ru-RU" sz="2000" dirty="0" smtClean="0"/>
          </a:p>
          <a:p>
            <a:pPr marL="914400" lvl="1" indent="-457200" eaLnBrk="1" hangingPunct="1">
              <a:lnSpc>
                <a:spcPct val="80000"/>
              </a:lnSpc>
              <a:buFontTx/>
              <a:buNone/>
              <a:defRPr/>
            </a:pPr>
            <a:endParaRPr lang="ru-RU" sz="2000" dirty="0" smtClean="0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CF242-F629-41E1-BABE-D40FA771B8AD}" type="slidenum">
              <a:rPr lang="ru-RU"/>
              <a:pPr>
                <a:defRPr/>
              </a:pPr>
              <a:t>40</a:t>
            </a:fld>
            <a:endParaRPr lang="ru-RU" dirty="0"/>
          </a:p>
        </p:txBody>
      </p:sp>
      <p:sp>
        <p:nvSpPr>
          <p:cNvPr id="167940" name="Rectangle 3"/>
          <p:cNvSpPr>
            <a:spLocks noChangeArrowheads="1"/>
          </p:cNvSpPr>
          <p:nvPr/>
        </p:nvSpPr>
        <p:spPr bwMode="auto">
          <a:xfrm>
            <a:off x="0" y="0"/>
            <a:ext cx="7489825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ru-RU" sz="3200" b="1" kern="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+mn-cs"/>
              </a:rPr>
              <a:t>Специальная оценка условий труда</a:t>
            </a:r>
            <a:endParaRPr lang="ru-RU" sz="2400" b="1" kern="0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+mn-cs"/>
            </a:endParaRPr>
          </a:p>
          <a:p>
            <a:pPr algn="ctr">
              <a:lnSpc>
                <a:spcPct val="60000"/>
              </a:lnSpc>
              <a:defRPr/>
            </a:pPr>
            <a:endParaRPr lang="ru-RU" sz="3200" b="1" dirty="0">
              <a:solidFill>
                <a:srgbClr val="CC3300"/>
              </a:solidFill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14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620713"/>
            <a:ext cx="8964613" cy="6237287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tx2"/>
                </a:solidFill>
              </a:rPr>
              <a:t>	</a:t>
            </a:r>
            <a:r>
              <a:rPr lang="ru-RU" sz="2400" b="1" dirty="0" smtClean="0"/>
              <a:t>Организационно специальная оценка условий труда проводится </a:t>
            </a:r>
            <a:r>
              <a:rPr lang="ru-RU" sz="2400" b="1" dirty="0" smtClean="0">
                <a:solidFill>
                  <a:srgbClr val="CC3300"/>
                </a:solidFill>
              </a:rPr>
              <a:t>поэтапно</a:t>
            </a:r>
            <a:r>
              <a:rPr lang="ru-RU" sz="2400" b="1" dirty="0" smtClean="0"/>
              <a:t>:</a:t>
            </a:r>
          </a:p>
          <a:p>
            <a:pPr marL="533400" indent="-533400" eaLnBrk="1" hangingPunct="1">
              <a:buFont typeface="Wingdings" pitchFamily="2" charset="2"/>
              <a:buNone/>
              <a:defRPr/>
            </a:pPr>
            <a:endParaRPr lang="ru-RU" sz="800" b="1" dirty="0" smtClean="0"/>
          </a:p>
          <a:p>
            <a:pPr marL="533400" indent="-533400" eaLnBrk="1" hangingPunct="1">
              <a:buFont typeface="Wingdings" pitchFamily="2" charset="2"/>
              <a:buAutoNum type="arabicPeriod"/>
              <a:defRPr/>
            </a:pPr>
            <a:r>
              <a:rPr lang="ru-RU" sz="2400" dirty="0" smtClean="0"/>
              <a:t>Подготовка к проведению специальной оценки условий труда.</a:t>
            </a:r>
          </a:p>
          <a:p>
            <a:pPr marL="533400" indent="-533400" eaLnBrk="1" hangingPunct="1">
              <a:buFont typeface="Wingdings" pitchFamily="2" charset="2"/>
              <a:buAutoNum type="arabicPeriod"/>
              <a:defRPr/>
            </a:pPr>
            <a:endParaRPr lang="ru-RU" sz="800" dirty="0" smtClean="0"/>
          </a:p>
          <a:p>
            <a:pPr marL="533400" indent="-533400" eaLnBrk="1" hangingPunct="1">
              <a:buFont typeface="Wingdings" pitchFamily="2" charset="2"/>
              <a:buAutoNum type="arabicPeriod"/>
              <a:defRPr/>
            </a:pPr>
            <a:r>
              <a:rPr lang="ru-RU" sz="2400" dirty="0" smtClean="0"/>
              <a:t>Идентификация вредных и (или) опасных производственных факторов (ОВПФ).</a:t>
            </a:r>
          </a:p>
          <a:p>
            <a:pPr marL="533400" indent="-533400" eaLnBrk="1" hangingPunct="1">
              <a:buFont typeface="Wingdings" pitchFamily="2" charset="2"/>
              <a:buAutoNum type="arabicPeriod"/>
              <a:defRPr/>
            </a:pPr>
            <a:endParaRPr lang="ru-RU" sz="800" dirty="0" smtClean="0"/>
          </a:p>
          <a:p>
            <a:pPr marL="533400" indent="-533400" eaLnBrk="1" hangingPunct="1">
              <a:buFont typeface="Wingdings" pitchFamily="2" charset="2"/>
              <a:buAutoNum type="arabicPeriod"/>
              <a:defRPr/>
            </a:pPr>
            <a:r>
              <a:rPr lang="ru-RU" sz="2400" dirty="0" smtClean="0"/>
              <a:t>Декларирование соответствия условий труда государственным нормативным требованиям охраны труда и (или) исследование и измерения ОВПФ.</a:t>
            </a:r>
          </a:p>
          <a:p>
            <a:pPr marL="533400" indent="-533400" eaLnBrk="1" hangingPunct="1">
              <a:buFont typeface="Wingdings" pitchFamily="2" charset="2"/>
              <a:buAutoNum type="arabicPeriod"/>
              <a:defRPr/>
            </a:pPr>
            <a:endParaRPr lang="ru-RU" sz="800" dirty="0" smtClean="0"/>
          </a:p>
          <a:p>
            <a:pPr marL="533400" indent="-533400" eaLnBrk="1" hangingPunct="1">
              <a:buFont typeface="Wingdings" pitchFamily="2" charset="2"/>
              <a:buAutoNum type="arabicPeriod"/>
              <a:defRPr/>
            </a:pPr>
            <a:r>
              <a:rPr lang="ru-RU" sz="2400" dirty="0" smtClean="0"/>
              <a:t>Оформление результатов проведения специальной оценки условий труда (</a:t>
            </a:r>
            <a:r>
              <a:rPr lang="ru-RU" sz="2400" b="1" dirty="0" smtClean="0">
                <a:solidFill>
                  <a:schemeClr val="tx2"/>
                </a:solidFill>
              </a:rPr>
              <a:t>отчета о ее проведении</a:t>
            </a:r>
            <a:r>
              <a:rPr lang="ru-RU" sz="2400" dirty="0" smtClean="0"/>
              <a:t>).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452344-AE0F-4CDA-B195-FBA3415CCE29}" type="slidenum">
              <a:rPr lang="ru-RU"/>
              <a:pPr>
                <a:defRPr/>
              </a:pPr>
              <a:t>41</a:t>
            </a:fld>
            <a:endParaRPr lang="ru-RU" dirty="0"/>
          </a:p>
        </p:txBody>
      </p:sp>
      <p:sp>
        <p:nvSpPr>
          <p:cNvPr id="174084" name="Rectangle 9"/>
          <p:cNvSpPr>
            <a:spLocks noChangeArrowheads="1"/>
          </p:cNvSpPr>
          <p:nvPr/>
        </p:nvSpPr>
        <p:spPr bwMode="auto">
          <a:xfrm>
            <a:off x="0" y="0"/>
            <a:ext cx="7561263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lnSpc>
                <a:spcPct val="60000"/>
              </a:lnSpc>
              <a:defRPr/>
            </a:pPr>
            <a:r>
              <a:rPr lang="ru-RU" sz="3200" b="1" kern="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+mn-cs"/>
              </a:rPr>
              <a:t>Специальная оценка условий труда</a:t>
            </a:r>
            <a:endParaRPr lang="ru-RU" sz="3200" b="1" dirty="0">
              <a:solidFill>
                <a:srgbClr val="CC3300"/>
              </a:solidFill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34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692150"/>
            <a:ext cx="8893175" cy="6165850"/>
          </a:xfrm>
        </p:spPr>
        <p:txBody>
          <a:bodyPr/>
          <a:lstStyle/>
          <a:p>
            <a:pPr marL="533400" indent="-5334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FFFF00"/>
                </a:solidFill>
              </a:rPr>
              <a:t>1. Подготовка к проведению специальной оценки условий труда</a:t>
            </a:r>
            <a:endParaRPr lang="ru-RU" sz="1200" b="1" dirty="0" smtClean="0">
              <a:solidFill>
                <a:srgbClr val="FFFF00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defRPr/>
            </a:pPr>
            <a:endParaRPr lang="ru-RU" sz="2400" dirty="0" smtClean="0"/>
          </a:p>
          <a:p>
            <a:pPr marL="533400" indent="-533400" eaLnBrk="1" hangingPunct="1">
              <a:lnSpc>
                <a:spcPct val="90000"/>
              </a:lnSpc>
              <a:defRPr/>
            </a:pPr>
            <a:r>
              <a:rPr lang="ru-RU" sz="2200" dirty="0" smtClean="0"/>
              <a:t>Подготовка </a:t>
            </a:r>
            <a:r>
              <a:rPr lang="ru-RU" sz="2200" b="1" dirty="0" smtClean="0">
                <a:solidFill>
                  <a:schemeClr val="tx2"/>
                </a:solidFill>
              </a:rPr>
              <a:t>приказа (распоряжения) работодателя </a:t>
            </a:r>
            <a:r>
              <a:rPr lang="ru-RU" sz="2200" dirty="0" smtClean="0"/>
              <a:t> о создании комиссии по проведению специальной оценки условий труда, в котором определяется ее </a:t>
            </a:r>
            <a:r>
              <a:rPr lang="ru-RU" sz="2200" b="1" dirty="0" smtClean="0">
                <a:solidFill>
                  <a:schemeClr val="tx2"/>
                </a:solidFill>
              </a:rPr>
              <a:t>нечетный </a:t>
            </a:r>
            <a:r>
              <a:rPr lang="ru-RU" sz="2200" dirty="0" smtClean="0"/>
              <a:t>количественный и качественный состав, порядок ее деятельности, а также утверждается график проведения специальной оценки условий труда.</a:t>
            </a:r>
          </a:p>
          <a:p>
            <a:pPr marL="533400" indent="-533400" eaLnBrk="1" hangingPunct="1">
              <a:lnSpc>
                <a:spcPct val="90000"/>
              </a:lnSpc>
              <a:defRPr/>
            </a:pPr>
            <a:endParaRPr lang="ru-RU" sz="2200" dirty="0" smtClean="0"/>
          </a:p>
          <a:p>
            <a:pPr marL="533400" indent="-533400" eaLnBrk="1" hangingPunct="1">
              <a:lnSpc>
                <a:spcPct val="90000"/>
              </a:lnSpc>
              <a:defRPr/>
            </a:pPr>
            <a:r>
              <a:rPr lang="ru-RU" sz="2200" dirty="0" smtClean="0"/>
              <a:t>Выбор </a:t>
            </a:r>
            <a:r>
              <a:rPr lang="ru-RU" sz="2200" b="1" dirty="0" smtClean="0">
                <a:solidFill>
                  <a:schemeClr val="tx2"/>
                </a:solidFill>
              </a:rPr>
              <a:t>организации(</a:t>
            </a:r>
            <a:r>
              <a:rPr lang="ru-RU" sz="2200" b="1" dirty="0" err="1" smtClean="0">
                <a:solidFill>
                  <a:schemeClr val="tx2"/>
                </a:solidFill>
              </a:rPr>
              <a:t>й</a:t>
            </a:r>
            <a:r>
              <a:rPr lang="ru-RU" sz="2200" b="1" dirty="0" smtClean="0">
                <a:solidFill>
                  <a:schemeClr val="tx2"/>
                </a:solidFill>
              </a:rPr>
              <a:t>)</a:t>
            </a:r>
            <a:r>
              <a:rPr lang="ru-RU" sz="2200" dirty="0" smtClean="0"/>
              <a:t>, проводящей специальную оценку условий труда. </a:t>
            </a:r>
            <a:r>
              <a:rPr lang="ru-RU" sz="2200" b="1" dirty="0" smtClean="0"/>
              <a:t>Критерии выбора: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200" b="1" dirty="0" smtClean="0">
                <a:solidFill>
                  <a:srgbClr val="FFFF00"/>
                </a:solidFill>
              </a:rPr>
              <a:t>	 	</a:t>
            </a:r>
            <a:r>
              <a:rPr lang="ru-RU" sz="2200" dirty="0" smtClean="0"/>
              <a:t>- легитимность;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200" b="1" dirty="0" smtClean="0"/>
              <a:t>		</a:t>
            </a:r>
            <a:r>
              <a:rPr lang="ru-RU" sz="2200" dirty="0" smtClean="0"/>
              <a:t>- независимость по отношению к работодателю;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200" dirty="0" smtClean="0"/>
              <a:t>		- цена;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200" dirty="0" smtClean="0"/>
              <a:t>		- опыт.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9BABBE-F028-444F-A89A-83DA5C3DE9C8}" type="slidenum">
              <a:rPr lang="ru-RU"/>
              <a:pPr>
                <a:defRPr/>
              </a:pPr>
              <a:t>42</a:t>
            </a:fld>
            <a:endParaRPr lang="ru-RU"/>
          </a:p>
        </p:txBody>
      </p:sp>
      <p:sp>
        <p:nvSpPr>
          <p:cNvPr id="175108" name="Rectangle 9"/>
          <p:cNvSpPr>
            <a:spLocks noChangeArrowheads="1"/>
          </p:cNvSpPr>
          <p:nvPr/>
        </p:nvSpPr>
        <p:spPr bwMode="auto">
          <a:xfrm>
            <a:off x="0" y="-100013"/>
            <a:ext cx="774065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lnSpc>
                <a:spcPct val="60000"/>
              </a:lnSpc>
              <a:defRPr/>
            </a:pPr>
            <a:r>
              <a:rPr lang="ru-RU" sz="3200" b="1" kern="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+mn-cs"/>
              </a:rPr>
              <a:t>Специальная оценка условий труда</a:t>
            </a:r>
            <a:endParaRPr lang="ru-RU" sz="3200" b="1" dirty="0">
              <a:solidFill>
                <a:srgbClr val="CC3300"/>
              </a:solidFill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55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50825" y="549275"/>
            <a:ext cx="8893175" cy="6192838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1400" b="1" dirty="0" smtClean="0"/>
          </a:p>
          <a:p>
            <a:pPr marL="533400" indent="-533400"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FFFF00"/>
                </a:solidFill>
              </a:rPr>
              <a:t>Состав комиссии: </a:t>
            </a:r>
          </a:p>
          <a:p>
            <a:pPr marL="533400" indent="-533400" eaLnBrk="1" hangingPunct="1">
              <a:lnSpc>
                <a:spcPct val="90000"/>
              </a:lnSpc>
              <a:defRPr/>
            </a:pPr>
            <a:endParaRPr lang="ru-RU" sz="800" b="1" dirty="0" smtClean="0">
              <a:solidFill>
                <a:srgbClr val="FFFF00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200" dirty="0" smtClean="0"/>
              <a:t>	- </a:t>
            </a:r>
            <a:r>
              <a:rPr lang="ru-RU" sz="2200" b="1" dirty="0" smtClean="0"/>
              <a:t>председатель</a:t>
            </a:r>
            <a:r>
              <a:rPr lang="ru-RU" sz="2200" dirty="0" smtClean="0"/>
              <a:t> – работодатель (его представитель)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200" dirty="0" smtClean="0"/>
              <a:t>	- </a:t>
            </a:r>
            <a:r>
              <a:rPr lang="ru-RU" sz="2200" b="1" dirty="0" smtClean="0"/>
              <a:t>представители работодателя, в т.ч. специалист по охране труда;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200" dirty="0" smtClean="0"/>
              <a:t>	- </a:t>
            </a:r>
            <a:r>
              <a:rPr lang="ru-RU" sz="2200" b="1" dirty="0" smtClean="0"/>
              <a:t>представители выборного органа первичной профсоюзной организации </a:t>
            </a:r>
            <a:r>
              <a:rPr lang="ru-RU" sz="2200" dirty="0" smtClean="0"/>
              <a:t>(иного представительного органа работников) – при наличии.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800" dirty="0" smtClean="0"/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2800" b="1" dirty="0" smtClean="0">
                <a:solidFill>
                  <a:srgbClr val="FFFF00"/>
                </a:solidFill>
              </a:rPr>
              <a:t>Функции и задачи комиссии на 1 этапе: 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endParaRPr lang="ru-RU" sz="800" b="1" dirty="0" smtClean="0">
              <a:solidFill>
                <a:srgbClr val="FFFF00"/>
              </a:solidFill>
            </a:endParaRPr>
          </a:p>
          <a:p>
            <a:pPr marL="0" indent="0" fontAlgn="auto">
              <a:lnSpc>
                <a:spcPct val="115000"/>
              </a:lnSpc>
              <a:spcAft>
                <a:spcPts val="0"/>
              </a:spcAft>
              <a:buClr>
                <a:srgbClr val="0000FF"/>
              </a:buClr>
              <a:buSzTx/>
              <a:buFont typeface="Symbol" pitchFamily="18" charset="2"/>
              <a:buChar char=""/>
              <a:defRPr/>
            </a:pPr>
            <a:r>
              <a:rPr lang="ru-RU" altLang="ru-RU" sz="2200" dirty="0" smtClean="0"/>
              <a:t>утверждает перечень рабочих мест, подлежащих СОУТ, с выделением </a:t>
            </a:r>
            <a:r>
              <a:rPr lang="ru-RU" altLang="ru-RU" sz="2200" b="1" dirty="0" smtClean="0">
                <a:solidFill>
                  <a:srgbClr val="FFFF00"/>
                </a:solidFill>
              </a:rPr>
              <a:t>аналогичных рабочих мест</a:t>
            </a:r>
            <a:r>
              <a:rPr lang="ru-RU" altLang="ru-RU" sz="2200" dirty="0" smtClean="0"/>
              <a:t>; </a:t>
            </a:r>
          </a:p>
          <a:p>
            <a:pPr marL="0" indent="0" fontAlgn="auto">
              <a:lnSpc>
                <a:spcPct val="115000"/>
              </a:lnSpc>
              <a:spcAft>
                <a:spcPts val="0"/>
              </a:spcAft>
              <a:buClr>
                <a:srgbClr val="0000FF"/>
              </a:buClr>
              <a:buSzTx/>
              <a:buFont typeface="Symbol" pitchFamily="18" charset="2"/>
              <a:buChar char=""/>
              <a:defRPr/>
            </a:pPr>
            <a:r>
              <a:rPr lang="ru-RU" altLang="ru-RU" sz="2200" dirty="0" smtClean="0"/>
              <a:t>принимает решение о невозможности проведения исследований в случае, угрозы для жизни работников и  экспертов и отнесения условий труда к опасному классу.</a:t>
            </a:r>
            <a:endParaRPr lang="ru-RU" sz="2200" b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200" dirty="0" smtClean="0"/>
              <a:t>		</a:t>
            </a:r>
            <a:endParaRPr lang="ru-RU" sz="2200" b="1" dirty="0" smtClean="0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5DA204-73D6-4567-958C-046590FA45DF}" type="slidenum">
              <a:rPr lang="ru-RU"/>
              <a:pPr>
                <a:defRPr/>
              </a:pPr>
              <a:t>43</a:t>
            </a:fld>
            <a:endParaRPr lang="ru-RU"/>
          </a:p>
        </p:txBody>
      </p:sp>
      <p:sp>
        <p:nvSpPr>
          <p:cNvPr id="176132" name="Rectangle 9"/>
          <p:cNvSpPr>
            <a:spLocks noChangeArrowheads="1"/>
          </p:cNvSpPr>
          <p:nvPr/>
        </p:nvSpPr>
        <p:spPr bwMode="auto">
          <a:xfrm>
            <a:off x="0" y="-100013"/>
            <a:ext cx="774065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lnSpc>
                <a:spcPct val="60000"/>
              </a:lnSpc>
              <a:defRPr/>
            </a:pPr>
            <a:r>
              <a:rPr lang="ru-RU" sz="3200" b="1" kern="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+mn-cs"/>
              </a:rPr>
              <a:t>Специальная оценка условий труда</a:t>
            </a:r>
            <a:endParaRPr lang="ru-RU" sz="3200" b="1" dirty="0">
              <a:solidFill>
                <a:srgbClr val="CC3300"/>
              </a:solidFill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57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981075"/>
            <a:ext cx="8893175" cy="5688013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/>
              <a:t>	</a:t>
            </a:r>
            <a:r>
              <a:rPr lang="ru-RU" sz="2400" b="1" dirty="0" smtClean="0">
                <a:solidFill>
                  <a:srgbClr val="CC3300"/>
                </a:solidFill>
              </a:rPr>
              <a:t>Аналогичные рабочие места</a:t>
            </a:r>
            <a:r>
              <a:rPr lang="ru-RU" sz="2400" b="1" dirty="0" smtClean="0"/>
              <a:t> </a:t>
            </a:r>
            <a:r>
              <a:rPr lang="ru-RU" sz="2400" dirty="0" smtClean="0"/>
              <a:t>характеризуются совокупностью следующих признаков: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800" dirty="0" smtClean="0"/>
          </a:p>
          <a:p>
            <a:pPr marL="933450" lvl="1" indent="-533400" eaLnBrk="1" hangingPunct="1">
              <a:lnSpc>
                <a:spcPct val="80000"/>
              </a:lnSpc>
              <a:defRPr/>
            </a:pPr>
            <a:r>
              <a:rPr lang="ru-RU" sz="2000" dirty="0" smtClean="0"/>
              <a:t>расположены в одном или нескольких однотипных помещениях (производственных зонах); </a:t>
            </a:r>
          </a:p>
          <a:p>
            <a:pPr marL="933450" lvl="1" indent="-533400" eaLnBrk="1" hangingPunct="1">
              <a:lnSpc>
                <a:spcPct val="80000"/>
              </a:lnSpc>
              <a:defRPr/>
            </a:pPr>
            <a:endParaRPr lang="ru-RU" sz="800" dirty="0" smtClean="0"/>
          </a:p>
          <a:p>
            <a:pPr marL="933450" lvl="1" indent="-533400" eaLnBrk="1" hangingPunct="1">
              <a:lnSpc>
                <a:spcPct val="80000"/>
              </a:lnSpc>
              <a:defRPr/>
            </a:pPr>
            <a:r>
              <a:rPr lang="ru-RU" sz="2000" dirty="0" smtClean="0"/>
              <a:t>оборудованы однотипными системами вентиляции, кондиционирования воздуха, отопления и освещения;</a:t>
            </a:r>
          </a:p>
          <a:p>
            <a:pPr marL="933450" lvl="1" indent="-533400" eaLnBrk="1" hangingPunct="1">
              <a:lnSpc>
                <a:spcPct val="80000"/>
              </a:lnSpc>
              <a:defRPr/>
            </a:pPr>
            <a:endParaRPr lang="ru-RU" sz="800" dirty="0" smtClean="0"/>
          </a:p>
          <a:p>
            <a:pPr marL="933450" lvl="1" indent="-533400" eaLnBrk="1" hangingPunct="1">
              <a:lnSpc>
                <a:spcPct val="80000"/>
              </a:lnSpc>
              <a:defRPr/>
            </a:pPr>
            <a:r>
              <a:rPr lang="ru-RU" sz="2000" dirty="0" smtClean="0"/>
              <a:t>заняты работниками одной и той же профессии, должности, специальности;</a:t>
            </a:r>
          </a:p>
          <a:p>
            <a:pPr marL="933450" lvl="1" indent="-533400" eaLnBrk="1" hangingPunct="1">
              <a:lnSpc>
                <a:spcPct val="80000"/>
              </a:lnSpc>
              <a:defRPr/>
            </a:pPr>
            <a:endParaRPr lang="ru-RU" sz="800" dirty="0" smtClean="0"/>
          </a:p>
          <a:p>
            <a:pPr marL="933450" lvl="1" indent="-533400" eaLnBrk="1" hangingPunct="1">
              <a:lnSpc>
                <a:spcPct val="80000"/>
              </a:lnSpc>
              <a:defRPr/>
            </a:pPr>
            <a:r>
              <a:rPr lang="ru-RU" sz="2000" dirty="0" smtClean="0"/>
              <a:t>предусматривают выполнение на них одинаковых трудовых функций при ведении однотипного технологического процесса в одинаковом режиме работы;</a:t>
            </a:r>
          </a:p>
          <a:p>
            <a:pPr marL="933450" lvl="1" indent="-533400" eaLnBrk="1" hangingPunct="1">
              <a:lnSpc>
                <a:spcPct val="80000"/>
              </a:lnSpc>
              <a:defRPr/>
            </a:pPr>
            <a:endParaRPr lang="ru-RU" sz="800" dirty="0" smtClean="0"/>
          </a:p>
          <a:p>
            <a:pPr marL="933450" lvl="1" indent="-533400" eaLnBrk="1" hangingPunct="1">
              <a:lnSpc>
                <a:spcPct val="80000"/>
              </a:lnSpc>
              <a:defRPr/>
            </a:pPr>
            <a:r>
              <a:rPr lang="ru-RU" sz="2000" dirty="0" smtClean="0"/>
              <a:t>оснащены однотипным производственным оборудованием, инструментом, приспособлениями, материалами и сырьем;</a:t>
            </a:r>
          </a:p>
          <a:p>
            <a:pPr marL="933450" lvl="1" indent="-533400" eaLnBrk="1" hangingPunct="1">
              <a:lnSpc>
                <a:spcPct val="80000"/>
              </a:lnSpc>
              <a:defRPr/>
            </a:pPr>
            <a:endParaRPr lang="ru-RU" sz="800" dirty="0" smtClean="0"/>
          </a:p>
          <a:p>
            <a:pPr marL="933450" lvl="1" indent="-533400" eaLnBrk="1" hangingPunct="1">
              <a:lnSpc>
                <a:spcPct val="80000"/>
              </a:lnSpc>
              <a:defRPr/>
            </a:pPr>
            <a:r>
              <a:rPr lang="ru-RU" sz="2000" dirty="0" smtClean="0"/>
              <a:t>обеспечены одинаковыми СИЗ.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A33D0-EEB0-44C4-9E0D-8327C01997D4}" type="slidenum">
              <a:rPr lang="ru-RU"/>
              <a:pPr>
                <a:defRPr/>
              </a:pPr>
              <a:t>44</a:t>
            </a:fld>
            <a:endParaRPr lang="ru-RU"/>
          </a:p>
        </p:txBody>
      </p:sp>
      <p:sp>
        <p:nvSpPr>
          <p:cNvPr id="181252" name="Rectangle 9"/>
          <p:cNvSpPr>
            <a:spLocks noChangeArrowheads="1"/>
          </p:cNvSpPr>
          <p:nvPr/>
        </p:nvSpPr>
        <p:spPr bwMode="auto">
          <a:xfrm>
            <a:off x="0" y="-100013"/>
            <a:ext cx="774065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lnSpc>
                <a:spcPct val="60000"/>
              </a:lnSpc>
              <a:defRPr/>
            </a:pPr>
            <a:r>
              <a:rPr lang="ru-RU" sz="3200" b="1" kern="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+mn-cs"/>
              </a:rPr>
              <a:t>Специальная оценка условий труда</a:t>
            </a:r>
            <a:endParaRPr lang="ru-RU" sz="3200" b="1" dirty="0">
              <a:solidFill>
                <a:srgbClr val="CC3300"/>
              </a:solidFill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34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549275"/>
            <a:ext cx="9144000" cy="6308725"/>
          </a:xfrm>
        </p:spPr>
        <p:txBody>
          <a:bodyPr/>
          <a:lstStyle/>
          <a:p>
            <a:pPr marL="533400" indent="-5334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200" b="1" dirty="0" smtClean="0">
                <a:solidFill>
                  <a:srgbClr val="FFFF00"/>
                </a:solidFill>
              </a:rPr>
              <a:t>2. Идентификация вредных и (или) опасных производственных факторов</a:t>
            </a:r>
          </a:p>
          <a:p>
            <a:pPr marL="533400" indent="-5334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800" dirty="0" smtClean="0"/>
          </a:p>
          <a:p>
            <a:pPr marL="533400" indent="-533400" eaLnBrk="1" hangingPunct="1">
              <a:lnSpc>
                <a:spcPct val="90000"/>
              </a:lnSpc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Идентификация</a:t>
            </a:r>
            <a:r>
              <a:rPr lang="ru-RU" sz="2000" dirty="0" smtClean="0"/>
              <a:t> ОВПФ - сопоставление и установление совпадения имеющихся на рабочих местах факторов производственной среды и трудового процесса с факторами, предусмотренными классификатором вредных и (или) опасных производственных факторов</a:t>
            </a:r>
            <a:r>
              <a:rPr lang="ru-RU" sz="2000" b="1" baseline="30000" dirty="0" smtClean="0">
                <a:solidFill>
                  <a:srgbClr val="FF0000"/>
                </a:solidFill>
                <a:effectLst/>
              </a:rPr>
              <a:t> *</a:t>
            </a:r>
            <a:r>
              <a:rPr lang="ru-RU" sz="2000" dirty="0" smtClean="0"/>
              <a:t>.</a:t>
            </a:r>
          </a:p>
          <a:p>
            <a:pPr marL="533400" indent="-533400" eaLnBrk="1" hangingPunct="1">
              <a:lnSpc>
                <a:spcPct val="90000"/>
              </a:lnSpc>
              <a:defRPr/>
            </a:pPr>
            <a:endParaRPr lang="ru-RU" sz="800" dirty="0" smtClean="0"/>
          </a:p>
          <a:p>
            <a:pPr marL="533400" indent="-533400" eaLnBrk="1" hangingPunct="1">
              <a:lnSpc>
                <a:spcPct val="90000"/>
              </a:lnSpc>
              <a:defRPr/>
            </a:pPr>
            <a:r>
              <a:rPr lang="ru-RU" sz="2000" dirty="0" smtClean="0"/>
              <a:t>Идентификация ОВПФ на рабочих местах осуществляется </a:t>
            </a:r>
            <a:r>
              <a:rPr lang="ru-RU" sz="2000" b="1" u="sng" dirty="0" smtClean="0"/>
              <a:t>экспертом организации</a:t>
            </a:r>
            <a:r>
              <a:rPr lang="ru-RU" sz="2000" dirty="0" smtClean="0"/>
              <a:t>, проводящей специальную оценку условий труда, по установленной методике </a:t>
            </a:r>
            <a:r>
              <a:rPr lang="ru-RU" sz="2000" b="1" baseline="30000" dirty="0" smtClean="0">
                <a:solidFill>
                  <a:srgbClr val="FF0000"/>
                </a:solidFill>
                <a:effectLst/>
              </a:rPr>
              <a:t>*</a:t>
            </a:r>
            <a:r>
              <a:rPr lang="ru-RU" sz="2000" dirty="0" smtClean="0"/>
              <a:t>.</a:t>
            </a:r>
          </a:p>
          <a:p>
            <a:pPr marL="533400" indent="-533400" eaLnBrk="1" hangingPunct="1">
              <a:lnSpc>
                <a:spcPct val="90000"/>
              </a:lnSpc>
              <a:defRPr/>
            </a:pPr>
            <a:endParaRPr lang="ru-RU" sz="800" dirty="0" smtClean="0"/>
          </a:p>
          <a:p>
            <a:pPr marL="533400" indent="-533400" eaLnBrk="1" hangingPunct="1">
              <a:lnSpc>
                <a:spcPct val="90000"/>
              </a:lnSpc>
              <a:defRPr/>
            </a:pPr>
            <a:r>
              <a:rPr lang="ru-RU" sz="2000" dirty="0" smtClean="0"/>
              <a:t>Результатами идентификации ОВПФ, </a:t>
            </a:r>
            <a:r>
              <a:rPr lang="ru-RU" sz="2000" b="1" u="sng" dirty="0" smtClean="0"/>
              <a:t>утверждаемыми комиссией</a:t>
            </a:r>
            <a:r>
              <a:rPr lang="ru-RU" sz="2000" dirty="0" smtClean="0"/>
              <a:t>, являются:</a:t>
            </a:r>
          </a:p>
          <a:p>
            <a:pPr marL="933450" lvl="1" indent="-533400" eaLnBrk="1" hangingPunct="1">
              <a:lnSpc>
                <a:spcPct val="90000"/>
              </a:lnSpc>
              <a:defRPr/>
            </a:pPr>
            <a:r>
              <a:rPr lang="ru-RU" sz="1800" dirty="0" smtClean="0"/>
              <a:t>признание условий труда допустимыми без проведения исследований и измерений, если ОВПФ не идентифицированы;</a:t>
            </a:r>
          </a:p>
          <a:p>
            <a:pPr marL="933450" lvl="1" indent="-533400" eaLnBrk="1" hangingPunct="1">
              <a:lnSpc>
                <a:spcPct val="90000"/>
              </a:lnSpc>
              <a:defRPr/>
            </a:pPr>
            <a:r>
              <a:rPr lang="ru-RU" sz="1800" dirty="0" smtClean="0"/>
              <a:t>принятие решения о проведении исследований и измерений, если ОВПФ идентифицированы</a:t>
            </a:r>
            <a:r>
              <a:rPr lang="en-US" sz="1800" dirty="0" smtClean="0"/>
              <a:t>.</a:t>
            </a:r>
            <a:endParaRPr lang="ru-RU" sz="1800" dirty="0" smtClean="0"/>
          </a:p>
          <a:p>
            <a:pPr marL="533400" indent="-533400">
              <a:lnSpc>
                <a:spcPct val="80000"/>
              </a:lnSpc>
              <a:buClr>
                <a:srgbClr val="A3C145"/>
              </a:buClr>
              <a:buSzPct val="80000"/>
              <a:buFont typeface="Wingdings" pitchFamily="2" charset="2"/>
              <a:buNone/>
              <a:defRPr/>
            </a:pPr>
            <a:r>
              <a:rPr lang="ru-RU" sz="2200" dirty="0" smtClean="0"/>
              <a:t> </a:t>
            </a:r>
            <a:r>
              <a:rPr lang="ru-RU" sz="1400" dirty="0" smtClean="0">
                <a:solidFill>
                  <a:srgbClr val="111111"/>
                </a:solidFill>
                <a:effectLst/>
                <a:latin typeface="Tahoma"/>
              </a:rPr>
              <a:t>__________________________________________________   </a:t>
            </a:r>
          </a:p>
          <a:p>
            <a:pPr marL="533400" indent="-533400">
              <a:lnSpc>
                <a:spcPct val="80000"/>
              </a:lnSpc>
              <a:buClr>
                <a:srgbClr val="A3C145"/>
              </a:buClr>
              <a:buSzPct val="80000"/>
              <a:buNone/>
              <a:defRPr/>
            </a:pPr>
            <a:r>
              <a:rPr lang="ru-RU" sz="1400" dirty="0" smtClean="0">
                <a:solidFill>
                  <a:srgbClr val="FFFFFF"/>
                </a:solidFill>
                <a:effectLst/>
                <a:latin typeface="Tahoma"/>
              </a:rPr>
              <a:t> </a:t>
            </a:r>
            <a:r>
              <a:rPr lang="ru-RU" sz="1400" b="1" baseline="30000" dirty="0" smtClean="0">
                <a:solidFill>
                  <a:srgbClr val="FF0000"/>
                </a:solidFill>
                <a:effectLst/>
                <a:latin typeface="Tahoma"/>
              </a:rPr>
              <a:t>* </a:t>
            </a:r>
            <a:r>
              <a:rPr lang="ru-RU" sz="1400" dirty="0" smtClean="0">
                <a:solidFill>
                  <a:srgbClr val="111111"/>
                </a:solidFill>
                <a:effectLst/>
                <a:latin typeface="Tahoma"/>
              </a:rPr>
              <a:t>Утверждена приказом Минтруда России от 24.01.2014 № 33н.</a:t>
            </a:r>
            <a:endParaRPr lang="ru-RU" sz="1400" dirty="0" smtClean="0">
              <a:solidFill>
                <a:srgbClr val="111111"/>
              </a:solidFill>
              <a:effectLst/>
            </a:endParaRPr>
          </a:p>
          <a:p>
            <a:pPr marL="533400" indent="-533400" eaLnBrk="1" hangingPunct="1">
              <a:lnSpc>
                <a:spcPct val="90000"/>
              </a:lnSpc>
              <a:defRPr/>
            </a:pPr>
            <a:endParaRPr lang="ru-RU" sz="2200" dirty="0" smtClean="0"/>
          </a:p>
          <a:p>
            <a:pPr marL="533400" indent="-533400" eaLnBrk="1" hangingPunct="1">
              <a:lnSpc>
                <a:spcPct val="90000"/>
              </a:lnSpc>
              <a:defRPr/>
            </a:pPr>
            <a:endParaRPr lang="ru-RU" sz="2200" dirty="0" smtClean="0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9D469A-BF72-4362-9FC5-2B6601A1C8AB}" type="slidenum">
              <a:rPr lang="ru-RU"/>
              <a:pPr>
                <a:defRPr/>
              </a:pPr>
              <a:t>45</a:t>
            </a:fld>
            <a:endParaRPr lang="ru-RU"/>
          </a:p>
        </p:txBody>
      </p:sp>
      <p:sp>
        <p:nvSpPr>
          <p:cNvPr id="175108" name="Rectangle 9"/>
          <p:cNvSpPr>
            <a:spLocks noChangeArrowheads="1"/>
          </p:cNvSpPr>
          <p:nvPr/>
        </p:nvSpPr>
        <p:spPr bwMode="auto">
          <a:xfrm>
            <a:off x="0" y="-100013"/>
            <a:ext cx="774065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lnSpc>
                <a:spcPct val="60000"/>
              </a:lnSpc>
              <a:defRPr/>
            </a:pPr>
            <a:r>
              <a:rPr lang="ru-RU" sz="3200" b="1" kern="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+mn-cs"/>
              </a:rPr>
              <a:t>Специальная оценка условий труда</a:t>
            </a:r>
            <a:endParaRPr lang="ru-RU" sz="3200" b="1" dirty="0">
              <a:solidFill>
                <a:srgbClr val="CC3300"/>
              </a:solidFill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Номер слайда 6"/>
          <p:cNvSpPr txBox="1">
            <a:spLocks noGrp="1"/>
          </p:cNvSpPr>
          <p:nvPr/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9BE76B5-DDFB-448B-8A47-418BD22B1170}" type="slidenum">
              <a:rPr lang="ru-RU" sz="1000">
                <a:solidFill>
                  <a:srgbClr val="FFFFFF"/>
                </a:solidFill>
              </a:rPr>
              <a:pPr algn="r"/>
              <a:t>46</a:t>
            </a:fld>
            <a:endParaRPr lang="ru-RU" sz="1000">
              <a:solidFill>
                <a:srgbClr val="FFFFFF"/>
              </a:solidFill>
            </a:endParaRPr>
          </a:p>
        </p:txBody>
      </p:sp>
      <p:graphicFrame>
        <p:nvGraphicFramePr>
          <p:cNvPr id="2050" name="Object 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39738" y="150813"/>
          <a:ext cx="8518525" cy="710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Document" r:id="rId4" imgW="9364111" imgH="7783584" progId="Word.Document.8">
                  <p:embed/>
                </p:oleObj>
              </mc:Choice>
              <mc:Fallback>
                <p:oleObj name="Document" r:id="rId4" imgW="9364111" imgH="7783584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8" y="150813"/>
                        <a:ext cx="8518525" cy="7107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Rectangle 9"/>
          <p:cNvSpPr>
            <a:spLocks noChangeArrowheads="1"/>
          </p:cNvSpPr>
          <p:nvPr/>
        </p:nvSpPr>
        <p:spPr bwMode="auto">
          <a:xfrm>
            <a:off x="107950" y="6165850"/>
            <a:ext cx="8532813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60000"/>
              </a:lnSpc>
            </a:pPr>
            <a:r>
              <a:rPr lang="ru-RU" altLang="ru-RU">
                <a:solidFill>
                  <a:srgbClr val="111111"/>
                </a:solidFill>
                <a:latin typeface="Calibri" pitchFamily="34" charset="0"/>
              </a:rPr>
              <a:t>По отдельным видам работ и профессий Минтрудом России может быть установлен дополнительный перечень факторов (ст.13 ч.4).</a:t>
            </a:r>
            <a:endParaRPr lang="ru-RU" b="1">
              <a:solidFill>
                <a:srgbClr val="11111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34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549275"/>
            <a:ext cx="9144000" cy="6308725"/>
          </a:xfrm>
        </p:spPr>
        <p:txBody>
          <a:bodyPr/>
          <a:lstStyle/>
          <a:p>
            <a:pPr marL="533400" indent="-5334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FFFF00"/>
                </a:solidFill>
              </a:rPr>
              <a:t>3. Декларирование соответствия условий труда государственным нормативным требованиям охраны труда</a:t>
            </a:r>
          </a:p>
          <a:p>
            <a:pPr marL="533400" indent="-5334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800" dirty="0" smtClean="0"/>
          </a:p>
          <a:p>
            <a:pPr marL="533400" indent="-533400" eaLnBrk="1" hangingPunct="1">
              <a:lnSpc>
                <a:spcPct val="90000"/>
              </a:lnSpc>
              <a:defRPr/>
            </a:pPr>
            <a:r>
              <a:rPr lang="ru-RU" altLang="ru-RU" sz="2000" dirty="0" smtClean="0"/>
              <a:t>Декларация оформляется</a:t>
            </a:r>
            <a:r>
              <a:rPr lang="ru-RU" sz="2000" b="1" baseline="30000" dirty="0" smtClean="0">
                <a:solidFill>
                  <a:srgbClr val="FF0000"/>
                </a:solidFill>
                <a:effectLst/>
              </a:rPr>
              <a:t>* </a:t>
            </a:r>
            <a:r>
              <a:rPr lang="ru-RU" altLang="ru-RU" sz="2000" dirty="0" smtClean="0"/>
              <a:t>в отношении всех РМ, для которых не идентифицированы ОВПФ, с последующим ее представлением</a:t>
            </a:r>
            <a:r>
              <a:rPr lang="ru-RU" sz="2000" b="1" baseline="30000" dirty="0" smtClean="0">
                <a:solidFill>
                  <a:srgbClr val="FF0000"/>
                </a:solidFill>
                <a:effectLst/>
              </a:rPr>
              <a:t>*</a:t>
            </a:r>
            <a:r>
              <a:rPr lang="ru-RU" altLang="ru-RU" sz="2000" dirty="0" smtClean="0"/>
              <a:t> работодателем в 30-дневный срок</a:t>
            </a:r>
            <a:r>
              <a:rPr lang="ru-RU" altLang="ru-RU" sz="2000" dirty="0" smtClean="0">
                <a:solidFill>
                  <a:srgbClr val="FF0000"/>
                </a:solidFill>
              </a:rPr>
              <a:t> в ГИТ </a:t>
            </a:r>
            <a:r>
              <a:rPr lang="ru-RU" altLang="ru-RU" sz="2000" dirty="0" smtClean="0"/>
              <a:t>по месту своего нахождения для внесения </a:t>
            </a:r>
            <a:r>
              <a:rPr lang="ru-RU" altLang="ru-RU" sz="2000" dirty="0" smtClean="0">
                <a:solidFill>
                  <a:srgbClr val="FF0000"/>
                </a:solidFill>
              </a:rPr>
              <a:t>в реестр</a:t>
            </a:r>
            <a:r>
              <a:rPr lang="ru-RU" altLang="ru-RU" sz="2000" dirty="0" smtClean="0"/>
              <a:t> </a:t>
            </a:r>
            <a:r>
              <a:rPr lang="ru-RU" sz="2000" dirty="0" smtClean="0"/>
              <a:t>деклараций соответствия условий труда государственным нормативным требованиям охраны труда </a:t>
            </a:r>
            <a:endParaRPr lang="ru-RU" altLang="ru-RU" sz="2000" dirty="0" smtClean="0"/>
          </a:p>
          <a:p>
            <a:pPr marL="533400" indent="-533400" eaLnBrk="1" hangingPunct="1">
              <a:lnSpc>
                <a:spcPct val="90000"/>
              </a:lnSpc>
              <a:defRPr/>
            </a:pPr>
            <a:endParaRPr lang="ru-RU" altLang="ru-RU" sz="800" dirty="0" smtClean="0"/>
          </a:p>
          <a:p>
            <a:pPr marL="533400" indent="-533400" eaLnBrk="1" hangingPunct="1">
              <a:lnSpc>
                <a:spcPct val="90000"/>
              </a:lnSpc>
              <a:defRPr/>
            </a:pPr>
            <a:r>
              <a:rPr lang="ru-RU" sz="2000" dirty="0" smtClean="0"/>
              <a:t>Декларация действительна в течение </a:t>
            </a:r>
            <a:r>
              <a:rPr lang="ru-RU" sz="2000" dirty="0" smtClean="0">
                <a:solidFill>
                  <a:srgbClr val="FF0000"/>
                </a:solidFill>
              </a:rPr>
              <a:t>пяти лет</a:t>
            </a:r>
            <a:r>
              <a:rPr lang="ru-RU" sz="2000" dirty="0" smtClean="0"/>
              <a:t> со дня утверждения отчета о проведении специальной оценки условий труда, по истечении которого срок ее действия считается продленным на </a:t>
            </a:r>
            <a:r>
              <a:rPr lang="ru-RU" sz="2000" dirty="0" smtClean="0">
                <a:solidFill>
                  <a:srgbClr val="FF0000"/>
                </a:solidFill>
              </a:rPr>
              <a:t>следующие пять лет</a:t>
            </a:r>
            <a:r>
              <a:rPr lang="ru-RU" sz="2000" dirty="0" smtClean="0"/>
              <a:t>.</a:t>
            </a:r>
          </a:p>
          <a:p>
            <a:pPr marL="533400" indent="-533400" eaLnBrk="1" hangingPunct="1">
              <a:lnSpc>
                <a:spcPct val="90000"/>
              </a:lnSpc>
              <a:defRPr/>
            </a:pPr>
            <a:endParaRPr lang="ru-RU" sz="800" dirty="0" smtClean="0"/>
          </a:p>
          <a:p>
            <a:pPr marL="533400" indent="-533400" eaLnBrk="1" hangingPunct="1">
              <a:lnSpc>
                <a:spcPct val="90000"/>
              </a:lnSpc>
              <a:defRPr/>
            </a:pPr>
            <a:r>
              <a:rPr lang="ru-RU" sz="2000" dirty="0" smtClean="0"/>
              <a:t>Декларация </a:t>
            </a:r>
            <a:r>
              <a:rPr lang="ru-RU" sz="2000" dirty="0" smtClean="0">
                <a:solidFill>
                  <a:srgbClr val="FF0000"/>
                </a:solidFill>
              </a:rPr>
              <a:t>прекращает свое действие </a:t>
            </a:r>
            <a:r>
              <a:rPr lang="ru-RU" sz="2000" dirty="0" smtClean="0"/>
              <a:t>в случае, если на рабочем месте с работником произошел несчастный случай или у него выявлено профзаболевание, причиной которых явилось воздействие на него ОВПФ.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altLang="ru-RU" sz="800" dirty="0" smtClean="0"/>
          </a:p>
          <a:p>
            <a:pPr marL="533400" indent="-533400">
              <a:lnSpc>
                <a:spcPct val="80000"/>
              </a:lnSpc>
              <a:buClr>
                <a:srgbClr val="A3C145"/>
              </a:buClr>
              <a:buSzPct val="80000"/>
              <a:buFont typeface="Wingdings" pitchFamily="2" charset="2"/>
              <a:buNone/>
              <a:defRPr/>
            </a:pPr>
            <a:r>
              <a:rPr lang="ru-RU" sz="1400" dirty="0" smtClean="0">
                <a:solidFill>
                  <a:srgbClr val="111111"/>
                </a:solidFill>
                <a:effectLst/>
                <a:latin typeface="Tahoma"/>
              </a:rPr>
              <a:t>__________________________________________________   </a:t>
            </a:r>
          </a:p>
          <a:p>
            <a:pPr marL="533400" indent="-533400">
              <a:lnSpc>
                <a:spcPct val="80000"/>
              </a:lnSpc>
              <a:buClr>
                <a:srgbClr val="A3C145"/>
              </a:buClr>
              <a:buSzPct val="80000"/>
              <a:buNone/>
              <a:defRPr/>
            </a:pPr>
            <a:r>
              <a:rPr lang="ru-RU" sz="1400" dirty="0" smtClean="0">
                <a:solidFill>
                  <a:srgbClr val="FFFFFF"/>
                </a:solidFill>
                <a:effectLst/>
                <a:latin typeface="Tahoma"/>
              </a:rPr>
              <a:t> </a:t>
            </a:r>
            <a:r>
              <a:rPr lang="ru-RU" sz="1400" b="1" baseline="30000" dirty="0" smtClean="0">
                <a:solidFill>
                  <a:srgbClr val="FF0000"/>
                </a:solidFill>
                <a:effectLst/>
                <a:latin typeface="Tahoma"/>
              </a:rPr>
              <a:t>*</a:t>
            </a:r>
            <a:r>
              <a:rPr lang="ru-RU" sz="1400" b="1" dirty="0" smtClean="0">
                <a:solidFill>
                  <a:srgbClr val="FFFFFF"/>
                </a:solidFill>
                <a:latin typeface="Tahoma"/>
              </a:rPr>
              <a:t>        </a:t>
            </a:r>
            <a:r>
              <a:rPr lang="ru-RU" sz="1400" dirty="0" smtClean="0">
                <a:solidFill>
                  <a:srgbClr val="111111"/>
                </a:solidFill>
                <a:effectLst/>
                <a:latin typeface="Tahoma"/>
              </a:rPr>
              <a:t>Форма и порядок подачи декларации утверждены приказом Минтруда России от 07.02.2014 № 80н.</a:t>
            </a:r>
            <a:endParaRPr lang="ru-RU" sz="1400" dirty="0" smtClean="0">
              <a:solidFill>
                <a:srgbClr val="111111"/>
              </a:solidFill>
              <a:effectLst/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altLang="ru-RU" sz="2000" dirty="0" smtClean="0"/>
          </a:p>
          <a:p>
            <a:pPr marL="533400" indent="-533400" eaLnBrk="1" hangingPunct="1">
              <a:lnSpc>
                <a:spcPct val="90000"/>
              </a:lnSpc>
              <a:defRPr/>
            </a:pPr>
            <a:endParaRPr lang="ru-RU" sz="2400" dirty="0" smtClean="0"/>
          </a:p>
          <a:p>
            <a:pPr marL="533400" indent="-533400" eaLnBrk="1" hangingPunct="1">
              <a:lnSpc>
                <a:spcPct val="90000"/>
              </a:lnSpc>
              <a:defRPr/>
            </a:pPr>
            <a:endParaRPr lang="ru-RU" sz="2200" dirty="0" smtClean="0"/>
          </a:p>
          <a:p>
            <a:pPr marL="533400" indent="-533400" eaLnBrk="1" hangingPunct="1">
              <a:lnSpc>
                <a:spcPct val="90000"/>
              </a:lnSpc>
              <a:defRPr/>
            </a:pPr>
            <a:endParaRPr lang="ru-RU" sz="2200" dirty="0" smtClean="0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DDAE9-29C7-4B45-B0B6-0F62DF53EC03}" type="slidenum">
              <a:rPr lang="ru-RU"/>
              <a:pPr>
                <a:defRPr/>
              </a:pPr>
              <a:t>47</a:t>
            </a:fld>
            <a:endParaRPr lang="ru-RU" dirty="0"/>
          </a:p>
        </p:txBody>
      </p:sp>
      <p:sp>
        <p:nvSpPr>
          <p:cNvPr id="175108" name="Rectangle 9"/>
          <p:cNvSpPr>
            <a:spLocks noChangeArrowheads="1"/>
          </p:cNvSpPr>
          <p:nvPr/>
        </p:nvSpPr>
        <p:spPr bwMode="auto">
          <a:xfrm>
            <a:off x="0" y="-100013"/>
            <a:ext cx="774065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lnSpc>
                <a:spcPct val="60000"/>
              </a:lnSpc>
              <a:defRPr/>
            </a:pPr>
            <a:r>
              <a:rPr lang="ru-RU" sz="3200" b="1" kern="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+mn-cs"/>
              </a:rPr>
              <a:t>Специальная оценка условий труда</a:t>
            </a:r>
            <a:endParaRPr lang="ru-RU" sz="3200" b="1" dirty="0">
              <a:solidFill>
                <a:srgbClr val="CC3300"/>
              </a:solidFill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34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549275"/>
            <a:ext cx="9144000" cy="6308725"/>
          </a:xfrm>
        </p:spPr>
        <p:txBody>
          <a:bodyPr/>
          <a:lstStyle/>
          <a:p>
            <a:pPr marL="533400" indent="-5334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000" b="1" dirty="0" smtClean="0">
              <a:solidFill>
                <a:srgbClr val="FFFF00"/>
              </a:solidFill>
            </a:endParaRPr>
          </a:p>
          <a:p>
            <a:pPr marL="533400" indent="-5334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FFFF00"/>
                </a:solidFill>
              </a:rPr>
              <a:t>3. Исследование (испытания) и измерения ОВПФ</a:t>
            </a:r>
          </a:p>
          <a:p>
            <a:pPr marL="533400" indent="-5334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800" dirty="0" smtClean="0"/>
          </a:p>
          <a:p>
            <a:pPr marL="533400" indent="-5334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800" dirty="0" smtClean="0"/>
          </a:p>
          <a:p>
            <a:pPr marL="533400" indent="-533400" eaLnBrk="1" hangingPunct="1">
              <a:lnSpc>
                <a:spcPct val="90000"/>
              </a:lnSpc>
              <a:defRPr/>
            </a:pPr>
            <a:r>
              <a:rPr lang="ru-RU" sz="2000" dirty="0" smtClean="0">
                <a:solidFill>
                  <a:srgbClr val="FF0000"/>
                </a:solidFill>
              </a:rPr>
              <a:t>Все </a:t>
            </a:r>
            <a:r>
              <a:rPr lang="ru-RU" sz="2000" dirty="0" smtClean="0"/>
              <a:t>идентифицированные ОВПФ подлежат исследованиям (испытаниям) и измерениям с оформлением результатов в виде </a:t>
            </a:r>
            <a:r>
              <a:rPr lang="ru-RU" sz="2000" dirty="0" smtClean="0">
                <a:solidFill>
                  <a:srgbClr val="FF0000"/>
                </a:solidFill>
              </a:rPr>
              <a:t>протоколов</a:t>
            </a:r>
            <a:r>
              <a:rPr lang="ru-RU" sz="2000" dirty="0" smtClean="0"/>
              <a:t> по каждому ОВПФ.</a:t>
            </a:r>
          </a:p>
          <a:p>
            <a:pPr marL="533400" indent="-533400" eaLnBrk="1" hangingPunct="1">
              <a:lnSpc>
                <a:spcPct val="90000"/>
              </a:lnSpc>
              <a:defRPr/>
            </a:pPr>
            <a:endParaRPr lang="ru-RU" sz="800" dirty="0" smtClean="0"/>
          </a:p>
          <a:p>
            <a:pPr marL="533400" indent="-533400" eaLnBrk="1" hangingPunct="1">
              <a:lnSpc>
                <a:spcPct val="90000"/>
              </a:lnSpc>
              <a:defRPr/>
            </a:pPr>
            <a:r>
              <a:rPr lang="ru-RU" sz="2000" dirty="0" smtClean="0"/>
              <a:t>Исследование (испытания) и измерения фактических значений ОВПФ </a:t>
            </a:r>
            <a:r>
              <a:rPr lang="ru-RU" sz="2000" dirty="0" smtClean="0">
                <a:solidFill>
                  <a:srgbClr val="FF0000"/>
                </a:solidFill>
              </a:rPr>
              <a:t>осуществляют</a:t>
            </a:r>
            <a:r>
              <a:rPr lang="ru-RU" sz="2000" dirty="0" smtClean="0"/>
              <a:t> испытательная лаборатория (центр), эксперты и </a:t>
            </a:r>
            <a:r>
              <a:rPr lang="ru-RU" sz="2000" b="1" dirty="0" smtClean="0"/>
              <a:t>иные работники организации</a:t>
            </a:r>
            <a:r>
              <a:rPr lang="ru-RU" sz="2000" dirty="0" smtClean="0"/>
              <a:t>, проводящей специальную оценку условий труда.</a:t>
            </a:r>
          </a:p>
          <a:p>
            <a:pPr marL="533400" indent="-533400" eaLnBrk="1" hangingPunct="1">
              <a:lnSpc>
                <a:spcPct val="90000"/>
              </a:lnSpc>
              <a:defRPr/>
            </a:pPr>
            <a:endParaRPr lang="ru-RU" sz="800" dirty="0" smtClean="0"/>
          </a:p>
          <a:p>
            <a:pPr marL="533400" indent="-533400" eaLnBrk="1" hangingPunct="1">
              <a:lnSpc>
                <a:spcPct val="90000"/>
              </a:lnSpc>
              <a:defRPr/>
            </a:pPr>
            <a:r>
              <a:rPr lang="ru-RU" sz="2000" dirty="0" smtClean="0"/>
              <a:t>Методы исследований (испытаний) и методики, методы измерений ОВПФ, состав экспертов и иных работников определяет </a:t>
            </a:r>
            <a:r>
              <a:rPr lang="ru-RU" sz="2000" dirty="0" smtClean="0">
                <a:solidFill>
                  <a:srgbClr val="FF0000"/>
                </a:solidFill>
              </a:rPr>
              <a:t>самостоятельно</a:t>
            </a:r>
            <a:r>
              <a:rPr lang="ru-RU" sz="2000" dirty="0" smtClean="0"/>
              <a:t> организация, проводящая специальную оценку условий труда.</a:t>
            </a:r>
          </a:p>
          <a:p>
            <a:pPr marL="533400" indent="-533400" eaLnBrk="1" hangingPunct="1">
              <a:lnSpc>
                <a:spcPct val="90000"/>
              </a:lnSpc>
              <a:defRPr/>
            </a:pPr>
            <a:endParaRPr lang="ru-RU" sz="800" dirty="0" smtClean="0"/>
          </a:p>
          <a:p>
            <a:pPr marL="533400" indent="-533400" eaLnBrk="1" hangingPunct="1">
              <a:lnSpc>
                <a:spcPct val="90000"/>
              </a:lnSpc>
              <a:defRPr/>
            </a:pPr>
            <a:r>
              <a:rPr lang="ru-RU" sz="2000" dirty="0" smtClean="0"/>
              <a:t>По результатам проведения исследований (испытаний) и измерений ОВПФ </a:t>
            </a:r>
            <a:r>
              <a:rPr lang="ru-RU" sz="2000" dirty="0" smtClean="0">
                <a:solidFill>
                  <a:srgbClr val="FF0000"/>
                </a:solidFill>
              </a:rPr>
              <a:t>эксперт </a:t>
            </a:r>
            <a:r>
              <a:rPr lang="ru-RU" sz="2000" dirty="0" smtClean="0"/>
              <a:t>организации </a:t>
            </a:r>
            <a:r>
              <a:rPr lang="ru-RU" sz="2000" dirty="0" smtClean="0">
                <a:solidFill>
                  <a:srgbClr val="FF0000"/>
                </a:solidFill>
              </a:rPr>
              <a:t>оценивает </a:t>
            </a:r>
            <a:r>
              <a:rPr lang="ru-RU" sz="2000" dirty="0" smtClean="0"/>
              <a:t>условия труда на рабочих местах с отнесением их к классам (подклассам) условий труда.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altLang="ru-RU" sz="800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altLang="ru-RU" sz="2000" dirty="0" smtClean="0"/>
          </a:p>
          <a:p>
            <a:pPr marL="533400" indent="-533400" eaLnBrk="1" hangingPunct="1">
              <a:lnSpc>
                <a:spcPct val="90000"/>
              </a:lnSpc>
              <a:defRPr/>
            </a:pPr>
            <a:endParaRPr lang="ru-RU" sz="2400" dirty="0" smtClean="0"/>
          </a:p>
          <a:p>
            <a:pPr marL="533400" indent="-533400" eaLnBrk="1" hangingPunct="1">
              <a:lnSpc>
                <a:spcPct val="90000"/>
              </a:lnSpc>
              <a:defRPr/>
            </a:pPr>
            <a:endParaRPr lang="ru-RU" sz="2200" dirty="0" smtClean="0"/>
          </a:p>
          <a:p>
            <a:pPr marL="533400" indent="-533400" eaLnBrk="1" hangingPunct="1">
              <a:lnSpc>
                <a:spcPct val="90000"/>
              </a:lnSpc>
              <a:defRPr/>
            </a:pPr>
            <a:endParaRPr lang="ru-RU" sz="2200" dirty="0" smtClean="0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756157-36CD-4348-BF2A-9CBB516DFFB7}" type="slidenum">
              <a:rPr lang="ru-RU"/>
              <a:pPr>
                <a:defRPr/>
              </a:pPr>
              <a:t>48</a:t>
            </a:fld>
            <a:endParaRPr lang="ru-RU"/>
          </a:p>
        </p:txBody>
      </p:sp>
      <p:sp>
        <p:nvSpPr>
          <p:cNvPr id="175108" name="Rectangle 9"/>
          <p:cNvSpPr>
            <a:spLocks noChangeArrowheads="1"/>
          </p:cNvSpPr>
          <p:nvPr/>
        </p:nvSpPr>
        <p:spPr bwMode="auto">
          <a:xfrm>
            <a:off x="0" y="-100013"/>
            <a:ext cx="774065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lnSpc>
                <a:spcPct val="60000"/>
              </a:lnSpc>
              <a:defRPr/>
            </a:pPr>
            <a:r>
              <a:rPr lang="ru-RU" sz="3200" b="1" kern="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+mn-cs"/>
              </a:rPr>
              <a:t>Специальная оценка условий труда</a:t>
            </a:r>
            <a:endParaRPr lang="ru-RU" sz="3200" b="1" dirty="0">
              <a:solidFill>
                <a:srgbClr val="CC3300"/>
              </a:solidFill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34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549275"/>
            <a:ext cx="9144000" cy="6308725"/>
          </a:xfrm>
        </p:spPr>
        <p:txBody>
          <a:bodyPr/>
          <a:lstStyle/>
          <a:p>
            <a:pPr marL="533400" indent="-5334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000" b="1" dirty="0" smtClean="0">
              <a:solidFill>
                <a:srgbClr val="FFFF00"/>
              </a:solidFill>
            </a:endParaRPr>
          </a:p>
          <a:p>
            <a:pPr marL="533400" indent="-5334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FFFF00"/>
                </a:solidFill>
              </a:rPr>
              <a:t>3. Исследование (испытания) и измерения ОВПФ</a:t>
            </a:r>
          </a:p>
          <a:p>
            <a:pPr marL="533400" indent="-5334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800" dirty="0" smtClean="0"/>
          </a:p>
          <a:p>
            <a:pPr marL="533400" indent="-533400" eaLnBrk="1" hangingPunct="1">
              <a:lnSpc>
                <a:spcPct val="90000"/>
              </a:lnSpc>
              <a:defRPr/>
            </a:pPr>
            <a:r>
              <a:rPr lang="ru-RU" altLang="ru-RU" sz="2000" dirty="0" smtClean="0"/>
              <a:t>В качестве результатов измерений ОВПФ </a:t>
            </a:r>
            <a:r>
              <a:rPr lang="ru-RU" altLang="ru-RU" sz="2000" dirty="0" smtClean="0">
                <a:solidFill>
                  <a:srgbClr val="FF0000"/>
                </a:solidFill>
              </a:rPr>
              <a:t>решением комиссии </a:t>
            </a:r>
            <a:r>
              <a:rPr lang="ru-RU" altLang="ru-RU" sz="2000" dirty="0" smtClean="0"/>
              <a:t>по представлению эксперта могут быть использованы результаты измерений, полученные в ходе </a:t>
            </a:r>
            <a:r>
              <a:rPr lang="ru-RU" altLang="ru-RU" sz="2000" dirty="0" smtClean="0">
                <a:solidFill>
                  <a:srgbClr val="FF0000"/>
                </a:solidFill>
              </a:rPr>
              <a:t>производственного контроля </a:t>
            </a:r>
            <a:r>
              <a:rPr lang="ru-RU" altLang="ru-RU" sz="2000" dirty="0" smtClean="0"/>
              <a:t>за условиями труда, но </a:t>
            </a:r>
            <a:r>
              <a:rPr lang="ru-RU" altLang="ru-RU" sz="2000" dirty="0" smtClean="0">
                <a:solidFill>
                  <a:srgbClr val="FF0000"/>
                </a:solidFill>
              </a:rPr>
              <a:t>не ранее чем за 6 месяцев </a:t>
            </a:r>
            <a:r>
              <a:rPr lang="ru-RU" altLang="ru-RU" sz="2000" dirty="0" smtClean="0"/>
              <a:t>до проведения специальной оценки условий труда.</a:t>
            </a:r>
          </a:p>
          <a:p>
            <a:pPr marL="533400" indent="-533400" eaLnBrk="1" hangingPunct="1">
              <a:lnSpc>
                <a:spcPct val="90000"/>
              </a:lnSpc>
              <a:defRPr/>
            </a:pPr>
            <a:endParaRPr lang="ru-RU" altLang="ru-RU" sz="800" dirty="0" smtClean="0"/>
          </a:p>
          <a:p>
            <a:pPr marL="533400" indent="-533400" eaLnBrk="1" hangingPunct="1">
              <a:lnSpc>
                <a:spcPct val="90000"/>
              </a:lnSpc>
              <a:defRPr/>
            </a:pPr>
            <a:r>
              <a:rPr lang="ru-RU" sz="2000" dirty="0" smtClean="0"/>
              <a:t>Комиссия вправе принять решение, </a:t>
            </a:r>
            <a:r>
              <a:rPr lang="ru-RU" sz="2000" dirty="0" smtClean="0">
                <a:solidFill>
                  <a:srgbClr val="FF0000"/>
                </a:solidFill>
              </a:rPr>
              <a:t>оформленное протоколом</a:t>
            </a:r>
            <a:r>
              <a:rPr lang="ru-RU" sz="2000" dirty="0" smtClean="0"/>
              <a:t>, о невозможности проведения исследований (испытаний) и измерений ОВПФ в случае, если это может создать угрозу для жизни работников, экспертов и (или) иных работников организации, проводящей специальную оценку условий труда, а также иных лиц, с отнесением условий труда </a:t>
            </a:r>
            <a:r>
              <a:rPr lang="ru-RU" sz="2000" dirty="0" smtClean="0">
                <a:solidFill>
                  <a:srgbClr val="FF0000"/>
                </a:solidFill>
              </a:rPr>
              <a:t>к опасному классу</a:t>
            </a:r>
            <a:r>
              <a:rPr lang="ru-RU" sz="2000" dirty="0" smtClean="0"/>
              <a:t>. 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800" dirty="0" smtClean="0"/>
          </a:p>
          <a:p>
            <a:pPr marL="533400" indent="-533400" eaLnBrk="1" hangingPunct="1">
              <a:lnSpc>
                <a:spcPct val="90000"/>
              </a:lnSpc>
              <a:defRPr/>
            </a:pPr>
            <a:r>
              <a:rPr lang="ru-RU" sz="2000" dirty="0" smtClean="0"/>
              <a:t>Работодатель в течение </a:t>
            </a:r>
            <a:r>
              <a:rPr lang="ru-RU" sz="2000" dirty="0" smtClean="0">
                <a:solidFill>
                  <a:srgbClr val="FF0000"/>
                </a:solidFill>
              </a:rPr>
              <a:t>десяти рабочих дней </a:t>
            </a:r>
            <a:r>
              <a:rPr lang="ru-RU" sz="2000" dirty="0" smtClean="0"/>
              <a:t>со дня принятия такого решения комиссией </a:t>
            </a:r>
            <a:r>
              <a:rPr lang="ru-RU" sz="2000" dirty="0" smtClean="0">
                <a:solidFill>
                  <a:srgbClr val="FF0000"/>
                </a:solidFill>
              </a:rPr>
              <a:t>направляет в ГИТ </a:t>
            </a:r>
            <a:r>
              <a:rPr lang="ru-RU" sz="2000" dirty="0" smtClean="0"/>
              <a:t>по месту своего нахождения </a:t>
            </a:r>
            <a:r>
              <a:rPr lang="ru-RU" sz="2000" dirty="0" smtClean="0">
                <a:solidFill>
                  <a:srgbClr val="FF0000"/>
                </a:solidFill>
              </a:rPr>
              <a:t>копию протокола </a:t>
            </a:r>
            <a:r>
              <a:rPr lang="ru-RU" sz="2000" dirty="0" smtClean="0"/>
              <a:t>комиссии, содержащего это решение.</a:t>
            </a:r>
          </a:p>
          <a:p>
            <a:pPr marL="533400" indent="-533400" eaLnBrk="1" hangingPunct="1">
              <a:lnSpc>
                <a:spcPct val="90000"/>
              </a:lnSpc>
              <a:defRPr/>
            </a:pPr>
            <a:endParaRPr lang="ru-RU" sz="2000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altLang="ru-RU" sz="800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altLang="ru-RU" sz="2000" dirty="0" smtClean="0"/>
          </a:p>
          <a:p>
            <a:pPr marL="533400" indent="-533400" eaLnBrk="1" hangingPunct="1">
              <a:lnSpc>
                <a:spcPct val="90000"/>
              </a:lnSpc>
              <a:defRPr/>
            </a:pPr>
            <a:endParaRPr lang="ru-RU" sz="2400" dirty="0" smtClean="0"/>
          </a:p>
          <a:p>
            <a:pPr marL="533400" indent="-533400" eaLnBrk="1" hangingPunct="1">
              <a:lnSpc>
                <a:spcPct val="90000"/>
              </a:lnSpc>
              <a:defRPr/>
            </a:pPr>
            <a:endParaRPr lang="ru-RU" sz="2200" dirty="0" smtClean="0"/>
          </a:p>
          <a:p>
            <a:pPr marL="533400" indent="-533400" eaLnBrk="1" hangingPunct="1">
              <a:lnSpc>
                <a:spcPct val="90000"/>
              </a:lnSpc>
              <a:defRPr/>
            </a:pPr>
            <a:endParaRPr lang="ru-RU" sz="2200" dirty="0" smtClean="0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A129F3-4E2F-4B2F-9C2D-497403B3EA1E}" type="slidenum">
              <a:rPr lang="ru-RU"/>
              <a:pPr>
                <a:defRPr/>
              </a:pPr>
              <a:t>49</a:t>
            </a:fld>
            <a:endParaRPr lang="ru-RU"/>
          </a:p>
        </p:txBody>
      </p:sp>
      <p:sp>
        <p:nvSpPr>
          <p:cNvPr id="175108" name="Rectangle 9"/>
          <p:cNvSpPr>
            <a:spLocks noChangeArrowheads="1"/>
          </p:cNvSpPr>
          <p:nvPr/>
        </p:nvSpPr>
        <p:spPr bwMode="auto">
          <a:xfrm>
            <a:off x="0" y="-100013"/>
            <a:ext cx="774065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lnSpc>
                <a:spcPct val="60000"/>
              </a:lnSpc>
              <a:defRPr/>
            </a:pPr>
            <a:r>
              <a:rPr lang="ru-RU" sz="3200" b="1" kern="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+mn-cs"/>
              </a:rPr>
              <a:t>Специальная оценка условий труда</a:t>
            </a:r>
            <a:endParaRPr lang="ru-RU" sz="3200" b="1" dirty="0">
              <a:solidFill>
                <a:srgbClr val="CC3300"/>
              </a:solidFill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1D0047-5368-4046-9F74-CD0140F09C83}" type="slidenum">
              <a:rPr lang="ru-RU" smtClean="0">
                <a:cs typeface="Arial" charset="0"/>
              </a:rPr>
              <a:pPr/>
              <a:t>5</a:t>
            </a:fld>
            <a:endParaRPr lang="ru-RU" smtClean="0">
              <a:cs typeface="Arial" charset="0"/>
            </a:endParaRPr>
          </a:p>
        </p:txBody>
      </p:sp>
      <p:sp>
        <p:nvSpPr>
          <p:cNvPr id="37891" name="Номер слайда 6"/>
          <p:cNvSpPr txBox="1">
            <a:spLocks noGrp="1"/>
          </p:cNvSpPr>
          <p:nvPr/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8FE9FF8-1785-4BB0-AF4A-2779258D764E}" type="slidenum">
              <a:rPr lang="ru-RU" sz="1000"/>
              <a:pPr algn="r"/>
              <a:t>5</a:t>
            </a:fld>
            <a:endParaRPr lang="ru-RU" sz="1000"/>
          </a:p>
        </p:txBody>
      </p:sp>
      <p:sp>
        <p:nvSpPr>
          <p:cNvPr id="578563" name="Rectangle 3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250825" y="765175"/>
            <a:ext cx="8713788" cy="5903913"/>
          </a:xfrm>
        </p:spPr>
        <p:txBody>
          <a:bodyPr/>
          <a:lstStyle/>
          <a:p>
            <a:pPr marL="533400" indent="-533400" eaLnBrk="1" hangingPunct="1">
              <a:defRPr/>
            </a:pPr>
            <a:r>
              <a:rPr lang="ru-RU" sz="4000" b="1" dirty="0" smtClean="0">
                <a:solidFill>
                  <a:schemeClr val="tx2"/>
                </a:solidFill>
              </a:rPr>
              <a:t>Федеральный Закон РФ от 30.12.2001 № 197-ФЗ «Трудовой кодекс Российской Федерации»</a:t>
            </a:r>
          </a:p>
          <a:p>
            <a:pPr marL="533400" indent="-533400" algn="ctr" eaLnBrk="1" hangingPunct="1">
              <a:buFont typeface="Arial" charset="0"/>
              <a:buNone/>
              <a:defRPr/>
            </a:pPr>
            <a:r>
              <a:rPr lang="ru-RU" sz="4000" dirty="0" smtClean="0">
                <a:solidFill>
                  <a:schemeClr val="hlink"/>
                </a:solidFill>
              </a:rPr>
              <a:t>(Раздел </a:t>
            </a:r>
            <a:r>
              <a:rPr lang="en-US" sz="4000" dirty="0" smtClean="0">
                <a:solidFill>
                  <a:schemeClr val="hlink"/>
                </a:solidFill>
              </a:rPr>
              <a:t>X</a:t>
            </a:r>
            <a:r>
              <a:rPr lang="ru-RU" sz="4000" dirty="0" smtClean="0">
                <a:solidFill>
                  <a:schemeClr val="hlink"/>
                </a:solidFill>
              </a:rPr>
              <a:t> ТК РФ)</a:t>
            </a:r>
          </a:p>
          <a:p>
            <a:pPr marL="533400" indent="-533400" eaLnBrk="1" hangingPunct="1">
              <a:defRPr/>
            </a:pPr>
            <a:r>
              <a:rPr lang="ru-RU" sz="4000" b="1" dirty="0" smtClean="0">
                <a:solidFill>
                  <a:schemeClr val="tx2"/>
                </a:solidFill>
              </a:rPr>
              <a:t>Федеральный Закон РФ от 28.12.2013 № 426-ФЗ «О специальной оценке условий труда»</a:t>
            </a:r>
          </a:p>
        </p:txBody>
      </p:sp>
      <p:sp>
        <p:nvSpPr>
          <p:cNvPr id="1730569" name="Rectangle 9"/>
          <p:cNvSpPr>
            <a:spLocks noRot="1" noChangeArrowheads="1"/>
          </p:cNvSpPr>
          <p:nvPr/>
        </p:nvSpPr>
        <p:spPr bwMode="auto">
          <a:xfrm>
            <a:off x="1547813" y="-36513"/>
            <a:ext cx="5903912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Правовые основы охраны труда в организации</a:t>
            </a:r>
            <a:endParaRPr lang="ru-RU" sz="2400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34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549275"/>
            <a:ext cx="9144000" cy="6308725"/>
          </a:xfrm>
        </p:spPr>
        <p:txBody>
          <a:bodyPr/>
          <a:lstStyle/>
          <a:p>
            <a:pPr marL="533400" indent="-53340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FFFF00"/>
                </a:solidFill>
              </a:rPr>
              <a:t>4. Оформление результатов проведения специальной оценки условий труда</a:t>
            </a:r>
          </a:p>
          <a:p>
            <a:pPr marL="533400" indent="-533400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800" dirty="0" smtClean="0"/>
          </a:p>
          <a:p>
            <a:pPr marL="533400" indent="-533400" eaLnBrk="1" hangingPunct="1"/>
            <a:r>
              <a:rPr lang="ru-RU" sz="2000" dirty="0" smtClean="0"/>
              <a:t>Отчет</a:t>
            </a:r>
            <a:r>
              <a:rPr lang="ru-RU" sz="2000" b="1" baseline="30000" dirty="0" smtClean="0">
                <a:solidFill>
                  <a:srgbClr val="FF0000"/>
                </a:solidFill>
                <a:effectLst/>
              </a:rPr>
              <a:t> *</a:t>
            </a:r>
            <a:r>
              <a:rPr lang="ru-RU" sz="2000" dirty="0" smtClean="0"/>
              <a:t> о проведении специальной оценки условий труда составляется организацией, ее проводящей, и включает:</a:t>
            </a:r>
          </a:p>
          <a:p>
            <a:pPr marL="800100" lvl="1" indent="-342900" eaLnBrk="1" hangingPunct="1">
              <a:buFontTx/>
              <a:buAutoNum type="arabicPeriod"/>
            </a:pPr>
            <a:r>
              <a:rPr lang="ru-RU" sz="1600" dirty="0" smtClean="0"/>
              <a:t>сведения об организации, проводящей специальную оценку условий труда, с приложением копий документов, подтверждающих ее соответствие установленным требованиям; </a:t>
            </a:r>
          </a:p>
          <a:p>
            <a:pPr marL="800100" lvl="1" indent="-342900" eaLnBrk="1" hangingPunct="1">
              <a:buFontTx/>
              <a:buAutoNum type="arabicPeriod"/>
            </a:pPr>
            <a:endParaRPr lang="ru-RU" sz="800" dirty="0" smtClean="0"/>
          </a:p>
          <a:p>
            <a:pPr marL="800100" lvl="1" indent="-342900" eaLnBrk="1" hangingPunct="1">
              <a:buFontTx/>
              <a:buAutoNum type="arabicPeriod"/>
            </a:pPr>
            <a:r>
              <a:rPr lang="ru-RU" sz="1600" dirty="0" smtClean="0"/>
              <a:t>перечень рабочих мест, на которых проводилась специальная оценка условий труда, с указанием вредных и (или) опасных производственных факторов, которые идентифицированы на данных рабочих местах;</a:t>
            </a:r>
          </a:p>
          <a:p>
            <a:pPr marL="800100" lvl="1" indent="-342900" eaLnBrk="1" hangingPunct="1">
              <a:buFontTx/>
              <a:buAutoNum type="arabicPeriod"/>
            </a:pPr>
            <a:endParaRPr lang="ru-RU" sz="800" dirty="0" smtClean="0"/>
          </a:p>
          <a:p>
            <a:pPr marL="800100" lvl="1" indent="-342900" eaLnBrk="1" hangingPunct="1">
              <a:buFontTx/>
              <a:buAutoNum type="arabicPeriod"/>
            </a:pPr>
            <a:r>
              <a:rPr lang="ru-RU" sz="1600" dirty="0" smtClean="0"/>
              <a:t>карты специальной оценки условий труда;</a:t>
            </a:r>
          </a:p>
          <a:p>
            <a:pPr marL="800100" lvl="1" indent="-342900" eaLnBrk="1" hangingPunct="1">
              <a:buFontTx/>
              <a:buAutoNum type="arabicPeriod"/>
            </a:pPr>
            <a:endParaRPr lang="ru-RU" sz="800" dirty="0" smtClean="0"/>
          </a:p>
          <a:p>
            <a:pPr marL="800100" lvl="1" indent="-342900" eaLnBrk="1" hangingPunct="1">
              <a:buFontTx/>
              <a:buAutoNum type="arabicPeriod"/>
            </a:pPr>
            <a:r>
              <a:rPr lang="ru-RU" sz="1600" dirty="0" smtClean="0"/>
              <a:t>протоколы проведения исследований (испытаний) и измерений идентифицированных вредных и (или) опасных производственных факторов;</a:t>
            </a:r>
          </a:p>
          <a:p>
            <a:pPr marL="800100" lvl="1" indent="-342900" eaLnBrk="1" hangingPunct="1">
              <a:buFontTx/>
              <a:buAutoNum type="arabicPeriod"/>
            </a:pPr>
            <a:endParaRPr lang="ru-RU" sz="800" dirty="0" smtClean="0"/>
          </a:p>
          <a:p>
            <a:pPr marL="800100" lvl="1" indent="-342900" eaLnBrk="1" hangingPunct="1">
              <a:buFontTx/>
              <a:buAutoNum type="arabicPeriod"/>
            </a:pPr>
            <a:r>
              <a:rPr lang="ru-RU" sz="1600" dirty="0" smtClean="0"/>
              <a:t>протоколы оценки эффективности средств индивидуальной защиты;</a:t>
            </a:r>
          </a:p>
          <a:p>
            <a:pPr marL="800100" lvl="1" indent="-342900" eaLnBrk="1" hangingPunct="1">
              <a:buFontTx/>
              <a:buAutoNum type="arabicPeriod"/>
            </a:pPr>
            <a:endParaRPr lang="ru-RU" sz="800" dirty="0" smtClean="0"/>
          </a:p>
          <a:p>
            <a:pPr marL="800100" lvl="1" indent="-342900" eaLnBrk="1" hangingPunct="1">
              <a:buFontTx/>
              <a:buAutoNum type="arabicPeriod"/>
            </a:pPr>
            <a:r>
              <a:rPr lang="ru-RU" sz="1600" dirty="0" smtClean="0"/>
              <a:t>протокол комиссии, содержащий решение о невозможности проведения исследований (испытаний) и измерений (при наличии такого решения);</a:t>
            </a:r>
          </a:p>
          <a:p>
            <a:pPr marL="533400" indent="-533400">
              <a:lnSpc>
                <a:spcPct val="80000"/>
              </a:lnSpc>
              <a:buClr>
                <a:srgbClr val="A3C145"/>
              </a:buClr>
              <a:buSzPct val="80000"/>
              <a:buFont typeface="Arial" charset="0"/>
              <a:buAutoNum type="arabicPeriod"/>
            </a:pPr>
            <a:r>
              <a:rPr lang="ru-RU" sz="1400" dirty="0" smtClean="0">
                <a:solidFill>
                  <a:srgbClr val="111111"/>
                </a:solidFill>
                <a:effectLst/>
                <a:latin typeface="Tahoma" pitchFamily="34" charset="0"/>
              </a:rPr>
              <a:t>__________________________________________________   </a:t>
            </a:r>
          </a:p>
          <a:p>
            <a:pPr marL="533400" indent="-533400">
              <a:lnSpc>
                <a:spcPct val="80000"/>
              </a:lnSpc>
              <a:buClr>
                <a:srgbClr val="A3C145"/>
              </a:buClr>
              <a:buSzPct val="80000"/>
              <a:buNone/>
            </a:pPr>
            <a:r>
              <a:rPr lang="ru-RU" sz="1400" dirty="0" smtClean="0">
                <a:solidFill>
                  <a:srgbClr val="FFFFFF"/>
                </a:solidFill>
                <a:effectLst/>
                <a:latin typeface="Tahoma" pitchFamily="34" charset="0"/>
              </a:rPr>
              <a:t> </a:t>
            </a:r>
            <a:r>
              <a:rPr lang="ru-RU" sz="1400" b="1" baseline="30000" dirty="0" smtClean="0">
                <a:solidFill>
                  <a:srgbClr val="FF0000"/>
                </a:solidFill>
                <a:effectLst/>
                <a:latin typeface="Tahoma" pitchFamily="34" charset="0"/>
              </a:rPr>
              <a:t>*</a:t>
            </a:r>
            <a:r>
              <a:rPr lang="ru-RU" sz="1400" b="1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Утверждена приказом Минтруда России от 24.01.2014 № 33н.</a:t>
            </a:r>
            <a:endParaRPr lang="ru-RU" sz="1400" b="1" dirty="0" smtClean="0">
              <a:solidFill>
                <a:srgbClr val="111111"/>
              </a:solidFill>
              <a:effectLst/>
            </a:endParaRPr>
          </a:p>
          <a:p>
            <a:pPr marL="800100" lvl="1" indent="-342900" eaLnBrk="1" hangingPunct="1">
              <a:buFontTx/>
              <a:buNone/>
            </a:pPr>
            <a:endParaRPr lang="ru-RU" sz="1800" dirty="0" smtClean="0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906E9D-0B15-4B68-8E44-D81F80385A2B}" type="slidenum">
              <a:rPr lang="ru-RU"/>
              <a:pPr>
                <a:defRPr/>
              </a:pPr>
              <a:t>50</a:t>
            </a:fld>
            <a:endParaRPr lang="ru-RU" dirty="0"/>
          </a:p>
        </p:txBody>
      </p:sp>
      <p:sp>
        <p:nvSpPr>
          <p:cNvPr id="175108" name="Rectangle 9"/>
          <p:cNvSpPr>
            <a:spLocks noChangeArrowheads="1"/>
          </p:cNvSpPr>
          <p:nvPr/>
        </p:nvSpPr>
        <p:spPr bwMode="auto">
          <a:xfrm>
            <a:off x="0" y="-100013"/>
            <a:ext cx="774065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lnSpc>
                <a:spcPct val="60000"/>
              </a:lnSpc>
              <a:defRPr/>
            </a:pPr>
            <a:r>
              <a:rPr lang="ru-RU" sz="3200" b="1" kern="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+mn-cs"/>
              </a:rPr>
              <a:t>Специальная оценка условий труда</a:t>
            </a:r>
            <a:endParaRPr lang="ru-RU" sz="3200" b="1" dirty="0">
              <a:solidFill>
                <a:srgbClr val="CC3300"/>
              </a:solidFill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34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549275"/>
            <a:ext cx="9144000" cy="6308725"/>
          </a:xfrm>
        </p:spPr>
        <p:txBody>
          <a:bodyPr/>
          <a:lstStyle/>
          <a:p>
            <a:pPr marL="533400" indent="-53340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smtClean="0">
                <a:solidFill>
                  <a:srgbClr val="FFFF00"/>
                </a:solidFill>
              </a:rPr>
              <a:t>4. Оформление результатов проведения специальной оценки условий труда</a:t>
            </a:r>
          </a:p>
          <a:p>
            <a:pPr marL="533400" indent="-533400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800" smtClean="0"/>
          </a:p>
          <a:p>
            <a:pPr marL="533400" indent="-533400" eaLnBrk="1" hangingPunct="1"/>
            <a:r>
              <a:rPr lang="ru-RU" sz="2000" smtClean="0"/>
              <a:t>Отчет о проведении специальной оценки условий труда составляется организацией, ее проводящей, и включает:</a:t>
            </a:r>
          </a:p>
          <a:p>
            <a:pPr marL="800100" lvl="1" indent="-342900" eaLnBrk="1" hangingPunct="1">
              <a:buFontTx/>
              <a:buAutoNum type="arabicPeriod" startAt="7"/>
            </a:pPr>
            <a:r>
              <a:rPr lang="ru-RU" sz="1600" smtClean="0"/>
              <a:t>сводную ведомость специальной оценки условий труда; </a:t>
            </a:r>
          </a:p>
          <a:p>
            <a:pPr marL="800100" lvl="1" indent="-342900" eaLnBrk="1" hangingPunct="1">
              <a:buFontTx/>
              <a:buAutoNum type="arabicPeriod" startAt="7"/>
            </a:pPr>
            <a:r>
              <a:rPr lang="ru-RU" sz="1600" smtClean="0"/>
              <a:t>перечень мероприятий по улучшению условий и охраны труда работников, на рабочих местах которых проводилась специальная оценка условий труда;</a:t>
            </a:r>
          </a:p>
          <a:p>
            <a:pPr marL="800100" lvl="1" indent="-342900" eaLnBrk="1" hangingPunct="1">
              <a:buFontTx/>
              <a:buAutoNum type="arabicPeriod" startAt="7"/>
            </a:pPr>
            <a:r>
              <a:rPr lang="ru-RU" sz="1600" smtClean="0">
                <a:solidFill>
                  <a:srgbClr val="000099"/>
                </a:solidFill>
                <a:effectLst/>
              </a:rPr>
              <a:t>заключения эксперта организации, проводящей специальную оценку условий труда.</a:t>
            </a:r>
          </a:p>
          <a:p>
            <a:pPr marL="533400" indent="-533400" eaLnBrk="1" hangingPunct="1"/>
            <a:endParaRPr lang="ru-RU" sz="800" smtClean="0"/>
          </a:p>
          <a:p>
            <a:pPr marL="533400" indent="-533400" eaLnBrk="1" hangingPunct="1"/>
            <a:r>
              <a:rPr lang="ru-RU" sz="2000" smtClean="0"/>
              <a:t>Отчет о проведении специальной оценки условий труда подписывается </a:t>
            </a:r>
            <a:r>
              <a:rPr lang="ru-RU" sz="2000" smtClean="0">
                <a:solidFill>
                  <a:srgbClr val="CC3300"/>
                </a:solidFill>
              </a:rPr>
              <a:t>всеми</a:t>
            </a:r>
            <a:r>
              <a:rPr lang="ru-RU" sz="2000" smtClean="0"/>
              <a:t> членами комиссии и </a:t>
            </a:r>
            <a:r>
              <a:rPr lang="ru-RU" sz="2000" smtClean="0">
                <a:solidFill>
                  <a:srgbClr val="CC3300"/>
                </a:solidFill>
              </a:rPr>
              <a:t>утверждается председателем</a:t>
            </a:r>
            <a:r>
              <a:rPr lang="ru-RU" sz="2000" smtClean="0"/>
              <a:t> комиссии.</a:t>
            </a:r>
          </a:p>
          <a:p>
            <a:pPr marL="533400" indent="-533400" eaLnBrk="1" hangingPunct="1"/>
            <a:endParaRPr lang="ru-RU" sz="800" smtClean="0"/>
          </a:p>
          <a:p>
            <a:pPr marL="533400" indent="-533400" eaLnBrk="1" hangingPunct="1"/>
            <a:r>
              <a:rPr lang="ru-RU" sz="2000" smtClean="0">
                <a:solidFill>
                  <a:srgbClr val="FF0000"/>
                </a:solidFill>
              </a:rPr>
              <a:t>Разногласия по вопросам проведения </a:t>
            </a:r>
            <a:r>
              <a:rPr lang="ru-RU" sz="2000" smtClean="0"/>
              <a:t>специальной оценки условий труда, несогласие работника с ее результатами, а также жалобы работодателя на действия (бездействие) организации, проводящей специальную оценку условий труда, рассматриваются ГИТ, решение которой может быть обжалованы в судебном порядке. 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A7D3A1-9764-4E0D-B56F-0590D23325A6}" type="slidenum">
              <a:rPr lang="ru-RU"/>
              <a:pPr>
                <a:defRPr/>
              </a:pPr>
              <a:t>51</a:t>
            </a:fld>
            <a:endParaRPr lang="ru-RU" dirty="0"/>
          </a:p>
        </p:txBody>
      </p:sp>
      <p:sp>
        <p:nvSpPr>
          <p:cNvPr id="175108" name="Rectangle 9"/>
          <p:cNvSpPr>
            <a:spLocks noChangeArrowheads="1"/>
          </p:cNvSpPr>
          <p:nvPr/>
        </p:nvSpPr>
        <p:spPr bwMode="auto">
          <a:xfrm>
            <a:off x="0" y="-100013"/>
            <a:ext cx="774065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lnSpc>
                <a:spcPct val="60000"/>
              </a:lnSpc>
              <a:defRPr/>
            </a:pPr>
            <a:r>
              <a:rPr lang="ru-RU" sz="3200" b="1" kern="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+mn-cs"/>
              </a:rPr>
              <a:t>Специальная оценка условий труда</a:t>
            </a:r>
            <a:endParaRPr lang="ru-RU" sz="3200" b="1" dirty="0">
              <a:solidFill>
                <a:srgbClr val="CC3300"/>
              </a:solidFill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34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549275"/>
            <a:ext cx="9144000" cy="6308725"/>
          </a:xfrm>
        </p:spPr>
        <p:txBody>
          <a:bodyPr/>
          <a:lstStyle/>
          <a:p>
            <a:pPr marL="533400" indent="-5334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FFFF00"/>
                </a:solidFill>
              </a:rPr>
              <a:t>4. Оформление результатов проведения специальной оценки условий труда</a:t>
            </a:r>
          </a:p>
          <a:p>
            <a:pPr marL="533400" indent="-5334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800" dirty="0" smtClean="0"/>
          </a:p>
          <a:p>
            <a:pPr eaLnBrk="1" hangingPunct="1">
              <a:defRPr/>
            </a:pPr>
            <a:r>
              <a:rPr lang="ru-RU" sz="2000" dirty="0" smtClean="0"/>
              <a:t>Работодатель в </a:t>
            </a:r>
            <a:r>
              <a:rPr lang="ru-RU" sz="2000" dirty="0" smtClean="0">
                <a:solidFill>
                  <a:srgbClr val="CC3300"/>
                </a:solidFill>
              </a:rPr>
              <a:t>30-дневный </a:t>
            </a:r>
            <a:r>
              <a:rPr lang="ru-RU" sz="2000" dirty="0" smtClean="0"/>
              <a:t>срок со дня утверждения отчета о проведении специальной оценки условий труда организует:</a:t>
            </a:r>
          </a:p>
          <a:p>
            <a:pPr lvl="1" eaLnBrk="1" hangingPunct="1">
              <a:defRPr/>
            </a:pPr>
            <a:r>
              <a:rPr lang="ru-RU" sz="1600" dirty="0" smtClean="0">
                <a:solidFill>
                  <a:srgbClr val="CC3300"/>
                </a:solidFill>
              </a:rPr>
              <a:t>ознакомление работников </a:t>
            </a:r>
            <a:r>
              <a:rPr lang="ru-RU" sz="1600" dirty="0" smtClean="0"/>
              <a:t>с результатами проведения специальной оценки условий труда на их рабочих местах под роспись;</a:t>
            </a:r>
          </a:p>
          <a:p>
            <a:pPr lvl="1" eaLnBrk="1" hangingPunct="1">
              <a:defRPr/>
            </a:pPr>
            <a:endParaRPr lang="ru-RU" sz="800" dirty="0" smtClean="0"/>
          </a:p>
          <a:p>
            <a:pPr lvl="1" eaLnBrk="1" hangingPunct="1">
              <a:defRPr/>
            </a:pPr>
            <a:r>
              <a:rPr lang="ru-RU" sz="1600" dirty="0" smtClean="0">
                <a:solidFill>
                  <a:srgbClr val="CC3300"/>
                </a:solidFill>
              </a:rPr>
              <a:t>размещение на своем официальном сайте </a:t>
            </a:r>
            <a:r>
              <a:rPr lang="ru-RU" sz="1600" dirty="0" smtClean="0"/>
              <a:t>сводных данных о классах условий труда и перечня мероприятий по улучшению условий и охраны труда работников, на рабочих местах которых проводилась специальная оценка условий труда.</a:t>
            </a:r>
          </a:p>
          <a:p>
            <a:pPr lvl="1" eaLnBrk="1" hangingPunct="1">
              <a:buFontTx/>
              <a:buNone/>
              <a:defRPr/>
            </a:pPr>
            <a:endParaRPr lang="ru-RU" sz="1600" dirty="0" smtClean="0"/>
          </a:p>
          <a:p>
            <a:pPr eaLnBrk="1" hangingPunct="1">
              <a:defRPr/>
            </a:pPr>
            <a:r>
              <a:rPr lang="ru-RU" sz="2000" dirty="0" smtClean="0">
                <a:solidFill>
                  <a:srgbClr val="CC3300"/>
                </a:solidFill>
              </a:rPr>
              <a:t>Организация,</a:t>
            </a:r>
            <a:r>
              <a:rPr lang="ru-RU" sz="2000" dirty="0" smtClean="0"/>
              <a:t> проводящая специальную оценку условий труда, в течение </a:t>
            </a:r>
            <a:r>
              <a:rPr lang="ru-RU" sz="2000" dirty="0" smtClean="0">
                <a:solidFill>
                  <a:srgbClr val="CC3300"/>
                </a:solidFill>
              </a:rPr>
              <a:t>10 рабочих дней </a:t>
            </a:r>
            <a:r>
              <a:rPr lang="ru-RU" sz="2000" dirty="0" smtClean="0"/>
              <a:t>со дня утверждения отчета о ее проведении передает в </a:t>
            </a:r>
            <a:r>
              <a:rPr lang="ru-RU" sz="2000" b="1" dirty="0" smtClean="0">
                <a:solidFill>
                  <a:srgbClr val="FFFF00"/>
                </a:solidFill>
              </a:rPr>
              <a:t>информационную систему учета</a:t>
            </a:r>
            <a:r>
              <a:rPr lang="ru-RU" sz="2000" b="1" baseline="30000" dirty="0" smtClean="0">
                <a:solidFill>
                  <a:srgbClr val="FF0000"/>
                </a:solidFill>
                <a:effectLst/>
              </a:rPr>
              <a:t>*</a:t>
            </a:r>
            <a:r>
              <a:rPr lang="ru-RU" sz="2000" dirty="0" smtClean="0"/>
              <a:t> в форме электронного документа, подписанного квалифицированной электронной подписью, сведения о результатах проведения специальной оценки условий труда.</a:t>
            </a:r>
          </a:p>
          <a:p>
            <a:pPr marL="533400" indent="-533400">
              <a:lnSpc>
                <a:spcPct val="80000"/>
              </a:lnSpc>
              <a:buClr>
                <a:srgbClr val="A3C145"/>
              </a:buClr>
              <a:buSzPct val="80000"/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111111"/>
                </a:solidFill>
                <a:effectLst/>
                <a:latin typeface="Tahoma"/>
              </a:rPr>
              <a:t>__________________________________________________   </a:t>
            </a:r>
          </a:p>
          <a:p>
            <a:pPr marL="533400" indent="-533400">
              <a:lnSpc>
                <a:spcPct val="80000"/>
              </a:lnSpc>
              <a:buClr>
                <a:srgbClr val="A3C145"/>
              </a:buClr>
              <a:buSzPct val="80000"/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FFFFFF"/>
                </a:solidFill>
                <a:effectLst/>
                <a:latin typeface="Tahoma"/>
              </a:rPr>
              <a:t> </a:t>
            </a:r>
            <a:r>
              <a:rPr lang="ru-RU" sz="2800" b="1" baseline="30000" dirty="0" smtClean="0">
                <a:solidFill>
                  <a:srgbClr val="FF0000"/>
                </a:solidFill>
                <a:effectLst/>
              </a:rPr>
              <a:t>*</a:t>
            </a:r>
            <a:r>
              <a:rPr lang="ru-RU" sz="2000" b="1" dirty="0" smtClean="0">
                <a:solidFill>
                  <a:srgbClr val="FFFFFF"/>
                </a:solidFill>
                <a:latin typeface="Tahoma"/>
              </a:rPr>
              <a:t>	</a:t>
            </a:r>
            <a:r>
              <a:rPr lang="ru-RU" sz="1400" dirty="0" smtClean="0">
                <a:solidFill>
                  <a:srgbClr val="111111"/>
                </a:solidFill>
                <a:effectLst/>
                <a:latin typeface="Tahoma"/>
              </a:rPr>
              <a:t>Заработает с 01.01.2016 г. До этого срока сведения передаются в </a:t>
            </a:r>
            <a:r>
              <a:rPr lang="ru-RU" sz="1400" dirty="0" err="1" smtClean="0">
                <a:solidFill>
                  <a:srgbClr val="111111"/>
                </a:solidFill>
                <a:effectLst/>
                <a:latin typeface="Tahoma"/>
              </a:rPr>
              <a:t>Роструд</a:t>
            </a:r>
            <a:r>
              <a:rPr lang="ru-RU" sz="1400" dirty="0" smtClean="0">
                <a:solidFill>
                  <a:srgbClr val="111111"/>
                </a:solidFill>
                <a:effectLst/>
                <a:latin typeface="Tahoma"/>
              </a:rPr>
              <a:t> </a:t>
            </a:r>
            <a:r>
              <a:rPr lang="ru-RU" sz="1400" dirty="0" err="1" smtClean="0">
                <a:solidFill>
                  <a:srgbClr val="111111"/>
                </a:solidFill>
                <a:effectLst/>
                <a:latin typeface="Tahoma"/>
              </a:rPr>
              <a:t>в</a:t>
            </a:r>
            <a:r>
              <a:rPr lang="ru-RU" sz="1400" dirty="0" smtClean="0">
                <a:solidFill>
                  <a:srgbClr val="111111"/>
                </a:solidFill>
                <a:effectLst/>
                <a:latin typeface="Tahoma"/>
              </a:rPr>
              <a:t> порядке, который он установил. </a:t>
            </a:r>
          </a:p>
          <a:p>
            <a:pPr eaLnBrk="1" hangingPunct="1">
              <a:defRPr/>
            </a:pPr>
            <a:endParaRPr lang="ru-RU" sz="2000" dirty="0" smtClean="0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3E88AB-60C8-462C-984E-E892B624796D}" type="slidenum">
              <a:rPr lang="ru-RU"/>
              <a:pPr>
                <a:defRPr/>
              </a:pPr>
              <a:t>52</a:t>
            </a:fld>
            <a:endParaRPr lang="ru-RU" dirty="0"/>
          </a:p>
        </p:txBody>
      </p:sp>
      <p:sp>
        <p:nvSpPr>
          <p:cNvPr id="175108" name="Rectangle 9"/>
          <p:cNvSpPr>
            <a:spLocks noChangeArrowheads="1"/>
          </p:cNvSpPr>
          <p:nvPr/>
        </p:nvSpPr>
        <p:spPr bwMode="auto">
          <a:xfrm>
            <a:off x="0" y="-100013"/>
            <a:ext cx="774065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lnSpc>
                <a:spcPct val="60000"/>
              </a:lnSpc>
              <a:defRPr/>
            </a:pPr>
            <a:r>
              <a:rPr lang="ru-RU" sz="3200" b="1" kern="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+mn-cs"/>
              </a:rPr>
              <a:t>Специальная оценка условий труда</a:t>
            </a:r>
            <a:endParaRPr lang="ru-RU" sz="3200" b="1" dirty="0">
              <a:solidFill>
                <a:srgbClr val="CC3300"/>
              </a:solidFill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6EF0D3-2CA7-4569-A3F0-515290A9720C}" type="slidenum">
              <a:rPr lang="ru-RU"/>
              <a:pPr>
                <a:defRPr/>
              </a:pPr>
              <a:t>53</a:t>
            </a:fld>
            <a:endParaRPr lang="ru-RU"/>
          </a:p>
        </p:txBody>
      </p:sp>
      <p:sp>
        <p:nvSpPr>
          <p:cNvPr id="91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7163" cy="765175"/>
          </a:xfrm>
        </p:spPr>
        <p:txBody>
          <a:bodyPr/>
          <a:lstStyle/>
          <a:p>
            <a:pPr marL="762000" indent="-762000" eaLnBrk="1" hangingPunct="1">
              <a:defRPr/>
            </a:pPr>
            <a:r>
              <a:rPr lang="ru-RU" sz="3200" b="1" dirty="0" smtClean="0">
                <a:solidFill>
                  <a:srgbClr val="CC3300"/>
                </a:solidFill>
                <a:ea typeface="+mn-ea"/>
                <a:cs typeface="Arial" charset="0"/>
              </a:rPr>
              <a:t>Специальная оценка условий труда</a:t>
            </a:r>
            <a:endParaRPr lang="ru-RU" sz="2400" b="1" dirty="0" smtClean="0">
              <a:solidFill>
                <a:srgbClr val="CC3300"/>
              </a:solidFill>
            </a:endParaRPr>
          </a:p>
        </p:txBody>
      </p:sp>
      <p:sp>
        <p:nvSpPr>
          <p:cNvPr id="919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765175"/>
            <a:ext cx="8893175" cy="59039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Переходные положения:</a:t>
            </a:r>
          </a:p>
          <a:p>
            <a:pPr eaLnBrk="1" hangingPunct="1">
              <a:defRPr/>
            </a:pPr>
            <a:endParaRPr lang="ru-RU" sz="800" dirty="0" smtClean="0"/>
          </a:p>
          <a:p>
            <a:pPr eaLnBrk="1" hangingPunct="1">
              <a:defRPr/>
            </a:pPr>
            <a:r>
              <a:rPr lang="ru-RU" sz="2000" dirty="0" smtClean="0"/>
              <a:t>Результаты проведенной аттестации рабочих мест по условиям труда действуют </a:t>
            </a:r>
            <a:r>
              <a:rPr lang="ru-RU" sz="2000" dirty="0" smtClean="0">
                <a:solidFill>
                  <a:srgbClr val="FF0000"/>
                </a:solidFill>
              </a:rPr>
              <a:t>до окончания их срока действия</a:t>
            </a:r>
            <a:r>
              <a:rPr lang="ru-RU" sz="2000" dirty="0" smtClean="0"/>
              <a:t>. Работодатель </a:t>
            </a:r>
            <a:r>
              <a:rPr lang="ru-RU" sz="2000" dirty="0" smtClean="0">
                <a:solidFill>
                  <a:srgbClr val="FF0000"/>
                </a:solidFill>
              </a:rPr>
              <a:t>вправе </a:t>
            </a:r>
            <a:r>
              <a:rPr lang="ru-RU" sz="2000" dirty="0" smtClean="0"/>
              <a:t>провести специальную оценку условий труда до истечения срока действия имеющихся результатов аттестации рабочих мест по условиям труда.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800" dirty="0" smtClean="0">
              <a:solidFill>
                <a:schemeClr val="tx2"/>
              </a:solidFill>
            </a:endParaRPr>
          </a:p>
          <a:p>
            <a:pPr eaLnBrk="1" hangingPunct="1">
              <a:defRPr/>
            </a:pPr>
            <a:r>
              <a:rPr lang="ru-RU" sz="2000" dirty="0" smtClean="0"/>
              <a:t>Организации, аккредитованные  в качестве организации, оказывающей услуги по аттестации рабочих мест по условиям труда, вправе проводить специальную оценку условий труда </a:t>
            </a:r>
            <a:r>
              <a:rPr lang="ru-RU" sz="2000" dirty="0" smtClean="0">
                <a:solidFill>
                  <a:srgbClr val="FF0000"/>
                </a:solidFill>
              </a:rPr>
              <a:t>до истечения </a:t>
            </a:r>
            <a:r>
              <a:rPr lang="ru-RU" sz="2000" dirty="0" smtClean="0"/>
              <a:t>срока действия аттестатов аккредитации испытательных лабораторий (центров) этих организаций, но не позднее </a:t>
            </a:r>
            <a:r>
              <a:rPr lang="ru-RU" sz="2000" dirty="0" smtClean="0">
                <a:solidFill>
                  <a:srgbClr val="FF0000"/>
                </a:solidFill>
              </a:rPr>
              <a:t>31 декабря 2018 года.</a:t>
            </a:r>
          </a:p>
          <a:p>
            <a:pPr eaLnBrk="1" hangingPunct="1">
              <a:defRPr/>
            </a:pPr>
            <a:endParaRPr lang="ru-RU" sz="800" b="1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ru-RU" sz="2000" dirty="0" smtClean="0">
                <a:solidFill>
                  <a:srgbClr val="FF0000"/>
                </a:solidFill>
              </a:rPr>
              <a:t>Обязанности экспертов </a:t>
            </a:r>
            <a:r>
              <a:rPr lang="ru-RU" sz="2000" dirty="0" smtClean="0"/>
              <a:t>в указанные выше сроки вправе выполнять лица, работающие в этих организациях по трудовому договору и допущенные к работе в испытательных лабораториях (центрах).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BCE4B9-AD90-4E62-9CDF-7E4FAF84DCF4}" type="slidenum">
              <a:rPr lang="ru-RU" smtClean="0"/>
              <a:pPr>
                <a:defRPr/>
              </a:pPr>
              <a:t>54</a:t>
            </a:fld>
            <a:endParaRPr lang="ru-RU" smtClean="0"/>
          </a:p>
        </p:txBody>
      </p:sp>
      <p:sp>
        <p:nvSpPr>
          <p:cNvPr id="72707" name="AutoShape 4"/>
          <p:cNvSpPr>
            <a:spLocks noChangeArrowheads="1"/>
          </p:cNvSpPr>
          <p:nvPr/>
        </p:nvSpPr>
        <p:spPr bwMode="auto">
          <a:xfrm rot="-3240000">
            <a:off x="3123407" y="2509043"/>
            <a:ext cx="381000" cy="1058863"/>
          </a:xfrm>
          <a:prstGeom prst="upArrow">
            <a:avLst>
              <a:gd name="adj1" fmla="val 50000"/>
              <a:gd name="adj2" fmla="val 69479"/>
            </a:avLst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2" name="Группа 42"/>
          <p:cNvGrpSpPr>
            <a:grpSpLocks/>
          </p:cNvGrpSpPr>
          <p:nvPr/>
        </p:nvGrpSpPr>
        <p:grpSpPr bwMode="auto">
          <a:xfrm>
            <a:off x="-252413" y="1628775"/>
            <a:ext cx="3168651" cy="1616075"/>
            <a:chOff x="-252413" y="1628775"/>
            <a:chExt cx="3168651" cy="1616075"/>
          </a:xfrm>
        </p:grpSpPr>
        <p:sp>
          <p:nvSpPr>
            <p:cNvPr id="72740" name="Text Box 3"/>
            <p:cNvSpPr txBox="1">
              <a:spLocks noChangeArrowheads="1"/>
            </p:cNvSpPr>
            <p:nvPr/>
          </p:nvSpPr>
          <p:spPr bwMode="auto">
            <a:xfrm>
              <a:off x="-252413" y="1844675"/>
              <a:ext cx="1871663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3600" b="1">
                  <a:solidFill>
                    <a:srgbClr val="CC3300"/>
                  </a:solidFill>
                </a:rPr>
                <a:t>СУ ОТ</a:t>
              </a:r>
            </a:p>
          </p:txBody>
        </p:sp>
        <p:pic>
          <p:nvPicPr>
            <p:cNvPr id="72741" name="Picture 5" descr="MCj0297161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7450" y="1628775"/>
              <a:ext cx="1728788" cy="1616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34"/>
          <p:cNvGrpSpPr>
            <a:grpSpLocks/>
          </p:cNvGrpSpPr>
          <p:nvPr/>
        </p:nvGrpSpPr>
        <p:grpSpPr bwMode="auto">
          <a:xfrm>
            <a:off x="2411413" y="1119188"/>
            <a:ext cx="2724150" cy="1804987"/>
            <a:chOff x="2411413" y="1119188"/>
            <a:chExt cx="2724151" cy="1804987"/>
          </a:xfrm>
        </p:grpSpPr>
        <p:sp>
          <p:nvSpPr>
            <p:cNvPr id="72737" name="Text Box 7"/>
            <p:cNvSpPr txBox="1">
              <a:spLocks noChangeArrowheads="1"/>
            </p:cNvSpPr>
            <p:nvPr/>
          </p:nvSpPr>
          <p:spPr bwMode="auto">
            <a:xfrm>
              <a:off x="2411413" y="1395413"/>
              <a:ext cx="1871663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400" b="1">
                  <a:solidFill>
                    <a:srgbClr val="FFFF00"/>
                  </a:solidFill>
                </a:rPr>
                <a:t>СИЗ</a:t>
              </a:r>
            </a:p>
          </p:txBody>
        </p:sp>
        <p:sp>
          <p:nvSpPr>
            <p:cNvPr id="72738" name="AutoShape 8"/>
            <p:cNvSpPr>
              <a:spLocks noChangeArrowheads="1"/>
            </p:cNvSpPr>
            <p:nvPr/>
          </p:nvSpPr>
          <p:spPr bwMode="auto">
            <a:xfrm rot="-5400000">
              <a:off x="4151313" y="2419350"/>
              <a:ext cx="647700" cy="361950"/>
            </a:xfrm>
            <a:prstGeom prst="rightArrow">
              <a:avLst>
                <a:gd name="adj1" fmla="val 50000"/>
                <a:gd name="adj2" fmla="val 44737"/>
              </a:avLst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pic>
          <p:nvPicPr>
            <p:cNvPr id="72739" name="Picture 21" descr="MCj03192120000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08401" y="1119188"/>
              <a:ext cx="1427163" cy="1149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Группа 37"/>
          <p:cNvGrpSpPr>
            <a:grpSpLocks/>
          </p:cNvGrpSpPr>
          <p:nvPr/>
        </p:nvGrpSpPr>
        <p:grpSpPr bwMode="auto">
          <a:xfrm>
            <a:off x="-180975" y="3290888"/>
            <a:ext cx="3600450" cy="1485900"/>
            <a:chOff x="-180975" y="3290888"/>
            <a:chExt cx="3600451" cy="1485900"/>
          </a:xfrm>
        </p:grpSpPr>
        <p:sp>
          <p:nvSpPr>
            <p:cNvPr id="72734" name="Text Box 11"/>
            <p:cNvSpPr txBox="1">
              <a:spLocks noChangeArrowheads="1"/>
            </p:cNvSpPr>
            <p:nvPr/>
          </p:nvSpPr>
          <p:spPr bwMode="auto">
            <a:xfrm>
              <a:off x="-180975" y="3933826"/>
              <a:ext cx="1871663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400" b="1">
                  <a:solidFill>
                    <a:srgbClr val="FFFF00"/>
                  </a:solidFill>
                </a:rPr>
                <a:t>ОСС</a:t>
              </a:r>
            </a:p>
          </p:txBody>
        </p:sp>
        <p:sp>
          <p:nvSpPr>
            <p:cNvPr id="72735" name="AutoShape 12"/>
            <p:cNvSpPr>
              <a:spLocks noChangeArrowheads="1"/>
            </p:cNvSpPr>
            <p:nvPr/>
          </p:nvSpPr>
          <p:spPr bwMode="auto">
            <a:xfrm rot="10800000">
              <a:off x="2700338" y="3911601"/>
              <a:ext cx="719138" cy="304800"/>
            </a:xfrm>
            <a:prstGeom prst="rightArrow">
              <a:avLst>
                <a:gd name="adj1" fmla="val 50000"/>
                <a:gd name="adj2" fmla="val 58984"/>
              </a:avLst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pic>
          <p:nvPicPr>
            <p:cNvPr id="72736" name="Picture 13" descr="MCj0413484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58888" y="3290888"/>
              <a:ext cx="1443038" cy="148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Группа 39"/>
          <p:cNvGrpSpPr>
            <a:grpSpLocks/>
          </p:cNvGrpSpPr>
          <p:nvPr/>
        </p:nvGrpSpPr>
        <p:grpSpPr bwMode="auto">
          <a:xfrm>
            <a:off x="3538538" y="5300663"/>
            <a:ext cx="3097212" cy="1557337"/>
            <a:chOff x="3538538" y="5301456"/>
            <a:chExt cx="3097212" cy="1556544"/>
          </a:xfrm>
        </p:grpSpPr>
        <p:sp>
          <p:nvSpPr>
            <p:cNvPr id="72731" name="Text Box 15"/>
            <p:cNvSpPr txBox="1">
              <a:spLocks noChangeArrowheads="1"/>
            </p:cNvSpPr>
            <p:nvPr/>
          </p:nvSpPr>
          <p:spPr bwMode="auto">
            <a:xfrm>
              <a:off x="4260850" y="6237288"/>
              <a:ext cx="2374900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400" b="1">
                  <a:solidFill>
                    <a:srgbClr val="FFFF00"/>
                  </a:solidFill>
                </a:rPr>
                <a:t>Медосмотры</a:t>
              </a:r>
            </a:p>
          </p:txBody>
        </p:sp>
        <p:sp>
          <p:nvSpPr>
            <p:cNvPr id="72732" name="AutoShape 16"/>
            <p:cNvSpPr>
              <a:spLocks noChangeArrowheads="1"/>
            </p:cNvSpPr>
            <p:nvPr/>
          </p:nvSpPr>
          <p:spPr bwMode="auto">
            <a:xfrm rot="5400000">
              <a:off x="4067175" y="5445125"/>
              <a:ext cx="649287" cy="361950"/>
            </a:xfrm>
            <a:prstGeom prst="rightArrow">
              <a:avLst>
                <a:gd name="adj1" fmla="val 50000"/>
                <a:gd name="adj2" fmla="val 44846"/>
              </a:avLst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pic>
          <p:nvPicPr>
            <p:cNvPr id="72733" name="Picture 17" descr="j024071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38538" y="5462588"/>
              <a:ext cx="889000" cy="139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Группа 38"/>
          <p:cNvGrpSpPr>
            <a:grpSpLocks/>
          </p:cNvGrpSpPr>
          <p:nvPr/>
        </p:nvGrpSpPr>
        <p:grpSpPr bwMode="auto">
          <a:xfrm>
            <a:off x="107950" y="4826000"/>
            <a:ext cx="3803650" cy="1874838"/>
            <a:chOff x="107950" y="4826001"/>
            <a:chExt cx="3803649" cy="1874837"/>
          </a:xfrm>
        </p:grpSpPr>
        <p:sp>
          <p:nvSpPr>
            <p:cNvPr id="72728" name="Text Box 19"/>
            <p:cNvSpPr txBox="1">
              <a:spLocks noChangeArrowheads="1"/>
            </p:cNvSpPr>
            <p:nvPr/>
          </p:nvSpPr>
          <p:spPr bwMode="auto">
            <a:xfrm>
              <a:off x="107950" y="5976938"/>
              <a:ext cx="2390775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>
                  <a:solidFill>
                    <a:srgbClr val="FFFF00"/>
                  </a:solidFill>
                </a:rPr>
                <a:t>Расследование НС</a:t>
              </a:r>
            </a:p>
          </p:txBody>
        </p:sp>
        <p:sp>
          <p:nvSpPr>
            <p:cNvPr id="72729" name="AutoShape 20"/>
            <p:cNvSpPr>
              <a:spLocks noChangeArrowheads="1"/>
            </p:cNvSpPr>
            <p:nvPr/>
          </p:nvSpPr>
          <p:spPr bwMode="auto">
            <a:xfrm rot="-7380000">
              <a:off x="3144837" y="4440238"/>
              <a:ext cx="381000" cy="1152525"/>
            </a:xfrm>
            <a:prstGeom prst="upArrow">
              <a:avLst>
                <a:gd name="adj1" fmla="val 50000"/>
                <a:gd name="adj2" fmla="val 75625"/>
              </a:avLst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pic>
          <p:nvPicPr>
            <p:cNvPr id="72730" name="Picture 21" descr="j0332570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941513" y="4924425"/>
              <a:ext cx="900113" cy="117951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Группа 41"/>
          <p:cNvGrpSpPr>
            <a:grpSpLocks/>
          </p:cNvGrpSpPr>
          <p:nvPr/>
        </p:nvGrpSpPr>
        <p:grpSpPr bwMode="auto">
          <a:xfrm>
            <a:off x="5580063" y="3141663"/>
            <a:ext cx="3743325" cy="1728787"/>
            <a:chOff x="5580063" y="3141663"/>
            <a:chExt cx="3743325" cy="1728787"/>
          </a:xfrm>
        </p:grpSpPr>
        <p:pic>
          <p:nvPicPr>
            <p:cNvPr id="72725" name="Picture 23" descr="MCj02955830000[1]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051550" y="3141663"/>
              <a:ext cx="1944688" cy="1728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726" name="AutoShape 24"/>
            <p:cNvSpPr>
              <a:spLocks noChangeArrowheads="1"/>
            </p:cNvSpPr>
            <p:nvPr/>
          </p:nvSpPr>
          <p:spPr bwMode="auto">
            <a:xfrm>
              <a:off x="5580063" y="3902075"/>
              <a:ext cx="863600" cy="304800"/>
            </a:xfrm>
            <a:prstGeom prst="rightArrow">
              <a:avLst>
                <a:gd name="adj1" fmla="val 50000"/>
                <a:gd name="adj2" fmla="val 70833"/>
              </a:avLst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2727" name="Text Box 25"/>
            <p:cNvSpPr txBox="1">
              <a:spLocks noChangeArrowheads="1"/>
            </p:cNvSpPr>
            <p:nvPr/>
          </p:nvSpPr>
          <p:spPr bwMode="auto">
            <a:xfrm>
              <a:off x="7451725" y="3213100"/>
              <a:ext cx="1871663" cy="803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400" b="1">
                  <a:solidFill>
                    <a:srgbClr val="FFFF00"/>
                  </a:solidFill>
                </a:rPr>
                <a:t>Контроль УТ  и информирование</a:t>
              </a:r>
            </a:p>
          </p:txBody>
        </p:sp>
      </p:grpSp>
      <p:grpSp>
        <p:nvGrpSpPr>
          <p:cNvPr id="72714" name="Group 26"/>
          <p:cNvGrpSpPr>
            <a:grpSpLocks/>
          </p:cNvGrpSpPr>
          <p:nvPr/>
        </p:nvGrpSpPr>
        <p:grpSpPr bwMode="auto">
          <a:xfrm>
            <a:off x="5153025" y="1341438"/>
            <a:ext cx="4070350" cy="1887537"/>
            <a:chOff x="3246" y="845"/>
            <a:chExt cx="2564" cy="1189"/>
          </a:xfrm>
        </p:grpSpPr>
        <p:sp>
          <p:nvSpPr>
            <p:cNvPr id="72722" name="Text Box 27"/>
            <p:cNvSpPr txBox="1">
              <a:spLocks noChangeArrowheads="1"/>
            </p:cNvSpPr>
            <p:nvPr/>
          </p:nvSpPr>
          <p:spPr bwMode="auto">
            <a:xfrm>
              <a:off x="4631" y="1253"/>
              <a:ext cx="1179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400" b="1">
                  <a:solidFill>
                    <a:srgbClr val="FFFF00"/>
                  </a:solidFill>
                </a:rPr>
                <a:t>Обучение</a:t>
              </a:r>
            </a:p>
          </p:txBody>
        </p:sp>
        <p:sp>
          <p:nvSpPr>
            <p:cNvPr id="72723" name="AutoShape 28"/>
            <p:cNvSpPr>
              <a:spLocks noChangeArrowheads="1"/>
            </p:cNvSpPr>
            <p:nvPr/>
          </p:nvSpPr>
          <p:spPr bwMode="auto">
            <a:xfrm rot="3420000">
              <a:off x="3510" y="1530"/>
              <a:ext cx="240" cy="767"/>
            </a:xfrm>
            <a:prstGeom prst="upArrow">
              <a:avLst>
                <a:gd name="adj1" fmla="val 50000"/>
                <a:gd name="adj2" fmla="val 79896"/>
              </a:avLst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pic>
          <p:nvPicPr>
            <p:cNvPr id="72724" name="Picture 29" descr="MCj02317730000[1]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923" y="845"/>
              <a:ext cx="945" cy="1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40062" name="Rectangle 30"/>
          <p:cNvSpPr>
            <a:spLocks noGrp="1" noRot="1" noChangeArrowheads="1"/>
          </p:cNvSpPr>
          <p:nvPr>
            <p:ph type="title"/>
          </p:nvPr>
        </p:nvSpPr>
        <p:spPr>
          <a:xfrm>
            <a:off x="323850" y="-22225"/>
            <a:ext cx="7307263" cy="1152525"/>
          </a:xfrm>
        </p:spPr>
        <p:txBody>
          <a:bodyPr/>
          <a:lstStyle/>
          <a:p>
            <a:pPr marL="762000" indent="-762000" eaLnBrk="1" hangingPunct="1">
              <a:defRPr/>
            </a:pPr>
            <a:r>
              <a:rPr lang="ru-RU" sz="2200" b="1" dirty="0" smtClean="0">
                <a:solidFill>
                  <a:srgbClr val="CC3300"/>
                </a:solidFill>
              </a:rPr>
              <a:t>Обязанности работодателя по обеспечению безопасных условий и охраны труда</a:t>
            </a:r>
            <a:br>
              <a:rPr lang="ru-RU" sz="2200" b="1" dirty="0" smtClean="0">
                <a:solidFill>
                  <a:srgbClr val="CC3300"/>
                </a:solidFill>
              </a:rPr>
            </a:br>
            <a:r>
              <a:rPr lang="ru-RU" sz="2200" dirty="0" smtClean="0"/>
              <a:t> </a:t>
            </a:r>
            <a:r>
              <a:rPr lang="ru-RU" sz="2200" b="1" dirty="0" smtClean="0">
                <a:solidFill>
                  <a:srgbClr val="009900"/>
                </a:solidFill>
              </a:rPr>
              <a:t>(ст. 212 ТК)</a:t>
            </a:r>
            <a:r>
              <a:rPr lang="ru-RU" sz="2200" dirty="0" smtClean="0">
                <a:solidFill>
                  <a:srgbClr val="009900"/>
                </a:solidFill>
              </a:rPr>
              <a:t> </a:t>
            </a:r>
          </a:p>
        </p:txBody>
      </p:sp>
      <p:grpSp>
        <p:nvGrpSpPr>
          <p:cNvPr id="9" name="Группа 40"/>
          <p:cNvGrpSpPr>
            <a:grpSpLocks/>
          </p:cNvGrpSpPr>
          <p:nvPr/>
        </p:nvGrpSpPr>
        <p:grpSpPr bwMode="auto">
          <a:xfrm>
            <a:off x="5299075" y="4776788"/>
            <a:ext cx="3736975" cy="1679575"/>
            <a:chOff x="5299075" y="4776788"/>
            <a:chExt cx="3736975" cy="1679575"/>
          </a:xfrm>
        </p:grpSpPr>
        <p:pic>
          <p:nvPicPr>
            <p:cNvPr id="72719" name="Picture 32" descr="j020558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084888" y="4868863"/>
              <a:ext cx="1727200" cy="158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720" name="Text Box 33"/>
            <p:cNvSpPr txBox="1">
              <a:spLocks noChangeArrowheads="1"/>
            </p:cNvSpPr>
            <p:nvPr/>
          </p:nvSpPr>
          <p:spPr bwMode="auto">
            <a:xfrm>
              <a:off x="7164388" y="5589588"/>
              <a:ext cx="1871662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3600" b="1">
                  <a:solidFill>
                    <a:srgbClr val="CC3300"/>
                  </a:solidFill>
                </a:rPr>
                <a:t>СОУТ</a:t>
              </a:r>
            </a:p>
          </p:txBody>
        </p:sp>
        <p:sp>
          <p:nvSpPr>
            <p:cNvPr id="72721" name="AutoShape 34"/>
            <p:cNvSpPr>
              <a:spLocks noChangeArrowheads="1"/>
            </p:cNvSpPr>
            <p:nvPr/>
          </p:nvSpPr>
          <p:spPr bwMode="auto">
            <a:xfrm rot="7560000">
              <a:off x="5653882" y="4421981"/>
              <a:ext cx="381000" cy="1090613"/>
            </a:xfrm>
            <a:prstGeom prst="upArrow">
              <a:avLst>
                <a:gd name="adj1" fmla="val 50000"/>
                <a:gd name="adj2" fmla="val 71563"/>
              </a:avLst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</p:grpSp>
      <p:pic>
        <p:nvPicPr>
          <p:cNvPr id="72717" name="Picture 3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03575" y="2492375"/>
            <a:ext cx="2819400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F1261F-CE46-4951-9FD7-4EEA32815811}" type="slidenum">
              <a:rPr lang="ru-RU"/>
              <a:pPr>
                <a:defRPr/>
              </a:pPr>
              <a:t>55</a:t>
            </a:fld>
            <a:endParaRPr lang="ru-RU"/>
          </a:p>
        </p:txBody>
      </p:sp>
      <p:sp>
        <p:nvSpPr>
          <p:cNvPr id="944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052513"/>
            <a:ext cx="8713788" cy="5805487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1600" smtClean="0"/>
              <a:t>Работодатель обязан отстранить от работы (не допускать к работе) работника: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smtClean="0"/>
              <a:t>         …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sz="1600" smtClean="0"/>
              <a:t>         не прошедшего в установленном порядке обучение и проверку знаний и навыков в области охраны труда;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smtClean="0"/>
              <a:t>         …                                           (ст. 76 ТК РФ)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1600" smtClean="0"/>
              <a:t> Работодатель обязан обеспечить: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smtClean="0"/>
              <a:t>         …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smtClean="0"/>
              <a:t>            обучение безопасным методам и приемам выполнения работ по охране труда и оказанию первой помощи при несчастных случаях на производстве, проведение инструктажа по охране труда, стажировки на рабочем месте и проверки знаний требований охраны труда;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smtClean="0"/>
              <a:t>            недопущение к работе лиц, не прошедших в установленном порядке обучение и инструктаж по охране труда, стажировку и проверку знаний требований охраны труда;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smtClean="0"/>
              <a:t>…                                                    (ст. 212 ТК РФ)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smtClean="0"/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1600" smtClean="0"/>
              <a:t>Все работники,  в  том  числе  руководители  организаций,   а также работодатели - индивидуальные предприниматели, обязаны проходить обучение по охране труда и проверку знания  требований  охраны  труда  в  порядке, установленном  </a:t>
            </a:r>
            <a:r>
              <a:rPr lang="ru-RU" sz="1600" u="sng" smtClean="0"/>
              <a:t>уполномоченным Правительством  Российской  Федерации  федеральным органом исполнительной власти </a:t>
            </a:r>
            <a:r>
              <a:rPr lang="ru-RU" sz="1600" smtClean="0"/>
              <a:t>с   учетом   мнения Российской трехсторонней  комиссии  по  регулированию  социально-трудовых отношений.</a:t>
            </a:r>
          </a:p>
          <a:p>
            <a:pPr marL="533400" indent="-53340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smtClean="0"/>
              <a:t>(ст. 225 ТК РФ) </a:t>
            </a:r>
          </a:p>
          <a:p>
            <a:pPr marL="533400" indent="-53340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b="1" smtClean="0"/>
              <a:t>в редакции Федерального закона от 23.07.2008 № 160-ФЗ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smtClean="0"/>
          </a:p>
        </p:txBody>
      </p:sp>
      <p:sp>
        <p:nvSpPr>
          <p:cNvPr id="944143" name="Rectangle 15"/>
          <p:cNvSpPr>
            <a:spLocks noChangeArrowheads="1"/>
          </p:cNvSpPr>
          <p:nvPr/>
        </p:nvSpPr>
        <p:spPr bwMode="auto">
          <a:xfrm>
            <a:off x="927100" y="82550"/>
            <a:ext cx="75247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marL="762000" indent="-762000" algn="ctr">
              <a:defRPr/>
            </a:pPr>
            <a:r>
              <a:rPr lang="ru-RU" sz="32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Обучение по охране труда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95FB93-8A10-430C-A3D0-E1487822B9E7}" type="slidenum">
              <a:rPr lang="ru-RU" smtClean="0"/>
              <a:pPr/>
              <a:t>56</a:t>
            </a:fld>
            <a:endParaRPr lang="ru-RU" smtClean="0"/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>
          <a:xfrm>
            <a:off x="1727200" y="0"/>
            <a:ext cx="7416800" cy="676275"/>
          </a:xfrm>
        </p:spPr>
        <p:txBody>
          <a:bodyPr/>
          <a:lstStyle/>
          <a:p>
            <a:pPr marL="838200" indent="-838200" eaLnBrk="1" hangingPunct="1"/>
            <a:r>
              <a:rPr lang="ru-RU" sz="2800" b="1" smtClean="0">
                <a:solidFill>
                  <a:srgbClr val="CC3300"/>
                </a:solidFill>
              </a:rPr>
              <a:t>Система обучения по охране труда</a:t>
            </a:r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65175"/>
            <a:ext cx="9467850" cy="6005513"/>
          </a:xfrm>
        </p:spPr>
        <p:txBody>
          <a:bodyPr/>
          <a:lstStyle/>
          <a:p>
            <a:pPr marL="533400" indent="-533400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sz="1400" b="1" smtClean="0">
                <a:solidFill>
                  <a:srgbClr val="009900"/>
                </a:solidFill>
              </a:rPr>
              <a:t>Постановление Минтруда России № 1 и Минобразования России № 29 от 13.01.2003</a:t>
            </a:r>
          </a:p>
          <a:p>
            <a:pPr marL="533400" indent="-533400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sz="1400" b="1" smtClean="0">
                <a:solidFill>
                  <a:srgbClr val="009900"/>
                </a:solidFill>
              </a:rPr>
              <a:t>ГОСТ 12.0.004-90 "ССБТ. Организация обучения безопасности труда. Общие положения</a:t>
            </a:r>
            <a:r>
              <a:rPr lang="ru-RU" sz="1300" b="1" smtClean="0">
                <a:solidFill>
                  <a:srgbClr val="009900"/>
                </a:solidFill>
              </a:rPr>
              <a:t>"</a:t>
            </a:r>
          </a:p>
        </p:txBody>
      </p:sp>
      <p:sp>
        <p:nvSpPr>
          <p:cNvPr id="74757" name="Rectangle 4"/>
          <p:cNvSpPr>
            <a:spLocks noChangeArrowheads="1"/>
          </p:cNvSpPr>
          <p:nvPr/>
        </p:nvSpPr>
        <p:spPr bwMode="auto">
          <a:xfrm>
            <a:off x="3432175" y="1989138"/>
            <a:ext cx="2160588" cy="71913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Tahoma" pitchFamily="34" charset="0"/>
              </a:rPr>
              <a:t>Обучение по ОТ</a:t>
            </a:r>
          </a:p>
        </p:txBody>
      </p:sp>
      <p:sp>
        <p:nvSpPr>
          <p:cNvPr id="74758" name="Rectangle 5"/>
          <p:cNvSpPr>
            <a:spLocks noChangeArrowheads="1"/>
          </p:cNvSpPr>
          <p:nvPr/>
        </p:nvSpPr>
        <p:spPr bwMode="auto">
          <a:xfrm>
            <a:off x="6516688" y="3060700"/>
            <a:ext cx="2160587" cy="71913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Tahoma" pitchFamily="34" charset="0"/>
              </a:rPr>
              <a:t>Проверка знаний</a:t>
            </a:r>
          </a:p>
          <a:p>
            <a:pPr algn="ctr"/>
            <a:r>
              <a:rPr lang="ru-RU">
                <a:latin typeface="Tahoma" pitchFamily="34" charset="0"/>
              </a:rPr>
              <a:t> требований ОТ</a:t>
            </a:r>
          </a:p>
        </p:txBody>
      </p:sp>
      <p:sp>
        <p:nvSpPr>
          <p:cNvPr id="74759" name="Rectangle 6"/>
          <p:cNvSpPr>
            <a:spLocks noChangeArrowheads="1"/>
          </p:cNvSpPr>
          <p:nvPr/>
        </p:nvSpPr>
        <p:spPr bwMode="auto">
          <a:xfrm>
            <a:off x="1692275" y="3068638"/>
            <a:ext cx="2160588" cy="719137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Tahoma" pitchFamily="34" charset="0"/>
              </a:rPr>
              <a:t>Специальное</a:t>
            </a:r>
            <a:br>
              <a:rPr lang="ru-RU">
                <a:latin typeface="Tahoma" pitchFamily="34" charset="0"/>
              </a:rPr>
            </a:br>
            <a:r>
              <a:rPr lang="ru-RU">
                <a:latin typeface="Tahoma" pitchFamily="34" charset="0"/>
              </a:rPr>
              <a:t> обучение по ОТ</a:t>
            </a:r>
          </a:p>
        </p:txBody>
      </p:sp>
      <p:sp>
        <p:nvSpPr>
          <p:cNvPr id="74760" name="Rectangle 7"/>
          <p:cNvSpPr>
            <a:spLocks noChangeArrowheads="1"/>
          </p:cNvSpPr>
          <p:nvPr/>
        </p:nvSpPr>
        <p:spPr bwMode="auto">
          <a:xfrm>
            <a:off x="1687513" y="4076700"/>
            <a:ext cx="2160587" cy="719138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Tahoma" pitchFamily="34" charset="0"/>
              </a:rPr>
              <a:t>Инструктаж по ОТ</a:t>
            </a:r>
          </a:p>
        </p:txBody>
      </p:sp>
      <p:sp>
        <p:nvSpPr>
          <p:cNvPr id="74761" name="Rectangle 8"/>
          <p:cNvSpPr>
            <a:spLocks noChangeArrowheads="1"/>
          </p:cNvSpPr>
          <p:nvPr/>
        </p:nvSpPr>
        <p:spPr bwMode="auto">
          <a:xfrm>
            <a:off x="1547813" y="5805488"/>
            <a:ext cx="2376487" cy="863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Tahoma" pitchFamily="34" charset="0"/>
              </a:rPr>
              <a:t>Обучение работников</a:t>
            </a:r>
          </a:p>
          <a:p>
            <a:pPr algn="ctr"/>
            <a:r>
              <a:rPr lang="ru-RU">
                <a:latin typeface="Tahoma" pitchFamily="34" charset="0"/>
              </a:rPr>
              <a:t> рабочих профессий</a:t>
            </a:r>
          </a:p>
          <a:p>
            <a:pPr algn="ctr"/>
            <a:r>
              <a:rPr lang="ru-RU">
                <a:latin typeface="Tahoma" pitchFamily="34" charset="0"/>
              </a:rPr>
              <a:t>(стажировка)</a:t>
            </a:r>
          </a:p>
        </p:txBody>
      </p:sp>
      <p:sp>
        <p:nvSpPr>
          <p:cNvPr id="74762" name="Line 9"/>
          <p:cNvSpPr>
            <a:spLocks noChangeShapeType="1"/>
          </p:cNvSpPr>
          <p:nvPr/>
        </p:nvSpPr>
        <p:spPr bwMode="auto">
          <a:xfrm>
            <a:off x="1044575" y="2349500"/>
            <a:ext cx="2374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sm" len="lg"/>
          </a:ln>
        </p:spPr>
        <p:txBody>
          <a:bodyPr/>
          <a:lstStyle/>
          <a:p>
            <a:endParaRPr lang="ru-RU"/>
          </a:p>
        </p:txBody>
      </p:sp>
      <p:sp>
        <p:nvSpPr>
          <p:cNvPr id="74763" name="Line 10"/>
          <p:cNvSpPr>
            <a:spLocks noChangeShapeType="1"/>
          </p:cNvSpPr>
          <p:nvPr/>
        </p:nvSpPr>
        <p:spPr bwMode="auto">
          <a:xfrm>
            <a:off x="1042988" y="2349500"/>
            <a:ext cx="0" cy="38877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4764" name="Line 11"/>
          <p:cNvSpPr>
            <a:spLocks noChangeShapeType="1"/>
          </p:cNvSpPr>
          <p:nvPr/>
        </p:nvSpPr>
        <p:spPr bwMode="auto">
          <a:xfrm>
            <a:off x="1042988" y="3429000"/>
            <a:ext cx="6492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4765" name="Line 12"/>
          <p:cNvSpPr>
            <a:spLocks noChangeShapeType="1"/>
          </p:cNvSpPr>
          <p:nvPr/>
        </p:nvSpPr>
        <p:spPr bwMode="auto">
          <a:xfrm>
            <a:off x="1033463" y="4437063"/>
            <a:ext cx="6492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4766" name="Line 13"/>
          <p:cNvSpPr>
            <a:spLocks noChangeShapeType="1"/>
          </p:cNvSpPr>
          <p:nvPr/>
        </p:nvSpPr>
        <p:spPr bwMode="auto">
          <a:xfrm>
            <a:off x="1033463" y="6237288"/>
            <a:ext cx="514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4767" name="Text Box 14"/>
          <p:cNvSpPr txBox="1">
            <a:spLocks noChangeArrowheads="1"/>
          </p:cNvSpPr>
          <p:nvPr/>
        </p:nvSpPr>
        <p:spPr bwMode="auto">
          <a:xfrm>
            <a:off x="2771775" y="4868863"/>
            <a:ext cx="12239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Tahoma" pitchFamily="34" charset="0"/>
              </a:rPr>
              <a:t>вводный</a:t>
            </a:r>
          </a:p>
        </p:txBody>
      </p:sp>
      <p:sp>
        <p:nvSpPr>
          <p:cNvPr id="74768" name="Line 15"/>
          <p:cNvSpPr>
            <a:spLocks noChangeShapeType="1"/>
          </p:cNvSpPr>
          <p:nvPr/>
        </p:nvSpPr>
        <p:spPr bwMode="auto">
          <a:xfrm>
            <a:off x="2051050" y="479742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4769" name="Line 16"/>
          <p:cNvSpPr>
            <a:spLocks noChangeShapeType="1"/>
          </p:cNvSpPr>
          <p:nvPr/>
        </p:nvSpPr>
        <p:spPr bwMode="auto">
          <a:xfrm>
            <a:off x="2051050" y="5072063"/>
            <a:ext cx="649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4770" name="Line 17"/>
          <p:cNvSpPr>
            <a:spLocks noChangeShapeType="1"/>
          </p:cNvSpPr>
          <p:nvPr/>
        </p:nvSpPr>
        <p:spPr bwMode="auto">
          <a:xfrm>
            <a:off x="2051050" y="5373688"/>
            <a:ext cx="649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4771" name="Text Box 18"/>
          <p:cNvSpPr txBox="1">
            <a:spLocks noChangeArrowheads="1"/>
          </p:cNvSpPr>
          <p:nvPr/>
        </p:nvSpPr>
        <p:spPr bwMode="auto">
          <a:xfrm>
            <a:off x="2771775" y="5157788"/>
            <a:ext cx="2087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0099"/>
                </a:solidFill>
                <a:latin typeface="Tahoma" pitchFamily="34" charset="0"/>
              </a:rPr>
              <a:t>на рабочем месте</a:t>
            </a:r>
          </a:p>
        </p:txBody>
      </p:sp>
      <p:sp>
        <p:nvSpPr>
          <p:cNvPr id="74772" name="Text Box 19"/>
          <p:cNvSpPr txBox="1">
            <a:spLocks noChangeArrowheads="1"/>
          </p:cNvSpPr>
          <p:nvPr/>
        </p:nvSpPr>
        <p:spPr bwMode="auto">
          <a:xfrm>
            <a:off x="5508625" y="5129213"/>
            <a:ext cx="2087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0099"/>
                </a:solidFill>
                <a:latin typeface="Tahoma" pitchFamily="34" charset="0"/>
              </a:rPr>
              <a:t>первичный</a:t>
            </a:r>
          </a:p>
        </p:txBody>
      </p:sp>
      <p:sp>
        <p:nvSpPr>
          <p:cNvPr id="74773" name="Text Box 20"/>
          <p:cNvSpPr txBox="1">
            <a:spLocks noChangeArrowheads="1"/>
          </p:cNvSpPr>
          <p:nvPr/>
        </p:nvSpPr>
        <p:spPr bwMode="auto">
          <a:xfrm>
            <a:off x="5508625" y="5445125"/>
            <a:ext cx="2087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0099"/>
                </a:solidFill>
                <a:latin typeface="Tahoma" pitchFamily="34" charset="0"/>
              </a:rPr>
              <a:t>повторный</a:t>
            </a:r>
          </a:p>
        </p:txBody>
      </p:sp>
      <p:sp>
        <p:nvSpPr>
          <p:cNvPr id="74774" name="Text Box 21"/>
          <p:cNvSpPr txBox="1">
            <a:spLocks noChangeArrowheads="1"/>
          </p:cNvSpPr>
          <p:nvPr/>
        </p:nvSpPr>
        <p:spPr bwMode="auto">
          <a:xfrm>
            <a:off x="5508625" y="5767388"/>
            <a:ext cx="2087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0099"/>
                </a:solidFill>
                <a:latin typeface="Tahoma" pitchFamily="34" charset="0"/>
              </a:rPr>
              <a:t>внеплановый</a:t>
            </a:r>
          </a:p>
        </p:txBody>
      </p:sp>
      <p:sp>
        <p:nvSpPr>
          <p:cNvPr id="74775" name="Text Box 22"/>
          <p:cNvSpPr txBox="1">
            <a:spLocks noChangeArrowheads="1"/>
          </p:cNvSpPr>
          <p:nvPr/>
        </p:nvSpPr>
        <p:spPr bwMode="auto">
          <a:xfrm>
            <a:off x="5513388" y="6089650"/>
            <a:ext cx="2087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0099"/>
                </a:solidFill>
                <a:latin typeface="Tahoma" pitchFamily="34" charset="0"/>
              </a:rPr>
              <a:t>целевой</a:t>
            </a:r>
          </a:p>
        </p:txBody>
      </p:sp>
      <p:sp>
        <p:nvSpPr>
          <p:cNvPr id="74776" name="Line 23"/>
          <p:cNvSpPr>
            <a:spLocks noChangeShapeType="1"/>
          </p:cNvSpPr>
          <p:nvPr/>
        </p:nvSpPr>
        <p:spPr bwMode="auto">
          <a:xfrm>
            <a:off x="4859338" y="5357813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4777" name="Line 24"/>
          <p:cNvSpPr>
            <a:spLocks noChangeShapeType="1"/>
          </p:cNvSpPr>
          <p:nvPr/>
        </p:nvSpPr>
        <p:spPr bwMode="auto">
          <a:xfrm>
            <a:off x="5148263" y="5357813"/>
            <a:ext cx="0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4778" name="Line 25"/>
          <p:cNvSpPr>
            <a:spLocks noChangeShapeType="1"/>
          </p:cNvSpPr>
          <p:nvPr/>
        </p:nvSpPr>
        <p:spPr bwMode="auto">
          <a:xfrm>
            <a:off x="5148263" y="5661025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4779" name="Line 26"/>
          <p:cNvSpPr>
            <a:spLocks noChangeShapeType="1"/>
          </p:cNvSpPr>
          <p:nvPr/>
        </p:nvSpPr>
        <p:spPr bwMode="auto">
          <a:xfrm>
            <a:off x="5143500" y="5949950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4780" name="Line 27"/>
          <p:cNvSpPr>
            <a:spLocks noChangeShapeType="1"/>
          </p:cNvSpPr>
          <p:nvPr/>
        </p:nvSpPr>
        <p:spPr bwMode="auto">
          <a:xfrm>
            <a:off x="5138738" y="6299200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4781" name="Text Box 28"/>
          <p:cNvSpPr txBox="1">
            <a:spLocks noChangeArrowheads="1"/>
          </p:cNvSpPr>
          <p:nvPr/>
        </p:nvSpPr>
        <p:spPr bwMode="auto">
          <a:xfrm>
            <a:off x="7381875" y="4195763"/>
            <a:ext cx="2087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Tahoma" pitchFamily="34" charset="0"/>
              </a:rPr>
              <a:t>очередная</a:t>
            </a:r>
          </a:p>
        </p:txBody>
      </p:sp>
      <p:sp>
        <p:nvSpPr>
          <p:cNvPr id="74782" name="Text Box 29"/>
          <p:cNvSpPr txBox="1">
            <a:spLocks noChangeArrowheads="1"/>
          </p:cNvSpPr>
          <p:nvPr/>
        </p:nvSpPr>
        <p:spPr bwMode="auto">
          <a:xfrm>
            <a:off x="7386638" y="4518025"/>
            <a:ext cx="2087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Tahoma" pitchFamily="34" charset="0"/>
              </a:rPr>
              <a:t>внеочередная</a:t>
            </a:r>
          </a:p>
        </p:txBody>
      </p:sp>
      <p:sp>
        <p:nvSpPr>
          <p:cNvPr id="74783" name="Line 30"/>
          <p:cNvSpPr>
            <a:spLocks noChangeShapeType="1"/>
          </p:cNvSpPr>
          <p:nvPr/>
        </p:nvSpPr>
        <p:spPr bwMode="auto">
          <a:xfrm>
            <a:off x="7021513" y="3786188"/>
            <a:ext cx="0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4784" name="Line 31"/>
          <p:cNvSpPr>
            <a:spLocks noChangeShapeType="1"/>
          </p:cNvSpPr>
          <p:nvPr/>
        </p:nvSpPr>
        <p:spPr bwMode="auto">
          <a:xfrm>
            <a:off x="7016750" y="4378325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4785" name="Line 32"/>
          <p:cNvSpPr>
            <a:spLocks noChangeShapeType="1"/>
          </p:cNvSpPr>
          <p:nvPr/>
        </p:nvSpPr>
        <p:spPr bwMode="auto">
          <a:xfrm>
            <a:off x="7011988" y="4727575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4786" name="Rectangle 33"/>
          <p:cNvSpPr>
            <a:spLocks noChangeArrowheads="1"/>
          </p:cNvSpPr>
          <p:nvPr/>
        </p:nvSpPr>
        <p:spPr bwMode="auto">
          <a:xfrm>
            <a:off x="4356100" y="3933825"/>
            <a:ext cx="2376488" cy="1008063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>
                <a:latin typeface="Tahoma" pitchFamily="34" charset="0"/>
              </a:rPr>
              <a:t>Проверка знаний</a:t>
            </a:r>
          </a:p>
          <a:p>
            <a:pPr algn="ctr"/>
            <a:r>
              <a:rPr lang="ru-RU" sz="1600">
                <a:latin typeface="Tahoma" pitchFamily="34" charset="0"/>
              </a:rPr>
              <a:t> и навыков применения</a:t>
            </a:r>
          </a:p>
          <a:p>
            <a:pPr algn="ctr"/>
            <a:r>
              <a:rPr lang="ru-RU" sz="1600">
                <a:latin typeface="Tahoma" pitchFamily="34" charset="0"/>
              </a:rPr>
              <a:t>безопасных приемов и</a:t>
            </a:r>
          </a:p>
          <a:p>
            <a:pPr algn="ctr"/>
            <a:r>
              <a:rPr lang="ru-RU" sz="1600">
                <a:latin typeface="Tahoma" pitchFamily="34" charset="0"/>
              </a:rPr>
              <a:t>методов вып-я работ </a:t>
            </a:r>
          </a:p>
        </p:txBody>
      </p:sp>
      <p:sp>
        <p:nvSpPr>
          <p:cNvPr id="74787" name="Line 34"/>
          <p:cNvSpPr>
            <a:spLocks noChangeShapeType="1"/>
          </p:cNvSpPr>
          <p:nvPr/>
        </p:nvSpPr>
        <p:spPr bwMode="auto">
          <a:xfrm>
            <a:off x="5580063" y="2349500"/>
            <a:ext cx="20161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sm" len="lg"/>
          </a:ln>
        </p:spPr>
        <p:txBody>
          <a:bodyPr/>
          <a:lstStyle/>
          <a:p>
            <a:endParaRPr lang="ru-RU"/>
          </a:p>
        </p:txBody>
      </p:sp>
      <p:sp>
        <p:nvSpPr>
          <p:cNvPr id="74788" name="Line 35"/>
          <p:cNvSpPr>
            <a:spLocks noChangeShapeType="1"/>
          </p:cNvSpPr>
          <p:nvPr/>
        </p:nvSpPr>
        <p:spPr bwMode="auto">
          <a:xfrm>
            <a:off x="7596188" y="2349500"/>
            <a:ext cx="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4789" name="Line 36"/>
          <p:cNvSpPr>
            <a:spLocks noChangeShapeType="1"/>
          </p:cNvSpPr>
          <p:nvPr/>
        </p:nvSpPr>
        <p:spPr bwMode="auto">
          <a:xfrm>
            <a:off x="6084888" y="2349500"/>
            <a:ext cx="0" cy="1584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4790" name="Line 37"/>
          <p:cNvSpPr>
            <a:spLocks noChangeShapeType="1"/>
          </p:cNvSpPr>
          <p:nvPr/>
        </p:nvSpPr>
        <p:spPr bwMode="auto">
          <a:xfrm>
            <a:off x="3851275" y="3429000"/>
            <a:ext cx="2665413" cy="0"/>
          </a:xfrm>
          <a:prstGeom prst="line">
            <a:avLst/>
          </a:prstGeom>
          <a:noFill/>
          <a:ln w="38100" cmpd="dbl">
            <a:solidFill>
              <a:schemeClr val="bg2"/>
            </a:solidFill>
            <a:round/>
            <a:headEnd type="oval" w="med" len="med"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74791" name="Line 38"/>
          <p:cNvSpPr>
            <a:spLocks noChangeShapeType="1"/>
          </p:cNvSpPr>
          <p:nvPr/>
        </p:nvSpPr>
        <p:spPr bwMode="auto">
          <a:xfrm>
            <a:off x="3860800" y="4437063"/>
            <a:ext cx="495300" cy="0"/>
          </a:xfrm>
          <a:prstGeom prst="line">
            <a:avLst/>
          </a:prstGeom>
          <a:noFill/>
          <a:ln w="38100" cmpd="dbl">
            <a:solidFill>
              <a:schemeClr val="bg2"/>
            </a:solidFill>
            <a:round/>
            <a:headEnd type="oval" w="med" len="med"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74792" name="Line 39"/>
          <p:cNvSpPr>
            <a:spLocks noChangeShapeType="1"/>
          </p:cNvSpPr>
          <p:nvPr/>
        </p:nvSpPr>
        <p:spPr bwMode="auto">
          <a:xfrm>
            <a:off x="3924300" y="6165850"/>
            <a:ext cx="935038" cy="0"/>
          </a:xfrm>
          <a:prstGeom prst="line">
            <a:avLst/>
          </a:prstGeom>
          <a:noFill/>
          <a:ln w="38100" cmpd="dbl">
            <a:solidFill>
              <a:schemeClr val="bg2"/>
            </a:solidFill>
            <a:round/>
            <a:headEnd type="oval" w="med" len="med"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74793" name="Line 40"/>
          <p:cNvSpPr>
            <a:spLocks noChangeShapeType="1"/>
          </p:cNvSpPr>
          <p:nvPr/>
        </p:nvSpPr>
        <p:spPr bwMode="auto">
          <a:xfrm rot="-5400000">
            <a:off x="4175919" y="5553869"/>
            <a:ext cx="1223962" cy="0"/>
          </a:xfrm>
          <a:prstGeom prst="line">
            <a:avLst/>
          </a:prstGeom>
          <a:noFill/>
          <a:ln w="38100" cmpd="dbl">
            <a:solidFill>
              <a:schemeClr val="bg2"/>
            </a:solidFill>
            <a:round/>
            <a:headEnd type="oval" w="med" len="med"/>
            <a:tailEnd type="stealth" w="lg" len="lg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DEB83-AD4D-45B2-B7BB-AD6F74539872}" type="slidenum">
              <a:rPr lang="ru-RU"/>
              <a:pPr>
                <a:defRPr/>
              </a:pPr>
              <a:t>57</a:t>
            </a:fld>
            <a:endParaRPr lang="ru-RU"/>
          </a:p>
        </p:txBody>
      </p:sp>
      <p:sp>
        <p:nvSpPr>
          <p:cNvPr id="947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196975"/>
            <a:ext cx="8713788" cy="5545138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smtClean="0">
              <a:solidFill>
                <a:srgbClr val="CC3300"/>
              </a:solidFill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400" smtClean="0"/>
              <a:t>Специальное обучение по охране труда – обучение по охране труда, осуществляемое по соответствующим программам обучения по охране труда обучающими организациями или работодателем.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smtClean="0"/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400" smtClean="0"/>
              <a:t>Инструктаж по охране труда – составная часть процесса обучения по охране труда, включающая в себя вводный инструктаж и инструктаж на рабочем месте.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smtClean="0"/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400" smtClean="0"/>
              <a:t>Стажировка – составная часть процесса обучения по охране труда, производственная практика, проводимая с целью овладения работником безопасными приемами и методами выполнения работ.</a:t>
            </a:r>
          </a:p>
        </p:txBody>
      </p:sp>
      <p:sp>
        <p:nvSpPr>
          <p:cNvPr id="947206" name="Rectangle 6"/>
          <p:cNvSpPr>
            <a:spLocks noChangeArrowheads="1"/>
          </p:cNvSpPr>
          <p:nvPr/>
        </p:nvSpPr>
        <p:spPr bwMode="auto">
          <a:xfrm>
            <a:off x="927100" y="82550"/>
            <a:ext cx="75247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marL="762000" indent="-762000" algn="ctr">
              <a:defRPr/>
            </a:pPr>
            <a:r>
              <a:rPr lang="ru-RU" sz="32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Обучение по охране труда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9B504A-783B-43AB-B134-4F1B98FC49A6}" type="slidenum">
              <a:rPr lang="ru-RU"/>
              <a:pPr>
                <a:defRPr/>
              </a:pPr>
              <a:t>58</a:t>
            </a:fld>
            <a:endParaRPr lang="ru-RU"/>
          </a:p>
        </p:txBody>
      </p:sp>
      <p:sp>
        <p:nvSpPr>
          <p:cNvPr id="94925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836613"/>
            <a:ext cx="9144000" cy="602138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smtClean="0">
                <a:solidFill>
                  <a:srgbClr val="FFFF00"/>
                </a:solidFill>
              </a:rPr>
              <a:t>Вводный инструктаж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b="1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smtClean="0">
                <a:solidFill>
                  <a:schemeClr val="hlink"/>
                </a:solidFill>
              </a:rPr>
              <a:t>Вводный инструктаж по охране труда – один из видов инструктажей по охране труда, включающий в себя ознакомление работника с общими сведениями об организации, характерными особенностями деятельности работодателя, а также  правовыми основами регулирования отношений в области охраны труда между работодателем и работником.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 b="1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Вводный инструктаж по охране труда проводится: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ru-RU" sz="1800" smtClean="0"/>
              <a:t>со всеми вновь принимаемыми на работу независимо от их образования, стажа работы по данной профессии должности;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ru-RU" sz="1800" smtClean="0"/>
              <a:t>временными работниками;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ru-RU" sz="1800" smtClean="0"/>
              <a:t>командированными;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ru-RU" sz="1800" smtClean="0"/>
              <a:t>учащимися и студентами, прибывшими на производственное обучение или на практику;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ru-RU" sz="1800" smtClean="0"/>
              <a:t>учащимися в учебных заведениях перед началом лабораторных и практических работ в учебных лабораториях, мастерских, участках, полигонах.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 smtClean="0"/>
          </a:p>
        </p:txBody>
      </p:sp>
      <p:sp>
        <p:nvSpPr>
          <p:cNvPr id="949254" name="Rectangle 6"/>
          <p:cNvSpPr>
            <a:spLocks noChangeArrowheads="1"/>
          </p:cNvSpPr>
          <p:nvPr/>
        </p:nvSpPr>
        <p:spPr bwMode="auto">
          <a:xfrm>
            <a:off x="927100" y="82550"/>
            <a:ext cx="75247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marL="762000" indent="-762000" algn="ctr">
              <a:defRPr/>
            </a:pPr>
            <a:r>
              <a:rPr lang="ru-RU" sz="32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Обучение по охране труда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76B39A-6E35-4B0F-9E83-300C2E9EAB37}" type="slidenum">
              <a:rPr lang="ru-RU"/>
              <a:pPr>
                <a:defRPr/>
              </a:pPr>
              <a:t>59</a:t>
            </a:fld>
            <a:endParaRPr lang="ru-RU"/>
          </a:p>
        </p:txBody>
      </p:sp>
      <p:sp>
        <p:nvSpPr>
          <p:cNvPr id="9512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836613"/>
            <a:ext cx="9144000" cy="6021387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b="1" smtClean="0">
                <a:solidFill>
                  <a:srgbClr val="FFFF00"/>
                </a:solidFill>
              </a:rPr>
              <a:t>Вводный инструктаж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400" b="1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Вводный инструктаж проводит специалист по охране труда или работник, на которого </a:t>
            </a:r>
            <a:r>
              <a:rPr lang="ru-RU" sz="2400" i="1" u="sng" smtClean="0">
                <a:solidFill>
                  <a:schemeClr val="tx2"/>
                </a:solidFill>
              </a:rPr>
              <a:t>приказом работодателя</a:t>
            </a:r>
            <a:r>
              <a:rPr lang="ru-RU" sz="2400" smtClean="0"/>
              <a:t> (или уполномоченного им лица) возложены эти обязанности.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4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Вводный инструктаж проводится по </a:t>
            </a:r>
            <a:r>
              <a:rPr lang="ru-RU" sz="2400" i="1" u="sng" smtClean="0">
                <a:solidFill>
                  <a:schemeClr val="tx2"/>
                </a:solidFill>
              </a:rPr>
              <a:t>программе</a:t>
            </a:r>
            <a:r>
              <a:rPr lang="ru-RU" sz="2400" smtClean="0"/>
              <a:t>, разработанной службой охраны труда (специалистом по охране труда) на основании требований законодательных и иных нормативных правовых актов, содержащих нормы трудового права, включая государственные нормативные требования охраны труда, с учетом специфики деятельности организации (работодателя – физического лица) и утвержденной работодателем.</a:t>
            </a:r>
          </a:p>
        </p:txBody>
      </p:sp>
      <p:sp>
        <p:nvSpPr>
          <p:cNvPr id="951305" name="Rectangle 9"/>
          <p:cNvSpPr>
            <a:spLocks noChangeArrowheads="1"/>
          </p:cNvSpPr>
          <p:nvPr/>
        </p:nvSpPr>
        <p:spPr bwMode="auto">
          <a:xfrm>
            <a:off x="927100" y="82550"/>
            <a:ext cx="75247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marL="762000" indent="-762000" algn="ctr">
              <a:defRPr/>
            </a:pPr>
            <a:r>
              <a:rPr lang="ru-RU" sz="32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Обучение по охране труда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77D39B-2AC1-47F3-B2EA-4DD6BF437978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38915" name="Line 2"/>
          <p:cNvSpPr>
            <a:spLocks noChangeShapeType="1"/>
          </p:cNvSpPr>
          <p:nvPr/>
        </p:nvSpPr>
        <p:spPr bwMode="auto">
          <a:xfrm>
            <a:off x="4572000" y="1196975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7961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765175"/>
            <a:ext cx="8820150" cy="6005513"/>
          </a:xfrm>
        </p:spPr>
        <p:txBody>
          <a:bodyPr/>
          <a:lstStyle/>
          <a:p>
            <a:pPr marL="533400" indent="-533400" algn="ctr" eaLnBrk="1" hangingPunct="1">
              <a:buFont typeface="Wingdings" pitchFamily="2" charset="2"/>
              <a:buNone/>
              <a:defRPr/>
            </a:pPr>
            <a:r>
              <a:rPr lang="ru-RU" sz="2400" b="1" smtClean="0">
                <a:solidFill>
                  <a:srgbClr val="CC3300"/>
                </a:solidFill>
              </a:rPr>
              <a:t>Пр</a:t>
            </a:r>
          </a:p>
        </p:txBody>
      </p:sp>
      <p:sp>
        <p:nvSpPr>
          <p:cNvPr id="38917" name="Rectangle 4"/>
          <p:cNvSpPr>
            <a:spLocks noChangeArrowheads="1"/>
          </p:cNvSpPr>
          <p:nvPr/>
        </p:nvSpPr>
        <p:spPr bwMode="auto">
          <a:xfrm>
            <a:off x="3432175" y="1477963"/>
            <a:ext cx="2160588" cy="71913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111111"/>
                </a:solidFill>
                <a:latin typeface="Tahoma" pitchFamily="34" charset="0"/>
              </a:rPr>
              <a:t>Правительство РФ</a:t>
            </a:r>
          </a:p>
        </p:txBody>
      </p:sp>
      <p:sp>
        <p:nvSpPr>
          <p:cNvPr id="38918" name="Rectangle 5"/>
          <p:cNvSpPr>
            <a:spLocks noChangeArrowheads="1"/>
          </p:cNvSpPr>
          <p:nvPr/>
        </p:nvSpPr>
        <p:spPr bwMode="auto">
          <a:xfrm>
            <a:off x="5508625" y="2492375"/>
            <a:ext cx="2879725" cy="9366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111111"/>
                </a:solidFill>
                <a:latin typeface="Tahoma" pitchFamily="34" charset="0"/>
              </a:rPr>
              <a:t>Федеральные органы</a:t>
            </a:r>
          </a:p>
          <a:p>
            <a:pPr algn="ctr"/>
            <a:r>
              <a:rPr lang="ru-RU">
                <a:solidFill>
                  <a:srgbClr val="111111"/>
                </a:solidFill>
                <a:latin typeface="Tahoma" pitchFamily="34" charset="0"/>
              </a:rPr>
              <a:t>исполнительной власти</a:t>
            </a:r>
          </a:p>
        </p:txBody>
      </p:sp>
      <p:sp>
        <p:nvSpPr>
          <p:cNvPr id="38919" name="Rectangle 6"/>
          <p:cNvSpPr>
            <a:spLocks noChangeArrowheads="1"/>
          </p:cNvSpPr>
          <p:nvPr/>
        </p:nvSpPr>
        <p:spPr bwMode="auto">
          <a:xfrm>
            <a:off x="112713" y="2359025"/>
            <a:ext cx="3529012" cy="4318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111111"/>
                </a:solidFill>
                <a:latin typeface="Tahoma" pitchFamily="34" charset="0"/>
              </a:rPr>
              <a:t>Минтруд России</a:t>
            </a:r>
          </a:p>
        </p:txBody>
      </p:sp>
      <p:sp>
        <p:nvSpPr>
          <p:cNvPr id="38920" name="Rectangle 7"/>
          <p:cNvSpPr>
            <a:spLocks noChangeArrowheads="1"/>
          </p:cNvSpPr>
          <p:nvPr/>
        </p:nvSpPr>
        <p:spPr bwMode="auto">
          <a:xfrm>
            <a:off x="107950" y="3784600"/>
            <a:ext cx="3506788" cy="719138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Tahoma" pitchFamily="34" charset="0"/>
              </a:rPr>
              <a:t>Федеральная служба по </a:t>
            </a:r>
          </a:p>
          <a:p>
            <a:pPr algn="ctr"/>
            <a:r>
              <a:rPr lang="ru-RU">
                <a:latin typeface="Tahoma" pitchFamily="34" charset="0"/>
              </a:rPr>
              <a:t>труду и занятости (Роструд)</a:t>
            </a:r>
          </a:p>
        </p:txBody>
      </p:sp>
      <p:sp>
        <p:nvSpPr>
          <p:cNvPr id="38921" name="Rectangle 8"/>
          <p:cNvSpPr>
            <a:spLocks noChangeArrowheads="1"/>
          </p:cNvSpPr>
          <p:nvPr/>
        </p:nvSpPr>
        <p:spPr bwMode="auto">
          <a:xfrm>
            <a:off x="1763713" y="5734050"/>
            <a:ext cx="5545137" cy="1008063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111111"/>
                </a:solidFill>
                <a:latin typeface="Tahoma" pitchFamily="34" charset="0"/>
              </a:rPr>
              <a:t>Организации, предприятия, учреждения </a:t>
            </a:r>
          </a:p>
          <a:p>
            <a:pPr algn="ctr"/>
            <a:r>
              <a:rPr lang="ru-RU">
                <a:solidFill>
                  <a:srgbClr val="111111"/>
                </a:solidFill>
                <a:latin typeface="Tahoma" pitchFamily="34" charset="0"/>
              </a:rPr>
              <a:t>любых организационно-правовых форм,</a:t>
            </a:r>
          </a:p>
          <a:p>
            <a:pPr algn="ctr"/>
            <a:r>
              <a:rPr lang="ru-RU">
                <a:solidFill>
                  <a:srgbClr val="111111"/>
                </a:solidFill>
                <a:latin typeface="Tahoma" pitchFamily="34" charset="0"/>
              </a:rPr>
              <a:t>работодатели – индивидуальные предприниматели</a:t>
            </a:r>
          </a:p>
        </p:txBody>
      </p:sp>
      <p:sp>
        <p:nvSpPr>
          <p:cNvPr id="38922" name="Line 9"/>
          <p:cNvSpPr>
            <a:spLocks noChangeShapeType="1"/>
          </p:cNvSpPr>
          <p:nvPr/>
        </p:nvSpPr>
        <p:spPr bwMode="auto">
          <a:xfrm flipV="1">
            <a:off x="1835150" y="1819275"/>
            <a:ext cx="1584325" cy="2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sm" len="lg"/>
          </a:ln>
        </p:spPr>
        <p:txBody>
          <a:bodyPr/>
          <a:lstStyle/>
          <a:p>
            <a:endParaRPr lang="ru-RU"/>
          </a:p>
        </p:txBody>
      </p:sp>
      <p:sp>
        <p:nvSpPr>
          <p:cNvPr id="38923" name="Rectangle 10"/>
          <p:cNvSpPr>
            <a:spLocks noChangeArrowheads="1"/>
          </p:cNvSpPr>
          <p:nvPr/>
        </p:nvSpPr>
        <p:spPr bwMode="auto">
          <a:xfrm>
            <a:off x="5795963" y="4624388"/>
            <a:ext cx="2376487" cy="9747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111111"/>
                </a:solidFill>
                <a:latin typeface="Tahoma" pitchFamily="34" charset="0"/>
              </a:rPr>
              <a:t>Подведомственные</a:t>
            </a:r>
          </a:p>
          <a:p>
            <a:pPr algn="ctr"/>
            <a:r>
              <a:rPr lang="ru-RU">
                <a:solidFill>
                  <a:srgbClr val="111111"/>
                </a:solidFill>
                <a:latin typeface="Tahoma" pitchFamily="34" charset="0"/>
              </a:rPr>
              <a:t>организации</a:t>
            </a:r>
          </a:p>
        </p:txBody>
      </p:sp>
      <p:sp>
        <p:nvSpPr>
          <p:cNvPr id="38924" name="Line 11"/>
          <p:cNvSpPr>
            <a:spLocks noChangeShapeType="1"/>
          </p:cNvSpPr>
          <p:nvPr/>
        </p:nvSpPr>
        <p:spPr bwMode="auto">
          <a:xfrm>
            <a:off x="5580063" y="1838325"/>
            <a:ext cx="14398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sm" len="lg"/>
          </a:ln>
        </p:spPr>
        <p:txBody>
          <a:bodyPr/>
          <a:lstStyle/>
          <a:p>
            <a:endParaRPr lang="ru-RU"/>
          </a:p>
        </p:txBody>
      </p:sp>
      <p:sp>
        <p:nvSpPr>
          <p:cNvPr id="38925" name="Rectangle 12"/>
          <p:cNvSpPr>
            <a:spLocks noChangeArrowheads="1"/>
          </p:cNvSpPr>
          <p:nvPr/>
        </p:nvSpPr>
        <p:spPr bwMode="auto">
          <a:xfrm>
            <a:off x="112713" y="2790825"/>
            <a:ext cx="3529012" cy="865188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Tahoma" pitchFamily="34" charset="0"/>
              </a:rPr>
              <a:t>Департамент условий и </a:t>
            </a:r>
          </a:p>
          <a:p>
            <a:pPr algn="ctr"/>
            <a:r>
              <a:rPr lang="ru-RU">
                <a:latin typeface="Tahoma" pitchFamily="34" charset="0"/>
              </a:rPr>
              <a:t>охраны труда</a:t>
            </a:r>
          </a:p>
        </p:txBody>
      </p:sp>
      <p:sp>
        <p:nvSpPr>
          <p:cNvPr id="38926" name="Rectangle 13"/>
          <p:cNvSpPr>
            <a:spLocks noChangeArrowheads="1"/>
          </p:cNvSpPr>
          <p:nvPr/>
        </p:nvSpPr>
        <p:spPr bwMode="auto">
          <a:xfrm>
            <a:off x="101600" y="4649788"/>
            <a:ext cx="3529013" cy="576262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111111"/>
                </a:solidFill>
                <a:latin typeface="Tahoma" pitchFamily="34" charset="0"/>
              </a:rPr>
              <a:t>Органы исполнительной власти </a:t>
            </a:r>
          </a:p>
          <a:p>
            <a:pPr algn="ctr"/>
            <a:r>
              <a:rPr lang="ru-RU">
                <a:solidFill>
                  <a:srgbClr val="111111"/>
                </a:solidFill>
                <a:latin typeface="Tahoma" pitchFamily="34" charset="0"/>
              </a:rPr>
              <a:t>субъектов РФ</a:t>
            </a:r>
          </a:p>
        </p:txBody>
      </p:sp>
      <p:sp>
        <p:nvSpPr>
          <p:cNvPr id="38927" name="Rectangle 14"/>
          <p:cNvSpPr>
            <a:spLocks noChangeArrowheads="1"/>
          </p:cNvSpPr>
          <p:nvPr/>
        </p:nvSpPr>
        <p:spPr bwMode="auto">
          <a:xfrm>
            <a:off x="101600" y="5211763"/>
            <a:ext cx="3529013" cy="360362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Tahoma" pitchFamily="34" charset="0"/>
              </a:rPr>
              <a:t>Органы по труду (охране труда)</a:t>
            </a:r>
          </a:p>
        </p:txBody>
      </p:sp>
      <p:sp>
        <p:nvSpPr>
          <p:cNvPr id="38928" name="Line 15"/>
          <p:cNvSpPr>
            <a:spLocks noChangeShapeType="1"/>
          </p:cNvSpPr>
          <p:nvPr/>
        </p:nvSpPr>
        <p:spPr bwMode="auto">
          <a:xfrm>
            <a:off x="1835150" y="1844675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8929" name="Line 16"/>
          <p:cNvSpPr>
            <a:spLocks noChangeShapeType="1"/>
          </p:cNvSpPr>
          <p:nvPr/>
        </p:nvSpPr>
        <p:spPr bwMode="auto">
          <a:xfrm>
            <a:off x="7019925" y="1844675"/>
            <a:ext cx="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8930" name="Line 17"/>
          <p:cNvSpPr>
            <a:spLocks noChangeShapeType="1"/>
          </p:cNvSpPr>
          <p:nvPr/>
        </p:nvSpPr>
        <p:spPr bwMode="auto">
          <a:xfrm>
            <a:off x="7019925" y="3429000"/>
            <a:ext cx="0" cy="1223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8931" name="Line 18"/>
          <p:cNvSpPr>
            <a:spLocks noChangeShapeType="1"/>
          </p:cNvSpPr>
          <p:nvPr/>
        </p:nvSpPr>
        <p:spPr bwMode="auto">
          <a:xfrm>
            <a:off x="3635375" y="5229225"/>
            <a:ext cx="21605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sm" len="lg"/>
          </a:ln>
        </p:spPr>
        <p:txBody>
          <a:bodyPr/>
          <a:lstStyle/>
          <a:p>
            <a:endParaRPr lang="ru-RU"/>
          </a:p>
        </p:txBody>
      </p:sp>
      <p:sp>
        <p:nvSpPr>
          <p:cNvPr id="38932" name="Line 19"/>
          <p:cNvSpPr>
            <a:spLocks noChangeShapeType="1"/>
          </p:cNvSpPr>
          <p:nvPr/>
        </p:nvSpPr>
        <p:spPr bwMode="auto">
          <a:xfrm>
            <a:off x="4787900" y="5229225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8933" name="Line 20"/>
          <p:cNvSpPr>
            <a:spLocks noChangeShapeType="1"/>
          </p:cNvSpPr>
          <p:nvPr/>
        </p:nvSpPr>
        <p:spPr bwMode="auto">
          <a:xfrm>
            <a:off x="1835150" y="3644900"/>
            <a:ext cx="0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8934" name="Line 21"/>
          <p:cNvSpPr>
            <a:spLocks noChangeShapeType="1"/>
          </p:cNvSpPr>
          <p:nvPr/>
        </p:nvSpPr>
        <p:spPr bwMode="auto">
          <a:xfrm>
            <a:off x="1835150" y="4508500"/>
            <a:ext cx="0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8935" name="Rectangle 23"/>
          <p:cNvSpPr>
            <a:spLocks noChangeArrowheads="1"/>
          </p:cNvSpPr>
          <p:nvPr/>
        </p:nvSpPr>
        <p:spPr bwMode="auto">
          <a:xfrm>
            <a:off x="3419475" y="620713"/>
            <a:ext cx="2160588" cy="719137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111111"/>
                </a:solidFill>
                <a:latin typeface="Tahoma" pitchFamily="34" charset="0"/>
              </a:rPr>
              <a:t>Президент РФ</a:t>
            </a:r>
          </a:p>
        </p:txBody>
      </p:sp>
      <p:sp>
        <p:nvSpPr>
          <p:cNvPr id="38936" name="Прямоугольник 13"/>
          <p:cNvSpPr>
            <a:spLocks noChangeArrowheads="1"/>
          </p:cNvSpPr>
          <p:nvPr/>
        </p:nvSpPr>
        <p:spPr bwMode="auto">
          <a:xfrm>
            <a:off x="971550" y="-77788"/>
            <a:ext cx="7308850" cy="7477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/>
            <a:r>
              <a:rPr lang="ru-RU" sz="2000" b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СИСТЕМА НОРМАТИВНО-ПРАВОВОГО РЕГУЛИРОВАНИЯ В ОБЛАСТИ ОХРАНЫ ТРУДА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27D6F4-5F87-43F1-AD77-0E3182621661}" type="slidenum">
              <a:rPr lang="ru-RU"/>
              <a:pPr>
                <a:defRPr/>
              </a:pPr>
              <a:t>60</a:t>
            </a:fld>
            <a:endParaRPr lang="ru-RU"/>
          </a:p>
        </p:txBody>
      </p:sp>
      <p:sp>
        <p:nvSpPr>
          <p:cNvPr id="95334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765175"/>
            <a:ext cx="9144000" cy="60928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AutoNum type="arabicPeriod"/>
              <a:defRPr/>
            </a:pPr>
            <a:r>
              <a:rPr lang="ru-RU" sz="1600" smtClean="0"/>
              <a:t>Общие сведения о предприятии, организации, характерные особенности производства.</a:t>
            </a:r>
          </a:p>
          <a:p>
            <a:pPr eaLnBrk="1" hangingPunct="1">
              <a:lnSpc>
                <a:spcPct val="80000"/>
              </a:lnSpc>
              <a:buFont typeface="Arial" charset="0"/>
              <a:buAutoNum type="arabicPeriod"/>
              <a:defRPr/>
            </a:pPr>
            <a:r>
              <a:rPr lang="ru-RU" sz="1600" smtClean="0"/>
              <a:t>Основные положения законодательства об охране труда (трудовой договор, рабочее время и время отдыха, охрана труда женщин и лиц моложе 18 лет; льготы и компенсации; правила внутреннего трудового распорядка предприятия, организации, ответственность за нарушение правил; организация работы по охране труда на предприятии, контроль за состоянием охраны труда).</a:t>
            </a:r>
          </a:p>
          <a:p>
            <a:pPr eaLnBrk="1" hangingPunct="1">
              <a:lnSpc>
                <a:spcPct val="80000"/>
              </a:lnSpc>
              <a:buFont typeface="Arial" charset="0"/>
              <a:buAutoNum type="arabicPeriod"/>
              <a:defRPr/>
            </a:pPr>
            <a:r>
              <a:rPr lang="ru-RU" sz="1600" smtClean="0"/>
              <a:t>Общие правила поведения работающих на территории предприятия, в производственных и вспомогательных помещениях. Расположение основных цехов, служб, вспомогательных помещений.</a:t>
            </a:r>
          </a:p>
          <a:p>
            <a:pPr eaLnBrk="1" hangingPunct="1">
              <a:lnSpc>
                <a:spcPct val="80000"/>
              </a:lnSpc>
              <a:buFont typeface="Arial" charset="0"/>
              <a:buAutoNum type="arabicPeriod"/>
              <a:defRPr/>
            </a:pPr>
            <a:r>
              <a:rPr lang="ru-RU" sz="1600" smtClean="0"/>
              <a:t>Основные ОВПФ, характерные для данного производства. Методы и средства предупреждения несчастных случаев и профессиональных заболеваний: средства коллективной защиты, плакаты, знаки безопасности, сигнализация. Основные требования по предупреждению электротравматизма.</a:t>
            </a:r>
          </a:p>
          <a:p>
            <a:pPr eaLnBrk="1" hangingPunct="1">
              <a:lnSpc>
                <a:spcPct val="80000"/>
              </a:lnSpc>
              <a:buFont typeface="Arial" charset="0"/>
              <a:buAutoNum type="arabicPeriod"/>
              <a:defRPr/>
            </a:pPr>
            <a:r>
              <a:rPr lang="ru-RU" sz="1600" smtClean="0"/>
              <a:t>Основные требования производственной санитарии и личной гигиены.</a:t>
            </a:r>
          </a:p>
          <a:p>
            <a:pPr eaLnBrk="1" hangingPunct="1">
              <a:lnSpc>
                <a:spcPct val="80000"/>
              </a:lnSpc>
              <a:buFont typeface="Arial" charset="0"/>
              <a:buAutoNum type="arabicPeriod"/>
              <a:defRPr/>
            </a:pPr>
            <a:r>
              <a:rPr lang="ru-RU" sz="1600" smtClean="0"/>
              <a:t>Средства индивидуальной защиты. Порядок и нормы выдачи СИЗ, сроки носки.</a:t>
            </a:r>
          </a:p>
          <a:p>
            <a:pPr eaLnBrk="1" hangingPunct="1">
              <a:lnSpc>
                <a:spcPct val="80000"/>
              </a:lnSpc>
              <a:buFont typeface="Arial" charset="0"/>
              <a:buAutoNum type="arabicPeriod"/>
              <a:defRPr/>
            </a:pPr>
            <a:r>
              <a:rPr lang="ru-RU" sz="1600" smtClean="0"/>
              <a:t>Обстоятельства и причины отдельных характерных несчастных случаев, аварий, пожаров, происшедших на предприятии и других аналогичных производствах из-за нарушения требований безопасности.</a:t>
            </a:r>
          </a:p>
          <a:p>
            <a:pPr eaLnBrk="1" hangingPunct="1">
              <a:lnSpc>
                <a:spcPct val="80000"/>
              </a:lnSpc>
              <a:buFont typeface="Arial" charset="0"/>
              <a:buAutoNum type="arabicPeriod"/>
              <a:defRPr/>
            </a:pPr>
            <a:r>
              <a:rPr lang="ru-RU" sz="1600" smtClean="0"/>
              <a:t>Порядок расследования и оформления несчастных случаев и профессиональных заболеваний.</a:t>
            </a:r>
          </a:p>
          <a:p>
            <a:pPr eaLnBrk="1" hangingPunct="1">
              <a:lnSpc>
                <a:spcPct val="80000"/>
              </a:lnSpc>
              <a:buFont typeface="Arial" charset="0"/>
              <a:buAutoNum type="arabicPeriod"/>
              <a:defRPr/>
            </a:pPr>
            <a:r>
              <a:rPr lang="ru-RU" sz="1600" smtClean="0"/>
              <a:t>Пожарная безопасность. Способы и средства предотвращения пожаров, взрывов, аварий. Действия персонала при их возникновении.</a:t>
            </a:r>
          </a:p>
          <a:p>
            <a:pPr eaLnBrk="1" hangingPunct="1">
              <a:lnSpc>
                <a:spcPct val="80000"/>
              </a:lnSpc>
              <a:buFont typeface="Arial" charset="0"/>
              <a:buAutoNum type="arabicPeriod"/>
              <a:defRPr/>
            </a:pPr>
            <a:r>
              <a:rPr lang="ru-RU" sz="1600" smtClean="0"/>
              <a:t>Первая помощь пострадавшим. Действия работающих при возникновении несчастного случая на участке, в цехе.</a:t>
            </a:r>
          </a:p>
        </p:txBody>
      </p:sp>
      <p:sp>
        <p:nvSpPr>
          <p:cNvPr id="953347" name="Rectangle 3"/>
          <p:cNvSpPr>
            <a:spLocks noGrp="1" noChangeArrowheads="1"/>
          </p:cNvSpPr>
          <p:nvPr>
            <p:ph type="title"/>
          </p:nvPr>
        </p:nvSpPr>
        <p:spPr>
          <a:xfrm>
            <a:off x="1619250" y="115888"/>
            <a:ext cx="5915025" cy="560387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smtClean="0">
                <a:solidFill>
                  <a:srgbClr val="FFFF00"/>
                </a:solidFill>
              </a:rPr>
              <a:t>Программа вводного инструктажа</a:t>
            </a:r>
            <a:br>
              <a:rPr lang="ru-RU" sz="2400" b="1" smtClean="0">
                <a:solidFill>
                  <a:srgbClr val="FFFF00"/>
                </a:solidFill>
              </a:rPr>
            </a:br>
            <a:endParaRPr lang="ru-RU" sz="2400" b="1" smtClean="0">
              <a:solidFill>
                <a:srgbClr val="FFFF00"/>
              </a:solidFill>
            </a:endParaRPr>
          </a:p>
        </p:txBody>
      </p:sp>
      <p:sp>
        <p:nvSpPr>
          <p:cNvPr id="78853" name="Rectangle 4"/>
          <p:cNvSpPr>
            <a:spLocks noChangeArrowheads="1"/>
          </p:cNvSpPr>
          <p:nvPr/>
        </p:nvSpPr>
        <p:spPr bwMode="auto">
          <a:xfrm>
            <a:off x="0" y="623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953349" name="Group 5"/>
          <p:cNvGraphicFramePr>
            <a:graphicFrameLocks noGrp="1"/>
          </p:cNvGraphicFramePr>
          <p:nvPr/>
        </p:nvGraphicFramePr>
        <p:xfrm>
          <a:off x="0" y="623888"/>
          <a:ext cx="208280" cy="3944938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44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8856" name="Rectangle 11"/>
          <p:cNvSpPr>
            <a:spLocks noChangeArrowheads="1"/>
          </p:cNvSpPr>
          <p:nvPr/>
        </p:nvSpPr>
        <p:spPr bwMode="auto">
          <a:xfrm>
            <a:off x="0" y="4568825"/>
            <a:ext cx="1841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  <a:p>
            <a:pPr eaLnBrk="0" hangingPunct="0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3585CA-C356-4145-91F0-8C17C0D7EFF9}" type="slidenum">
              <a:rPr lang="ru-RU"/>
              <a:pPr>
                <a:defRPr/>
              </a:pPr>
              <a:t>61</a:t>
            </a:fld>
            <a:endParaRPr lang="ru-RU"/>
          </a:p>
        </p:txBody>
      </p:sp>
      <p:sp>
        <p:nvSpPr>
          <p:cNvPr id="9553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836613"/>
            <a:ext cx="9144000" cy="6021387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smtClean="0">
                <a:solidFill>
                  <a:srgbClr val="FFFF00"/>
                </a:solidFill>
              </a:rPr>
              <a:t>Вводный инструктаж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000" b="1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smtClean="0"/>
              <a:t>Вводный инструктаж проводит специалист по охране труда или работник, на которого </a:t>
            </a:r>
            <a:r>
              <a:rPr lang="ru-RU" sz="2000" i="1" u="sng" smtClean="0">
                <a:solidFill>
                  <a:schemeClr val="tx2"/>
                </a:solidFill>
              </a:rPr>
              <a:t>приказом работодателя</a:t>
            </a:r>
            <a:r>
              <a:rPr lang="ru-RU" sz="2000" smtClean="0"/>
              <a:t> (или уполномоченного им лица) возложены эти обязанности.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0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smtClean="0"/>
              <a:t>Вводный инструктаж проводится по </a:t>
            </a:r>
            <a:r>
              <a:rPr lang="ru-RU" sz="2000" i="1" u="sng" smtClean="0">
                <a:solidFill>
                  <a:schemeClr val="tx2"/>
                </a:solidFill>
              </a:rPr>
              <a:t>программе</a:t>
            </a:r>
            <a:r>
              <a:rPr lang="ru-RU" sz="2000" smtClean="0"/>
              <a:t>, разработанной службой охраны труда (инженерам по охране труда) на основании требований законодательных и иных нормативных правовых актов, содержащих нормы трудового права, включая государственные нормативные требования охраны труда, с учетом специфики деятельности организации (работодателя – физического лица) и утвержденной работодателем.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0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smtClean="0"/>
              <a:t>О проведении вводного инструктажа делают запись в </a:t>
            </a:r>
            <a:r>
              <a:rPr lang="ru-RU" sz="2000" i="1" u="sng" smtClean="0">
                <a:solidFill>
                  <a:schemeClr val="tx2"/>
                </a:solidFill>
              </a:rPr>
              <a:t>журнале регистрации вводного инструктажа</a:t>
            </a:r>
            <a:r>
              <a:rPr lang="ru-RU" sz="2000" smtClean="0"/>
              <a:t> с обязательной подписью инструктируемого и инструктирующего. </a:t>
            </a:r>
          </a:p>
        </p:txBody>
      </p:sp>
      <p:sp>
        <p:nvSpPr>
          <p:cNvPr id="955398" name="Rectangle 6"/>
          <p:cNvSpPr>
            <a:spLocks noChangeArrowheads="1"/>
          </p:cNvSpPr>
          <p:nvPr/>
        </p:nvSpPr>
        <p:spPr bwMode="auto">
          <a:xfrm>
            <a:off x="927100" y="82550"/>
            <a:ext cx="75247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marL="762000" indent="-762000" algn="ctr">
              <a:defRPr/>
            </a:pPr>
            <a:r>
              <a:rPr lang="ru-RU" sz="32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Обучение по охране труда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AA0D52-1BD9-47CC-B74C-FC3009F64B9F}" type="slidenum">
              <a:rPr lang="ru-RU"/>
              <a:pPr>
                <a:defRPr/>
              </a:pPr>
              <a:t>62</a:t>
            </a:fld>
            <a:endParaRPr lang="ru-RU"/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0" y="623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957444" name="Group 4"/>
          <p:cNvGraphicFramePr>
            <a:graphicFrameLocks noGrp="1"/>
          </p:cNvGraphicFramePr>
          <p:nvPr/>
        </p:nvGraphicFramePr>
        <p:xfrm>
          <a:off x="0" y="623888"/>
          <a:ext cx="208280" cy="3944938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44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0902" name="Rectangle 10"/>
          <p:cNvSpPr>
            <a:spLocks noChangeArrowheads="1"/>
          </p:cNvSpPr>
          <p:nvPr/>
        </p:nvSpPr>
        <p:spPr bwMode="auto">
          <a:xfrm>
            <a:off x="0" y="4568825"/>
            <a:ext cx="1841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  <a:p>
            <a:pPr eaLnBrk="0" hangingPunct="0"/>
            <a:endParaRPr lang="ru-RU"/>
          </a:p>
        </p:txBody>
      </p:sp>
      <p:pic>
        <p:nvPicPr>
          <p:cNvPr id="80903" name="Picture 11" descr="Безымянный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836613"/>
            <a:ext cx="8856662" cy="5400675"/>
          </a:xfrm>
        </p:spPr>
      </p:pic>
      <p:sp>
        <p:nvSpPr>
          <p:cNvPr id="957454" name="Rectangle 14"/>
          <p:cNvSpPr>
            <a:spLocks noChangeArrowheads="1"/>
          </p:cNvSpPr>
          <p:nvPr/>
        </p:nvSpPr>
        <p:spPr bwMode="auto">
          <a:xfrm>
            <a:off x="927100" y="82550"/>
            <a:ext cx="75247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marL="762000" indent="-762000" algn="ctr">
              <a:defRPr/>
            </a:pPr>
            <a:r>
              <a:rPr lang="ru-RU" sz="32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Обучение по охране труда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4C91B6-52E8-4A29-8857-6D9FEC1FD8BE}" type="slidenum">
              <a:rPr lang="ru-RU"/>
              <a:pPr>
                <a:defRPr/>
              </a:pPr>
              <a:t>63</a:t>
            </a:fld>
            <a:endParaRPr lang="ru-RU"/>
          </a:p>
        </p:txBody>
      </p:sp>
      <p:sp>
        <p:nvSpPr>
          <p:cNvPr id="9594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50825" y="1157288"/>
            <a:ext cx="8713788" cy="5589587"/>
          </a:xfrm>
        </p:spPr>
        <p:txBody>
          <a:bodyPr/>
          <a:lstStyle/>
          <a:p>
            <a:pPr marL="533400" indent="-53340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smtClean="0">
                <a:solidFill>
                  <a:srgbClr val="FFFF00"/>
                </a:solidFill>
              </a:rPr>
              <a:t>Инструктаж на рабочем месте</a:t>
            </a:r>
          </a:p>
          <a:p>
            <a:pPr marL="533400" indent="-53340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b="1" smtClean="0">
              <a:solidFill>
                <a:srgbClr val="FFFF00"/>
              </a:solidFill>
            </a:endParaRP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1800" b="1" smtClean="0">
                <a:solidFill>
                  <a:schemeClr val="hlink"/>
                </a:solidFill>
              </a:rPr>
              <a:t>Инструктаж по охране труда на рабочем месте – один из видов инструктажей по охране труда, включающий в себя ознакомление работника с имеющимися на его рабочем месте опасными и (или) вредными производственными факторами, изучение требований охраны труда, содержащихся в локальных нормативных актах, технической и эксплуатационной документации, а также обучение применению безопасных приемов и методов выполнения работ.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endParaRPr lang="ru-RU" sz="1400" b="1" smtClean="0">
              <a:solidFill>
                <a:schemeClr val="hlink"/>
              </a:solidFill>
            </a:endParaRP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1800" smtClean="0"/>
              <a:t>Инструктаж на рабочем месте: первичный, повторный, внеплановый и целевой инструктажи.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endParaRPr lang="ru-RU" sz="1400" smtClean="0"/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1800" smtClean="0"/>
              <a:t>Инструктаж на рабочем месте проводится руководителями структурных подразделений, прошедшими в установленном порядке обучение по охране труда и проверку знаний требований охраны труда, по утвержденным  ими </a:t>
            </a:r>
            <a:r>
              <a:rPr lang="ru-RU" sz="1800" i="1" u="sng" smtClean="0">
                <a:solidFill>
                  <a:schemeClr val="tx2"/>
                </a:solidFill>
              </a:rPr>
              <a:t>программам</a:t>
            </a:r>
            <a:r>
              <a:rPr lang="ru-RU" sz="1800" smtClean="0"/>
              <a:t> .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endParaRPr lang="ru-RU" sz="1400" smtClean="0"/>
          </a:p>
        </p:txBody>
      </p:sp>
      <p:sp>
        <p:nvSpPr>
          <p:cNvPr id="959494" name="Rectangle 6"/>
          <p:cNvSpPr>
            <a:spLocks noChangeArrowheads="1"/>
          </p:cNvSpPr>
          <p:nvPr/>
        </p:nvSpPr>
        <p:spPr bwMode="auto">
          <a:xfrm>
            <a:off x="927100" y="82550"/>
            <a:ext cx="75247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marL="762000" indent="-762000" algn="ctr">
              <a:defRPr/>
            </a:pPr>
            <a:r>
              <a:rPr lang="ru-RU" sz="32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Обучение по охране труда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68088-096A-404C-9A26-C7DE6F85536A}" type="slidenum">
              <a:rPr lang="ru-RU"/>
              <a:pPr>
                <a:defRPr/>
              </a:pPr>
              <a:t>64</a:t>
            </a:fld>
            <a:endParaRPr lang="ru-RU"/>
          </a:p>
        </p:txBody>
      </p:sp>
      <p:sp>
        <p:nvSpPr>
          <p:cNvPr id="961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360363"/>
            <a:ext cx="7056437" cy="547687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smtClean="0">
                <a:solidFill>
                  <a:srgbClr val="FFFF00"/>
                </a:solidFill>
              </a:rPr>
              <a:t>Программа инструктажа на рабочем месте</a:t>
            </a:r>
          </a:p>
        </p:txBody>
      </p:sp>
      <p:sp>
        <p:nvSpPr>
          <p:cNvPr id="9615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765175"/>
            <a:ext cx="9144000" cy="5688013"/>
          </a:xfrm>
        </p:spPr>
        <p:txBody>
          <a:bodyPr/>
          <a:lstStyle/>
          <a:p>
            <a:pPr marL="533400" indent="-53340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000" b="1" smtClean="0">
              <a:solidFill>
                <a:schemeClr val="hlink"/>
              </a:solidFill>
            </a:endParaRPr>
          </a:p>
          <a:p>
            <a:pPr marL="533400" indent="-533400" eaLnBrk="1" hangingPunct="1">
              <a:lnSpc>
                <a:spcPct val="80000"/>
              </a:lnSpc>
              <a:buFont typeface="Arial" charset="0"/>
              <a:buAutoNum type="arabicPeriod"/>
              <a:defRPr/>
            </a:pPr>
            <a:r>
              <a:rPr lang="ru-RU" sz="1600" smtClean="0"/>
              <a:t>Общие сведения о технологическом процессе и оборудовании на данном рабочем месте, производственном участке, в цехе. Основные ОПВФ, возникающие при данном технологическом процессе.</a:t>
            </a:r>
          </a:p>
          <a:p>
            <a:pPr marL="533400" indent="-533400" eaLnBrk="1" hangingPunct="1">
              <a:lnSpc>
                <a:spcPct val="80000"/>
              </a:lnSpc>
              <a:buFont typeface="Arial" charset="0"/>
              <a:buAutoNum type="arabicPeriod"/>
              <a:defRPr/>
            </a:pPr>
            <a:r>
              <a:rPr lang="ru-RU" sz="1600" smtClean="0"/>
              <a:t>Безопасная организация и содержание рабочего места.</a:t>
            </a:r>
          </a:p>
          <a:p>
            <a:pPr marL="533400" indent="-533400" eaLnBrk="1" hangingPunct="1">
              <a:lnSpc>
                <a:spcPct val="80000"/>
              </a:lnSpc>
              <a:buFont typeface="Arial" charset="0"/>
              <a:buAutoNum type="arabicPeriod"/>
              <a:defRPr/>
            </a:pPr>
            <a:r>
              <a:rPr lang="ru-RU" sz="1600" smtClean="0"/>
              <a:t>Опасные зоны машины, механизма, прибора. Средства безопасности оборудования (предохранительные, тормозные устройства и ограждения, системы блокировки и сигнализации, знаки безопасности). Требования по предупреждению электротравматизма.</a:t>
            </a:r>
          </a:p>
          <a:p>
            <a:pPr marL="533400" indent="-533400" eaLnBrk="1" hangingPunct="1">
              <a:lnSpc>
                <a:spcPct val="80000"/>
              </a:lnSpc>
              <a:buFont typeface="Arial" charset="0"/>
              <a:buAutoNum type="arabicPeriod"/>
              <a:defRPr/>
            </a:pPr>
            <a:r>
              <a:rPr lang="ru-RU" sz="1600" smtClean="0"/>
              <a:t>Порядок подготовки к работе (проверка исправности оборудования, пусковых приборов, инструмента и приспособлений, блокировок, заземления и других средств защиты).</a:t>
            </a:r>
          </a:p>
          <a:p>
            <a:pPr marL="533400" indent="-533400" eaLnBrk="1" hangingPunct="1">
              <a:lnSpc>
                <a:spcPct val="80000"/>
              </a:lnSpc>
              <a:buFont typeface="Arial" charset="0"/>
              <a:buAutoNum type="arabicPeriod"/>
              <a:defRPr/>
            </a:pPr>
            <a:r>
              <a:rPr lang="ru-RU" sz="1600" smtClean="0"/>
              <a:t>Безопасные приемы и методы работы; действия при возникновении опасной ситуации.</a:t>
            </a:r>
          </a:p>
          <a:p>
            <a:pPr marL="533400" indent="-533400" eaLnBrk="1" hangingPunct="1">
              <a:lnSpc>
                <a:spcPct val="80000"/>
              </a:lnSpc>
              <a:buFont typeface="Arial" charset="0"/>
              <a:buAutoNum type="arabicPeriod"/>
              <a:defRPr/>
            </a:pPr>
            <a:r>
              <a:rPr lang="ru-RU" sz="1600" smtClean="0"/>
              <a:t>Средства индивидуальной защиты на данном рабочем месте и правила пользования ими.</a:t>
            </a:r>
          </a:p>
          <a:p>
            <a:pPr marL="533400" indent="-533400" eaLnBrk="1" hangingPunct="1">
              <a:lnSpc>
                <a:spcPct val="80000"/>
              </a:lnSpc>
              <a:buFont typeface="Arial" charset="0"/>
              <a:buAutoNum type="arabicPeriod"/>
              <a:defRPr/>
            </a:pPr>
            <a:r>
              <a:rPr lang="ru-RU" sz="1600" smtClean="0"/>
              <a:t>Схема безопасного передвижения работающих на территории цеха, участка.</a:t>
            </a:r>
          </a:p>
          <a:p>
            <a:pPr marL="533400" indent="-533400" eaLnBrk="1" hangingPunct="1">
              <a:lnSpc>
                <a:spcPct val="80000"/>
              </a:lnSpc>
              <a:buFont typeface="Arial" charset="0"/>
              <a:buAutoNum type="arabicPeriod"/>
              <a:defRPr/>
            </a:pPr>
            <a:r>
              <a:rPr lang="ru-RU" sz="1600" smtClean="0"/>
              <a:t>Внутрицеховые транспортные и грузоподъемные средства и механизмы. Требования безопасности при погрузочно-разгрузочных работах и транспортировке грузов.</a:t>
            </a:r>
          </a:p>
          <a:p>
            <a:pPr marL="533400" indent="-533400" eaLnBrk="1" hangingPunct="1">
              <a:lnSpc>
                <a:spcPct val="80000"/>
              </a:lnSpc>
              <a:buFont typeface="Arial" charset="0"/>
              <a:buAutoNum type="arabicPeriod"/>
              <a:defRPr/>
            </a:pPr>
            <a:r>
              <a:rPr lang="ru-RU" sz="1600" smtClean="0"/>
              <a:t>Характерные причины аварий, взрывов, пожаров, случаев производственных травм.</a:t>
            </a:r>
          </a:p>
          <a:p>
            <a:pPr marL="533400" indent="-533400" eaLnBrk="1" hangingPunct="1">
              <a:lnSpc>
                <a:spcPct val="80000"/>
              </a:lnSpc>
              <a:buFont typeface="Arial" charset="0"/>
              <a:buAutoNum type="arabicPeriod"/>
              <a:defRPr/>
            </a:pPr>
            <a:r>
              <a:rPr lang="ru-RU" sz="1600" smtClean="0"/>
              <a:t>Меры предупреждения аварий, взрывов, пожаров. Действия при аварии, взрыве, пожаре. Способы применения средств пожаротушения, противоаварийной защиты и сигнализации, места их расположения.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D5954-C531-4DB8-BD6A-AB546C9B9CF4}" type="slidenum">
              <a:rPr lang="ru-RU"/>
              <a:pPr>
                <a:defRPr/>
              </a:pPr>
              <a:t>65</a:t>
            </a:fld>
            <a:endParaRPr lang="ru-RU"/>
          </a:p>
        </p:txBody>
      </p:sp>
      <p:sp>
        <p:nvSpPr>
          <p:cNvPr id="9635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50825" y="765175"/>
            <a:ext cx="8713788" cy="5981700"/>
          </a:xfrm>
        </p:spPr>
        <p:txBody>
          <a:bodyPr/>
          <a:lstStyle/>
          <a:p>
            <a:pPr marL="533400" indent="-53340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smtClean="0">
                <a:solidFill>
                  <a:srgbClr val="FFFF00"/>
                </a:solidFill>
              </a:rPr>
              <a:t>Инструктаж на рабочем месте</a:t>
            </a:r>
          </a:p>
          <a:p>
            <a:pPr marL="533400" indent="-53340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b="1" smtClean="0">
              <a:solidFill>
                <a:srgbClr val="FFFF00"/>
              </a:solidFill>
            </a:endParaRP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1600" b="1" smtClean="0">
                <a:solidFill>
                  <a:schemeClr val="hlink"/>
                </a:solidFill>
              </a:rPr>
              <a:t>Инструктаж по охране труда на рабочем месте – один из видов инструктажей по охране труда, включающий в себя ознакомление работника с имеющимися на его рабочем месте опасными и (или) вредными производственными факторами, изучение требований охраны труда, содержащихся в локальных нормативных актах, технической и эксплуатационной документации, а также обучение применению безопасных приемов и методов выполнения работ.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endParaRPr lang="ru-RU" sz="1200" b="1" smtClean="0">
              <a:solidFill>
                <a:schemeClr val="hlink"/>
              </a:solidFill>
            </a:endParaRP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1600" smtClean="0"/>
              <a:t>Инструктаж на рабочем месте: первичный, повторный, внеплановый и целевой инструктажи.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endParaRPr lang="ru-RU" sz="1200" smtClean="0"/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1600" smtClean="0"/>
              <a:t>Инструктаж на рабочем месте проводится руководителями структурных подразделений, прошедшими в установленном порядке обучение по охране труда и проверку знаний требований охраны труда, по утвержденным  ими </a:t>
            </a:r>
            <a:r>
              <a:rPr lang="ru-RU" sz="1600" i="1" u="sng" smtClean="0">
                <a:solidFill>
                  <a:schemeClr val="tx2"/>
                </a:solidFill>
              </a:rPr>
              <a:t>программам</a:t>
            </a:r>
            <a:r>
              <a:rPr lang="ru-RU" sz="1600" smtClean="0"/>
              <a:t> .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endParaRPr lang="ru-RU" sz="1200" smtClean="0"/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1600" smtClean="0"/>
              <a:t>Инструктаж по охране труда завершается устной проверкой приобретенных работником знаний и навыков безопасных приемов работы лицом, проводившим инструктаж.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endParaRPr lang="ru-RU" sz="1200" smtClean="0"/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1600" smtClean="0"/>
              <a:t>Проведение инструктажа на рабочем месте регистрируется  в </a:t>
            </a:r>
            <a:r>
              <a:rPr lang="ru-RU" sz="1600" i="1" u="sng" smtClean="0">
                <a:solidFill>
                  <a:schemeClr val="tx2"/>
                </a:solidFill>
              </a:rPr>
              <a:t>журнале регистрации  инструктажа на рабочем месте  </a:t>
            </a:r>
            <a:r>
              <a:rPr lang="ru-RU" sz="1600" smtClean="0"/>
              <a:t>с указанием подписи инструктируемого и подписи инструктирующего, а также даты проведения инструктажа.</a:t>
            </a:r>
          </a:p>
        </p:txBody>
      </p:sp>
      <p:sp>
        <p:nvSpPr>
          <p:cNvPr id="963590" name="Rectangle 6"/>
          <p:cNvSpPr>
            <a:spLocks noChangeArrowheads="1"/>
          </p:cNvSpPr>
          <p:nvPr/>
        </p:nvSpPr>
        <p:spPr bwMode="auto">
          <a:xfrm>
            <a:off x="927100" y="82550"/>
            <a:ext cx="75247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marL="762000" indent="-762000" algn="ctr">
              <a:defRPr/>
            </a:pPr>
            <a:r>
              <a:rPr lang="ru-RU" sz="32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Обучение по охране труда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A85F6-6C26-4595-811C-A197B9CFFC24}" type="slidenum">
              <a:rPr lang="ru-RU"/>
              <a:pPr>
                <a:defRPr/>
              </a:pPr>
              <a:t>66</a:t>
            </a:fld>
            <a:endParaRPr lang="ru-RU"/>
          </a:p>
        </p:txBody>
      </p:sp>
      <p:sp>
        <p:nvSpPr>
          <p:cNvPr id="96563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179388" y="981075"/>
            <a:ext cx="8785225" cy="53276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z="2800" b="1" smtClean="0"/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0" y="623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849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513" y="898525"/>
            <a:ext cx="8928100" cy="546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0" y="4568825"/>
            <a:ext cx="1841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  <a:p>
            <a:pPr eaLnBrk="0" hangingPunct="0"/>
            <a:endParaRPr lang="ru-RU"/>
          </a:p>
        </p:txBody>
      </p:sp>
      <p:sp>
        <p:nvSpPr>
          <p:cNvPr id="965641" name="Rectangle 9"/>
          <p:cNvSpPr>
            <a:spLocks noChangeArrowheads="1"/>
          </p:cNvSpPr>
          <p:nvPr/>
        </p:nvSpPr>
        <p:spPr bwMode="auto">
          <a:xfrm>
            <a:off x="927100" y="82550"/>
            <a:ext cx="75247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marL="762000" indent="-762000" algn="ctr">
              <a:defRPr/>
            </a:pPr>
            <a:r>
              <a:rPr lang="ru-RU" sz="32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Обучение по охране труда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FE39F-0137-4E34-B816-C67A5AC8DBB7}" type="slidenum">
              <a:rPr lang="ru-RU"/>
              <a:pPr>
                <a:defRPr/>
              </a:pPr>
              <a:t>67</a:t>
            </a:fld>
            <a:endParaRPr lang="ru-RU"/>
          </a:p>
        </p:txBody>
      </p:sp>
      <p:sp>
        <p:nvSpPr>
          <p:cNvPr id="9676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50825" y="765175"/>
            <a:ext cx="8713788" cy="5903913"/>
          </a:xfrm>
        </p:spPr>
        <p:txBody>
          <a:bodyPr/>
          <a:lstStyle/>
          <a:p>
            <a:pPr marL="533400" indent="-533400" algn="ctr" eaLnBrk="1" hangingPunct="1">
              <a:lnSpc>
                <a:spcPct val="80000"/>
              </a:lnSpc>
              <a:spcBef>
                <a:spcPct val="40000"/>
              </a:spcBef>
              <a:spcAft>
                <a:spcPct val="40000"/>
              </a:spcAft>
              <a:buFont typeface="Wingdings" pitchFamily="2" charset="2"/>
              <a:buNone/>
              <a:defRPr/>
            </a:pPr>
            <a:r>
              <a:rPr lang="ru-RU" sz="2800" b="1" smtClean="0">
                <a:solidFill>
                  <a:srgbClr val="FFFF00"/>
                </a:solidFill>
              </a:rPr>
              <a:t>Инструктаж на рабочем месте</a:t>
            </a:r>
            <a:r>
              <a:rPr lang="ru-RU" sz="2800" smtClean="0">
                <a:solidFill>
                  <a:srgbClr val="FFFF00"/>
                </a:solidFill>
              </a:rPr>
              <a:t> 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endParaRPr lang="ru-RU" sz="2800" smtClean="0">
              <a:solidFill>
                <a:srgbClr val="FFFF00"/>
              </a:solidFill>
            </a:endParaRP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2400" smtClean="0"/>
              <a:t>Работники, не связанные с эксплуатацией, обслуживанием, испытанием, наладкой и ремонтом оборудования, использованием электрифицированного или иного инструмента, хранением и применением сырья и материалов, могут освобождаться от прохождения первичного инструктажа на рабочем месте.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endParaRPr lang="ru-RU" sz="2400" smtClean="0"/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2400" smtClean="0"/>
              <a:t>Перечень профессий и должностей работников, освобожденных от прохождения первичного инструктажа на рабочем месте, утверждается работодателем.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endParaRPr lang="ru-RU" sz="2400" smtClean="0"/>
          </a:p>
          <a:p>
            <a:pPr marL="533400" indent="-53340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smtClean="0">
                <a:solidFill>
                  <a:srgbClr val="FF7C80"/>
                </a:solidFill>
              </a:rPr>
              <a:t>(п. 2.1.4. Постановления Минтруда России № 1 и Минобразования России № 29 от 13.01.2003)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smtClean="0">
              <a:solidFill>
                <a:srgbClr val="FF7C80"/>
              </a:solidFill>
            </a:endParaRPr>
          </a:p>
        </p:txBody>
      </p:sp>
      <p:sp>
        <p:nvSpPr>
          <p:cNvPr id="967686" name="Rectangle 6"/>
          <p:cNvSpPr>
            <a:spLocks noChangeArrowheads="1"/>
          </p:cNvSpPr>
          <p:nvPr/>
        </p:nvSpPr>
        <p:spPr bwMode="auto">
          <a:xfrm>
            <a:off x="927100" y="82550"/>
            <a:ext cx="75247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marL="762000" indent="-762000" algn="ctr">
              <a:defRPr/>
            </a:pPr>
            <a:r>
              <a:rPr lang="ru-RU" sz="32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Обучение по охране труда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BC75B-4D11-4AA2-BB08-887BB72122C6}" type="slidenum">
              <a:rPr lang="ru-RU"/>
              <a:pPr>
                <a:defRPr/>
              </a:pPr>
              <a:t>68</a:t>
            </a:fld>
            <a:endParaRPr lang="ru-RU"/>
          </a:p>
        </p:txBody>
      </p:sp>
      <p:sp>
        <p:nvSpPr>
          <p:cNvPr id="9697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50825" y="908050"/>
            <a:ext cx="8713788" cy="5834063"/>
          </a:xfrm>
        </p:spPr>
        <p:txBody>
          <a:bodyPr/>
          <a:lstStyle/>
          <a:p>
            <a:pPr marL="533400" indent="-533400" algn="ctr" eaLnBrk="1" hangingPunct="1">
              <a:lnSpc>
                <a:spcPct val="90000"/>
              </a:lnSpc>
              <a:spcBef>
                <a:spcPct val="35000"/>
              </a:spcBef>
              <a:spcAft>
                <a:spcPct val="35000"/>
              </a:spcAft>
              <a:buFont typeface="Wingdings" pitchFamily="2" charset="2"/>
              <a:buNone/>
              <a:defRPr/>
            </a:pPr>
            <a:r>
              <a:rPr lang="ru-RU" sz="2400" b="1" smtClean="0">
                <a:solidFill>
                  <a:srgbClr val="FFFF00"/>
                </a:solidFill>
              </a:rPr>
              <a:t>Инструктаж на рабочем месте</a:t>
            </a:r>
          </a:p>
          <a:p>
            <a:pPr marL="533400" indent="-533400" eaLnBrk="1" hangingPunct="1">
              <a:lnSpc>
                <a:spcPct val="90000"/>
              </a:lnSpc>
              <a:defRPr/>
            </a:pPr>
            <a:r>
              <a:rPr lang="ru-RU" sz="2000" b="1" smtClean="0">
                <a:solidFill>
                  <a:srgbClr val="CC3300"/>
                </a:solidFill>
              </a:rPr>
              <a:t>Повторный</a:t>
            </a:r>
            <a:r>
              <a:rPr lang="ru-RU" sz="2000" smtClean="0">
                <a:solidFill>
                  <a:schemeClr val="hlink"/>
                </a:solidFill>
              </a:rPr>
              <a:t> </a:t>
            </a:r>
            <a:r>
              <a:rPr lang="ru-RU" sz="2000" smtClean="0"/>
              <a:t>инструктаж проходят </a:t>
            </a:r>
            <a:r>
              <a:rPr lang="ru-RU" sz="2000" i="1" u="sng" smtClean="0">
                <a:solidFill>
                  <a:schemeClr val="tx2"/>
                </a:solidFill>
              </a:rPr>
              <a:t>все работники,</a:t>
            </a:r>
            <a:r>
              <a:rPr lang="ru-RU" sz="2000" smtClean="0">
                <a:solidFill>
                  <a:schemeClr val="tx2"/>
                </a:solidFill>
              </a:rPr>
              <a:t> </a:t>
            </a:r>
            <a:r>
              <a:rPr lang="ru-RU" sz="2000" smtClean="0"/>
              <a:t>за исключением</a:t>
            </a:r>
            <a:r>
              <a:rPr lang="ru-RU" sz="2000" smtClean="0">
                <a:solidFill>
                  <a:schemeClr val="tx2"/>
                </a:solidFill>
              </a:rPr>
              <a:t> </a:t>
            </a:r>
            <a:r>
              <a:rPr lang="ru-RU" sz="2000" smtClean="0"/>
              <a:t>лиц, освобожденных от первичного инструктажа,  не реже одного раза в шесть месяцев по программам, разработанным для проведения первичного инструктажа на рабочем месте.</a:t>
            </a:r>
          </a:p>
          <a:p>
            <a:pPr marL="533400" indent="-533400" eaLnBrk="1" hangingPunct="1">
              <a:lnSpc>
                <a:spcPct val="90000"/>
              </a:lnSpc>
              <a:defRPr/>
            </a:pPr>
            <a:endParaRPr lang="ru-RU" sz="2000" smtClean="0"/>
          </a:p>
          <a:p>
            <a:pPr marL="533400" indent="-533400" eaLnBrk="1" hangingPunct="1">
              <a:lnSpc>
                <a:spcPct val="90000"/>
              </a:lnSpc>
              <a:defRPr/>
            </a:pPr>
            <a:r>
              <a:rPr lang="ru-RU" sz="2000" b="1" smtClean="0">
                <a:solidFill>
                  <a:srgbClr val="CC3300"/>
                </a:solidFill>
              </a:rPr>
              <a:t>Внеплановый</a:t>
            </a:r>
            <a:r>
              <a:rPr lang="ru-RU" sz="2000" smtClean="0"/>
              <a:t> инструктаж проводится:</a:t>
            </a:r>
          </a:p>
          <a:p>
            <a:pPr marL="533400" indent="-533400" eaLnBrk="1" hangingPunct="1">
              <a:lnSpc>
                <a:spcPct val="10000"/>
              </a:lnSpc>
              <a:buFont typeface="Wingdings" pitchFamily="2" charset="2"/>
              <a:buNone/>
              <a:defRPr/>
            </a:pPr>
            <a:r>
              <a:rPr lang="ru-RU" sz="2000" smtClean="0"/>
              <a:t>       …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/>
              <a:t>       при перерывах в работе (для работ с вредными и (или) опасными условиями - более 30 календарных дней, а для остальных работ - более двух месяцев);</a:t>
            </a:r>
            <a:br>
              <a:rPr lang="ru-RU" sz="2000" smtClean="0"/>
            </a:br>
            <a:r>
              <a:rPr lang="ru-RU" sz="2000" smtClean="0"/>
              <a:t>…</a:t>
            </a:r>
          </a:p>
          <a:p>
            <a:pPr marL="533400" indent="-533400" eaLnBrk="1" hangingPunct="1">
              <a:lnSpc>
                <a:spcPct val="90000"/>
              </a:lnSpc>
              <a:defRPr/>
            </a:pPr>
            <a:r>
              <a:rPr lang="ru-RU" sz="2000" b="1" smtClean="0">
                <a:solidFill>
                  <a:srgbClr val="CC3300"/>
                </a:solidFill>
              </a:rPr>
              <a:t>Целевой</a:t>
            </a:r>
            <a:r>
              <a:rPr lang="ru-RU" sz="2000" smtClean="0">
                <a:solidFill>
                  <a:schemeClr val="hlink"/>
                </a:solidFill>
              </a:rPr>
              <a:t> </a:t>
            </a:r>
            <a:r>
              <a:rPr lang="ru-RU" sz="2000" smtClean="0"/>
              <a:t>инструктаж проводится при выполнении разовых работ, при ликвидации последствий аварий, стихийных бедствий и работ, на которые оформляется наряд-допуск, разрешение или другие специальные документы, а также при проведении в организации массовых мероприятий.</a:t>
            </a:r>
          </a:p>
        </p:txBody>
      </p:sp>
      <p:sp>
        <p:nvSpPr>
          <p:cNvPr id="969734" name="Rectangle 6"/>
          <p:cNvSpPr>
            <a:spLocks noChangeArrowheads="1"/>
          </p:cNvSpPr>
          <p:nvPr/>
        </p:nvSpPr>
        <p:spPr bwMode="auto">
          <a:xfrm>
            <a:off x="927100" y="82550"/>
            <a:ext cx="75247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marL="762000" indent="-762000" algn="ctr">
              <a:defRPr/>
            </a:pPr>
            <a:r>
              <a:rPr lang="ru-RU" sz="32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Обучение по охране труда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A06E4D-C150-49B3-BFEB-38302784480B}" type="slidenum">
              <a:rPr lang="ru-RU"/>
              <a:pPr>
                <a:defRPr/>
              </a:pPr>
              <a:t>69</a:t>
            </a:fld>
            <a:endParaRPr lang="ru-RU"/>
          </a:p>
        </p:txBody>
      </p:sp>
      <p:sp>
        <p:nvSpPr>
          <p:cNvPr id="5" name="Номер слайда 6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43356748-5CDC-4E31-9449-268005543916}" type="slidenum">
              <a:rPr lang="ru-RU"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pPr algn="r">
                <a:defRPr/>
              </a:pPr>
              <a:t>69</a:t>
            </a:fld>
            <a:endParaRPr lang="ru-RU" sz="100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731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7950" y="836613"/>
            <a:ext cx="9036050" cy="6021387"/>
          </a:xfrm>
        </p:spPr>
        <p:txBody>
          <a:bodyPr/>
          <a:lstStyle/>
          <a:p>
            <a:pPr marL="533400" indent="-53340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smtClean="0">
                <a:solidFill>
                  <a:srgbClr val="FFFF00"/>
                </a:solidFill>
              </a:rPr>
              <a:t>Обучение работников</a:t>
            </a:r>
            <a:r>
              <a:rPr lang="ru-RU" sz="2000" b="1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000" b="1" smtClean="0">
                <a:solidFill>
                  <a:srgbClr val="FFFF00"/>
                </a:solidFill>
              </a:rPr>
              <a:t>рабочих профессий</a:t>
            </a:r>
            <a:r>
              <a:rPr lang="ru-RU" sz="2000" b="1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000" b="1" smtClean="0">
                <a:solidFill>
                  <a:srgbClr val="FFFF00"/>
                </a:solidFill>
              </a:rPr>
              <a:t>(стажировка)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ru-RU" sz="1800" smtClean="0">
              <a:solidFill>
                <a:srgbClr val="FFFF00"/>
              </a:solidFill>
            </a:endParaRP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1800" smtClean="0"/>
              <a:t>Работники, поступающие на работу (переводимые на другую работу), в течение месяца после приема на работу должны пройти </a:t>
            </a:r>
            <a:r>
              <a:rPr lang="ru-RU" sz="1800" b="1" smtClean="0">
                <a:solidFill>
                  <a:schemeClr val="hlink"/>
                </a:solidFill>
              </a:rPr>
              <a:t>обучение безопасным методам и приемам выполнения работ</a:t>
            </a:r>
            <a:r>
              <a:rPr lang="ru-RU" sz="1800" smtClean="0"/>
              <a:t>, организованное работодателем.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endParaRPr lang="ru-RU" sz="1800" smtClean="0"/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1800" smtClean="0"/>
              <a:t>Работники, принимаемые на работу с вредными и (или) опасными условиями труда, в течение месяца после назначения на эти работы должны пройти </a:t>
            </a:r>
            <a:r>
              <a:rPr lang="ru-RU" sz="1800" b="1" smtClean="0">
                <a:solidFill>
                  <a:schemeClr val="hlink"/>
                </a:solidFill>
              </a:rPr>
              <a:t>обучение безопасным методам и приемам выполнения работ со </a:t>
            </a:r>
            <a:r>
              <a:rPr lang="ru-RU" sz="1800" b="1" u="sng" smtClean="0">
                <a:solidFill>
                  <a:schemeClr val="hlink"/>
                </a:solidFill>
              </a:rPr>
              <a:t>стажировкой</a:t>
            </a:r>
            <a:r>
              <a:rPr lang="ru-RU" sz="1800" b="1" smtClean="0">
                <a:solidFill>
                  <a:schemeClr val="hlink"/>
                </a:solidFill>
              </a:rPr>
              <a:t> на рабочем месте и </a:t>
            </a:r>
            <a:r>
              <a:rPr lang="ru-RU" sz="1800" b="1" u="sng" smtClean="0">
                <a:solidFill>
                  <a:schemeClr val="hlink"/>
                </a:solidFill>
              </a:rPr>
              <a:t>сдачей экзаменов</a:t>
            </a:r>
            <a:r>
              <a:rPr lang="ru-RU" sz="1800" b="1" smtClean="0">
                <a:solidFill>
                  <a:schemeClr val="hlink"/>
                </a:solidFill>
              </a:rPr>
              <a:t>.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endParaRPr lang="ru-RU" sz="1800" b="1" smtClean="0">
              <a:solidFill>
                <a:schemeClr val="hlink"/>
              </a:solidFill>
            </a:endParaRP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1800" smtClean="0"/>
              <a:t>Порядок, форма, периодичность и продолжительность обучения по охране труда и проверки знаний требований охраны труда работников рабочих профессий устанавливаются работодателем в соответствии с нормативными правовыми актами, регулирующими безопасность конкретных видов работ.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endParaRPr lang="ru-RU" sz="1800" smtClean="0"/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1800" smtClean="0"/>
              <a:t>Работники, поступающие на работу, в течение месяца после приема на работу должны пройти </a:t>
            </a:r>
            <a:r>
              <a:rPr lang="ru-RU" sz="1800" b="1" smtClean="0">
                <a:solidFill>
                  <a:schemeClr val="hlink"/>
                </a:solidFill>
              </a:rPr>
              <a:t>обучение по оказанию первой помощи пострадавшим</a:t>
            </a:r>
            <a:r>
              <a:rPr lang="ru-RU" sz="1800" smtClean="0"/>
              <a:t>, а далее - периодически, не реже одного раза в год. </a:t>
            </a:r>
          </a:p>
        </p:txBody>
      </p:sp>
      <p:sp>
        <p:nvSpPr>
          <p:cNvPr id="971782" name="Rectangle 6"/>
          <p:cNvSpPr>
            <a:spLocks noChangeArrowheads="1"/>
          </p:cNvSpPr>
          <p:nvPr/>
        </p:nvSpPr>
        <p:spPr bwMode="auto">
          <a:xfrm>
            <a:off x="927100" y="82550"/>
            <a:ext cx="75247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marL="762000" indent="-762000" algn="ctr">
              <a:defRPr/>
            </a:pPr>
            <a:r>
              <a:rPr lang="ru-RU" sz="32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Обучение по охране труда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5ED603-DB15-409D-A16D-A87ED1338965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39939" name="Номер слайда 7"/>
          <p:cNvSpPr txBox="1">
            <a:spLocks noGrp="1"/>
          </p:cNvSpPr>
          <p:nvPr/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722A2F9-94E3-4CB2-9B9D-67CC7BAE2CD4}" type="slidenum">
              <a:rPr lang="ru-RU" sz="1000"/>
              <a:pPr algn="r"/>
              <a:t>7</a:t>
            </a:fld>
            <a:endParaRPr lang="ru-RU" sz="1000"/>
          </a:p>
        </p:txBody>
      </p:sp>
      <p:sp>
        <p:nvSpPr>
          <p:cNvPr id="710659" name="Rectangle 3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301625" y="1095375"/>
            <a:ext cx="8662988" cy="5286375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000" b="1" smtClean="0"/>
              <a:t>		</a:t>
            </a:r>
            <a:r>
              <a:rPr lang="ru-RU" sz="2000" smtClean="0">
                <a:solidFill>
                  <a:schemeClr val="tx2"/>
                </a:solidFill>
              </a:rPr>
              <a:t>Постановление Правительства РФ от 27.12.2010 №1160 «Об утверждении Положения о разработке, утверждении и изменении нормативных правовых актов, содержащих государственные нормативные требования охраны труда".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endParaRPr lang="ru-RU" sz="2000" smtClean="0">
              <a:solidFill>
                <a:schemeClr val="tx2"/>
              </a:solidFill>
            </a:endParaRPr>
          </a:p>
          <a:p>
            <a:pPr marL="533400" indent="-533400"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000" b="1" smtClean="0">
                <a:solidFill>
                  <a:srgbClr val="CC3300"/>
                </a:solidFill>
              </a:rPr>
              <a:t> </a:t>
            </a:r>
            <a:r>
              <a:rPr lang="ru-RU" sz="2200" b="1" smtClean="0">
                <a:solidFill>
                  <a:srgbClr val="CC3300"/>
                </a:solidFill>
              </a:rPr>
              <a:t>Классификация нормативных правовых актов по ОТ:</a:t>
            </a:r>
          </a:p>
          <a:p>
            <a:pPr marL="533400" indent="-53340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sz="2200" b="1" smtClean="0">
              <a:solidFill>
                <a:srgbClr val="CC3300"/>
              </a:solidFill>
            </a:endParaRP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2000" b="1" smtClean="0"/>
              <a:t>стандарты безопасности труда</a:t>
            </a:r>
            <a:r>
              <a:rPr lang="ru-RU" sz="2000" smtClean="0"/>
              <a:t> 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endParaRPr lang="ru-RU" sz="2000" b="1" smtClean="0"/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2000" b="1" smtClean="0"/>
              <a:t>правила по охране труда </a:t>
            </a:r>
            <a:r>
              <a:rPr lang="ru-RU" sz="2000" smtClean="0"/>
              <a:t>(ПОТ Р М, ПОТ Р О)</a:t>
            </a:r>
            <a:r>
              <a:rPr lang="ru-RU" sz="2000" b="1" smtClean="0"/>
              <a:t> и типовые инструкции по охране труда </a:t>
            </a:r>
            <a:r>
              <a:rPr lang="ru-RU" sz="2000" smtClean="0"/>
              <a:t>(ТИ Р М, ТИ Р О) 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endParaRPr lang="ru-RU" sz="2000" smtClean="0"/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2000" b="1" smtClean="0"/>
              <a:t>государственные санитарно-эпидемиологические правила и нормативы </a:t>
            </a:r>
            <a:r>
              <a:rPr lang="ru-RU" sz="2000" smtClean="0"/>
              <a:t>(санитарные правила и нормы (СанПиН), санитарные нормы (СН), санитарные правила(СП), гигиенические нормативы (ГН), устанавливающие требования к факторам рабочей среды и трудового процесса)</a:t>
            </a:r>
          </a:p>
        </p:txBody>
      </p:sp>
      <p:sp>
        <p:nvSpPr>
          <p:cNvPr id="881670" name="Rectangle 6"/>
          <p:cNvSpPr>
            <a:spLocks noRot="1" noChangeArrowheads="1"/>
          </p:cNvSpPr>
          <p:nvPr/>
        </p:nvSpPr>
        <p:spPr bwMode="auto">
          <a:xfrm>
            <a:off x="971550" y="0"/>
            <a:ext cx="691356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4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Правовые основы охраны труда в организации</a:t>
            </a:r>
            <a:endParaRPr lang="ru-RU" sz="240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+mn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D3D58-4121-4194-86E3-42319A849910}" type="slidenum">
              <a:rPr lang="ru-RU"/>
              <a:pPr>
                <a:defRPr/>
              </a:pPr>
              <a:t>70</a:t>
            </a:fld>
            <a:endParaRPr lang="ru-RU"/>
          </a:p>
        </p:txBody>
      </p:sp>
      <p:sp>
        <p:nvSpPr>
          <p:cNvPr id="5" name="Номер слайда 6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DAB9F006-A803-4039-B02E-70970FA0B93F}" type="slidenum">
              <a:rPr lang="ru-RU"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pPr algn="r">
                <a:defRPr/>
              </a:pPr>
              <a:t>70</a:t>
            </a:fld>
            <a:endParaRPr lang="ru-RU" sz="100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731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288" y="836613"/>
            <a:ext cx="8748712" cy="5545137"/>
          </a:xfrm>
        </p:spPr>
        <p:txBody>
          <a:bodyPr/>
          <a:lstStyle/>
          <a:p>
            <a:pPr marL="533400" indent="-5334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b="1" smtClean="0">
                <a:solidFill>
                  <a:srgbClr val="FFFF00"/>
                </a:solidFill>
              </a:rPr>
              <a:t>Обучение работников</a:t>
            </a:r>
            <a:r>
              <a:rPr lang="ru-RU" sz="2400" b="1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400" b="1" smtClean="0">
                <a:solidFill>
                  <a:srgbClr val="FFFF00"/>
                </a:solidFill>
              </a:rPr>
              <a:t>рабочих профессий</a:t>
            </a:r>
            <a:r>
              <a:rPr lang="ru-RU" sz="2400" b="1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400" b="1" smtClean="0">
                <a:solidFill>
                  <a:srgbClr val="FFFF00"/>
                </a:solidFill>
              </a:rPr>
              <a:t>(стажировка)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ru-RU" sz="2000" smtClean="0">
              <a:solidFill>
                <a:srgbClr val="FFFF00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defRPr/>
            </a:pPr>
            <a:r>
              <a:rPr lang="ru-RU" sz="2000" smtClean="0"/>
              <a:t>Стажировка –производственная практика, проводимая с целью овладения работником безопасными приемами и методами выполнения работ.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ru-RU" sz="2000" smtClean="0"/>
          </a:p>
          <a:p>
            <a:pPr marL="533400" indent="-533400" eaLnBrk="1" hangingPunct="1">
              <a:lnSpc>
                <a:spcPct val="90000"/>
              </a:lnSpc>
              <a:defRPr/>
            </a:pPr>
            <a:r>
              <a:rPr lang="ru-RU" sz="2000" smtClean="0"/>
              <a:t>Работники, после первичного инструктажа должны в течение первых 2 - 14 смен (в зависимости от характера работы, квалификации работника) пройти стажировку по безопасным приемам и методам работы под руководством лиц, назначенных приказом по организации.</a:t>
            </a:r>
          </a:p>
          <a:p>
            <a:pPr marL="533400" indent="-533400" eaLnBrk="1" hangingPunct="1">
              <a:lnSpc>
                <a:spcPct val="90000"/>
              </a:lnSpc>
              <a:defRPr/>
            </a:pPr>
            <a:endParaRPr lang="ru-RU" sz="2000" smtClean="0"/>
          </a:p>
          <a:p>
            <a:pPr marL="533400" indent="-533400" eaLnBrk="1" hangingPunct="1">
              <a:lnSpc>
                <a:spcPct val="90000"/>
              </a:lnSpc>
              <a:defRPr/>
            </a:pPr>
            <a:r>
              <a:rPr lang="ru-RU" sz="2000" smtClean="0"/>
              <a:t>О проведении стажировки и допуске к работе делается запись  в журнале регистрации инструктажа на рабочем месте.</a:t>
            </a:r>
          </a:p>
        </p:txBody>
      </p:sp>
      <p:sp>
        <p:nvSpPr>
          <p:cNvPr id="973830" name="Rectangle 6"/>
          <p:cNvSpPr>
            <a:spLocks noChangeArrowheads="1"/>
          </p:cNvSpPr>
          <p:nvPr/>
        </p:nvSpPr>
        <p:spPr bwMode="auto">
          <a:xfrm>
            <a:off x="927100" y="82550"/>
            <a:ext cx="75247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marL="762000" indent="-762000" algn="ctr">
              <a:defRPr/>
            </a:pPr>
            <a:r>
              <a:rPr lang="ru-RU" sz="32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Обучение по охране труда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C0CE2F-32BB-4DB7-99F2-C6E39ADE6D0B}" type="slidenum">
              <a:rPr lang="ru-RU"/>
              <a:pPr>
                <a:defRPr/>
              </a:pPr>
              <a:t>71</a:t>
            </a:fld>
            <a:endParaRPr lang="ru-RU"/>
          </a:p>
        </p:txBody>
      </p:sp>
      <p:sp>
        <p:nvSpPr>
          <p:cNvPr id="125645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619250" y="0"/>
            <a:ext cx="5976938" cy="692150"/>
          </a:xfrm>
        </p:spPr>
        <p:txBody>
          <a:bodyPr anchorCtr="0"/>
          <a:lstStyle/>
          <a:p>
            <a:pPr eaLnBrk="1" hangingPunct="1">
              <a:defRPr/>
            </a:pPr>
            <a:r>
              <a:rPr lang="ru-RU" sz="2000" b="1" smtClean="0">
                <a:solidFill>
                  <a:srgbClr val="CC3300"/>
                </a:solidFill>
              </a:rPr>
              <a:t>Организация первой помощи пострадавшим  на производстве</a:t>
            </a:r>
          </a:p>
        </p:txBody>
      </p:sp>
      <p:sp>
        <p:nvSpPr>
          <p:cNvPr id="1256453" name="Rectangle 5"/>
          <p:cNvSpPr>
            <a:spLocks noChangeArrowheads="1"/>
          </p:cNvSpPr>
          <p:nvPr/>
        </p:nvSpPr>
        <p:spPr bwMode="auto">
          <a:xfrm>
            <a:off x="107950" y="836613"/>
            <a:ext cx="8856663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ru-RU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ru-RU" sz="2000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Работодатель организует проведение периодического, не реже одного раза в год, обучения работников рабочих профессий оказанию первой помощи пострадавшим. Вновь принимаемые на работу проходят обучение по оказанию первой помощи пострадавшим в сроки, установленные работодателем, но не позднее одного месяца после приема на работу.</a:t>
            </a:r>
            <a:br>
              <a:rPr lang="ru-RU" sz="2000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ru-RU" sz="2000" b="1">
                <a:solidFill>
                  <a:srgbClr val="65B2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(п.2.2.4  Постановления Минтруда России и Минобразования России от 13.01.2003г. №1/29)</a:t>
            </a:r>
          </a:p>
          <a:p>
            <a:pPr>
              <a:defRPr/>
            </a:pPr>
            <a:endParaRPr lang="ru-RU" sz="2000" b="1">
              <a:solidFill>
                <a:srgbClr val="65B2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ru-RU" sz="20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«</a:t>
            </a:r>
            <a:r>
              <a:rPr lang="ru-RU" sz="2000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Межотраслевая инструкция по оказанию первой помощи при несчастных случаях на производстве» </a:t>
            </a:r>
            <a:r>
              <a:rPr lang="ru-RU" sz="2000" b="1">
                <a:solidFill>
                  <a:srgbClr val="65B2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(Минтруд России, 2002 г.)</a:t>
            </a:r>
          </a:p>
          <a:p>
            <a:pPr>
              <a:buFontTx/>
              <a:buChar char="•"/>
              <a:defRPr/>
            </a:pPr>
            <a:endParaRPr lang="ru-RU" sz="2000" b="1">
              <a:solidFill>
                <a:srgbClr val="65B2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ru-RU" sz="2000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Приказ Минздравсоцразвития России от 05.03.2011 г. №169н </a:t>
            </a:r>
            <a:br>
              <a:rPr lang="ru-RU" sz="2000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ru-RU" sz="2000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«Об утверждении требований к комплектации изделиями медицинского назначения аптечек для оказания первой помощи работникам».</a:t>
            </a:r>
            <a:endParaRPr lang="ru-RU" sz="2000" b="1">
              <a:solidFill>
                <a:srgbClr val="65B2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>
              <a:defRPr/>
            </a:pPr>
            <a:endParaRPr lang="ru-RU" sz="2000" b="1">
              <a:solidFill>
                <a:srgbClr val="65B2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602A6-6901-4DD9-9CF6-D51D74D28C9B}" type="slidenum">
              <a:rPr lang="ru-RU"/>
              <a:pPr>
                <a:defRPr/>
              </a:pPr>
              <a:t>72</a:t>
            </a:fld>
            <a:endParaRPr lang="ru-RU"/>
          </a:p>
        </p:txBody>
      </p:sp>
      <p:sp>
        <p:nvSpPr>
          <p:cNvPr id="125747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619250" y="0"/>
            <a:ext cx="5976938" cy="692150"/>
          </a:xfrm>
        </p:spPr>
        <p:txBody>
          <a:bodyPr anchorCtr="0"/>
          <a:lstStyle/>
          <a:p>
            <a:pPr eaLnBrk="1" hangingPunct="1">
              <a:defRPr/>
            </a:pPr>
            <a:r>
              <a:rPr lang="ru-RU" sz="2000" b="1" smtClean="0">
                <a:solidFill>
                  <a:srgbClr val="CC3300"/>
                </a:solidFill>
              </a:rPr>
              <a:t>Организация первой помощи пострадавшим  на производстве</a:t>
            </a:r>
          </a:p>
        </p:txBody>
      </p:sp>
      <p:sp>
        <p:nvSpPr>
          <p:cNvPr id="1257477" name="Rectangle 5"/>
          <p:cNvSpPr>
            <a:spLocks noChangeArrowheads="1"/>
          </p:cNvSpPr>
          <p:nvPr/>
        </p:nvSpPr>
        <p:spPr bwMode="auto">
          <a:xfrm>
            <a:off x="107950" y="836613"/>
            <a:ext cx="8856663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ru-RU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</a:t>
            </a:r>
            <a:r>
              <a:rPr lang="ru-RU" sz="2000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Обучение приемам оказания первой помощи пострадавшим на производстве проводится работодателем: </a:t>
            </a:r>
            <a:br>
              <a:rPr lang="ru-RU" sz="2000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ru-RU" sz="2000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 - для всех вновь принимаемых на работу;</a:t>
            </a:r>
            <a:br>
              <a:rPr lang="ru-RU" sz="2000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ru-RU" sz="2000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 - при переводе на новую работу;</a:t>
            </a:r>
            <a:br>
              <a:rPr lang="ru-RU" sz="2000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ru-RU" sz="2000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 - для работающих в условиях повышенного риска травмирования или острого профессионального заболевания (отравления, радиационного поражения);</a:t>
            </a:r>
            <a:br>
              <a:rPr lang="ru-RU" sz="2000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ru-RU" sz="2000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 - для работающих вдали от пунктов медицинской помощи.</a:t>
            </a:r>
          </a:p>
          <a:p>
            <a:pPr>
              <a:buFontTx/>
              <a:buChar char="•"/>
              <a:defRPr/>
            </a:pPr>
            <a:endParaRPr lang="ru-RU" sz="2000" b="1">
              <a:solidFill>
                <a:srgbClr val="CCEC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ru-RU" sz="2000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Первая помощь производится непосредственно на месте происшествия до прибытия медицинских работников. Целью оказания первой помощи является:</a:t>
            </a:r>
            <a:br>
              <a:rPr lang="ru-RU" sz="2000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ru-RU" sz="2000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- прекращение воздействия вредного фактора; </a:t>
            </a:r>
            <a:br>
              <a:rPr lang="ru-RU" sz="2000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ru-RU" sz="2000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- уменьшение ущерба, нанесенного организму воздействием вредного </a:t>
            </a:r>
            <a:br>
              <a:rPr lang="ru-RU" sz="2000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ru-RU" sz="2000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  фактора; </a:t>
            </a:r>
            <a:br>
              <a:rPr lang="ru-RU" sz="2000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ru-RU" sz="2000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- предупреждение возможных осложнений; </a:t>
            </a:r>
            <a:br>
              <a:rPr lang="ru-RU" sz="2000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ru-RU" sz="2000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- подготовка к эвакуации, эвакуация.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CF0AB-FCCD-4C1E-BD50-8B5DEF62CC6F}" type="slidenum">
              <a:rPr lang="ru-RU"/>
              <a:pPr>
                <a:defRPr/>
              </a:pPr>
              <a:t>73</a:t>
            </a:fld>
            <a:endParaRPr lang="ru-RU"/>
          </a:p>
        </p:txBody>
      </p:sp>
      <p:sp>
        <p:nvSpPr>
          <p:cNvPr id="125849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619250" y="0"/>
            <a:ext cx="5976938" cy="692150"/>
          </a:xfrm>
        </p:spPr>
        <p:txBody>
          <a:bodyPr anchorCtr="0"/>
          <a:lstStyle/>
          <a:p>
            <a:pPr eaLnBrk="1" hangingPunct="1">
              <a:defRPr/>
            </a:pPr>
            <a:r>
              <a:rPr lang="ru-RU" sz="2000" b="1" smtClean="0">
                <a:solidFill>
                  <a:srgbClr val="CC3300"/>
                </a:solidFill>
              </a:rPr>
              <a:t>Организация первой помощи пострадавшим  на производстве</a:t>
            </a:r>
          </a:p>
        </p:txBody>
      </p:sp>
      <p:sp>
        <p:nvSpPr>
          <p:cNvPr id="1258501" name="Rectangle 5"/>
          <p:cNvSpPr>
            <a:spLocks noChangeArrowheads="1"/>
          </p:cNvSpPr>
          <p:nvPr/>
        </p:nvSpPr>
        <p:spPr bwMode="auto">
          <a:xfrm>
            <a:off x="107950" y="836613"/>
            <a:ext cx="8856663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ОБЩИЕ ТРЕБОВАНИЯ ПО ОКАЗАНИЮ ПЕРВОЙ ПОМОЩИ</a:t>
            </a:r>
            <a:br>
              <a:rPr lang="ru-RU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endParaRPr lang="ru-RU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>
              <a:defRPr/>
            </a:pPr>
            <a:r>
              <a:rPr lang="ru-RU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1. Освободить пострадавшего от воздействия травмирующих факторов.</a:t>
            </a:r>
            <a:br>
              <a:rPr lang="ru-RU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ru-RU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2. Оценить состояние пострадавшего.</a:t>
            </a:r>
            <a:br>
              <a:rPr lang="ru-RU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ru-RU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3. Определить вид необходимой помощи – первой медицинской или реанимационной.</a:t>
            </a:r>
            <a:br>
              <a:rPr lang="ru-RU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ru-RU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4. Приступить к оказанию необходимой помощи.</a:t>
            </a:r>
            <a:br>
              <a:rPr lang="ru-RU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ru-RU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5. Постоянно контролировать и поддерживать жизненно  важные системы пострадавшего (дыхание, кровообращение) и эффективность выполняемых мероприятий.</a:t>
            </a:r>
            <a:br>
              <a:rPr lang="ru-RU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ru-RU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6. При тяжелом состоянии пострадавшего вызвать врача или скорую медицинскую помощь по телефону 03. </a:t>
            </a:r>
            <a:br>
              <a:rPr lang="ru-RU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ru-RU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7. Если это    невозможно, принять все меры к эвакуации пострадавшего  в  ближайшее медицинское учреждение. На всем протяжении эвакуации контролировать его состояние.</a:t>
            </a:r>
          </a:p>
          <a:p>
            <a:pPr>
              <a:defRPr/>
            </a:pPr>
            <a:r>
              <a:rPr lang="ru-RU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8. Для своевременного оказания первой помощи, в подразделениях организации должны находиться:</a:t>
            </a:r>
            <a:br>
              <a:rPr lang="ru-RU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ru-RU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</a:t>
            </a:r>
            <a:r>
              <a:rPr lang="ru-RU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- медицинские аптечки,</a:t>
            </a:r>
            <a:br>
              <a:rPr lang="ru-RU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ru-RU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- плакаты, демонстрирующие приемы оказания первой помощи,</a:t>
            </a:r>
            <a:br>
              <a:rPr lang="ru-RU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ru-RU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- указатели места нахождения аптечек и здравпунктов.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FC239-DCE6-4253-8E14-B4F20ECCB8B7}" type="slidenum">
              <a:rPr lang="ru-RU"/>
              <a:pPr>
                <a:defRPr/>
              </a:pPr>
              <a:t>74</a:t>
            </a:fld>
            <a:endParaRPr lang="ru-RU"/>
          </a:p>
        </p:txBody>
      </p:sp>
      <p:sp>
        <p:nvSpPr>
          <p:cNvPr id="125952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619250" y="0"/>
            <a:ext cx="5976938" cy="692150"/>
          </a:xfrm>
        </p:spPr>
        <p:txBody>
          <a:bodyPr anchorCtr="0"/>
          <a:lstStyle/>
          <a:p>
            <a:pPr eaLnBrk="1" hangingPunct="1">
              <a:defRPr/>
            </a:pPr>
            <a:r>
              <a:rPr lang="ru-RU" sz="2000" b="1" smtClean="0">
                <a:solidFill>
                  <a:srgbClr val="CC3300"/>
                </a:solidFill>
              </a:rPr>
              <a:t>Организация первой помощи пострадавшим  на производстве</a:t>
            </a:r>
          </a:p>
        </p:txBody>
      </p:sp>
      <p:sp>
        <p:nvSpPr>
          <p:cNvPr id="1259525" name="Rectangle 5"/>
          <p:cNvSpPr>
            <a:spLocks noChangeArrowheads="1"/>
          </p:cNvSpPr>
          <p:nvPr/>
        </p:nvSpPr>
        <p:spPr bwMode="auto">
          <a:xfrm>
            <a:off x="107950" y="836613"/>
            <a:ext cx="8856663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ПРИЗНАКИ ТЯЖЕЛОГО И ОПАСНОГО СОСТОЯНИЯ ПОСТРАДАВШЕГО</a:t>
            </a:r>
          </a:p>
          <a:p>
            <a:pPr marL="342900" indent="-342900">
              <a:defRPr/>
            </a:pPr>
            <a:endParaRPr lang="ru-RU" sz="2400" b="1">
              <a:solidFill>
                <a:srgbClr val="CCEC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342900" indent="-342900">
              <a:buFontTx/>
              <a:buChar char="•"/>
              <a:defRPr/>
            </a:pPr>
            <a:r>
              <a:rPr lang="ru-RU" sz="2400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Затруднение  вступления в контакт, замедленность  движений или неподвижность.</a:t>
            </a:r>
            <a:br>
              <a:rPr lang="ru-RU" sz="2400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endParaRPr lang="ru-RU" sz="2400" b="1">
              <a:solidFill>
                <a:srgbClr val="CCEC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342900" indent="-342900">
              <a:buFontTx/>
              <a:buChar char="•"/>
              <a:defRPr/>
            </a:pPr>
            <a:r>
              <a:rPr lang="ru-RU" sz="2400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Потеря сознания.</a:t>
            </a:r>
            <a:br>
              <a:rPr lang="ru-RU" sz="2400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endParaRPr lang="ru-RU" sz="2400" b="1">
              <a:solidFill>
                <a:srgbClr val="CCEC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342900" indent="-342900">
              <a:buFontTx/>
              <a:buChar char="•"/>
              <a:defRPr/>
            </a:pPr>
            <a:r>
              <a:rPr lang="ru-RU" sz="2400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Измененный цвет кожных покровов.</a:t>
            </a:r>
          </a:p>
          <a:p>
            <a:pPr marL="342900" indent="-342900">
              <a:buFontTx/>
              <a:buChar char="•"/>
              <a:defRPr/>
            </a:pPr>
            <a:endParaRPr lang="ru-RU" sz="2400" b="1">
              <a:solidFill>
                <a:srgbClr val="CCEC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342900" indent="-342900">
              <a:buFontTx/>
              <a:buChar char="•"/>
              <a:defRPr/>
            </a:pPr>
            <a:r>
              <a:rPr lang="ru-RU" sz="2400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Замедленное либо учащенное дыхание (менее 15 либо  более 30 вдохов в минуту).</a:t>
            </a:r>
          </a:p>
          <a:p>
            <a:pPr marL="342900" indent="-342900">
              <a:buFontTx/>
              <a:buChar char="•"/>
              <a:defRPr/>
            </a:pPr>
            <a:endParaRPr lang="ru-RU" sz="2400" b="1">
              <a:solidFill>
                <a:srgbClr val="CCEC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342900" indent="-342900">
              <a:buFontTx/>
              <a:buChar char="•"/>
              <a:defRPr/>
            </a:pPr>
            <a:r>
              <a:rPr lang="ru-RU" sz="2400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Отсутствие пульса или слабый пульс с частотой менее 40 или более 120 в минуту.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DCAC77-0A04-47CC-A01C-739FF4EA0551}" type="slidenum">
              <a:rPr lang="ru-RU"/>
              <a:pPr>
                <a:defRPr/>
              </a:pPr>
              <a:t>75</a:t>
            </a:fld>
            <a:endParaRPr lang="ru-RU"/>
          </a:p>
        </p:txBody>
      </p:sp>
      <p:sp>
        <p:nvSpPr>
          <p:cNvPr id="126054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619250" y="0"/>
            <a:ext cx="5976938" cy="692150"/>
          </a:xfrm>
        </p:spPr>
        <p:txBody>
          <a:bodyPr anchorCtr="0"/>
          <a:lstStyle/>
          <a:p>
            <a:pPr eaLnBrk="1" hangingPunct="1">
              <a:defRPr/>
            </a:pPr>
            <a:r>
              <a:rPr lang="ru-RU" sz="2000" b="1" smtClean="0">
                <a:solidFill>
                  <a:srgbClr val="CC3300"/>
                </a:solidFill>
              </a:rPr>
              <a:t>Организация первой помощи пострадавшим  на производстве</a:t>
            </a:r>
          </a:p>
        </p:txBody>
      </p:sp>
      <p:sp>
        <p:nvSpPr>
          <p:cNvPr id="1260549" name="Rectangle 5"/>
          <p:cNvSpPr>
            <a:spLocks noChangeArrowheads="1"/>
          </p:cNvSpPr>
          <p:nvPr/>
        </p:nvSpPr>
        <p:spPr bwMode="auto">
          <a:xfrm>
            <a:off x="107950" y="836613"/>
            <a:ext cx="8856663" cy="517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ПЕРВАЯ ПОМОЩЬ ПРИ РАНАХ</a:t>
            </a:r>
          </a:p>
          <a:p>
            <a:pPr marL="342900" indent="-342900" algn="ctr">
              <a:defRPr/>
            </a:pPr>
            <a:endParaRPr lang="ru-RU" sz="24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342900" indent="-342900">
              <a:buFontTx/>
              <a:buChar char="-"/>
              <a:defRPr/>
            </a:pPr>
            <a:r>
              <a:rPr lang="ru-RU" sz="2200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остановку кровотечения;</a:t>
            </a:r>
          </a:p>
          <a:p>
            <a:pPr marL="342900" indent="-342900">
              <a:buFontTx/>
              <a:buChar char="-"/>
              <a:defRPr/>
            </a:pPr>
            <a:r>
              <a:rPr lang="ru-RU" sz="2200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закрытие раны стерильной повязкой;</a:t>
            </a:r>
          </a:p>
          <a:p>
            <a:pPr marL="342900" indent="-342900">
              <a:buFontTx/>
              <a:buChar char="-"/>
              <a:defRPr/>
            </a:pPr>
            <a:r>
              <a:rPr lang="ru-RU" sz="2200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при переломе кости, вывихе сустава – наложение шины;</a:t>
            </a:r>
          </a:p>
          <a:p>
            <a:pPr marL="342900" indent="-342900">
              <a:buFontTx/>
              <a:buChar char="-"/>
              <a:defRPr/>
            </a:pPr>
            <a:r>
              <a:rPr lang="ru-RU" sz="2200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при обработке раны пострадавшего следует посадить или положить;</a:t>
            </a:r>
          </a:p>
          <a:p>
            <a:pPr marL="342900" indent="-342900">
              <a:buFontTx/>
              <a:buChar char="-"/>
              <a:defRPr/>
            </a:pPr>
            <a:r>
              <a:rPr lang="ru-RU" sz="2200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обнажить область ранения;</a:t>
            </a:r>
          </a:p>
          <a:p>
            <a:pPr marL="342900" indent="-342900">
              <a:buFontTx/>
              <a:buChar char="-"/>
              <a:defRPr/>
            </a:pPr>
            <a:r>
              <a:rPr lang="ru-RU" sz="2200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удалить с кожи вокруг раны кровь и смазать края раны (не рану) настойкой йода;</a:t>
            </a:r>
          </a:p>
          <a:p>
            <a:pPr marL="342900" indent="-342900">
              <a:buFontTx/>
              <a:buChar char="-"/>
              <a:defRPr/>
            </a:pPr>
            <a:r>
              <a:rPr lang="ru-RU" sz="2200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наложить асептическую повязку;</a:t>
            </a:r>
          </a:p>
          <a:p>
            <a:pPr marL="342900" indent="-342900">
              <a:buFontTx/>
              <a:buChar char="-"/>
              <a:defRPr/>
            </a:pPr>
            <a:r>
              <a:rPr lang="ru-RU" sz="2200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находящегося в бессознательном (обморочном) состоянии уложить так, чтобы голова находилась ниже ног, расстегнуть воротник, пояс,     обеспечить приток свежего воздуха;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6387A-C9B1-4BFA-8FBA-36A006764C03}" type="slidenum">
              <a:rPr lang="ru-RU"/>
              <a:pPr>
                <a:defRPr/>
              </a:pPr>
              <a:t>76</a:t>
            </a:fld>
            <a:endParaRPr lang="ru-RU"/>
          </a:p>
        </p:txBody>
      </p:sp>
      <p:sp>
        <p:nvSpPr>
          <p:cNvPr id="126157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619250" y="0"/>
            <a:ext cx="5976938" cy="692150"/>
          </a:xfrm>
        </p:spPr>
        <p:txBody>
          <a:bodyPr anchorCtr="0"/>
          <a:lstStyle/>
          <a:p>
            <a:pPr eaLnBrk="1" hangingPunct="1">
              <a:defRPr/>
            </a:pPr>
            <a:r>
              <a:rPr lang="ru-RU" sz="2000" b="1" smtClean="0">
                <a:solidFill>
                  <a:srgbClr val="CC3300"/>
                </a:solidFill>
              </a:rPr>
              <a:t>Организация первой помощи пострадавшим  на производстве</a:t>
            </a:r>
          </a:p>
        </p:txBody>
      </p:sp>
      <p:sp>
        <p:nvSpPr>
          <p:cNvPr id="1261573" name="Rectangle 5"/>
          <p:cNvSpPr>
            <a:spLocks noChangeArrowheads="1"/>
          </p:cNvSpPr>
          <p:nvPr/>
        </p:nvSpPr>
        <p:spPr bwMode="auto">
          <a:xfrm>
            <a:off x="107950" y="836613"/>
            <a:ext cx="8856663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ПЕРВАЯ ПОМОЩЬ ПРИ РАНАХ</a:t>
            </a:r>
          </a:p>
          <a:p>
            <a:pPr marL="342900" indent="-342900" algn="ctr">
              <a:defRPr/>
            </a:pPr>
            <a:endParaRPr lang="ru-RU" sz="24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342900" indent="-342900">
              <a:buFontTx/>
              <a:buChar char="-"/>
              <a:defRPr/>
            </a:pPr>
            <a:r>
              <a:rPr lang="ru-RU" sz="2400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лицо и грудь обрызгать холодной водой, к носу поднести вату,    смоченную нашатырным спиртом;</a:t>
            </a:r>
          </a:p>
          <a:p>
            <a:pPr marL="342900" indent="-342900">
              <a:buFontTx/>
              <a:buChar char="-"/>
              <a:defRPr/>
            </a:pPr>
            <a:r>
              <a:rPr lang="ru-RU" sz="2400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после возврата сознания дать валериановые капли или корвалол;</a:t>
            </a:r>
          </a:p>
          <a:p>
            <a:pPr marL="342900" indent="-342900">
              <a:buFontTx/>
              <a:buChar char="-"/>
              <a:defRPr/>
            </a:pPr>
            <a:r>
              <a:rPr lang="ru-RU" sz="2400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при проникающем ранении живота и выпадении внутренностей закрыть рану стерильной марлевой салфеткой, вокруг раны положить ватно-марлевое кольцо, забинтовать живот не туго.</a:t>
            </a:r>
          </a:p>
          <a:p>
            <a:pPr marL="342900" indent="-342900">
              <a:buFontTx/>
              <a:buChar char="-"/>
              <a:defRPr/>
            </a:pPr>
            <a:r>
              <a:rPr lang="ru-RU" sz="2400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при проникающем ранении грудной клетки закрыть рану как можно быстрее несколькими слоями марли, затем толстым слоем ваты и не   пропускающим воздух  материалом. Туго забинтовать.</a:t>
            </a:r>
            <a:endParaRPr lang="ru-RU" sz="24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342900" indent="-342900">
              <a:buFontTx/>
              <a:buChar char="•"/>
              <a:defRPr/>
            </a:pPr>
            <a:endParaRPr lang="ru-RU" sz="2400" b="1">
              <a:solidFill>
                <a:srgbClr val="CCEC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DAC559-4E3B-4870-9523-C26CF3BF9290}" type="slidenum">
              <a:rPr lang="ru-RU"/>
              <a:pPr>
                <a:defRPr/>
              </a:pPr>
              <a:t>77</a:t>
            </a:fld>
            <a:endParaRPr lang="ru-RU"/>
          </a:p>
        </p:txBody>
      </p:sp>
      <p:sp>
        <p:nvSpPr>
          <p:cNvPr id="126361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619250" y="0"/>
            <a:ext cx="5976938" cy="692150"/>
          </a:xfrm>
        </p:spPr>
        <p:txBody>
          <a:bodyPr anchorCtr="0"/>
          <a:lstStyle/>
          <a:p>
            <a:pPr eaLnBrk="1" hangingPunct="1">
              <a:defRPr/>
            </a:pPr>
            <a:r>
              <a:rPr lang="ru-RU" sz="2000" b="1" smtClean="0">
                <a:solidFill>
                  <a:srgbClr val="CC3300"/>
                </a:solidFill>
              </a:rPr>
              <a:t>Организация первой помощи пострадавшим  на производстве</a:t>
            </a:r>
          </a:p>
        </p:txBody>
      </p:sp>
      <p:sp>
        <p:nvSpPr>
          <p:cNvPr id="1263621" name="Rectangle 5"/>
          <p:cNvSpPr>
            <a:spLocks noChangeArrowheads="1"/>
          </p:cNvSpPr>
          <p:nvPr/>
        </p:nvSpPr>
        <p:spPr bwMode="auto">
          <a:xfrm>
            <a:off x="107950" y="836613"/>
            <a:ext cx="8856663" cy="576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ПЕРВАЯ ПОМОЩЬ ПРИ ПЕРЕЛОМАХ</a:t>
            </a:r>
          </a:p>
          <a:p>
            <a:pPr marL="342900" indent="-342900" algn="ctr">
              <a:defRPr/>
            </a:pPr>
            <a:endParaRPr lang="ru-RU" sz="24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342900" indent="-342900">
              <a:buFontTx/>
              <a:buChar char="•"/>
              <a:defRPr/>
            </a:pPr>
            <a:r>
              <a:rPr lang="ru-RU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необходимо обеспечить неподвижность  места перелома;</a:t>
            </a:r>
            <a:br>
              <a:rPr lang="ru-RU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endParaRPr lang="ru-RU" b="1">
              <a:solidFill>
                <a:srgbClr val="CCEC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342900" indent="-342900">
              <a:buFontTx/>
              <a:buChar char="•"/>
              <a:defRPr/>
            </a:pPr>
            <a:r>
              <a:rPr lang="ru-RU" b="1" i="1" u="sng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при закрытом  переломе</a:t>
            </a:r>
            <a:r>
              <a:rPr lang="ru-RU" b="1" u="sng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конечности</a:t>
            </a:r>
            <a:r>
              <a:rPr lang="ru-RU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:</a:t>
            </a:r>
          </a:p>
          <a:p>
            <a:pPr marL="342900" indent="-342900">
              <a:defRPr/>
            </a:pPr>
            <a:r>
              <a:rPr lang="ru-RU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	- дать 2 таблетки анальгина  и 15 капель корвалола; </a:t>
            </a:r>
            <a:br>
              <a:rPr lang="ru-RU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ru-RU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- создать неподвижность, не меняя положения конечности</a:t>
            </a:r>
            <a:r>
              <a:rPr lang="ru-RU" b="1" i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ru-RU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(наложить </a:t>
            </a:r>
            <a:br>
              <a:rPr lang="ru-RU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ru-RU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  шины);</a:t>
            </a:r>
            <a:br>
              <a:rPr lang="ru-RU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ru-RU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- доставить пострадавшего в травмпункт;</a:t>
            </a:r>
            <a:br>
              <a:rPr lang="ru-RU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endParaRPr lang="ru-RU" b="1">
              <a:solidFill>
                <a:srgbClr val="CCEC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342900" indent="-342900">
              <a:buFontTx/>
              <a:buChar char="•"/>
              <a:defRPr/>
            </a:pPr>
            <a:r>
              <a:rPr lang="ru-RU" b="1" i="1" u="sng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при открытом переломе:</a:t>
            </a:r>
            <a:r>
              <a:rPr lang="ru-RU" b="1" u="sng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/>
            </a:r>
            <a:br>
              <a:rPr lang="ru-RU" b="1" u="sng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ru-RU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- освободить место перелома от одежды; </a:t>
            </a:r>
            <a:br>
              <a:rPr lang="ru-RU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ru-RU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- остановить кровотечение (наложить жгут);</a:t>
            </a:r>
            <a:br>
              <a:rPr lang="ru-RU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ru-RU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- обработать края раны раствором йода или бриллиантовой зелени;</a:t>
            </a:r>
            <a:br>
              <a:rPr lang="ru-RU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ru-RU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- наложить асептическую повязку;</a:t>
            </a:r>
            <a:br>
              <a:rPr lang="ru-RU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ru-RU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- дать 2 таблетки анальгина; </a:t>
            </a:r>
            <a:br>
              <a:rPr lang="ru-RU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ru-RU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- создать неподвижность конечности, не меняя её положения (наложить шины);</a:t>
            </a:r>
            <a:br>
              <a:rPr lang="ru-RU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ru-RU" b="1" i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</a:t>
            </a:r>
            <a:r>
              <a:rPr lang="ru-RU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- доставить пострадавшего в травмпункт.</a:t>
            </a:r>
            <a:br>
              <a:rPr lang="ru-RU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endParaRPr lang="ru-RU" b="1">
              <a:solidFill>
                <a:srgbClr val="CCEC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1B0C95-FE18-42FB-942F-45418A3B2BD7}" type="slidenum">
              <a:rPr lang="ru-RU"/>
              <a:pPr>
                <a:defRPr/>
              </a:pPr>
              <a:t>78</a:t>
            </a:fld>
            <a:endParaRPr lang="ru-RU"/>
          </a:p>
        </p:txBody>
      </p:sp>
      <p:sp>
        <p:nvSpPr>
          <p:cNvPr id="126464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619250" y="0"/>
            <a:ext cx="5976938" cy="692150"/>
          </a:xfrm>
        </p:spPr>
        <p:txBody>
          <a:bodyPr anchorCtr="0"/>
          <a:lstStyle/>
          <a:p>
            <a:pPr eaLnBrk="1" hangingPunct="1">
              <a:defRPr/>
            </a:pPr>
            <a:r>
              <a:rPr lang="ru-RU" sz="2000" b="1" smtClean="0">
                <a:solidFill>
                  <a:srgbClr val="CC3300"/>
                </a:solidFill>
              </a:rPr>
              <a:t>Организация первой помощи пострадавшим  на производстве</a:t>
            </a:r>
          </a:p>
        </p:txBody>
      </p:sp>
      <p:sp>
        <p:nvSpPr>
          <p:cNvPr id="1264645" name="Rectangle 5"/>
          <p:cNvSpPr>
            <a:spLocks noChangeArrowheads="1"/>
          </p:cNvSpPr>
          <p:nvPr/>
        </p:nvSpPr>
        <p:spPr bwMode="auto">
          <a:xfrm>
            <a:off x="107950" y="836613"/>
            <a:ext cx="8856663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ПЕРВАЯ ПОМОЩЬ ПРИ ПЕРЕЛОМАХ</a:t>
            </a:r>
          </a:p>
          <a:p>
            <a:pPr marL="342900" indent="-342900" algn="ctr">
              <a:defRPr/>
            </a:pPr>
            <a:endParaRPr lang="ru-RU" sz="24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342900" indent="-342900">
              <a:buFontTx/>
              <a:buChar char="•"/>
              <a:defRPr/>
            </a:pPr>
            <a:r>
              <a:rPr lang="ru-RU" sz="2400" b="1" u="sng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при подозрении на перелом позвоночника:</a:t>
            </a:r>
            <a:br>
              <a:rPr lang="ru-RU" sz="2400" b="1" u="sng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ru-RU" sz="2400" b="1" i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</a:t>
            </a:r>
          </a:p>
          <a:p>
            <a:pPr marL="342900" indent="-342900">
              <a:defRPr/>
            </a:pPr>
            <a:r>
              <a:rPr lang="ru-RU" sz="2400" b="1" i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    </a:t>
            </a:r>
            <a:r>
              <a:rPr lang="ru-RU" sz="2400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- избегать поворачивания и перекладывания пострадавшего;</a:t>
            </a:r>
          </a:p>
          <a:p>
            <a:pPr marL="342900" indent="-342900">
              <a:defRPr/>
            </a:pPr>
            <a:r>
              <a:rPr lang="ru-RU" sz="2400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/>
            </a:r>
            <a:br>
              <a:rPr lang="ru-RU" sz="2400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ru-RU" sz="2400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- транспортировать на носилках с жесткой поверхностью (щит);</a:t>
            </a:r>
          </a:p>
          <a:p>
            <a:pPr marL="342900" indent="-342900">
              <a:defRPr/>
            </a:pPr>
            <a:r>
              <a:rPr lang="ru-RU" sz="2400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/>
            </a:r>
            <a:br>
              <a:rPr lang="ru-RU" sz="2400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ru-RU" sz="2400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- не поднимать пострадавшего за руки или за ноги.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31E5D6-6A2B-4E5C-852F-8DF0228058D2}" type="slidenum">
              <a:rPr lang="ru-RU"/>
              <a:pPr>
                <a:defRPr/>
              </a:pPr>
              <a:t>79</a:t>
            </a:fld>
            <a:endParaRPr lang="ru-RU"/>
          </a:p>
        </p:txBody>
      </p:sp>
      <p:sp>
        <p:nvSpPr>
          <p:cNvPr id="126566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619250" y="0"/>
            <a:ext cx="5976938" cy="692150"/>
          </a:xfrm>
        </p:spPr>
        <p:txBody>
          <a:bodyPr anchorCtr="0"/>
          <a:lstStyle/>
          <a:p>
            <a:pPr eaLnBrk="1" hangingPunct="1">
              <a:defRPr/>
            </a:pPr>
            <a:r>
              <a:rPr lang="ru-RU" sz="2000" b="1" smtClean="0">
                <a:solidFill>
                  <a:srgbClr val="CC3300"/>
                </a:solidFill>
              </a:rPr>
              <a:t>Организация первой помощи пострадавшим  на производстве</a:t>
            </a:r>
          </a:p>
        </p:txBody>
      </p:sp>
      <p:sp>
        <p:nvSpPr>
          <p:cNvPr id="1265669" name="Rectangle 5"/>
          <p:cNvSpPr>
            <a:spLocks noChangeArrowheads="1"/>
          </p:cNvSpPr>
          <p:nvPr/>
        </p:nvSpPr>
        <p:spPr bwMode="auto">
          <a:xfrm>
            <a:off x="107950" y="836613"/>
            <a:ext cx="8856663" cy="576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ПЕРВАЯ ПОМОЩЬ ПРИ ВЫВИХАХ И РАСТЯЖЕНИЯХ</a:t>
            </a:r>
          </a:p>
          <a:p>
            <a:pPr marL="342900" indent="-342900" algn="ctr">
              <a:defRPr/>
            </a:pPr>
            <a:endParaRPr lang="ru-RU" sz="24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342900" indent="-342900">
              <a:buFontTx/>
              <a:buChar char="•"/>
              <a:defRPr/>
            </a:pPr>
            <a:r>
              <a:rPr lang="ru-RU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Характерные признаки </a:t>
            </a:r>
            <a:r>
              <a:rPr lang="ru-RU" b="1" i="1" u="sng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при вывихах: </a:t>
            </a:r>
            <a:br>
              <a:rPr lang="ru-RU" b="1" i="1" u="sng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ru-RU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- резкая боль в суставе;</a:t>
            </a:r>
            <a:br>
              <a:rPr lang="ru-RU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ru-RU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- деформация сустава;</a:t>
            </a:r>
            <a:br>
              <a:rPr lang="ru-RU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ru-RU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- неестественное положение поврежденной конечности;    </a:t>
            </a:r>
            <a:br>
              <a:rPr lang="ru-RU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ru-RU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- невозможность движения в суставе.</a:t>
            </a:r>
          </a:p>
          <a:p>
            <a:pPr marL="342900" indent="-342900">
              <a:buFontTx/>
              <a:buChar char="•"/>
              <a:defRPr/>
            </a:pPr>
            <a:endParaRPr lang="ru-RU" b="1">
              <a:solidFill>
                <a:srgbClr val="CCEC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342900" indent="-342900">
              <a:buFontTx/>
              <a:buChar char="•"/>
              <a:defRPr/>
            </a:pPr>
            <a:r>
              <a:rPr lang="ru-RU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Характерные признаки </a:t>
            </a:r>
            <a:r>
              <a:rPr lang="ru-RU" b="1" i="1" u="sng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растяжения и разрыва связок</a:t>
            </a:r>
            <a:r>
              <a:rPr lang="ru-RU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: </a:t>
            </a:r>
            <a:r>
              <a:rPr lang="ru-RU" b="1" i="1" u="sng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/>
            </a:r>
            <a:br>
              <a:rPr lang="ru-RU" b="1" i="1" u="sng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ru-RU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- боль в суставе, усиливающаяся при движении;</a:t>
            </a:r>
            <a:br>
              <a:rPr lang="ru-RU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ru-RU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- отек мягких тканей сустава;  </a:t>
            </a:r>
            <a:br>
              <a:rPr lang="ru-RU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ru-RU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- гематома;</a:t>
            </a:r>
            <a:br>
              <a:rPr lang="ru-RU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ru-RU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- нарушение функции.</a:t>
            </a:r>
            <a:br>
              <a:rPr lang="ru-RU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endParaRPr lang="ru-RU" b="1">
              <a:solidFill>
                <a:srgbClr val="CCEC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342900" indent="-342900">
              <a:buFontTx/>
              <a:buChar char="•"/>
              <a:defRPr/>
            </a:pPr>
            <a:r>
              <a:rPr lang="ru-RU" b="1" i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Первая помощь:</a:t>
            </a:r>
            <a:br>
              <a:rPr lang="ru-RU" b="1" i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ru-RU" b="1" i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</a:t>
            </a:r>
            <a:r>
              <a:rPr lang="ru-RU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- ограничить движение в суставе (наложить тугую повязку, обеспечить покой, держать ногу на возвышении);</a:t>
            </a:r>
            <a:br>
              <a:rPr lang="ru-RU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ru-RU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- дать 2 таблетки анальгина;</a:t>
            </a:r>
            <a:br>
              <a:rPr lang="ru-RU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ru-RU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- доставить пострадавшего в травмпункт.</a:t>
            </a:r>
            <a:br>
              <a:rPr lang="ru-RU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endParaRPr lang="ru-RU" b="1">
              <a:solidFill>
                <a:srgbClr val="CCEC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8D87C8-F5B4-4473-9F04-35F625157409}" type="slidenum">
              <a:rPr lang="ru-RU" smtClean="0"/>
              <a:pPr>
                <a:defRPr/>
              </a:pPr>
              <a:t>8</a:t>
            </a:fld>
            <a:endParaRPr lang="ru-RU" smtClean="0"/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-252413" y="1844675"/>
            <a:ext cx="18716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600" b="1">
                <a:solidFill>
                  <a:srgbClr val="CC3300"/>
                </a:solidFill>
              </a:rPr>
              <a:t>СУ ОТ</a:t>
            </a:r>
          </a:p>
        </p:txBody>
      </p:sp>
      <p:sp>
        <p:nvSpPr>
          <p:cNvPr id="40964" name="AutoShape 4"/>
          <p:cNvSpPr>
            <a:spLocks noChangeArrowheads="1"/>
          </p:cNvSpPr>
          <p:nvPr/>
        </p:nvSpPr>
        <p:spPr bwMode="auto">
          <a:xfrm rot="-3240000">
            <a:off x="3123407" y="2509043"/>
            <a:ext cx="381000" cy="1058863"/>
          </a:xfrm>
          <a:prstGeom prst="upArrow">
            <a:avLst>
              <a:gd name="adj1" fmla="val 50000"/>
              <a:gd name="adj2" fmla="val 69479"/>
            </a:avLst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pic>
        <p:nvPicPr>
          <p:cNvPr id="40965" name="Picture 5" descr="MCj029716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1628775"/>
            <a:ext cx="172878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966" name="Group 6"/>
          <p:cNvGrpSpPr>
            <a:grpSpLocks/>
          </p:cNvGrpSpPr>
          <p:nvPr/>
        </p:nvGrpSpPr>
        <p:grpSpPr bwMode="auto">
          <a:xfrm>
            <a:off x="2411413" y="1119188"/>
            <a:ext cx="2724150" cy="1804987"/>
            <a:chOff x="1519" y="705"/>
            <a:chExt cx="1716" cy="1137"/>
          </a:xfrm>
        </p:grpSpPr>
        <p:sp>
          <p:nvSpPr>
            <p:cNvPr id="40992" name="Text Box 7"/>
            <p:cNvSpPr txBox="1">
              <a:spLocks noChangeArrowheads="1"/>
            </p:cNvSpPr>
            <p:nvPr/>
          </p:nvSpPr>
          <p:spPr bwMode="auto">
            <a:xfrm>
              <a:off x="1519" y="879"/>
              <a:ext cx="1179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400" b="1">
                  <a:solidFill>
                    <a:srgbClr val="FFFF00"/>
                  </a:solidFill>
                </a:rPr>
                <a:t>СИЗ</a:t>
              </a:r>
            </a:p>
          </p:txBody>
        </p:sp>
        <p:sp>
          <p:nvSpPr>
            <p:cNvPr id="40993" name="AutoShape 8"/>
            <p:cNvSpPr>
              <a:spLocks noChangeArrowheads="1"/>
            </p:cNvSpPr>
            <p:nvPr/>
          </p:nvSpPr>
          <p:spPr bwMode="auto">
            <a:xfrm rot="-5400000">
              <a:off x="2615" y="1524"/>
              <a:ext cx="408" cy="228"/>
            </a:xfrm>
            <a:prstGeom prst="rightArrow">
              <a:avLst>
                <a:gd name="adj1" fmla="val 50000"/>
                <a:gd name="adj2" fmla="val 44737"/>
              </a:avLst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pic>
          <p:nvPicPr>
            <p:cNvPr id="40994" name="Picture 21" descr="MCj03192120000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36" y="705"/>
              <a:ext cx="899" cy="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0967" name="Group 10"/>
          <p:cNvGrpSpPr>
            <a:grpSpLocks/>
          </p:cNvGrpSpPr>
          <p:nvPr/>
        </p:nvGrpSpPr>
        <p:grpSpPr bwMode="auto">
          <a:xfrm>
            <a:off x="-180975" y="3290888"/>
            <a:ext cx="3600450" cy="1485900"/>
            <a:chOff x="-114" y="2073"/>
            <a:chExt cx="2268" cy="936"/>
          </a:xfrm>
        </p:grpSpPr>
        <p:sp>
          <p:nvSpPr>
            <p:cNvPr id="40989" name="Text Box 11"/>
            <p:cNvSpPr txBox="1">
              <a:spLocks noChangeArrowheads="1"/>
            </p:cNvSpPr>
            <p:nvPr/>
          </p:nvSpPr>
          <p:spPr bwMode="auto">
            <a:xfrm>
              <a:off x="-114" y="2478"/>
              <a:ext cx="1179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400" b="1">
                  <a:solidFill>
                    <a:srgbClr val="FFFF00"/>
                  </a:solidFill>
                </a:rPr>
                <a:t>ОСС</a:t>
              </a:r>
            </a:p>
          </p:txBody>
        </p:sp>
        <p:sp>
          <p:nvSpPr>
            <p:cNvPr id="40990" name="AutoShape 12"/>
            <p:cNvSpPr>
              <a:spLocks noChangeArrowheads="1"/>
            </p:cNvSpPr>
            <p:nvPr/>
          </p:nvSpPr>
          <p:spPr bwMode="auto">
            <a:xfrm rot="10800000">
              <a:off x="1701" y="2464"/>
              <a:ext cx="453" cy="192"/>
            </a:xfrm>
            <a:prstGeom prst="rightArrow">
              <a:avLst>
                <a:gd name="adj1" fmla="val 50000"/>
                <a:gd name="adj2" fmla="val 58984"/>
              </a:avLst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pic>
          <p:nvPicPr>
            <p:cNvPr id="40991" name="Picture 13" descr="MCj0413484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93" y="2073"/>
              <a:ext cx="909" cy="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0968" name="Group 14"/>
          <p:cNvGrpSpPr>
            <a:grpSpLocks/>
          </p:cNvGrpSpPr>
          <p:nvPr/>
        </p:nvGrpSpPr>
        <p:grpSpPr bwMode="auto">
          <a:xfrm>
            <a:off x="3538538" y="5300663"/>
            <a:ext cx="3097212" cy="1557337"/>
            <a:chOff x="2229" y="3339"/>
            <a:chExt cx="1951" cy="981"/>
          </a:xfrm>
        </p:grpSpPr>
        <p:sp>
          <p:nvSpPr>
            <p:cNvPr id="40986" name="Text Box 15"/>
            <p:cNvSpPr txBox="1">
              <a:spLocks noChangeArrowheads="1"/>
            </p:cNvSpPr>
            <p:nvPr/>
          </p:nvSpPr>
          <p:spPr bwMode="auto">
            <a:xfrm>
              <a:off x="2684" y="3929"/>
              <a:ext cx="1496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400" b="1">
                  <a:solidFill>
                    <a:srgbClr val="FFFF00"/>
                  </a:solidFill>
                </a:rPr>
                <a:t>Медосмотры</a:t>
              </a:r>
            </a:p>
          </p:txBody>
        </p:sp>
        <p:sp>
          <p:nvSpPr>
            <p:cNvPr id="40987" name="AutoShape 16"/>
            <p:cNvSpPr>
              <a:spLocks noChangeArrowheads="1"/>
            </p:cNvSpPr>
            <p:nvPr/>
          </p:nvSpPr>
          <p:spPr bwMode="auto">
            <a:xfrm rot="5400000">
              <a:off x="2562" y="3430"/>
              <a:ext cx="409" cy="228"/>
            </a:xfrm>
            <a:prstGeom prst="rightArrow">
              <a:avLst>
                <a:gd name="adj1" fmla="val 50000"/>
                <a:gd name="adj2" fmla="val 44846"/>
              </a:avLst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pic>
          <p:nvPicPr>
            <p:cNvPr id="40988" name="Picture 17" descr="j024071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29" y="3441"/>
              <a:ext cx="560" cy="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0969" name="Group 18"/>
          <p:cNvGrpSpPr>
            <a:grpSpLocks/>
          </p:cNvGrpSpPr>
          <p:nvPr/>
        </p:nvGrpSpPr>
        <p:grpSpPr bwMode="auto">
          <a:xfrm>
            <a:off x="107950" y="4826000"/>
            <a:ext cx="3803650" cy="1874838"/>
            <a:chOff x="68" y="3040"/>
            <a:chExt cx="2396" cy="1181"/>
          </a:xfrm>
        </p:grpSpPr>
        <p:sp>
          <p:nvSpPr>
            <p:cNvPr id="40983" name="Text Box 19"/>
            <p:cNvSpPr txBox="1">
              <a:spLocks noChangeArrowheads="1"/>
            </p:cNvSpPr>
            <p:nvPr/>
          </p:nvSpPr>
          <p:spPr bwMode="auto">
            <a:xfrm>
              <a:off x="68" y="3765"/>
              <a:ext cx="1506" cy="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>
                  <a:solidFill>
                    <a:srgbClr val="FFFF00"/>
                  </a:solidFill>
                </a:rPr>
                <a:t>Расследование НС</a:t>
              </a:r>
            </a:p>
          </p:txBody>
        </p:sp>
        <p:sp>
          <p:nvSpPr>
            <p:cNvPr id="40984" name="AutoShape 20"/>
            <p:cNvSpPr>
              <a:spLocks noChangeArrowheads="1"/>
            </p:cNvSpPr>
            <p:nvPr/>
          </p:nvSpPr>
          <p:spPr bwMode="auto">
            <a:xfrm rot="-7380000">
              <a:off x="1981" y="2797"/>
              <a:ext cx="240" cy="726"/>
            </a:xfrm>
            <a:prstGeom prst="upArrow">
              <a:avLst>
                <a:gd name="adj1" fmla="val 50000"/>
                <a:gd name="adj2" fmla="val 75625"/>
              </a:avLst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pic>
          <p:nvPicPr>
            <p:cNvPr id="40985" name="Picture 21" descr="j0332570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223" y="3102"/>
              <a:ext cx="567" cy="74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0970" name="Picture 23" descr="MCj0295583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51550" y="3141663"/>
            <a:ext cx="1944688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1" name="AutoShape 24"/>
          <p:cNvSpPr>
            <a:spLocks noChangeArrowheads="1"/>
          </p:cNvSpPr>
          <p:nvPr/>
        </p:nvSpPr>
        <p:spPr bwMode="auto">
          <a:xfrm>
            <a:off x="5580063" y="3902075"/>
            <a:ext cx="863600" cy="304800"/>
          </a:xfrm>
          <a:prstGeom prst="rightArrow">
            <a:avLst>
              <a:gd name="adj1" fmla="val 50000"/>
              <a:gd name="adj2" fmla="val 70833"/>
            </a:avLst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0972" name="Text Box 25"/>
          <p:cNvSpPr txBox="1">
            <a:spLocks noChangeArrowheads="1"/>
          </p:cNvSpPr>
          <p:nvPr/>
        </p:nvSpPr>
        <p:spPr bwMode="auto">
          <a:xfrm>
            <a:off x="7451725" y="3213100"/>
            <a:ext cx="1871663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>
                <a:solidFill>
                  <a:srgbClr val="FFFF00"/>
                </a:solidFill>
              </a:rPr>
              <a:t>Контроль УТ  и информирование</a:t>
            </a:r>
          </a:p>
        </p:txBody>
      </p:sp>
      <p:grpSp>
        <p:nvGrpSpPr>
          <p:cNvPr id="40973" name="Group 26"/>
          <p:cNvGrpSpPr>
            <a:grpSpLocks/>
          </p:cNvGrpSpPr>
          <p:nvPr/>
        </p:nvGrpSpPr>
        <p:grpSpPr bwMode="auto">
          <a:xfrm>
            <a:off x="5153025" y="1341438"/>
            <a:ext cx="4070350" cy="1887537"/>
            <a:chOff x="3246" y="845"/>
            <a:chExt cx="2564" cy="1189"/>
          </a:xfrm>
        </p:grpSpPr>
        <p:sp>
          <p:nvSpPr>
            <p:cNvPr id="40980" name="Text Box 27"/>
            <p:cNvSpPr txBox="1">
              <a:spLocks noChangeArrowheads="1"/>
            </p:cNvSpPr>
            <p:nvPr/>
          </p:nvSpPr>
          <p:spPr bwMode="auto">
            <a:xfrm>
              <a:off x="4631" y="1253"/>
              <a:ext cx="1179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400" b="1">
                  <a:solidFill>
                    <a:srgbClr val="FFFF00"/>
                  </a:solidFill>
                </a:rPr>
                <a:t>Обучение</a:t>
              </a:r>
            </a:p>
          </p:txBody>
        </p:sp>
        <p:sp>
          <p:nvSpPr>
            <p:cNvPr id="40981" name="AutoShape 28"/>
            <p:cNvSpPr>
              <a:spLocks noChangeArrowheads="1"/>
            </p:cNvSpPr>
            <p:nvPr/>
          </p:nvSpPr>
          <p:spPr bwMode="auto">
            <a:xfrm rot="3420000">
              <a:off x="3510" y="1530"/>
              <a:ext cx="240" cy="767"/>
            </a:xfrm>
            <a:prstGeom prst="upArrow">
              <a:avLst>
                <a:gd name="adj1" fmla="val 50000"/>
                <a:gd name="adj2" fmla="val 79896"/>
              </a:avLst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pic>
          <p:nvPicPr>
            <p:cNvPr id="40982" name="Picture 29" descr="MCj02317730000[1]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923" y="845"/>
              <a:ext cx="945" cy="1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40062" name="Rectangle 30"/>
          <p:cNvSpPr>
            <a:spLocks noGrp="1" noRot="1" noChangeArrowheads="1"/>
          </p:cNvSpPr>
          <p:nvPr>
            <p:ph type="title"/>
          </p:nvPr>
        </p:nvSpPr>
        <p:spPr>
          <a:xfrm>
            <a:off x="323850" y="-22225"/>
            <a:ext cx="7307263" cy="1152525"/>
          </a:xfrm>
        </p:spPr>
        <p:txBody>
          <a:bodyPr/>
          <a:lstStyle/>
          <a:p>
            <a:pPr marL="762000" indent="-762000" eaLnBrk="1" hangingPunct="1">
              <a:defRPr/>
            </a:pPr>
            <a:r>
              <a:rPr lang="ru-RU" sz="2200" b="1" dirty="0" smtClean="0">
                <a:solidFill>
                  <a:srgbClr val="CC3300"/>
                </a:solidFill>
              </a:rPr>
              <a:t>Обязанности работодателя по обеспечению безопасных условий и охраны труда</a:t>
            </a:r>
            <a:br>
              <a:rPr lang="ru-RU" sz="2200" b="1" dirty="0" smtClean="0">
                <a:solidFill>
                  <a:srgbClr val="CC3300"/>
                </a:solidFill>
              </a:rPr>
            </a:br>
            <a:r>
              <a:rPr lang="ru-RU" sz="2200" dirty="0" smtClean="0"/>
              <a:t> </a:t>
            </a:r>
            <a:r>
              <a:rPr lang="ru-RU" sz="2200" b="1" dirty="0" smtClean="0">
                <a:solidFill>
                  <a:srgbClr val="009900"/>
                </a:solidFill>
              </a:rPr>
              <a:t>(ст. 212 ТК)</a:t>
            </a:r>
            <a:r>
              <a:rPr lang="ru-RU" sz="2200" dirty="0" smtClean="0">
                <a:solidFill>
                  <a:srgbClr val="009900"/>
                </a:solidFill>
              </a:rPr>
              <a:t> </a:t>
            </a:r>
          </a:p>
        </p:txBody>
      </p:sp>
      <p:pic>
        <p:nvPicPr>
          <p:cNvPr id="40975" name="Picture 32" descr="j020558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84888" y="4868863"/>
            <a:ext cx="17272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6" name="Text Box 33"/>
          <p:cNvSpPr txBox="1">
            <a:spLocks noChangeArrowheads="1"/>
          </p:cNvSpPr>
          <p:nvPr/>
        </p:nvSpPr>
        <p:spPr bwMode="auto">
          <a:xfrm>
            <a:off x="7164388" y="5589588"/>
            <a:ext cx="1871662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600" b="1">
                <a:solidFill>
                  <a:srgbClr val="CC3300"/>
                </a:solidFill>
              </a:rPr>
              <a:t>СОУТ</a:t>
            </a:r>
          </a:p>
        </p:txBody>
      </p:sp>
      <p:sp>
        <p:nvSpPr>
          <p:cNvPr id="40977" name="AutoShape 34"/>
          <p:cNvSpPr>
            <a:spLocks noChangeArrowheads="1"/>
          </p:cNvSpPr>
          <p:nvPr/>
        </p:nvSpPr>
        <p:spPr bwMode="auto">
          <a:xfrm rot="7560000">
            <a:off x="5653882" y="4421981"/>
            <a:ext cx="381000" cy="1090613"/>
          </a:xfrm>
          <a:prstGeom prst="upArrow">
            <a:avLst>
              <a:gd name="adj1" fmla="val 50000"/>
              <a:gd name="adj2" fmla="val 71563"/>
            </a:avLst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pic>
        <p:nvPicPr>
          <p:cNvPr id="40978" name="Picture 3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03575" y="2492375"/>
            <a:ext cx="2819400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608BFC-0CBC-4BC0-9D56-552BFA6B3ED1}" type="slidenum">
              <a:rPr lang="ru-RU"/>
              <a:pPr>
                <a:defRPr/>
              </a:pPr>
              <a:t>80</a:t>
            </a:fld>
            <a:endParaRPr lang="ru-RU"/>
          </a:p>
        </p:txBody>
      </p:sp>
      <p:sp>
        <p:nvSpPr>
          <p:cNvPr id="126669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619250" y="0"/>
            <a:ext cx="5976938" cy="692150"/>
          </a:xfrm>
        </p:spPr>
        <p:txBody>
          <a:bodyPr anchorCtr="0"/>
          <a:lstStyle/>
          <a:p>
            <a:pPr eaLnBrk="1" hangingPunct="1">
              <a:defRPr/>
            </a:pPr>
            <a:r>
              <a:rPr lang="ru-RU" sz="2000" b="1" smtClean="0">
                <a:solidFill>
                  <a:srgbClr val="CC3300"/>
                </a:solidFill>
              </a:rPr>
              <a:t>Организация первой помощи пострадавшим  на производстве</a:t>
            </a:r>
          </a:p>
        </p:txBody>
      </p:sp>
      <p:sp>
        <p:nvSpPr>
          <p:cNvPr id="1266693" name="Rectangle 5"/>
          <p:cNvSpPr>
            <a:spLocks noChangeArrowheads="1"/>
          </p:cNvSpPr>
          <p:nvPr/>
        </p:nvSpPr>
        <p:spPr bwMode="auto">
          <a:xfrm>
            <a:off x="107950" y="836613"/>
            <a:ext cx="8856663" cy="598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ru-RU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ПЕРВАЯ ПОМОЩЬ ПРИ ТЕРМИЧЕСКИХ ОЖОГАХ</a:t>
            </a:r>
            <a:r>
              <a:rPr lang="ru-RU" sz="2000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/>
            </a:r>
            <a:br>
              <a:rPr lang="ru-RU" sz="2000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</a:br>
            <a:endParaRPr lang="ru-RU" sz="2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marL="342900" indent="-342900">
              <a:buFontTx/>
              <a:buChar char="•"/>
              <a:defRPr/>
            </a:pPr>
            <a:r>
              <a:rPr lang="ru-RU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потушить воспламенившуюся одежду;</a:t>
            </a:r>
          </a:p>
          <a:p>
            <a:pPr marL="342900" indent="-342900">
              <a:buFontTx/>
              <a:buChar char="•"/>
              <a:defRPr/>
            </a:pPr>
            <a:r>
              <a:rPr lang="ru-RU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пораженные участки освободить от одежды, накрыть сухим стерильным материалом, затем – слоем ваты, забинтовать;</a:t>
            </a:r>
          </a:p>
          <a:p>
            <a:pPr marL="342900" indent="-342900">
              <a:buFontTx/>
              <a:buChar char="•"/>
              <a:defRPr/>
            </a:pPr>
            <a:r>
              <a:rPr lang="ru-RU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кожу </a:t>
            </a:r>
            <a:r>
              <a:rPr lang="ru-RU" b="1" u="sng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вокруг ожога</a:t>
            </a:r>
            <a:r>
              <a:rPr lang="ru-RU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можно протереть спиртом, одеколоном;</a:t>
            </a:r>
            <a:r>
              <a:rPr lang="ru-RU">
                <a:solidFill>
                  <a:srgbClr val="EAEAEA"/>
                </a:solidFill>
                <a:latin typeface="Times New Roman" pitchFamily="18" charset="0"/>
                <a:cs typeface="+mn-cs"/>
              </a:rPr>
              <a:t> </a:t>
            </a:r>
          </a:p>
          <a:p>
            <a:pPr marL="342900" indent="-342900">
              <a:buFontTx/>
              <a:buChar char="•"/>
              <a:defRPr/>
            </a:pPr>
            <a:endParaRPr lang="ru-RU">
              <a:solidFill>
                <a:srgbClr val="EAEAEA"/>
              </a:solidFill>
              <a:latin typeface="Times New Roman" pitchFamily="18" charset="0"/>
              <a:cs typeface="+mn-cs"/>
            </a:endParaRPr>
          </a:p>
          <a:p>
            <a:pPr marL="342900" indent="-342900" algn="ctr">
              <a:defRPr/>
            </a:pPr>
            <a:r>
              <a:rPr lang="ru-RU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ПЕРВАЯ ПОМОЩЬ ПРИ ХИМИЧЕСКИХ ОЖОГАХ</a:t>
            </a:r>
            <a:br>
              <a:rPr lang="ru-RU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</a:br>
            <a:endParaRPr lang="ru-RU" sz="2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marL="342900" indent="-342900">
              <a:buFontTx/>
              <a:buChar char="•"/>
              <a:defRPr/>
            </a:pPr>
            <a:r>
              <a:rPr lang="ru-RU" b="1" i="1" u="sng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при химических ожогах кислотами (азотной, серной, соляной)</a:t>
            </a:r>
            <a:r>
              <a:rPr lang="ru-RU" b="1" u="sng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:</a:t>
            </a:r>
            <a:br>
              <a:rPr lang="ru-RU" b="1" u="sng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</a:br>
            <a:r>
              <a:rPr lang="ru-RU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   - немедленно промыть кожу (глаза, рот) водой, затем раствором   питьевой соды 10%  (или марганцовокислого калия 5%);</a:t>
            </a:r>
            <a:br>
              <a:rPr lang="ru-RU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</a:br>
            <a:r>
              <a:rPr lang="ru-RU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   - пораженные участки  покрыть марлей, бинтом; </a:t>
            </a:r>
            <a:br>
              <a:rPr lang="ru-RU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</a:br>
            <a:r>
              <a:rPr lang="ru-RU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   - при вдыхании паров кислоты дышать распыленным раствором питьевой соды 5%;</a:t>
            </a:r>
          </a:p>
          <a:p>
            <a:pPr marL="342900" indent="-342900">
              <a:buFontTx/>
              <a:buChar char="•"/>
              <a:defRPr/>
            </a:pPr>
            <a:r>
              <a:rPr lang="ru-RU" b="1" i="1" u="sng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при химических ожогах щелочами (каустической содой, негашеной известью):</a:t>
            </a:r>
            <a:br>
              <a:rPr lang="ru-RU" b="1" i="1" u="sng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</a:br>
            <a:r>
              <a:rPr lang="ru-RU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   - немедленно промыть кожу водой, затем слабым раствором   уксусной кислоты 3-6%  (или борной кислоты);</a:t>
            </a:r>
            <a:br>
              <a:rPr lang="ru-RU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</a:br>
            <a:r>
              <a:rPr lang="ru-RU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   - пораженные участки  покрыть марлей, бинтом, смоченным этим раствором;</a:t>
            </a:r>
            <a:br>
              <a:rPr lang="ru-RU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</a:br>
            <a:r>
              <a:rPr lang="ru-RU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    - глаза, рот промывают 2% раствором борной кислоты.</a:t>
            </a:r>
            <a:endParaRPr lang="ru-RU">
              <a:solidFill>
                <a:srgbClr val="EAEAEA"/>
              </a:solidFill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ECBEAD-7AC0-49F0-9B41-971009DDD544}" type="slidenum">
              <a:rPr lang="ru-RU"/>
              <a:pPr>
                <a:defRPr/>
              </a:pPr>
              <a:t>81</a:t>
            </a:fld>
            <a:endParaRPr lang="ru-RU"/>
          </a:p>
        </p:txBody>
      </p:sp>
      <p:sp>
        <p:nvSpPr>
          <p:cNvPr id="126771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619250" y="0"/>
            <a:ext cx="5976938" cy="692150"/>
          </a:xfrm>
        </p:spPr>
        <p:txBody>
          <a:bodyPr anchorCtr="0"/>
          <a:lstStyle/>
          <a:p>
            <a:pPr eaLnBrk="1" hangingPunct="1">
              <a:defRPr/>
            </a:pPr>
            <a:r>
              <a:rPr lang="ru-RU" sz="2000" b="1" smtClean="0">
                <a:solidFill>
                  <a:srgbClr val="CC3300"/>
                </a:solidFill>
              </a:rPr>
              <a:t>Организация первой помощи пострадавшим  на производстве</a:t>
            </a:r>
          </a:p>
        </p:txBody>
      </p:sp>
      <p:sp>
        <p:nvSpPr>
          <p:cNvPr id="1267717" name="Rectangle 5"/>
          <p:cNvSpPr>
            <a:spLocks noChangeArrowheads="1"/>
          </p:cNvSpPr>
          <p:nvPr/>
        </p:nvSpPr>
        <p:spPr bwMode="auto">
          <a:xfrm>
            <a:off x="107950" y="836613"/>
            <a:ext cx="8856663" cy="545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ПЕРВАЯ ПОМОЩЬ ПРИ ОБМОРОЖЕНИИ</a:t>
            </a:r>
          </a:p>
          <a:p>
            <a:pPr marL="342900" indent="-342900" algn="ctr">
              <a:defRPr/>
            </a:pPr>
            <a:endParaRPr lang="ru-RU" sz="24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342900" indent="-342900" algn="ctr">
              <a:defRPr/>
            </a:pPr>
            <a:r>
              <a:rPr 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ru-RU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1-й степени</a:t>
            </a:r>
            <a:r>
              <a:rPr lang="ru-RU" sz="2000" b="1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ru-RU" sz="2000" b="1" i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(бледность кожи, потеря чувствительности)</a:t>
            </a:r>
            <a:br>
              <a:rPr lang="ru-RU" sz="2000" b="1" i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endParaRPr lang="ru-RU" sz="2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342900" indent="-342900">
              <a:buFontTx/>
              <a:buChar char="•"/>
              <a:defRPr/>
            </a:pPr>
            <a:r>
              <a:rPr lang="ru-RU" sz="2000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в помещении осторожно  растирать кожу сухой чистой тканью до </a:t>
            </a:r>
            <a:br>
              <a:rPr lang="ru-RU" sz="2000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ru-RU" sz="2000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покраснения или ощущения тепла; </a:t>
            </a:r>
          </a:p>
          <a:p>
            <a:pPr marL="342900" indent="-342900">
              <a:buFontTx/>
              <a:buChar char="•"/>
              <a:defRPr/>
            </a:pPr>
            <a:r>
              <a:rPr lang="ru-RU" sz="2000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наложить утепленную   повязку;</a:t>
            </a:r>
          </a:p>
          <a:p>
            <a:pPr marL="342900" indent="-342900">
              <a:buFontTx/>
              <a:buChar char="•"/>
              <a:defRPr/>
            </a:pPr>
            <a:r>
              <a:rPr lang="ru-RU" sz="2000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напоить горячим чаем.</a:t>
            </a:r>
            <a:br>
              <a:rPr lang="ru-RU" sz="2000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endParaRPr lang="ru-RU" sz="2000" b="1">
              <a:solidFill>
                <a:srgbClr val="CCEC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342900" indent="-342900" algn="ctr">
              <a:defRPr/>
            </a:pPr>
            <a:r>
              <a:rPr lang="ru-RU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2-4й степени</a:t>
            </a:r>
            <a:r>
              <a:rPr lang="ru-RU" sz="2000" b="1" i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(отёк, бледность кожи, потеря чувствительности)</a:t>
            </a:r>
          </a:p>
          <a:p>
            <a:pPr marL="342900" indent="-342900">
              <a:buFontTx/>
              <a:buChar char="•"/>
              <a:defRPr/>
            </a:pPr>
            <a:endParaRPr lang="ru-RU" sz="2000" b="1" i="1">
              <a:solidFill>
                <a:srgbClr val="CCEC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342900" indent="-342900">
              <a:buFontTx/>
              <a:buChar char="•"/>
              <a:defRPr/>
            </a:pPr>
            <a:r>
              <a:rPr lang="ru-RU" sz="2000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наложить сухую утепленную повязку;</a:t>
            </a:r>
          </a:p>
          <a:p>
            <a:pPr marL="342900" indent="-342900">
              <a:buFontTx/>
              <a:buChar char="•"/>
              <a:defRPr/>
            </a:pPr>
            <a:r>
              <a:rPr lang="ru-RU" sz="2000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дать 2 таблетки анальгина;</a:t>
            </a:r>
          </a:p>
          <a:p>
            <a:pPr marL="342900" indent="-342900">
              <a:buFontTx/>
              <a:buChar char="•"/>
              <a:defRPr/>
            </a:pPr>
            <a:r>
              <a:rPr lang="ru-RU" sz="2000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напоить горячим чаем;</a:t>
            </a:r>
          </a:p>
          <a:p>
            <a:pPr marL="342900" indent="-342900">
              <a:buFontTx/>
              <a:buChar char="•"/>
              <a:defRPr/>
            </a:pPr>
            <a:r>
              <a:rPr lang="ru-RU" sz="2000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немедленно доставить в лечебное учреждение.</a:t>
            </a:r>
            <a:r>
              <a:rPr lang="ru-RU" sz="2000">
                <a:solidFill>
                  <a:srgbClr val="EAEAEA"/>
                </a:solidFill>
                <a:cs typeface="+mn-cs"/>
              </a:rPr>
              <a:t> </a:t>
            </a:r>
            <a:r>
              <a:rPr lang="ru-RU" sz="2000" b="1" i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/>
            </a:r>
            <a:br>
              <a:rPr lang="ru-RU" sz="2000" b="1" i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endParaRPr lang="ru-RU" sz="2000" b="1" i="1">
              <a:solidFill>
                <a:srgbClr val="CCEC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0F6CA1-9395-4178-BB8C-4B0A0A83CFC4}" type="slidenum">
              <a:rPr lang="ru-RU"/>
              <a:pPr>
                <a:defRPr/>
              </a:pPr>
              <a:t>82</a:t>
            </a:fld>
            <a:endParaRPr lang="ru-RU"/>
          </a:p>
        </p:txBody>
      </p:sp>
      <p:sp>
        <p:nvSpPr>
          <p:cNvPr id="126873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619250" y="0"/>
            <a:ext cx="5976938" cy="692150"/>
          </a:xfrm>
        </p:spPr>
        <p:txBody>
          <a:bodyPr anchorCtr="0"/>
          <a:lstStyle/>
          <a:p>
            <a:pPr eaLnBrk="1" hangingPunct="1">
              <a:defRPr/>
            </a:pPr>
            <a:r>
              <a:rPr lang="ru-RU" sz="2000" b="1" smtClean="0">
                <a:solidFill>
                  <a:srgbClr val="CC3300"/>
                </a:solidFill>
              </a:rPr>
              <a:t>Организация первой помощи пострадавшим  на производстве</a:t>
            </a:r>
          </a:p>
        </p:txBody>
      </p:sp>
      <p:sp>
        <p:nvSpPr>
          <p:cNvPr id="1268741" name="Rectangle 5"/>
          <p:cNvSpPr>
            <a:spLocks noChangeArrowheads="1"/>
          </p:cNvSpPr>
          <p:nvPr/>
        </p:nvSpPr>
        <p:spPr bwMode="auto">
          <a:xfrm>
            <a:off x="107950" y="836613"/>
            <a:ext cx="8856663" cy="585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ПЕРВАЯ ПОМОЩЬ ПРИ ПОРАЖЕНИИ</a:t>
            </a:r>
            <a:br>
              <a:rPr 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ЭЛЕКТРИЧЕСКИМ ТОКОМ</a:t>
            </a:r>
          </a:p>
          <a:p>
            <a:pPr marL="342900" indent="-342900" algn="ctr">
              <a:defRPr/>
            </a:pPr>
            <a:endParaRPr lang="ru-RU" sz="24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ru-RU" b="1" i="1" u="sng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Отключить</a:t>
            </a:r>
            <a:r>
              <a:rPr lang="ru-RU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подачу электроэнергии на установку, которой касается    пострадавший  (или отделить пострадавшего от токопроводящих    путей).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Определить </a:t>
            </a:r>
            <a:r>
              <a:rPr lang="ru-RU" b="1" i="1" u="sng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состояние пострадавшего - </a:t>
            </a:r>
            <a:r>
              <a:rPr lang="ru-RU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уложить пострадавшего на спину, проверить наличие дыхания, пульса, состояние зрачка, организовать вызов врача (независимо от состояния пострадавшего).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Если пострадавший дышит и находится в сознании - уложить в удобное положение, тепло укрыть, расстегнуть одежду, обеспечить покой и доступ свежего воздуха, следить за пульсом и дыханием до прихода врача.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Если пострадавший в бессознательном состоянии, но пульс и дыхание стабильны - поднести к носу вату с нашатырным спиртом, обрызгивать лицо водой, продолжать следить за пульсом и дыханием, обеспечивать полный покой до прихода врача.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Если дыхание отсутствует (или редкое, нерегулярное), пульс отсутствует - немедленно делать </a:t>
            </a:r>
            <a:r>
              <a:rPr lang="ru-RU" b="1" i="1" u="sng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искусственное дыхание</a:t>
            </a:r>
            <a:r>
              <a:rPr lang="ru-RU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и </a:t>
            </a:r>
            <a:r>
              <a:rPr lang="ru-RU" b="1" i="1" u="sng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закрытый массаж сердца.</a:t>
            </a:r>
            <a:endParaRPr lang="ru-RU" b="1">
              <a:solidFill>
                <a:srgbClr val="CCEC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8B9AAB-3A34-4882-862E-133FCD84D104}" type="slidenum">
              <a:rPr lang="ru-RU"/>
              <a:pPr>
                <a:defRPr/>
              </a:pPr>
              <a:t>83</a:t>
            </a:fld>
            <a:endParaRPr lang="ru-RU"/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50825" y="1125538"/>
            <a:ext cx="8713788" cy="5543550"/>
          </a:xfrm>
        </p:spPr>
        <p:txBody>
          <a:bodyPr/>
          <a:lstStyle/>
          <a:p>
            <a:pPr marL="533400" indent="-53340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FFFF00"/>
                </a:solidFill>
              </a:rPr>
              <a:t>Другие виды обучения</a:t>
            </a:r>
            <a:r>
              <a:rPr lang="ru-RU" b="1" dirty="0" smtClean="0">
                <a:solidFill>
                  <a:srgbClr val="CC3300"/>
                </a:solidFill>
              </a:rPr>
              <a:t> </a:t>
            </a:r>
          </a:p>
          <a:p>
            <a:pPr marL="533400" indent="-53340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200" b="1" dirty="0" smtClean="0">
              <a:solidFill>
                <a:srgbClr val="CC3300"/>
              </a:solidFill>
            </a:endParaRPr>
          </a:p>
          <a:p>
            <a:pPr marL="533400" indent="-53340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        </a:t>
            </a:r>
            <a:r>
              <a:rPr lang="ru-RU" sz="2000" dirty="0" smtClean="0">
                <a:solidFill>
                  <a:schemeClr val="tx2"/>
                </a:solidFill>
              </a:rPr>
              <a:t>Одновременно с обучением по охране труда и проверкой знаний требований охраны труда, осуществляемыми в соответствии с изложенным Порядком, могут проводиться обучение и аттестация работников организаций по другим направлениям безопасности труда, организуемые органами государственного надзора и контроля (</a:t>
            </a:r>
            <a:r>
              <a:rPr lang="ru-RU" sz="2000" dirty="0" err="1" smtClean="0">
                <a:solidFill>
                  <a:schemeClr val="tx2"/>
                </a:solidFill>
              </a:rPr>
              <a:t>Ростехнадзор</a:t>
            </a:r>
            <a:r>
              <a:rPr lang="ru-RU" sz="2000" dirty="0" smtClean="0">
                <a:solidFill>
                  <a:schemeClr val="tx2"/>
                </a:solidFill>
              </a:rPr>
              <a:t>, ГПН в составе МЧС и др.)</a:t>
            </a:r>
          </a:p>
          <a:p>
            <a:pPr marL="533400" indent="-53340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dirty="0" smtClean="0">
              <a:solidFill>
                <a:schemeClr val="tx2"/>
              </a:solidFill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dirty="0" smtClean="0"/>
              <a:t>Например: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1800" b="1" dirty="0" smtClean="0"/>
              <a:t>обучение и аттестация по промышленной безопасности, опасных производственных объектов, подконтрольных </a:t>
            </a:r>
            <a:r>
              <a:rPr lang="ru-RU" sz="1800" b="1" dirty="0" err="1" smtClean="0"/>
              <a:t>Ростехнадзору</a:t>
            </a:r>
            <a:endParaRPr lang="ru-RU" sz="1800" b="1" dirty="0" smtClean="0"/>
          </a:p>
          <a:p>
            <a:pPr marL="533400" indent="-533400" eaLnBrk="1" hangingPunct="1">
              <a:lnSpc>
                <a:spcPct val="80000"/>
              </a:lnSpc>
              <a:defRPr/>
            </a:pPr>
            <a:endParaRPr lang="ru-RU" sz="1800" i="1" dirty="0" smtClean="0">
              <a:solidFill>
                <a:schemeClr val="hlink"/>
              </a:solidFill>
            </a:endParaRP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1800" b="1" dirty="0" smtClean="0"/>
              <a:t>обучение в системе пожарно-технического минимума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endParaRPr lang="ru-RU" sz="1800" b="1" dirty="0" smtClean="0"/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1800" b="1" dirty="0" smtClean="0"/>
              <a:t>обучение правилам работы в электроустановках (установление группы по </a:t>
            </a:r>
            <a:r>
              <a:rPr lang="ru-RU" sz="1800" b="1" dirty="0" err="1" smtClean="0"/>
              <a:t>электробезопасности</a:t>
            </a:r>
            <a:r>
              <a:rPr lang="ru-RU" sz="1800" dirty="0" smtClean="0"/>
              <a:t>)</a:t>
            </a:r>
          </a:p>
        </p:txBody>
      </p:sp>
      <p:sp>
        <p:nvSpPr>
          <p:cNvPr id="975878" name="Rectangle 6"/>
          <p:cNvSpPr>
            <a:spLocks noChangeArrowheads="1"/>
          </p:cNvSpPr>
          <p:nvPr/>
        </p:nvSpPr>
        <p:spPr bwMode="auto">
          <a:xfrm>
            <a:off x="927100" y="82550"/>
            <a:ext cx="75247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marL="762000" indent="-762000" algn="ctr">
              <a:defRPr/>
            </a:pPr>
            <a:r>
              <a:rPr lang="ru-RU" sz="32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Обучение по охране труда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837DE-5A63-4DC6-AEF5-1C9DBEE4C7D9}" type="slidenum">
              <a:rPr lang="ru-RU" smtClean="0"/>
              <a:pPr>
                <a:defRPr/>
              </a:pPr>
              <a:t>84</a:t>
            </a:fld>
            <a:endParaRPr lang="ru-RU" smtClean="0"/>
          </a:p>
        </p:txBody>
      </p:sp>
      <p:sp>
        <p:nvSpPr>
          <p:cNvPr id="103427" name="AutoShape 4"/>
          <p:cNvSpPr>
            <a:spLocks noChangeArrowheads="1"/>
          </p:cNvSpPr>
          <p:nvPr/>
        </p:nvSpPr>
        <p:spPr bwMode="auto">
          <a:xfrm rot="-3240000">
            <a:off x="3123407" y="2509043"/>
            <a:ext cx="381000" cy="1058863"/>
          </a:xfrm>
          <a:prstGeom prst="upArrow">
            <a:avLst>
              <a:gd name="adj1" fmla="val 50000"/>
              <a:gd name="adj2" fmla="val 69479"/>
            </a:avLst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2" name="Группа 42"/>
          <p:cNvGrpSpPr>
            <a:grpSpLocks/>
          </p:cNvGrpSpPr>
          <p:nvPr/>
        </p:nvGrpSpPr>
        <p:grpSpPr bwMode="auto">
          <a:xfrm>
            <a:off x="-252413" y="1628775"/>
            <a:ext cx="3168651" cy="1616075"/>
            <a:chOff x="-252413" y="1628775"/>
            <a:chExt cx="3168651" cy="1616075"/>
          </a:xfrm>
        </p:grpSpPr>
        <p:sp>
          <p:nvSpPr>
            <p:cNvPr id="103460" name="Text Box 3"/>
            <p:cNvSpPr txBox="1">
              <a:spLocks noChangeArrowheads="1"/>
            </p:cNvSpPr>
            <p:nvPr/>
          </p:nvSpPr>
          <p:spPr bwMode="auto">
            <a:xfrm>
              <a:off x="-252413" y="1844675"/>
              <a:ext cx="1871663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3600" b="1">
                  <a:solidFill>
                    <a:srgbClr val="CC3300"/>
                  </a:solidFill>
                </a:rPr>
                <a:t>СУ ОТ</a:t>
              </a:r>
            </a:p>
          </p:txBody>
        </p:sp>
        <p:pic>
          <p:nvPicPr>
            <p:cNvPr id="103461" name="Picture 5" descr="MCj0297161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7450" y="1628775"/>
              <a:ext cx="1728788" cy="1616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34"/>
          <p:cNvGrpSpPr>
            <a:grpSpLocks/>
          </p:cNvGrpSpPr>
          <p:nvPr/>
        </p:nvGrpSpPr>
        <p:grpSpPr bwMode="auto">
          <a:xfrm>
            <a:off x="2411413" y="1119188"/>
            <a:ext cx="2724150" cy="1804987"/>
            <a:chOff x="2411413" y="1119188"/>
            <a:chExt cx="2724151" cy="1804987"/>
          </a:xfrm>
        </p:grpSpPr>
        <p:sp>
          <p:nvSpPr>
            <p:cNvPr id="103457" name="Text Box 7"/>
            <p:cNvSpPr txBox="1">
              <a:spLocks noChangeArrowheads="1"/>
            </p:cNvSpPr>
            <p:nvPr/>
          </p:nvSpPr>
          <p:spPr bwMode="auto">
            <a:xfrm>
              <a:off x="2411413" y="1395413"/>
              <a:ext cx="1871663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400" b="1">
                  <a:solidFill>
                    <a:srgbClr val="FFFF00"/>
                  </a:solidFill>
                </a:rPr>
                <a:t>СИЗ</a:t>
              </a:r>
            </a:p>
          </p:txBody>
        </p:sp>
        <p:sp>
          <p:nvSpPr>
            <p:cNvPr id="103458" name="AutoShape 8"/>
            <p:cNvSpPr>
              <a:spLocks noChangeArrowheads="1"/>
            </p:cNvSpPr>
            <p:nvPr/>
          </p:nvSpPr>
          <p:spPr bwMode="auto">
            <a:xfrm rot="-5400000">
              <a:off x="4151313" y="2419350"/>
              <a:ext cx="647700" cy="361950"/>
            </a:xfrm>
            <a:prstGeom prst="rightArrow">
              <a:avLst>
                <a:gd name="adj1" fmla="val 50000"/>
                <a:gd name="adj2" fmla="val 44737"/>
              </a:avLst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pic>
          <p:nvPicPr>
            <p:cNvPr id="103459" name="Picture 21" descr="MCj03192120000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08401" y="1119188"/>
              <a:ext cx="1427163" cy="1149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3430" name="Группа 37"/>
          <p:cNvGrpSpPr>
            <a:grpSpLocks/>
          </p:cNvGrpSpPr>
          <p:nvPr/>
        </p:nvGrpSpPr>
        <p:grpSpPr bwMode="auto">
          <a:xfrm>
            <a:off x="-180975" y="3290888"/>
            <a:ext cx="3600450" cy="1485900"/>
            <a:chOff x="-180975" y="3290888"/>
            <a:chExt cx="3600451" cy="1485900"/>
          </a:xfrm>
        </p:grpSpPr>
        <p:sp>
          <p:nvSpPr>
            <p:cNvPr id="103454" name="Text Box 11"/>
            <p:cNvSpPr txBox="1">
              <a:spLocks noChangeArrowheads="1"/>
            </p:cNvSpPr>
            <p:nvPr/>
          </p:nvSpPr>
          <p:spPr bwMode="auto">
            <a:xfrm>
              <a:off x="-180975" y="3933826"/>
              <a:ext cx="1871663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400" b="1">
                  <a:solidFill>
                    <a:srgbClr val="FFFF00"/>
                  </a:solidFill>
                </a:rPr>
                <a:t>ОСС</a:t>
              </a:r>
            </a:p>
          </p:txBody>
        </p:sp>
        <p:sp>
          <p:nvSpPr>
            <p:cNvPr id="103455" name="AutoShape 12"/>
            <p:cNvSpPr>
              <a:spLocks noChangeArrowheads="1"/>
            </p:cNvSpPr>
            <p:nvPr/>
          </p:nvSpPr>
          <p:spPr bwMode="auto">
            <a:xfrm rot="10800000">
              <a:off x="2700338" y="3911601"/>
              <a:ext cx="719138" cy="304800"/>
            </a:xfrm>
            <a:prstGeom prst="rightArrow">
              <a:avLst>
                <a:gd name="adj1" fmla="val 50000"/>
                <a:gd name="adj2" fmla="val 58984"/>
              </a:avLst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pic>
          <p:nvPicPr>
            <p:cNvPr id="103456" name="Picture 13" descr="MCj0413484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58888" y="3290888"/>
              <a:ext cx="1443038" cy="148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Группа 39"/>
          <p:cNvGrpSpPr>
            <a:grpSpLocks/>
          </p:cNvGrpSpPr>
          <p:nvPr/>
        </p:nvGrpSpPr>
        <p:grpSpPr bwMode="auto">
          <a:xfrm>
            <a:off x="3538538" y="5300663"/>
            <a:ext cx="3097212" cy="1557337"/>
            <a:chOff x="3538538" y="5301456"/>
            <a:chExt cx="3097212" cy="1556544"/>
          </a:xfrm>
        </p:grpSpPr>
        <p:sp>
          <p:nvSpPr>
            <p:cNvPr id="103451" name="Text Box 15"/>
            <p:cNvSpPr txBox="1">
              <a:spLocks noChangeArrowheads="1"/>
            </p:cNvSpPr>
            <p:nvPr/>
          </p:nvSpPr>
          <p:spPr bwMode="auto">
            <a:xfrm>
              <a:off x="4260850" y="6237288"/>
              <a:ext cx="2374900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400" b="1">
                  <a:solidFill>
                    <a:srgbClr val="FFFF00"/>
                  </a:solidFill>
                </a:rPr>
                <a:t>Медосмотры</a:t>
              </a:r>
            </a:p>
          </p:txBody>
        </p:sp>
        <p:sp>
          <p:nvSpPr>
            <p:cNvPr id="103452" name="AutoShape 16"/>
            <p:cNvSpPr>
              <a:spLocks noChangeArrowheads="1"/>
            </p:cNvSpPr>
            <p:nvPr/>
          </p:nvSpPr>
          <p:spPr bwMode="auto">
            <a:xfrm rot="5400000">
              <a:off x="4067175" y="5445125"/>
              <a:ext cx="649287" cy="361950"/>
            </a:xfrm>
            <a:prstGeom prst="rightArrow">
              <a:avLst>
                <a:gd name="adj1" fmla="val 50000"/>
                <a:gd name="adj2" fmla="val 44846"/>
              </a:avLst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pic>
          <p:nvPicPr>
            <p:cNvPr id="103453" name="Picture 17" descr="j024071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38538" y="5462588"/>
              <a:ext cx="889000" cy="139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Группа 38"/>
          <p:cNvGrpSpPr>
            <a:grpSpLocks/>
          </p:cNvGrpSpPr>
          <p:nvPr/>
        </p:nvGrpSpPr>
        <p:grpSpPr bwMode="auto">
          <a:xfrm>
            <a:off x="107950" y="4826000"/>
            <a:ext cx="3803650" cy="1874838"/>
            <a:chOff x="107950" y="4826001"/>
            <a:chExt cx="3803649" cy="1874837"/>
          </a:xfrm>
        </p:grpSpPr>
        <p:sp>
          <p:nvSpPr>
            <p:cNvPr id="103448" name="Text Box 19"/>
            <p:cNvSpPr txBox="1">
              <a:spLocks noChangeArrowheads="1"/>
            </p:cNvSpPr>
            <p:nvPr/>
          </p:nvSpPr>
          <p:spPr bwMode="auto">
            <a:xfrm>
              <a:off x="107950" y="5976938"/>
              <a:ext cx="2390775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>
                  <a:solidFill>
                    <a:srgbClr val="FFFF00"/>
                  </a:solidFill>
                </a:rPr>
                <a:t>Расследование НС</a:t>
              </a:r>
            </a:p>
          </p:txBody>
        </p:sp>
        <p:sp>
          <p:nvSpPr>
            <p:cNvPr id="103449" name="AutoShape 20"/>
            <p:cNvSpPr>
              <a:spLocks noChangeArrowheads="1"/>
            </p:cNvSpPr>
            <p:nvPr/>
          </p:nvSpPr>
          <p:spPr bwMode="auto">
            <a:xfrm rot="-7380000">
              <a:off x="3144837" y="4440238"/>
              <a:ext cx="381000" cy="1152525"/>
            </a:xfrm>
            <a:prstGeom prst="upArrow">
              <a:avLst>
                <a:gd name="adj1" fmla="val 50000"/>
                <a:gd name="adj2" fmla="val 75625"/>
              </a:avLst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pic>
          <p:nvPicPr>
            <p:cNvPr id="103450" name="Picture 21" descr="j0332570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941513" y="4924425"/>
              <a:ext cx="900113" cy="117951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Группа 41"/>
          <p:cNvGrpSpPr>
            <a:grpSpLocks/>
          </p:cNvGrpSpPr>
          <p:nvPr/>
        </p:nvGrpSpPr>
        <p:grpSpPr bwMode="auto">
          <a:xfrm>
            <a:off x="5580063" y="3141663"/>
            <a:ext cx="3743325" cy="1728787"/>
            <a:chOff x="5580063" y="3141663"/>
            <a:chExt cx="3743325" cy="1728787"/>
          </a:xfrm>
        </p:grpSpPr>
        <p:pic>
          <p:nvPicPr>
            <p:cNvPr id="103445" name="Picture 23" descr="MCj02955830000[1]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051550" y="3141663"/>
              <a:ext cx="1944688" cy="1728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446" name="AutoShape 24"/>
            <p:cNvSpPr>
              <a:spLocks noChangeArrowheads="1"/>
            </p:cNvSpPr>
            <p:nvPr/>
          </p:nvSpPr>
          <p:spPr bwMode="auto">
            <a:xfrm>
              <a:off x="5580063" y="3902075"/>
              <a:ext cx="863600" cy="304800"/>
            </a:xfrm>
            <a:prstGeom prst="rightArrow">
              <a:avLst>
                <a:gd name="adj1" fmla="val 50000"/>
                <a:gd name="adj2" fmla="val 70833"/>
              </a:avLst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447" name="Text Box 25"/>
            <p:cNvSpPr txBox="1">
              <a:spLocks noChangeArrowheads="1"/>
            </p:cNvSpPr>
            <p:nvPr/>
          </p:nvSpPr>
          <p:spPr bwMode="auto">
            <a:xfrm>
              <a:off x="7451725" y="3213100"/>
              <a:ext cx="1871663" cy="803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400" b="1">
                  <a:solidFill>
                    <a:srgbClr val="FFFF00"/>
                  </a:solidFill>
                </a:rPr>
                <a:t>Контроль УТ  и информирование</a:t>
              </a:r>
            </a:p>
          </p:txBody>
        </p:sp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5153025" y="1341438"/>
            <a:ext cx="4070350" cy="1887537"/>
            <a:chOff x="3246" y="845"/>
            <a:chExt cx="2564" cy="1189"/>
          </a:xfrm>
        </p:grpSpPr>
        <p:sp>
          <p:nvSpPr>
            <p:cNvPr id="103442" name="Text Box 27"/>
            <p:cNvSpPr txBox="1">
              <a:spLocks noChangeArrowheads="1"/>
            </p:cNvSpPr>
            <p:nvPr/>
          </p:nvSpPr>
          <p:spPr bwMode="auto">
            <a:xfrm>
              <a:off x="4631" y="1253"/>
              <a:ext cx="1179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400" b="1">
                  <a:solidFill>
                    <a:srgbClr val="FFFF00"/>
                  </a:solidFill>
                </a:rPr>
                <a:t>Обучение</a:t>
              </a:r>
            </a:p>
          </p:txBody>
        </p:sp>
        <p:sp>
          <p:nvSpPr>
            <p:cNvPr id="103443" name="AutoShape 28"/>
            <p:cNvSpPr>
              <a:spLocks noChangeArrowheads="1"/>
            </p:cNvSpPr>
            <p:nvPr/>
          </p:nvSpPr>
          <p:spPr bwMode="auto">
            <a:xfrm rot="3420000">
              <a:off x="3510" y="1530"/>
              <a:ext cx="240" cy="767"/>
            </a:xfrm>
            <a:prstGeom prst="upArrow">
              <a:avLst>
                <a:gd name="adj1" fmla="val 50000"/>
                <a:gd name="adj2" fmla="val 79896"/>
              </a:avLst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pic>
          <p:nvPicPr>
            <p:cNvPr id="103444" name="Picture 29" descr="MCj02317730000[1]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923" y="845"/>
              <a:ext cx="945" cy="1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40062" name="Rectangle 30"/>
          <p:cNvSpPr>
            <a:spLocks noGrp="1" noRot="1" noChangeArrowheads="1"/>
          </p:cNvSpPr>
          <p:nvPr>
            <p:ph type="title"/>
          </p:nvPr>
        </p:nvSpPr>
        <p:spPr>
          <a:xfrm>
            <a:off x="323850" y="-22225"/>
            <a:ext cx="7307263" cy="1152525"/>
          </a:xfrm>
        </p:spPr>
        <p:txBody>
          <a:bodyPr/>
          <a:lstStyle/>
          <a:p>
            <a:pPr marL="762000" indent="-762000" eaLnBrk="1" hangingPunct="1">
              <a:defRPr/>
            </a:pPr>
            <a:r>
              <a:rPr lang="ru-RU" sz="2200" b="1" dirty="0" smtClean="0">
                <a:solidFill>
                  <a:srgbClr val="CC3300"/>
                </a:solidFill>
              </a:rPr>
              <a:t>Обязанности работодателя по обеспечению безопасных условий и охраны труда</a:t>
            </a:r>
            <a:br>
              <a:rPr lang="ru-RU" sz="2200" b="1" dirty="0" smtClean="0">
                <a:solidFill>
                  <a:srgbClr val="CC3300"/>
                </a:solidFill>
              </a:rPr>
            </a:br>
            <a:r>
              <a:rPr lang="ru-RU" sz="2200" dirty="0" smtClean="0"/>
              <a:t> </a:t>
            </a:r>
            <a:r>
              <a:rPr lang="ru-RU" sz="2200" b="1" dirty="0" smtClean="0">
                <a:solidFill>
                  <a:srgbClr val="009900"/>
                </a:solidFill>
              </a:rPr>
              <a:t>(ст. 212 ТК)</a:t>
            </a:r>
            <a:r>
              <a:rPr lang="ru-RU" sz="2200" dirty="0" smtClean="0">
                <a:solidFill>
                  <a:srgbClr val="009900"/>
                </a:solidFill>
              </a:rPr>
              <a:t> </a:t>
            </a:r>
          </a:p>
        </p:txBody>
      </p:sp>
      <p:grpSp>
        <p:nvGrpSpPr>
          <p:cNvPr id="9" name="Группа 40"/>
          <p:cNvGrpSpPr>
            <a:grpSpLocks/>
          </p:cNvGrpSpPr>
          <p:nvPr/>
        </p:nvGrpSpPr>
        <p:grpSpPr bwMode="auto">
          <a:xfrm>
            <a:off x="5299075" y="4776788"/>
            <a:ext cx="3736975" cy="1679575"/>
            <a:chOff x="5299075" y="4776788"/>
            <a:chExt cx="3736975" cy="1679575"/>
          </a:xfrm>
        </p:grpSpPr>
        <p:pic>
          <p:nvPicPr>
            <p:cNvPr id="103439" name="Picture 32" descr="j020558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084888" y="4868863"/>
              <a:ext cx="1727200" cy="158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440" name="Text Box 33"/>
            <p:cNvSpPr txBox="1">
              <a:spLocks noChangeArrowheads="1"/>
            </p:cNvSpPr>
            <p:nvPr/>
          </p:nvSpPr>
          <p:spPr bwMode="auto">
            <a:xfrm>
              <a:off x="7164388" y="5589588"/>
              <a:ext cx="1871662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3600" b="1">
                  <a:solidFill>
                    <a:srgbClr val="CC3300"/>
                  </a:solidFill>
                </a:rPr>
                <a:t>СОУТ</a:t>
              </a:r>
            </a:p>
          </p:txBody>
        </p:sp>
        <p:sp>
          <p:nvSpPr>
            <p:cNvPr id="103441" name="AutoShape 34"/>
            <p:cNvSpPr>
              <a:spLocks noChangeArrowheads="1"/>
            </p:cNvSpPr>
            <p:nvPr/>
          </p:nvSpPr>
          <p:spPr bwMode="auto">
            <a:xfrm rot="7560000">
              <a:off x="5653882" y="4421981"/>
              <a:ext cx="381000" cy="1090613"/>
            </a:xfrm>
            <a:prstGeom prst="upArrow">
              <a:avLst>
                <a:gd name="adj1" fmla="val 50000"/>
                <a:gd name="adj2" fmla="val 71563"/>
              </a:avLst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</p:grpSp>
      <p:pic>
        <p:nvPicPr>
          <p:cNvPr id="103437" name="Picture 3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03575" y="2492375"/>
            <a:ext cx="2819400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8" name="Picture 9" descr="logo_ТТ_почта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31113" y="0"/>
            <a:ext cx="15128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F03F3B-8A6B-4F45-9BEA-4E47A3955A1F}" type="slidenum">
              <a:rPr lang="ru-RU"/>
              <a:pPr>
                <a:defRPr/>
              </a:pPr>
              <a:t>85</a:t>
            </a:fld>
            <a:endParaRPr lang="ru-RU"/>
          </a:p>
        </p:txBody>
      </p:sp>
      <p:sp>
        <p:nvSpPr>
          <p:cNvPr id="9809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1625" y="1555750"/>
            <a:ext cx="8662988" cy="496887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400" smtClean="0"/>
              <a:t>     </a:t>
            </a:r>
            <a:r>
              <a:rPr lang="ru-RU" sz="3600" b="1" smtClean="0"/>
              <a:t>Федеральный закон РФ от 24.07.1998 №125-ФЗ «Об обязательном социальном страховании от несчастных случаев на производстве и профессиональных заболеваний».</a:t>
            </a:r>
          </a:p>
        </p:txBody>
      </p:sp>
      <p:sp>
        <p:nvSpPr>
          <p:cNvPr id="980998" name="Rectangle 6"/>
          <p:cNvSpPr>
            <a:spLocks noChangeArrowheads="1"/>
          </p:cNvSpPr>
          <p:nvPr/>
        </p:nvSpPr>
        <p:spPr bwMode="auto">
          <a:xfrm>
            <a:off x="1620838" y="-77788"/>
            <a:ext cx="590391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marL="762000" indent="-762000" algn="ctr">
              <a:defRPr/>
            </a:pPr>
            <a:r>
              <a:rPr lang="ru-RU" sz="32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Обязательное социальное страхование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E2BD86-061F-4C67-A141-9A1B2B28463B}" type="slidenum">
              <a:rPr lang="ru-RU"/>
              <a:pPr>
                <a:defRPr/>
              </a:pPr>
              <a:t>86</a:t>
            </a:fld>
            <a:endParaRPr lang="ru-RU"/>
          </a:p>
        </p:txBody>
      </p:sp>
      <p:sp>
        <p:nvSpPr>
          <p:cNvPr id="18780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1625" y="981075"/>
            <a:ext cx="8662988" cy="5688013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2400" b="1" dirty="0" smtClean="0">
                <a:solidFill>
                  <a:srgbClr val="CC3300"/>
                </a:solidFill>
              </a:rPr>
              <a:t>1. Виды обеспечения по страхованию (ст.7 125-ФЗ):</a:t>
            </a:r>
          </a:p>
          <a:p>
            <a:pPr eaLnBrk="1" hangingPunct="1">
              <a:defRPr/>
            </a:pPr>
            <a:r>
              <a:rPr lang="ru-RU" sz="2400" dirty="0" smtClean="0"/>
              <a:t>в виде пособия по временной нетрудоспособности </a:t>
            </a:r>
            <a:r>
              <a:rPr lang="ru-RU" sz="1800" dirty="0" smtClean="0"/>
              <a:t>(</a:t>
            </a:r>
            <a:r>
              <a:rPr lang="ru-RU" sz="1800" dirty="0" smtClean="0">
                <a:solidFill>
                  <a:srgbClr val="CC3300"/>
                </a:solidFill>
              </a:rPr>
              <a:t>100%</a:t>
            </a:r>
            <a:r>
              <a:rPr lang="ru-RU" sz="1800" dirty="0" smtClean="0"/>
              <a:t> среднего заработка с 1 дня нетрудоспособности, 125-ФЗ  ст.9)</a:t>
            </a:r>
          </a:p>
          <a:p>
            <a:pPr eaLnBrk="1" hangingPunct="1">
              <a:defRPr/>
            </a:pPr>
            <a:r>
              <a:rPr lang="ru-RU" sz="2400" dirty="0" smtClean="0"/>
              <a:t>в виде страховых выплат:</a:t>
            </a:r>
          </a:p>
          <a:p>
            <a:pPr lvl="1" eaLnBrk="1" hangingPunct="1">
              <a:defRPr/>
            </a:pPr>
            <a:r>
              <a:rPr lang="ru-RU" sz="2000" dirty="0" smtClean="0"/>
              <a:t>единовременной (2014г. – </a:t>
            </a:r>
            <a:r>
              <a:rPr lang="ru-RU" sz="2000" dirty="0" smtClean="0">
                <a:solidFill>
                  <a:srgbClr val="CC3300"/>
                </a:solidFill>
              </a:rPr>
              <a:t>80534,8 руб. - </a:t>
            </a:r>
            <a:r>
              <a:rPr lang="en-US" sz="2000" dirty="0" smtClean="0">
                <a:solidFill>
                  <a:srgbClr val="CC3300"/>
                </a:solidFill>
              </a:rPr>
              <a:t>max</a:t>
            </a:r>
            <a:r>
              <a:rPr lang="ru-RU" sz="2000" dirty="0" smtClean="0"/>
              <a:t> )</a:t>
            </a:r>
          </a:p>
          <a:p>
            <a:pPr lvl="1" eaLnBrk="1" hangingPunct="1">
              <a:defRPr/>
            </a:pPr>
            <a:r>
              <a:rPr lang="ru-RU" sz="2000" dirty="0" smtClean="0"/>
              <a:t>ежемесячных (2014г. – </a:t>
            </a:r>
            <a:r>
              <a:rPr lang="ru-RU" sz="2000" dirty="0" smtClean="0">
                <a:solidFill>
                  <a:srgbClr val="CC3300"/>
                </a:solidFill>
              </a:rPr>
              <a:t>61920,0 руб. – </a:t>
            </a:r>
            <a:r>
              <a:rPr lang="en-US" sz="2000" dirty="0" smtClean="0">
                <a:solidFill>
                  <a:srgbClr val="CC3300"/>
                </a:solidFill>
              </a:rPr>
              <a:t>max</a:t>
            </a:r>
            <a:r>
              <a:rPr lang="ru-RU" sz="2000" dirty="0" smtClean="0"/>
              <a:t> )</a:t>
            </a:r>
          </a:p>
          <a:p>
            <a:pPr eaLnBrk="1" hangingPunct="1">
              <a:defRPr/>
            </a:pPr>
            <a:r>
              <a:rPr lang="ru-RU" sz="2400" dirty="0" smtClean="0"/>
              <a:t>в виде оплаты дополнительных расходов на медицинскую, социальную и профессиональную реабилитацию застрахованного:</a:t>
            </a:r>
          </a:p>
          <a:p>
            <a:pPr lvl="1" eaLnBrk="1" hangingPunct="1">
              <a:defRPr/>
            </a:pPr>
            <a:r>
              <a:rPr lang="ru-RU" sz="1800" dirty="0" smtClean="0"/>
              <a:t>приобретение лекарств</a:t>
            </a:r>
          </a:p>
          <a:p>
            <a:pPr lvl="1" eaLnBrk="1" hangingPunct="1">
              <a:defRPr/>
            </a:pPr>
            <a:r>
              <a:rPr lang="ru-RU" sz="1800" dirty="0" smtClean="0"/>
              <a:t>специальный медицинский и бытовой уход</a:t>
            </a:r>
          </a:p>
          <a:p>
            <a:pPr lvl="1" eaLnBrk="1" hangingPunct="1">
              <a:defRPr/>
            </a:pPr>
            <a:r>
              <a:rPr lang="ru-RU" sz="1800" dirty="0" smtClean="0"/>
              <a:t>санаторно-курортное лечение</a:t>
            </a:r>
          </a:p>
          <a:p>
            <a:pPr lvl="1" eaLnBrk="1" hangingPunct="1">
              <a:defRPr/>
            </a:pPr>
            <a:r>
              <a:rPr lang="ru-RU" sz="1800" dirty="0" smtClean="0"/>
              <a:t>протезирование</a:t>
            </a:r>
          </a:p>
          <a:p>
            <a:pPr lvl="1" eaLnBrk="1" hangingPunct="1">
              <a:defRPr/>
            </a:pPr>
            <a:r>
              <a:rPr lang="ru-RU" sz="1800" dirty="0" smtClean="0"/>
              <a:t>обеспечение специальными транспортными средствами (ГСМ)</a:t>
            </a:r>
          </a:p>
          <a:p>
            <a:pPr lvl="1" eaLnBrk="1" hangingPunct="1">
              <a:defRPr/>
            </a:pPr>
            <a:r>
              <a:rPr lang="ru-RU" sz="1800" dirty="0" smtClean="0"/>
              <a:t>профессиональное обучение (переобучение)</a:t>
            </a:r>
          </a:p>
        </p:txBody>
      </p:sp>
      <p:sp>
        <p:nvSpPr>
          <p:cNvPr id="1878025" name="Rectangle 9"/>
          <p:cNvSpPr>
            <a:spLocks noChangeArrowheads="1"/>
          </p:cNvSpPr>
          <p:nvPr/>
        </p:nvSpPr>
        <p:spPr bwMode="auto">
          <a:xfrm>
            <a:off x="1476375" y="0"/>
            <a:ext cx="61912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marL="762000" indent="-762000" algn="ctr">
              <a:defRPr/>
            </a:pPr>
            <a:r>
              <a:rPr lang="ru-RU" sz="3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Обязательное социальное страхование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8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78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78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878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78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8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78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78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878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78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8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78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78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878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78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8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78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78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878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78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8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78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78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878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78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8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78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78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878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78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8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78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78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878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78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8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78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78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878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78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8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78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78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1878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78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8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78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78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878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78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80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780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780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18780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780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8FDD88-4FAD-4537-B6E6-429C10917C8D}" type="slidenum">
              <a:rPr lang="ru-RU"/>
              <a:pPr>
                <a:defRPr/>
              </a:pPr>
              <a:t>87</a:t>
            </a:fld>
            <a:endParaRPr lang="ru-RU"/>
          </a:p>
        </p:txBody>
      </p:sp>
      <p:sp>
        <p:nvSpPr>
          <p:cNvPr id="9850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1625" y="981075"/>
            <a:ext cx="8662988" cy="5688013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2600" b="1" smtClean="0">
                <a:solidFill>
                  <a:srgbClr val="FFFF00"/>
                </a:solidFill>
                <a:effectLst/>
              </a:rPr>
              <a:t>2. Финансовое обеспечение за счет ФСС</a:t>
            </a:r>
          </a:p>
          <a:p>
            <a:pPr algn="ctr" eaLnBrk="1" hangingPunct="1">
              <a:buFontTx/>
              <a:buNone/>
              <a:defRPr/>
            </a:pPr>
            <a:endParaRPr lang="ru-RU" sz="2600" b="1" smtClean="0">
              <a:solidFill>
                <a:srgbClr val="FFFF00"/>
              </a:solidFill>
              <a:effectLst/>
            </a:endParaRPr>
          </a:p>
          <a:p>
            <a:pPr eaLnBrk="1" hangingPunct="1">
              <a:defRPr/>
            </a:pPr>
            <a:r>
              <a:rPr lang="ru-RU" sz="2400" b="1" smtClean="0">
                <a:solidFill>
                  <a:srgbClr val="FFFFFF"/>
                </a:solidFill>
              </a:rPr>
              <a:t>Приказ Минтруда России от 10 декабря 2012 г. № 580н «Об утверждении Правил финансового обеспечения предупредительных мер по сокращению производственного травматизма и профессиональных заболеваний работников и санаторно-курортного лечения работников, занятых на работах с вредными и (или) опасными производственными факторами».</a:t>
            </a:r>
          </a:p>
        </p:txBody>
      </p:sp>
      <p:sp>
        <p:nvSpPr>
          <p:cNvPr id="985094" name="Rectangle 6"/>
          <p:cNvSpPr>
            <a:spLocks noChangeArrowheads="1"/>
          </p:cNvSpPr>
          <p:nvPr/>
        </p:nvSpPr>
        <p:spPr bwMode="auto">
          <a:xfrm>
            <a:off x="1620838" y="-77788"/>
            <a:ext cx="590391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marL="762000" indent="-762000" algn="ctr">
              <a:defRPr/>
            </a:pPr>
            <a:r>
              <a:rPr lang="ru-RU" sz="32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Обязательное социальное страхование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D1082F-63C2-4C7A-B935-AC9E36839A5A}" type="slidenum">
              <a:rPr lang="ru-RU"/>
              <a:pPr>
                <a:defRPr/>
              </a:pPr>
              <a:t>88</a:t>
            </a:fld>
            <a:endParaRPr lang="ru-RU"/>
          </a:p>
        </p:txBody>
      </p:sp>
      <p:sp>
        <p:nvSpPr>
          <p:cNvPr id="9871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908050"/>
            <a:ext cx="9144000" cy="5472113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smtClean="0">
                <a:solidFill>
                  <a:srgbClr val="FFFF00"/>
                </a:solidFill>
                <a:effectLst/>
              </a:rPr>
              <a:t>Финансовому обеспечению </a:t>
            </a:r>
            <a:r>
              <a:rPr lang="ru-RU" sz="2000" dirty="0" smtClean="0">
                <a:solidFill>
                  <a:schemeClr val="tx2"/>
                </a:solidFill>
                <a:effectLst/>
              </a:rPr>
              <a:t>за счет сумм страховых взносов на ОСС подлежат расходы страхователя на:</a:t>
            </a:r>
          </a:p>
          <a:p>
            <a:pPr lvl="1" eaLnBrk="1" hangingPunct="1">
              <a:defRPr/>
            </a:pPr>
            <a:r>
              <a:rPr lang="ru-RU" sz="1800" dirty="0" smtClean="0"/>
              <a:t>проведение специальной оценки условий труда;</a:t>
            </a:r>
          </a:p>
          <a:p>
            <a:pPr lvl="1" eaLnBrk="1" hangingPunct="1">
              <a:defRPr/>
            </a:pPr>
            <a:r>
              <a:rPr lang="ru-RU" sz="1800" dirty="0" smtClean="0"/>
              <a:t>реализацию мероприятий по приведению уровней запыленности и  загазованности воздуха, уровней шума и вибрации и уровней излучений на рабочих местах в соответствие с государственными нормативными требованиями охраны труда; </a:t>
            </a:r>
          </a:p>
          <a:p>
            <a:pPr lvl="1" eaLnBrk="1" hangingPunct="1">
              <a:defRPr/>
            </a:pPr>
            <a:r>
              <a:rPr lang="ru-RU" sz="1800" dirty="0" smtClean="0"/>
              <a:t>обучение по охране труда отдельных (</a:t>
            </a:r>
            <a:r>
              <a:rPr lang="ru-RU" sz="1800" i="1" dirty="0" smtClean="0"/>
              <a:t>шести</a:t>
            </a:r>
            <a:r>
              <a:rPr lang="ru-RU" sz="1800" dirty="0" smtClean="0"/>
              <a:t>) категорий работников;</a:t>
            </a:r>
          </a:p>
          <a:p>
            <a:pPr lvl="1" eaLnBrk="1" hangingPunct="1">
              <a:defRPr/>
            </a:pPr>
            <a:r>
              <a:rPr lang="ru-RU" sz="1800" dirty="0" smtClean="0"/>
              <a:t>приобретение работникам СИЗ в соответствии с типовыми нормами и (или) на основании результатов АРМ, а также смывающих и (или) обезвреживающих средств;</a:t>
            </a:r>
          </a:p>
          <a:p>
            <a:pPr lvl="1" eaLnBrk="1" hangingPunct="1">
              <a:defRPr/>
            </a:pPr>
            <a:r>
              <a:rPr lang="ru-RU" sz="1800" dirty="0" smtClean="0"/>
              <a:t>санаторно-курортное лечение работников, занятых на работах с ОВПФ;</a:t>
            </a:r>
          </a:p>
          <a:p>
            <a:pPr lvl="1" eaLnBrk="1" hangingPunct="1">
              <a:defRPr/>
            </a:pPr>
            <a:r>
              <a:rPr lang="ru-RU" sz="1800" dirty="0" smtClean="0"/>
              <a:t>проведение обязательных периодических медицинских осмотров (обследований) работников, занятых на работах с ОВПФ;</a:t>
            </a:r>
          </a:p>
          <a:p>
            <a:pPr lvl="1" eaLnBrk="1" hangingPunct="1">
              <a:defRPr/>
            </a:pPr>
            <a:r>
              <a:rPr lang="ru-RU" sz="1800" dirty="0" smtClean="0"/>
              <a:t>обеспечение работников ЛПП, для которых указанное питание предусмотрено;</a:t>
            </a:r>
          </a:p>
          <a:p>
            <a:pPr lvl="1" eaLnBrk="1" hangingPunct="1">
              <a:defRPr/>
            </a:pPr>
            <a:r>
              <a:rPr lang="ru-RU" sz="1800" dirty="0" smtClean="0"/>
              <a:t>приобретение </a:t>
            </a:r>
            <a:r>
              <a:rPr lang="ru-RU" sz="1800" dirty="0" err="1" smtClean="0"/>
              <a:t>алкотестеров</a:t>
            </a:r>
            <a:r>
              <a:rPr lang="ru-RU" sz="1800" dirty="0" smtClean="0"/>
              <a:t> или </a:t>
            </a:r>
            <a:r>
              <a:rPr lang="ru-RU" sz="1800" dirty="0" err="1" smtClean="0"/>
              <a:t>алкометров</a:t>
            </a:r>
            <a:r>
              <a:rPr lang="ru-RU" sz="1800" dirty="0" smtClean="0"/>
              <a:t>;</a:t>
            </a:r>
          </a:p>
          <a:p>
            <a:pPr lvl="1" eaLnBrk="1" hangingPunct="1">
              <a:defRPr/>
            </a:pPr>
            <a:r>
              <a:rPr lang="ru-RU" sz="1800" dirty="0" smtClean="0"/>
              <a:t>приобретение </a:t>
            </a:r>
            <a:r>
              <a:rPr lang="ru-RU" sz="1800" dirty="0" err="1" smtClean="0"/>
              <a:t>тахографов</a:t>
            </a:r>
            <a:r>
              <a:rPr lang="ru-RU" sz="1800" dirty="0" smtClean="0"/>
              <a:t>.</a:t>
            </a:r>
            <a:endParaRPr lang="ru-RU" sz="2000" dirty="0" smtClean="0"/>
          </a:p>
        </p:txBody>
      </p:sp>
      <p:sp>
        <p:nvSpPr>
          <p:cNvPr id="987142" name="Rectangle 6"/>
          <p:cNvSpPr>
            <a:spLocks noChangeArrowheads="1"/>
          </p:cNvSpPr>
          <p:nvPr/>
        </p:nvSpPr>
        <p:spPr bwMode="auto">
          <a:xfrm>
            <a:off x="1620838" y="-77788"/>
            <a:ext cx="590391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marL="762000" indent="-762000" algn="ctr">
              <a:defRPr/>
            </a:pPr>
            <a:r>
              <a:rPr lang="ru-RU" sz="32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Обязательное социальное страхование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0E595F-589A-4BDC-B32A-2269AE39EA59}" type="slidenum">
              <a:rPr lang="ru-RU"/>
              <a:pPr>
                <a:defRPr/>
              </a:pPr>
              <a:t>89</a:t>
            </a:fld>
            <a:endParaRPr lang="ru-RU"/>
          </a:p>
        </p:txBody>
      </p:sp>
      <p:sp>
        <p:nvSpPr>
          <p:cNvPr id="11304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908050"/>
            <a:ext cx="9144000" cy="58340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solidFill>
                  <a:srgbClr val="000000"/>
                </a:solidFill>
                <a:effectLst/>
              </a:rPr>
              <a:t> </a:t>
            </a:r>
            <a:r>
              <a:rPr lang="ru-RU" sz="2400" b="1" smtClean="0">
                <a:solidFill>
                  <a:srgbClr val="FFFF00"/>
                </a:solidFill>
                <a:effectLst/>
              </a:rPr>
              <a:t>3. Скидки к страховому тарифу работодателя</a:t>
            </a:r>
            <a:endParaRPr lang="ru-RU" smtClean="0">
              <a:solidFill>
                <a:srgbClr val="000000"/>
              </a:solidFill>
              <a:effectLst/>
            </a:endParaRPr>
          </a:p>
          <a:p>
            <a:pPr eaLnBrk="1" hangingPunct="1"/>
            <a:r>
              <a:rPr lang="ru-RU" sz="2000" smtClean="0">
                <a:solidFill>
                  <a:schemeClr val="tx2"/>
                </a:solidFill>
                <a:effectLst/>
              </a:rPr>
              <a:t>Страховые взносы уплачиваются страхователем исходя из страхового тарифа с учетом </a:t>
            </a:r>
            <a:r>
              <a:rPr lang="ru-RU" sz="2000" smtClean="0">
                <a:solidFill>
                  <a:srgbClr val="CC3300"/>
                </a:solidFill>
                <a:effectLst/>
              </a:rPr>
              <a:t>скидки или надбавки </a:t>
            </a:r>
            <a:r>
              <a:rPr lang="ru-RU" sz="2000" smtClean="0">
                <a:solidFill>
                  <a:schemeClr val="tx2"/>
                </a:solidFill>
                <a:effectLst/>
              </a:rPr>
              <a:t>(</a:t>
            </a:r>
            <a:r>
              <a:rPr lang="ru-RU" sz="2000" b="1" smtClean="0">
                <a:solidFill>
                  <a:schemeClr val="tx2"/>
                </a:solidFill>
                <a:effectLst/>
              </a:rPr>
              <a:t>не более 40%</a:t>
            </a:r>
            <a:r>
              <a:rPr lang="ru-RU" sz="2000" smtClean="0">
                <a:solidFill>
                  <a:schemeClr val="tx2"/>
                </a:solidFill>
                <a:effectLst/>
              </a:rPr>
              <a:t> страхового тарифа), устанавливаемых страховщиком </a:t>
            </a:r>
            <a:r>
              <a:rPr lang="ru-RU" sz="1800" smtClean="0">
                <a:solidFill>
                  <a:srgbClr val="009900"/>
                </a:solidFill>
                <a:effectLst/>
              </a:rPr>
              <a:t>(22 ФЗ № 125-ФЗ) </a:t>
            </a:r>
            <a:r>
              <a:rPr lang="ru-RU" sz="2000" smtClean="0">
                <a:solidFill>
                  <a:schemeClr val="tx2"/>
                </a:solidFill>
                <a:effectLst/>
              </a:rPr>
              <a:t>в текущем финансовом году на очередной финансовый год по итогам деятельности страхователя за 3 года, предшествующих текущему (по состоянию на 1 января текущего календарного года) </a:t>
            </a:r>
            <a:r>
              <a:rPr lang="ru-RU" sz="2000" smtClean="0">
                <a:solidFill>
                  <a:srgbClr val="009900"/>
                </a:solidFill>
                <a:effectLst/>
              </a:rPr>
              <a:t>(приказ Минтруда России от 01.08.2012 № 39н).</a:t>
            </a:r>
            <a:endParaRPr lang="ru-RU" sz="2000" smtClean="0">
              <a:solidFill>
                <a:schemeClr val="tx2"/>
              </a:solidFill>
              <a:effectLst/>
            </a:endParaRPr>
          </a:p>
          <a:p>
            <a:pPr eaLnBrk="1" hangingPunct="1"/>
            <a:r>
              <a:rPr lang="ru-RU" sz="2000" smtClean="0">
                <a:solidFill>
                  <a:schemeClr val="tx2"/>
                </a:solidFill>
                <a:effectLst/>
              </a:rPr>
              <a:t>На </a:t>
            </a:r>
            <a:r>
              <a:rPr lang="ru-RU" sz="2000" smtClean="0">
                <a:solidFill>
                  <a:srgbClr val="CC3300"/>
                </a:solidFill>
                <a:effectLst/>
              </a:rPr>
              <a:t>скидку </a:t>
            </a:r>
            <a:r>
              <a:rPr lang="ru-RU" sz="2000" smtClean="0">
                <a:solidFill>
                  <a:schemeClr val="tx2"/>
                </a:solidFill>
                <a:effectLst/>
              </a:rPr>
              <a:t>имеют право следующие страхователи:</a:t>
            </a:r>
          </a:p>
          <a:p>
            <a:pPr lvl="1" eaLnBrk="1" hangingPunct="1"/>
            <a:r>
              <a:rPr lang="ru-RU" sz="2000" smtClean="0">
                <a:solidFill>
                  <a:schemeClr val="tx2"/>
                </a:solidFill>
                <a:effectLst/>
              </a:rPr>
              <a:t>осуществляющие ФХД с момента госрегистрации не менее 3-х лет;</a:t>
            </a:r>
          </a:p>
          <a:p>
            <a:pPr lvl="1" eaLnBrk="1" hangingPunct="1"/>
            <a:r>
              <a:rPr lang="ru-RU" sz="2000" smtClean="0">
                <a:solidFill>
                  <a:schemeClr val="tx2"/>
                </a:solidFill>
                <a:effectLst/>
              </a:rPr>
              <a:t>своевременно уплачивающие текущие страховые взносы;</a:t>
            </a:r>
          </a:p>
          <a:p>
            <a:pPr lvl="1" eaLnBrk="1" hangingPunct="1"/>
            <a:r>
              <a:rPr lang="ru-RU" sz="2000" smtClean="0">
                <a:solidFill>
                  <a:schemeClr val="tx2"/>
                </a:solidFill>
                <a:effectLst/>
              </a:rPr>
              <a:t>не имеющие задолженности по страховым взносам.</a:t>
            </a:r>
          </a:p>
          <a:p>
            <a:pPr algn="ctr" eaLnBrk="1" hangingPunct="1">
              <a:buFontTx/>
              <a:buNone/>
            </a:pPr>
            <a:r>
              <a:rPr lang="ru-RU" sz="1800" smtClean="0">
                <a:solidFill>
                  <a:srgbClr val="009900"/>
                </a:solidFill>
                <a:effectLst/>
              </a:rPr>
              <a:t>(из Постановления Правительства РФ от 30.05.2012 № 524)</a:t>
            </a:r>
          </a:p>
          <a:p>
            <a:pPr lvl="1" algn="ctr" eaLnBrk="1" hangingPunct="1">
              <a:buFontTx/>
              <a:buNone/>
            </a:pPr>
            <a:endParaRPr lang="ru-RU" sz="2000" smtClean="0">
              <a:solidFill>
                <a:schemeClr val="tx2"/>
              </a:solidFill>
              <a:effectLst/>
            </a:endParaRPr>
          </a:p>
          <a:p>
            <a:pPr eaLnBrk="1" hangingPunct="1"/>
            <a:r>
              <a:rPr lang="ru-RU" sz="2000" smtClean="0">
                <a:solidFill>
                  <a:schemeClr val="tx2"/>
                </a:solidFill>
                <a:effectLst/>
              </a:rPr>
              <a:t>Для получения скидки в текущем календарном году страхователи </a:t>
            </a:r>
            <a:r>
              <a:rPr lang="ru-RU" sz="2000" b="1" smtClean="0">
                <a:solidFill>
                  <a:schemeClr val="tx2"/>
                </a:solidFill>
                <a:effectLst/>
              </a:rPr>
              <a:t>не позднее 1 ноября</a:t>
            </a:r>
            <a:r>
              <a:rPr lang="ru-RU" sz="2000" smtClean="0">
                <a:solidFill>
                  <a:schemeClr val="tx2"/>
                </a:solidFill>
                <a:effectLst/>
              </a:rPr>
              <a:t> текущего календарного года должны подать в исполнительный орган ФСС по месту регистрации заявление. </a:t>
            </a:r>
          </a:p>
        </p:txBody>
      </p:sp>
      <p:sp>
        <p:nvSpPr>
          <p:cNvPr id="1130502" name="Rectangle 6"/>
          <p:cNvSpPr>
            <a:spLocks noChangeArrowheads="1"/>
          </p:cNvSpPr>
          <p:nvPr/>
        </p:nvSpPr>
        <p:spPr bwMode="auto">
          <a:xfrm>
            <a:off x="1620838" y="-77788"/>
            <a:ext cx="590391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marL="762000" indent="-762000" algn="ctr">
              <a:defRPr/>
            </a:pPr>
            <a:r>
              <a:rPr lang="ru-RU" sz="32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Обязательное социальное страхование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30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30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130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30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30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30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130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30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30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30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130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30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30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30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130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30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30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30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130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30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3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1130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130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700" decel="100000" fill="hold"/>
                                        <p:tgtEl>
                                          <p:spTgt spid="1130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130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EBE426-25EE-474E-8D17-D3331CED4C08}" type="slidenum">
              <a:rPr lang="ru-RU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ru-RU">
              <a:solidFill>
                <a:schemeClr val="tx1"/>
              </a:solidFill>
            </a:endParaRPr>
          </a:p>
        </p:txBody>
      </p:sp>
      <p:sp>
        <p:nvSpPr>
          <p:cNvPr id="1829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-171450"/>
            <a:ext cx="5975350" cy="1439863"/>
          </a:xfrm>
        </p:spPr>
        <p:txBody>
          <a:bodyPr/>
          <a:lstStyle/>
          <a:p>
            <a:pPr marL="762000" indent="-762000" eaLnBrk="1" hangingPunct="1">
              <a:defRPr/>
            </a:pPr>
            <a:r>
              <a:rPr lang="ru-RU" sz="2400" b="1" smtClean="0">
                <a:solidFill>
                  <a:srgbClr val="CC3300"/>
                </a:solidFill>
              </a:rPr>
              <a:t>Обязанности работника в области охраны труда</a:t>
            </a:r>
            <a:r>
              <a:rPr lang="ru-RU" sz="2400" b="1" smtClean="0"/>
              <a:t> (ст. 214 ТК)</a:t>
            </a:r>
            <a:r>
              <a:rPr lang="ru-RU" sz="3000" smtClean="0"/>
              <a:t> </a:t>
            </a: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179388" y="1630363"/>
          <a:ext cx="8907462" cy="480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Worksheet" r:id="rId4" imgW="9153525" imgH="4867453" progId="Excel.Sheet.8">
                  <p:embed/>
                </p:oleObj>
              </mc:Choice>
              <mc:Fallback>
                <p:oleObj name="Worksheet" r:id="rId4" imgW="9153525" imgH="4867453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630363"/>
                        <a:ext cx="8907462" cy="4808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4" descr="j023829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475" y="2852738"/>
            <a:ext cx="20161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3F17E4-AD20-415E-A5B1-C2A93B738C90}" type="slidenum">
              <a:rPr lang="ru-RU"/>
              <a:pPr>
                <a:defRPr/>
              </a:pPr>
              <a:t>90</a:t>
            </a:fld>
            <a:endParaRPr lang="ru-RU"/>
          </a:p>
        </p:txBody>
      </p:sp>
      <p:sp>
        <p:nvSpPr>
          <p:cNvPr id="11325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908050"/>
            <a:ext cx="9251950" cy="5472113"/>
          </a:xfrm>
        </p:spPr>
        <p:txBody>
          <a:bodyPr/>
          <a:lstStyle/>
          <a:p>
            <a:pPr eaLnBrk="1" hangingPunct="1"/>
            <a:r>
              <a:rPr lang="ru-RU" sz="2000" smtClean="0">
                <a:solidFill>
                  <a:schemeClr val="tx2"/>
                </a:solidFill>
                <a:effectLst/>
              </a:rPr>
              <a:t>Расчет </a:t>
            </a:r>
            <a:r>
              <a:rPr lang="ru-RU" sz="2000" smtClean="0">
                <a:solidFill>
                  <a:srgbClr val="CC3300"/>
                </a:solidFill>
                <a:effectLst/>
              </a:rPr>
              <a:t>скидки </a:t>
            </a:r>
            <a:r>
              <a:rPr lang="ru-RU" sz="2000" smtClean="0">
                <a:solidFill>
                  <a:schemeClr val="tx2"/>
                </a:solidFill>
                <a:effectLst/>
              </a:rPr>
              <a:t>к страховому тарифу осуществляется в соответствии с Методикой, утвержденной </a:t>
            </a:r>
            <a:r>
              <a:rPr lang="ru-RU" sz="2000" smtClean="0">
                <a:solidFill>
                  <a:srgbClr val="009900"/>
                </a:solidFill>
                <a:effectLst/>
              </a:rPr>
              <a:t>приказом Минтруда России от 01.08.2012 № 39н</a:t>
            </a:r>
            <a:r>
              <a:rPr lang="ru-RU" sz="2000" smtClean="0">
                <a:solidFill>
                  <a:schemeClr val="tx2"/>
                </a:solidFill>
                <a:effectLst/>
              </a:rPr>
              <a:t>, по следующим </a:t>
            </a:r>
            <a:r>
              <a:rPr lang="ru-RU" sz="2000" smtClean="0">
                <a:solidFill>
                  <a:srgbClr val="CC3300"/>
                </a:solidFill>
                <a:effectLst/>
              </a:rPr>
              <a:t>страховым показателям:</a:t>
            </a:r>
            <a:endParaRPr lang="ru-RU" sz="2000" smtClean="0">
              <a:solidFill>
                <a:schemeClr val="tx2"/>
              </a:solidFill>
              <a:effectLst/>
            </a:endParaRPr>
          </a:p>
          <a:p>
            <a:pPr lvl="1" eaLnBrk="1" hangingPunct="1"/>
            <a:r>
              <a:rPr lang="ru-RU" sz="1800" smtClean="0">
                <a:solidFill>
                  <a:srgbClr val="CC3300"/>
                </a:solidFill>
                <a:effectLst/>
              </a:rPr>
              <a:t>а</a:t>
            </a:r>
            <a:r>
              <a:rPr lang="en-US" sz="1800" smtClean="0">
                <a:solidFill>
                  <a:srgbClr val="CC3300"/>
                </a:solidFill>
                <a:effectLst/>
              </a:rPr>
              <a:t> </a:t>
            </a:r>
            <a:r>
              <a:rPr lang="ru-RU" sz="1800" smtClean="0">
                <a:solidFill>
                  <a:srgbClr val="CC3300"/>
                </a:solidFill>
                <a:effectLst/>
              </a:rPr>
              <a:t>=</a:t>
            </a:r>
            <a:r>
              <a:rPr lang="en-US" sz="1800" smtClean="0">
                <a:solidFill>
                  <a:srgbClr val="CC3300"/>
                </a:solidFill>
                <a:effectLst/>
              </a:rPr>
              <a:t> </a:t>
            </a:r>
            <a:r>
              <a:rPr lang="ru-RU" sz="1800" smtClean="0">
                <a:solidFill>
                  <a:srgbClr val="CC3300"/>
                </a:solidFill>
                <a:effectLst/>
              </a:rPr>
              <a:t>О</a:t>
            </a:r>
            <a:r>
              <a:rPr lang="en-US" sz="1800" smtClean="0">
                <a:solidFill>
                  <a:srgbClr val="CC3300"/>
                </a:solidFill>
                <a:effectLst/>
              </a:rPr>
              <a:t>/V</a:t>
            </a:r>
            <a:r>
              <a:rPr lang="en-US" sz="1800" smtClean="0">
                <a:solidFill>
                  <a:schemeClr val="tx2"/>
                </a:solidFill>
                <a:effectLst/>
              </a:rPr>
              <a:t> – </a:t>
            </a:r>
            <a:r>
              <a:rPr lang="ru-RU" sz="1800" smtClean="0">
                <a:solidFill>
                  <a:schemeClr val="tx2"/>
                </a:solidFill>
                <a:effectLst/>
              </a:rPr>
              <a:t>отношение суммы обеспечения по страхованию в связи со всеми страховыми случаями за 3 года (О) к начисленной сумме страховых взносов за 3 года(</a:t>
            </a:r>
            <a:r>
              <a:rPr lang="en-US" sz="1800" smtClean="0">
                <a:solidFill>
                  <a:schemeClr val="tx2"/>
                </a:solidFill>
                <a:effectLst/>
              </a:rPr>
              <a:t>V</a:t>
            </a:r>
            <a:r>
              <a:rPr lang="ru-RU" sz="1800" smtClean="0">
                <a:solidFill>
                  <a:schemeClr val="tx2"/>
                </a:solidFill>
                <a:effectLst/>
              </a:rPr>
              <a:t>);</a:t>
            </a:r>
          </a:p>
          <a:p>
            <a:pPr lvl="1" eaLnBrk="1" hangingPunct="1"/>
            <a:r>
              <a:rPr lang="en-US" sz="1800" smtClean="0">
                <a:solidFill>
                  <a:srgbClr val="CC3300"/>
                </a:solidFill>
                <a:effectLst/>
              </a:rPr>
              <a:t>b = K/N</a:t>
            </a:r>
            <a:r>
              <a:rPr lang="ru-RU" sz="1800" smtClean="0">
                <a:solidFill>
                  <a:srgbClr val="CC3300"/>
                </a:solidFill>
                <a:effectLst/>
              </a:rPr>
              <a:t>раб</a:t>
            </a:r>
            <a:r>
              <a:rPr lang="en-US" sz="1800" smtClean="0">
                <a:solidFill>
                  <a:srgbClr val="CC3300"/>
                </a:solidFill>
                <a:effectLst/>
              </a:rPr>
              <a:t>*1000</a:t>
            </a:r>
            <a:r>
              <a:rPr lang="en-US" sz="1800" smtClean="0">
                <a:solidFill>
                  <a:schemeClr val="tx2"/>
                </a:solidFill>
                <a:effectLst/>
              </a:rPr>
              <a:t> – </a:t>
            </a:r>
            <a:r>
              <a:rPr lang="ru-RU" sz="1800" smtClean="0">
                <a:solidFill>
                  <a:schemeClr val="tx2"/>
                </a:solidFill>
                <a:effectLst/>
              </a:rPr>
              <a:t>кол-во страховых случаев за 3 года (К) на тысячу работающих (</a:t>
            </a:r>
            <a:r>
              <a:rPr lang="en-US" sz="1800" smtClean="0">
                <a:solidFill>
                  <a:schemeClr val="tx2"/>
                </a:solidFill>
                <a:effectLst/>
              </a:rPr>
              <a:t>N</a:t>
            </a:r>
            <a:r>
              <a:rPr lang="ru-RU" sz="1800" smtClean="0">
                <a:solidFill>
                  <a:schemeClr val="tx2"/>
                </a:solidFill>
                <a:effectLst/>
              </a:rPr>
              <a:t>раб – среднесписочная численность работников за 3 года);</a:t>
            </a:r>
          </a:p>
          <a:p>
            <a:pPr lvl="1" eaLnBrk="1" hangingPunct="1"/>
            <a:r>
              <a:rPr lang="en-US" sz="1800" smtClean="0">
                <a:solidFill>
                  <a:srgbClr val="CC3300"/>
                </a:solidFill>
                <a:effectLst/>
              </a:rPr>
              <a:t>c = T/S</a:t>
            </a:r>
            <a:r>
              <a:rPr lang="en-US" sz="1800" smtClean="0">
                <a:solidFill>
                  <a:schemeClr val="tx2"/>
                </a:solidFill>
                <a:effectLst/>
              </a:rPr>
              <a:t> – </a:t>
            </a:r>
            <a:r>
              <a:rPr lang="ru-RU" sz="1800" smtClean="0">
                <a:solidFill>
                  <a:schemeClr val="tx2"/>
                </a:solidFill>
                <a:effectLst/>
              </a:rPr>
              <a:t>кол-во дней нетрудоспособности за 3 года (Т) на один страховой случай (</a:t>
            </a:r>
            <a:r>
              <a:rPr lang="en-US" sz="1800" smtClean="0">
                <a:solidFill>
                  <a:schemeClr val="tx2"/>
                </a:solidFill>
                <a:effectLst/>
              </a:rPr>
              <a:t>S</a:t>
            </a:r>
            <a:r>
              <a:rPr lang="ru-RU" sz="1800" smtClean="0">
                <a:solidFill>
                  <a:schemeClr val="tx2"/>
                </a:solidFill>
                <a:effectLst/>
              </a:rPr>
              <a:t> – кол-во НС за исключением смертельных за 3 года).</a:t>
            </a:r>
          </a:p>
          <a:p>
            <a:pPr eaLnBrk="1" hangingPunct="1"/>
            <a:r>
              <a:rPr lang="ru-RU" sz="2000" smtClean="0">
                <a:solidFill>
                  <a:srgbClr val="CC3300"/>
                </a:solidFill>
                <a:effectLst/>
              </a:rPr>
              <a:t>Скидка </a:t>
            </a:r>
            <a:r>
              <a:rPr lang="ru-RU" sz="2000" smtClean="0">
                <a:solidFill>
                  <a:schemeClr val="tx2"/>
                </a:solidFill>
                <a:effectLst/>
              </a:rPr>
              <a:t>устанавливается  по </a:t>
            </a:r>
            <a:r>
              <a:rPr lang="ru-RU" sz="2000" smtClean="0">
                <a:solidFill>
                  <a:srgbClr val="CC3300"/>
                </a:solidFill>
                <a:effectLst/>
              </a:rPr>
              <a:t>критерию</a:t>
            </a:r>
            <a:r>
              <a:rPr lang="ru-RU" sz="2000" smtClean="0">
                <a:solidFill>
                  <a:schemeClr val="tx2"/>
                </a:solidFill>
                <a:effectLst/>
              </a:rPr>
              <a:t>: </a:t>
            </a:r>
            <a:r>
              <a:rPr lang="ru-RU" sz="2000" smtClean="0">
                <a:solidFill>
                  <a:srgbClr val="FFFF00"/>
                </a:solidFill>
                <a:effectLst/>
              </a:rPr>
              <a:t>(</a:t>
            </a:r>
            <a:r>
              <a:rPr lang="en-US" sz="2000" smtClean="0">
                <a:solidFill>
                  <a:srgbClr val="FFFF00"/>
                </a:solidFill>
                <a:effectLst/>
              </a:rPr>
              <a:t>a&lt;A</a:t>
            </a:r>
            <a:r>
              <a:rPr lang="ru-RU" sz="1400" smtClean="0">
                <a:solidFill>
                  <a:srgbClr val="FFFF00"/>
                </a:solidFill>
                <a:effectLst/>
              </a:rPr>
              <a:t>вэд) </a:t>
            </a:r>
            <a:r>
              <a:rPr lang="ru-RU" sz="2000" smtClean="0">
                <a:solidFill>
                  <a:srgbClr val="FFFF00"/>
                </a:solidFill>
                <a:effectLst/>
              </a:rPr>
              <a:t>и (</a:t>
            </a:r>
            <a:r>
              <a:rPr lang="en-US" sz="2000" smtClean="0">
                <a:solidFill>
                  <a:srgbClr val="FFFF00"/>
                </a:solidFill>
                <a:effectLst/>
              </a:rPr>
              <a:t>b&lt;B</a:t>
            </a:r>
            <a:r>
              <a:rPr lang="ru-RU" sz="1400" smtClean="0">
                <a:solidFill>
                  <a:srgbClr val="FFFF00"/>
                </a:solidFill>
                <a:effectLst/>
              </a:rPr>
              <a:t>вэд) </a:t>
            </a:r>
            <a:r>
              <a:rPr lang="ru-RU" sz="2000" smtClean="0">
                <a:solidFill>
                  <a:srgbClr val="FFFF00"/>
                </a:solidFill>
                <a:effectLst/>
              </a:rPr>
              <a:t>и</a:t>
            </a:r>
            <a:r>
              <a:rPr lang="en-US" sz="2000" smtClean="0">
                <a:solidFill>
                  <a:srgbClr val="FFFF00"/>
                </a:solidFill>
                <a:effectLst/>
              </a:rPr>
              <a:t> </a:t>
            </a:r>
            <a:r>
              <a:rPr lang="ru-RU" sz="2000" smtClean="0">
                <a:solidFill>
                  <a:srgbClr val="FFFF00"/>
                </a:solidFill>
                <a:effectLst/>
              </a:rPr>
              <a:t>(</a:t>
            </a:r>
            <a:r>
              <a:rPr lang="en-US" sz="2000" smtClean="0">
                <a:solidFill>
                  <a:srgbClr val="FFFF00"/>
                </a:solidFill>
                <a:effectLst/>
              </a:rPr>
              <a:t>c&lt;C</a:t>
            </a:r>
            <a:r>
              <a:rPr lang="ru-RU" sz="1400" smtClean="0">
                <a:solidFill>
                  <a:srgbClr val="FFFF00"/>
                </a:solidFill>
                <a:effectLst/>
              </a:rPr>
              <a:t>вэд)</a:t>
            </a:r>
            <a:r>
              <a:rPr lang="en-US" sz="2000" smtClean="0">
                <a:solidFill>
                  <a:srgbClr val="009900"/>
                </a:solidFill>
                <a:effectLst/>
              </a:rPr>
              <a:t>.</a:t>
            </a:r>
            <a:endParaRPr lang="ru-RU" sz="2000" smtClean="0">
              <a:solidFill>
                <a:srgbClr val="009900"/>
              </a:solidFill>
              <a:effectLst/>
            </a:endParaRPr>
          </a:p>
          <a:p>
            <a:pPr lvl="1" eaLnBrk="1" hangingPunct="1"/>
            <a:r>
              <a:rPr lang="ru-RU" sz="1800" smtClean="0">
                <a:solidFill>
                  <a:schemeClr val="tx2"/>
                </a:solidFill>
                <a:effectLst/>
              </a:rPr>
              <a:t>где </a:t>
            </a:r>
            <a:r>
              <a:rPr lang="en-US" sz="1800" smtClean="0">
                <a:solidFill>
                  <a:schemeClr val="tx2"/>
                </a:solidFill>
                <a:effectLst/>
              </a:rPr>
              <a:t>A</a:t>
            </a:r>
            <a:r>
              <a:rPr lang="ru-RU" sz="1800" smtClean="0">
                <a:solidFill>
                  <a:schemeClr val="tx2"/>
                </a:solidFill>
                <a:effectLst/>
              </a:rPr>
              <a:t>вэд,</a:t>
            </a:r>
            <a:r>
              <a:rPr lang="ru-RU" sz="1800" smtClean="0">
                <a:solidFill>
                  <a:srgbClr val="009900"/>
                </a:solidFill>
                <a:effectLst/>
              </a:rPr>
              <a:t> </a:t>
            </a:r>
            <a:r>
              <a:rPr lang="ru-RU" sz="1800" smtClean="0">
                <a:solidFill>
                  <a:schemeClr val="tx2"/>
                </a:solidFill>
                <a:effectLst/>
              </a:rPr>
              <a:t>Ввэд,</a:t>
            </a:r>
            <a:r>
              <a:rPr lang="ru-RU" sz="1800" smtClean="0">
                <a:solidFill>
                  <a:srgbClr val="009900"/>
                </a:solidFill>
                <a:effectLst/>
              </a:rPr>
              <a:t> </a:t>
            </a:r>
            <a:r>
              <a:rPr lang="ru-RU" sz="1800" smtClean="0">
                <a:solidFill>
                  <a:schemeClr val="tx2"/>
                </a:solidFill>
                <a:effectLst/>
              </a:rPr>
              <a:t>Свэд – средние значения показателей по ВЭД, установленные страховщиком не позднее 1 июня текущего календарного года в соответствии с </a:t>
            </a:r>
            <a:r>
              <a:rPr lang="ru-RU" sz="1800" smtClean="0">
                <a:solidFill>
                  <a:srgbClr val="009900"/>
                </a:solidFill>
                <a:effectLst/>
              </a:rPr>
              <a:t>постановлением Правительства РФ от 30.05.2012 № 524.</a:t>
            </a:r>
          </a:p>
          <a:p>
            <a:pPr eaLnBrk="1" hangingPunct="1"/>
            <a:r>
              <a:rPr lang="ru-RU" sz="2000" smtClean="0">
                <a:solidFill>
                  <a:srgbClr val="CC3300"/>
                </a:solidFill>
                <a:effectLst/>
              </a:rPr>
              <a:t>Размер скидки</a:t>
            </a:r>
            <a:r>
              <a:rPr lang="ru-RU" sz="2000" smtClean="0">
                <a:solidFill>
                  <a:schemeClr val="tx2"/>
                </a:solidFill>
                <a:effectLst/>
              </a:rPr>
              <a:t> </a:t>
            </a:r>
            <a:r>
              <a:rPr lang="en-US" sz="2000" smtClean="0">
                <a:solidFill>
                  <a:schemeClr val="tx2"/>
                </a:solidFill>
                <a:effectLst/>
              </a:rPr>
              <a:t>(</a:t>
            </a:r>
            <a:r>
              <a:rPr lang="ru-RU" sz="2000" smtClean="0">
                <a:solidFill>
                  <a:schemeClr val="tx2"/>
                </a:solidFill>
                <a:effectLst/>
              </a:rPr>
              <a:t>С(%)</a:t>
            </a:r>
            <a:r>
              <a:rPr lang="en-US" sz="2000" smtClean="0">
                <a:solidFill>
                  <a:schemeClr val="tx2"/>
                </a:solidFill>
                <a:effectLst/>
              </a:rPr>
              <a:t>) </a:t>
            </a:r>
            <a:r>
              <a:rPr lang="ru-RU" sz="2000" smtClean="0">
                <a:solidFill>
                  <a:schemeClr val="tx2"/>
                </a:solidFill>
                <a:effectLst/>
              </a:rPr>
              <a:t>рассчитывается по формуле:</a:t>
            </a:r>
          </a:p>
          <a:p>
            <a:pPr algn="ctr" eaLnBrk="1" hangingPunct="1">
              <a:buFontTx/>
              <a:buNone/>
            </a:pPr>
            <a:r>
              <a:rPr lang="ru-RU" sz="2000" smtClean="0">
                <a:solidFill>
                  <a:schemeClr val="tx2"/>
                </a:solidFill>
                <a:effectLst/>
              </a:rPr>
              <a:t>	 </a:t>
            </a:r>
            <a:r>
              <a:rPr lang="ru-RU" sz="2000" smtClean="0">
                <a:solidFill>
                  <a:srgbClr val="FFFF00"/>
                </a:solidFill>
                <a:effectLst/>
              </a:rPr>
              <a:t>С</a:t>
            </a:r>
            <a:r>
              <a:rPr lang="en-US" sz="2000" smtClean="0">
                <a:solidFill>
                  <a:srgbClr val="FFFF00"/>
                </a:solidFill>
                <a:effectLst/>
              </a:rPr>
              <a:t> = (1 - (a/A</a:t>
            </a:r>
            <a:r>
              <a:rPr lang="ru-RU" sz="1400" smtClean="0">
                <a:solidFill>
                  <a:srgbClr val="FFFF00"/>
                </a:solidFill>
                <a:effectLst/>
              </a:rPr>
              <a:t>вэд</a:t>
            </a:r>
            <a:r>
              <a:rPr lang="en-US" sz="2000" smtClean="0">
                <a:solidFill>
                  <a:srgbClr val="FFFF00"/>
                </a:solidFill>
                <a:effectLst/>
              </a:rPr>
              <a:t> + b/B</a:t>
            </a:r>
            <a:r>
              <a:rPr lang="ru-RU" sz="1400" smtClean="0">
                <a:solidFill>
                  <a:srgbClr val="FFFF00"/>
                </a:solidFill>
                <a:effectLst/>
              </a:rPr>
              <a:t>вэд</a:t>
            </a:r>
            <a:r>
              <a:rPr lang="en-US" sz="2000" smtClean="0">
                <a:solidFill>
                  <a:srgbClr val="FFFF00"/>
                </a:solidFill>
                <a:effectLst/>
              </a:rPr>
              <a:t> + c/C</a:t>
            </a:r>
            <a:r>
              <a:rPr lang="ru-RU" sz="1400" smtClean="0">
                <a:solidFill>
                  <a:srgbClr val="FFFF00"/>
                </a:solidFill>
                <a:effectLst/>
              </a:rPr>
              <a:t>вэд</a:t>
            </a:r>
            <a:r>
              <a:rPr lang="en-US" sz="2000" smtClean="0">
                <a:solidFill>
                  <a:srgbClr val="FFFF00"/>
                </a:solidFill>
                <a:effectLst/>
              </a:rPr>
              <a:t>)/3) * Q</a:t>
            </a:r>
            <a:r>
              <a:rPr lang="ru-RU" sz="1400" smtClean="0">
                <a:solidFill>
                  <a:srgbClr val="FFFF00"/>
                </a:solidFill>
                <a:effectLst/>
              </a:rPr>
              <a:t>арм</a:t>
            </a:r>
            <a:r>
              <a:rPr lang="en-US" sz="2000" smtClean="0">
                <a:solidFill>
                  <a:srgbClr val="FFFF00"/>
                </a:solidFill>
                <a:effectLst/>
              </a:rPr>
              <a:t> * Q</a:t>
            </a:r>
            <a:r>
              <a:rPr lang="ru-RU" sz="1400" smtClean="0">
                <a:solidFill>
                  <a:srgbClr val="FFFF00"/>
                </a:solidFill>
                <a:effectLst/>
              </a:rPr>
              <a:t>омо</a:t>
            </a:r>
            <a:r>
              <a:rPr lang="en-US" sz="2000" smtClean="0">
                <a:solidFill>
                  <a:srgbClr val="FFFF00"/>
                </a:solidFill>
                <a:effectLst/>
              </a:rPr>
              <a:t> * 100%</a:t>
            </a:r>
            <a:r>
              <a:rPr lang="en-US" sz="2000" smtClean="0">
                <a:solidFill>
                  <a:srgbClr val="009900"/>
                </a:solidFill>
                <a:effectLst/>
              </a:rPr>
              <a:t> </a:t>
            </a:r>
            <a:r>
              <a:rPr lang="en-US" sz="2000" b="1" smtClean="0">
                <a:solidFill>
                  <a:srgbClr val="CC3300"/>
                </a:solidFill>
                <a:effectLst/>
              </a:rPr>
              <a:t>&lt;= 40%</a:t>
            </a:r>
            <a:r>
              <a:rPr lang="ru-RU" sz="2000" smtClean="0">
                <a:solidFill>
                  <a:srgbClr val="009900"/>
                </a:solidFill>
                <a:effectLst/>
              </a:rPr>
              <a:t>,</a:t>
            </a:r>
          </a:p>
          <a:p>
            <a:pPr eaLnBrk="1" hangingPunct="1">
              <a:buFontTx/>
              <a:buNone/>
            </a:pPr>
            <a:r>
              <a:rPr lang="ru-RU" sz="1800" smtClean="0">
                <a:solidFill>
                  <a:schemeClr val="tx2"/>
                </a:solidFill>
                <a:effectLst/>
              </a:rPr>
              <a:t>где </a:t>
            </a:r>
            <a:r>
              <a:rPr lang="en-US" sz="1800" smtClean="0">
                <a:solidFill>
                  <a:schemeClr val="tx2"/>
                </a:solidFill>
                <a:effectLst/>
              </a:rPr>
              <a:t>Q</a:t>
            </a:r>
            <a:r>
              <a:rPr lang="ru-RU" sz="1400" smtClean="0">
                <a:solidFill>
                  <a:schemeClr val="tx2"/>
                </a:solidFill>
                <a:effectLst/>
              </a:rPr>
              <a:t>арм</a:t>
            </a:r>
            <a:r>
              <a:rPr lang="ru-RU" sz="1800" smtClean="0">
                <a:solidFill>
                  <a:schemeClr val="tx2"/>
                </a:solidFill>
                <a:effectLst/>
              </a:rPr>
              <a:t>=(</a:t>
            </a:r>
            <a:r>
              <a:rPr lang="en-US" sz="2400" smtClean="0">
                <a:solidFill>
                  <a:schemeClr val="tx2"/>
                </a:solidFill>
                <a:effectLst/>
              </a:rPr>
              <a:t>q</a:t>
            </a:r>
            <a:r>
              <a:rPr lang="ru-RU" sz="1200" smtClean="0">
                <a:solidFill>
                  <a:schemeClr val="tx2"/>
                </a:solidFill>
                <a:effectLst/>
              </a:rPr>
              <a:t>ат</a:t>
            </a:r>
            <a:r>
              <a:rPr lang="ru-RU" sz="2400" smtClean="0">
                <a:solidFill>
                  <a:schemeClr val="tx2"/>
                </a:solidFill>
                <a:effectLst/>
              </a:rPr>
              <a:t>-</a:t>
            </a:r>
            <a:r>
              <a:rPr lang="en-US" sz="2400" smtClean="0">
                <a:solidFill>
                  <a:schemeClr val="tx2"/>
                </a:solidFill>
                <a:effectLst/>
              </a:rPr>
              <a:t>q</a:t>
            </a:r>
            <a:r>
              <a:rPr lang="ru-RU" sz="1200" smtClean="0">
                <a:solidFill>
                  <a:schemeClr val="tx2"/>
                </a:solidFill>
                <a:effectLst/>
              </a:rPr>
              <a:t>овпф</a:t>
            </a:r>
            <a:r>
              <a:rPr lang="ru-RU" sz="2400" smtClean="0">
                <a:solidFill>
                  <a:schemeClr val="tx2"/>
                </a:solidFill>
                <a:effectLst/>
              </a:rPr>
              <a:t>)</a:t>
            </a:r>
            <a:r>
              <a:rPr lang="ru-RU" sz="1200" smtClean="0">
                <a:solidFill>
                  <a:schemeClr val="tx2"/>
                </a:solidFill>
                <a:effectLst/>
              </a:rPr>
              <a:t>*</a:t>
            </a:r>
            <a:r>
              <a:rPr lang="en-US" sz="2400" smtClean="0">
                <a:solidFill>
                  <a:schemeClr val="tx2"/>
                </a:solidFill>
                <a:effectLst/>
              </a:rPr>
              <a:t>q</a:t>
            </a:r>
            <a:r>
              <a:rPr lang="ru-RU" sz="800" smtClean="0">
                <a:solidFill>
                  <a:schemeClr val="tx2"/>
                </a:solidFill>
                <a:effectLst/>
              </a:rPr>
              <a:t>рм</a:t>
            </a:r>
            <a:r>
              <a:rPr lang="ru-RU" sz="1800" smtClean="0">
                <a:solidFill>
                  <a:schemeClr val="tx2"/>
                </a:solidFill>
                <a:effectLst/>
              </a:rPr>
              <a:t>;</a:t>
            </a:r>
            <a:r>
              <a:rPr lang="en-US" sz="1800" smtClean="0">
                <a:solidFill>
                  <a:schemeClr val="tx2"/>
                </a:solidFill>
                <a:effectLst/>
              </a:rPr>
              <a:t> </a:t>
            </a:r>
            <a:r>
              <a:rPr lang="ru-RU" sz="1800" smtClean="0">
                <a:solidFill>
                  <a:schemeClr val="tx2"/>
                </a:solidFill>
                <a:effectLst/>
              </a:rPr>
              <a:t>    </a:t>
            </a:r>
            <a:r>
              <a:rPr lang="en-US" sz="1800" smtClean="0">
                <a:solidFill>
                  <a:schemeClr val="tx2"/>
                </a:solidFill>
                <a:effectLst/>
              </a:rPr>
              <a:t>Q</a:t>
            </a:r>
            <a:r>
              <a:rPr lang="ru-RU" sz="1400" smtClean="0">
                <a:solidFill>
                  <a:schemeClr val="tx2"/>
                </a:solidFill>
                <a:effectLst/>
              </a:rPr>
              <a:t>омо</a:t>
            </a:r>
            <a:r>
              <a:rPr lang="en-US" sz="1800" smtClean="0">
                <a:solidFill>
                  <a:schemeClr val="tx2"/>
                </a:solidFill>
                <a:effectLst/>
              </a:rPr>
              <a:t> </a:t>
            </a:r>
            <a:r>
              <a:rPr lang="ru-RU" sz="1800" smtClean="0">
                <a:solidFill>
                  <a:schemeClr val="tx2"/>
                </a:solidFill>
                <a:effectLst/>
              </a:rPr>
              <a:t>= </a:t>
            </a:r>
            <a:r>
              <a:rPr lang="en-US" sz="2400" smtClean="0">
                <a:solidFill>
                  <a:schemeClr val="tx2"/>
                </a:solidFill>
                <a:effectLst/>
              </a:rPr>
              <a:t>q</a:t>
            </a:r>
            <a:r>
              <a:rPr lang="ru-RU" sz="1200" smtClean="0">
                <a:solidFill>
                  <a:schemeClr val="tx2"/>
                </a:solidFill>
                <a:effectLst/>
              </a:rPr>
              <a:t>омо/</a:t>
            </a:r>
            <a:r>
              <a:rPr lang="en-US" sz="2400" smtClean="0">
                <a:solidFill>
                  <a:schemeClr val="tx2"/>
                </a:solidFill>
                <a:effectLst/>
              </a:rPr>
              <a:t>q</a:t>
            </a:r>
            <a:r>
              <a:rPr lang="en-US" sz="800" smtClean="0">
                <a:solidFill>
                  <a:schemeClr val="tx2"/>
                </a:solidFill>
                <a:effectLst/>
              </a:rPr>
              <a:t>∑</a:t>
            </a:r>
            <a:r>
              <a:rPr lang="en-US" sz="1800" smtClean="0">
                <a:solidFill>
                  <a:schemeClr val="tx2"/>
                </a:solidFill>
                <a:effectLst/>
              </a:rPr>
              <a:t>. </a:t>
            </a:r>
            <a:r>
              <a:rPr lang="ru-RU" sz="1400" smtClean="0">
                <a:solidFill>
                  <a:schemeClr val="tx2"/>
                </a:solidFill>
                <a:effectLst/>
              </a:rPr>
              <a:t>(по состоянию на 1 января текущего календарного года)</a:t>
            </a:r>
          </a:p>
        </p:txBody>
      </p:sp>
      <p:sp>
        <p:nvSpPr>
          <p:cNvPr id="1132550" name="Rectangle 6"/>
          <p:cNvSpPr>
            <a:spLocks noChangeArrowheads="1"/>
          </p:cNvSpPr>
          <p:nvPr/>
        </p:nvSpPr>
        <p:spPr bwMode="auto">
          <a:xfrm>
            <a:off x="1620838" y="-77788"/>
            <a:ext cx="590391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marL="762000" indent="-762000" algn="ctr">
              <a:defRPr/>
            </a:pPr>
            <a:r>
              <a:rPr lang="ru-RU" sz="32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Обязательное социальное страхование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2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2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32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32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32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32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132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32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32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32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132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32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32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32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132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32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32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32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132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32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32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32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132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32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32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32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132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32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32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32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1132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32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3C7409-8D56-4961-BA82-10A8EB37E549}" type="slidenum">
              <a:rPr lang="ru-RU" smtClean="0"/>
              <a:pPr>
                <a:defRPr/>
              </a:pPr>
              <a:t>91</a:t>
            </a:fld>
            <a:endParaRPr lang="ru-RU" smtClean="0"/>
          </a:p>
        </p:txBody>
      </p:sp>
      <p:sp>
        <p:nvSpPr>
          <p:cNvPr id="110595" name="AutoShape 4"/>
          <p:cNvSpPr>
            <a:spLocks noChangeArrowheads="1"/>
          </p:cNvSpPr>
          <p:nvPr/>
        </p:nvSpPr>
        <p:spPr bwMode="auto">
          <a:xfrm rot="-3240000">
            <a:off x="3123407" y="2509043"/>
            <a:ext cx="381000" cy="1058863"/>
          </a:xfrm>
          <a:prstGeom prst="upArrow">
            <a:avLst>
              <a:gd name="adj1" fmla="val 50000"/>
              <a:gd name="adj2" fmla="val 69479"/>
            </a:avLst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2" name="Группа 42"/>
          <p:cNvGrpSpPr>
            <a:grpSpLocks/>
          </p:cNvGrpSpPr>
          <p:nvPr/>
        </p:nvGrpSpPr>
        <p:grpSpPr bwMode="auto">
          <a:xfrm>
            <a:off x="-252413" y="1628775"/>
            <a:ext cx="3168651" cy="1616075"/>
            <a:chOff x="-252413" y="1628775"/>
            <a:chExt cx="3168651" cy="1616075"/>
          </a:xfrm>
        </p:grpSpPr>
        <p:sp>
          <p:nvSpPr>
            <p:cNvPr id="110628" name="Text Box 3"/>
            <p:cNvSpPr txBox="1">
              <a:spLocks noChangeArrowheads="1"/>
            </p:cNvSpPr>
            <p:nvPr/>
          </p:nvSpPr>
          <p:spPr bwMode="auto">
            <a:xfrm>
              <a:off x="-252413" y="1844675"/>
              <a:ext cx="1871663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3600" b="1">
                  <a:solidFill>
                    <a:srgbClr val="CC3300"/>
                  </a:solidFill>
                </a:rPr>
                <a:t>СУ ОТ</a:t>
              </a:r>
            </a:p>
          </p:txBody>
        </p:sp>
        <p:pic>
          <p:nvPicPr>
            <p:cNvPr id="110629" name="Picture 5" descr="MCj0297161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7450" y="1628775"/>
              <a:ext cx="1728788" cy="1616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34"/>
          <p:cNvGrpSpPr>
            <a:grpSpLocks/>
          </p:cNvGrpSpPr>
          <p:nvPr/>
        </p:nvGrpSpPr>
        <p:grpSpPr bwMode="auto">
          <a:xfrm>
            <a:off x="2411413" y="1119188"/>
            <a:ext cx="2724150" cy="1804987"/>
            <a:chOff x="2411413" y="1119188"/>
            <a:chExt cx="2724151" cy="1804987"/>
          </a:xfrm>
        </p:grpSpPr>
        <p:sp>
          <p:nvSpPr>
            <p:cNvPr id="110625" name="Text Box 7"/>
            <p:cNvSpPr txBox="1">
              <a:spLocks noChangeArrowheads="1"/>
            </p:cNvSpPr>
            <p:nvPr/>
          </p:nvSpPr>
          <p:spPr bwMode="auto">
            <a:xfrm>
              <a:off x="2411413" y="1395413"/>
              <a:ext cx="1871663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400" b="1">
                  <a:solidFill>
                    <a:srgbClr val="FFFF00"/>
                  </a:solidFill>
                </a:rPr>
                <a:t>СИЗ</a:t>
              </a:r>
            </a:p>
          </p:txBody>
        </p:sp>
        <p:sp>
          <p:nvSpPr>
            <p:cNvPr id="110626" name="AutoShape 8"/>
            <p:cNvSpPr>
              <a:spLocks noChangeArrowheads="1"/>
            </p:cNvSpPr>
            <p:nvPr/>
          </p:nvSpPr>
          <p:spPr bwMode="auto">
            <a:xfrm rot="-5400000">
              <a:off x="4151313" y="2419350"/>
              <a:ext cx="647700" cy="361950"/>
            </a:xfrm>
            <a:prstGeom prst="rightArrow">
              <a:avLst>
                <a:gd name="adj1" fmla="val 50000"/>
                <a:gd name="adj2" fmla="val 44737"/>
              </a:avLst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pic>
          <p:nvPicPr>
            <p:cNvPr id="110627" name="Picture 21" descr="MCj03192120000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08401" y="1119188"/>
              <a:ext cx="1427163" cy="1149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Группа 37"/>
          <p:cNvGrpSpPr>
            <a:grpSpLocks/>
          </p:cNvGrpSpPr>
          <p:nvPr/>
        </p:nvGrpSpPr>
        <p:grpSpPr bwMode="auto">
          <a:xfrm>
            <a:off x="-180975" y="3290888"/>
            <a:ext cx="3600450" cy="1485900"/>
            <a:chOff x="-180975" y="3290888"/>
            <a:chExt cx="3600451" cy="1485900"/>
          </a:xfrm>
        </p:grpSpPr>
        <p:sp>
          <p:nvSpPr>
            <p:cNvPr id="110622" name="Text Box 11"/>
            <p:cNvSpPr txBox="1">
              <a:spLocks noChangeArrowheads="1"/>
            </p:cNvSpPr>
            <p:nvPr/>
          </p:nvSpPr>
          <p:spPr bwMode="auto">
            <a:xfrm>
              <a:off x="-180975" y="3933826"/>
              <a:ext cx="1871663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400" b="1">
                  <a:solidFill>
                    <a:srgbClr val="FFFF00"/>
                  </a:solidFill>
                </a:rPr>
                <a:t>ОСС</a:t>
              </a:r>
            </a:p>
          </p:txBody>
        </p:sp>
        <p:sp>
          <p:nvSpPr>
            <p:cNvPr id="110623" name="AutoShape 12"/>
            <p:cNvSpPr>
              <a:spLocks noChangeArrowheads="1"/>
            </p:cNvSpPr>
            <p:nvPr/>
          </p:nvSpPr>
          <p:spPr bwMode="auto">
            <a:xfrm rot="10800000">
              <a:off x="2700338" y="3911601"/>
              <a:ext cx="719138" cy="304800"/>
            </a:xfrm>
            <a:prstGeom prst="rightArrow">
              <a:avLst>
                <a:gd name="adj1" fmla="val 50000"/>
                <a:gd name="adj2" fmla="val 58984"/>
              </a:avLst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pic>
          <p:nvPicPr>
            <p:cNvPr id="110624" name="Picture 13" descr="MCj0413484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58888" y="3290888"/>
              <a:ext cx="1443038" cy="148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0599" name="Группа 39"/>
          <p:cNvGrpSpPr>
            <a:grpSpLocks/>
          </p:cNvGrpSpPr>
          <p:nvPr/>
        </p:nvGrpSpPr>
        <p:grpSpPr bwMode="auto">
          <a:xfrm>
            <a:off x="3538538" y="5300663"/>
            <a:ext cx="3097212" cy="1557337"/>
            <a:chOff x="3538538" y="5301456"/>
            <a:chExt cx="3097212" cy="1556544"/>
          </a:xfrm>
        </p:grpSpPr>
        <p:sp>
          <p:nvSpPr>
            <p:cNvPr id="110619" name="Text Box 15"/>
            <p:cNvSpPr txBox="1">
              <a:spLocks noChangeArrowheads="1"/>
            </p:cNvSpPr>
            <p:nvPr/>
          </p:nvSpPr>
          <p:spPr bwMode="auto">
            <a:xfrm>
              <a:off x="4260850" y="6237288"/>
              <a:ext cx="2374900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400" b="1">
                  <a:solidFill>
                    <a:srgbClr val="FFFF00"/>
                  </a:solidFill>
                </a:rPr>
                <a:t>Медосмотры</a:t>
              </a:r>
            </a:p>
          </p:txBody>
        </p:sp>
        <p:sp>
          <p:nvSpPr>
            <p:cNvPr id="110620" name="AutoShape 16"/>
            <p:cNvSpPr>
              <a:spLocks noChangeArrowheads="1"/>
            </p:cNvSpPr>
            <p:nvPr/>
          </p:nvSpPr>
          <p:spPr bwMode="auto">
            <a:xfrm rot="5400000">
              <a:off x="4067175" y="5445125"/>
              <a:ext cx="649287" cy="361950"/>
            </a:xfrm>
            <a:prstGeom prst="rightArrow">
              <a:avLst>
                <a:gd name="adj1" fmla="val 50000"/>
                <a:gd name="adj2" fmla="val 44846"/>
              </a:avLst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pic>
          <p:nvPicPr>
            <p:cNvPr id="110621" name="Picture 17" descr="j024071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38538" y="5462588"/>
              <a:ext cx="889000" cy="139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Группа 38"/>
          <p:cNvGrpSpPr>
            <a:grpSpLocks/>
          </p:cNvGrpSpPr>
          <p:nvPr/>
        </p:nvGrpSpPr>
        <p:grpSpPr bwMode="auto">
          <a:xfrm>
            <a:off x="107950" y="4826000"/>
            <a:ext cx="3803650" cy="1874838"/>
            <a:chOff x="107950" y="4826001"/>
            <a:chExt cx="3803649" cy="1874837"/>
          </a:xfrm>
        </p:grpSpPr>
        <p:sp>
          <p:nvSpPr>
            <p:cNvPr id="110616" name="Text Box 19"/>
            <p:cNvSpPr txBox="1">
              <a:spLocks noChangeArrowheads="1"/>
            </p:cNvSpPr>
            <p:nvPr/>
          </p:nvSpPr>
          <p:spPr bwMode="auto">
            <a:xfrm>
              <a:off x="107950" y="5976938"/>
              <a:ext cx="2390775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>
                  <a:solidFill>
                    <a:srgbClr val="FFFF00"/>
                  </a:solidFill>
                </a:rPr>
                <a:t>Расследование НС</a:t>
              </a:r>
            </a:p>
          </p:txBody>
        </p:sp>
        <p:sp>
          <p:nvSpPr>
            <p:cNvPr id="110617" name="AutoShape 20"/>
            <p:cNvSpPr>
              <a:spLocks noChangeArrowheads="1"/>
            </p:cNvSpPr>
            <p:nvPr/>
          </p:nvSpPr>
          <p:spPr bwMode="auto">
            <a:xfrm rot="-7380000">
              <a:off x="3144837" y="4440238"/>
              <a:ext cx="381000" cy="1152525"/>
            </a:xfrm>
            <a:prstGeom prst="upArrow">
              <a:avLst>
                <a:gd name="adj1" fmla="val 50000"/>
                <a:gd name="adj2" fmla="val 75625"/>
              </a:avLst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pic>
          <p:nvPicPr>
            <p:cNvPr id="110618" name="Picture 21" descr="j0332570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941513" y="4924425"/>
              <a:ext cx="900113" cy="117951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Группа 41"/>
          <p:cNvGrpSpPr>
            <a:grpSpLocks/>
          </p:cNvGrpSpPr>
          <p:nvPr/>
        </p:nvGrpSpPr>
        <p:grpSpPr bwMode="auto">
          <a:xfrm>
            <a:off x="5580063" y="3141663"/>
            <a:ext cx="3743325" cy="1728787"/>
            <a:chOff x="5580063" y="3141663"/>
            <a:chExt cx="3743325" cy="1728787"/>
          </a:xfrm>
        </p:grpSpPr>
        <p:pic>
          <p:nvPicPr>
            <p:cNvPr id="110613" name="Picture 23" descr="MCj02955830000[1]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051550" y="3141663"/>
              <a:ext cx="1944688" cy="1728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0614" name="AutoShape 24"/>
            <p:cNvSpPr>
              <a:spLocks noChangeArrowheads="1"/>
            </p:cNvSpPr>
            <p:nvPr/>
          </p:nvSpPr>
          <p:spPr bwMode="auto">
            <a:xfrm>
              <a:off x="5580063" y="3902075"/>
              <a:ext cx="863600" cy="304800"/>
            </a:xfrm>
            <a:prstGeom prst="rightArrow">
              <a:avLst>
                <a:gd name="adj1" fmla="val 50000"/>
                <a:gd name="adj2" fmla="val 70833"/>
              </a:avLst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0615" name="Text Box 25"/>
            <p:cNvSpPr txBox="1">
              <a:spLocks noChangeArrowheads="1"/>
            </p:cNvSpPr>
            <p:nvPr/>
          </p:nvSpPr>
          <p:spPr bwMode="auto">
            <a:xfrm>
              <a:off x="7451725" y="3213100"/>
              <a:ext cx="1871663" cy="803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400" b="1">
                  <a:solidFill>
                    <a:srgbClr val="FFFF00"/>
                  </a:solidFill>
                </a:rPr>
                <a:t>Контроль УТ  и информирование</a:t>
              </a:r>
            </a:p>
          </p:txBody>
        </p:sp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5153025" y="1341438"/>
            <a:ext cx="4070350" cy="1887537"/>
            <a:chOff x="3246" y="845"/>
            <a:chExt cx="2564" cy="1189"/>
          </a:xfrm>
        </p:grpSpPr>
        <p:sp>
          <p:nvSpPr>
            <p:cNvPr id="110610" name="Text Box 27"/>
            <p:cNvSpPr txBox="1">
              <a:spLocks noChangeArrowheads="1"/>
            </p:cNvSpPr>
            <p:nvPr/>
          </p:nvSpPr>
          <p:spPr bwMode="auto">
            <a:xfrm>
              <a:off x="4631" y="1253"/>
              <a:ext cx="1179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400" b="1">
                  <a:solidFill>
                    <a:srgbClr val="FFFF00"/>
                  </a:solidFill>
                </a:rPr>
                <a:t>Обучение</a:t>
              </a:r>
            </a:p>
          </p:txBody>
        </p:sp>
        <p:sp>
          <p:nvSpPr>
            <p:cNvPr id="110611" name="AutoShape 28"/>
            <p:cNvSpPr>
              <a:spLocks noChangeArrowheads="1"/>
            </p:cNvSpPr>
            <p:nvPr/>
          </p:nvSpPr>
          <p:spPr bwMode="auto">
            <a:xfrm rot="3420000">
              <a:off x="3510" y="1530"/>
              <a:ext cx="240" cy="767"/>
            </a:xfrm>
            <a:prstGeom prst="upArrow">
              <a:avLst>
                <a:gd name="adj1" fmla="val 50000"/>
                <a:gd name="adj2" fmla="val 79896"/>
              </a:avLst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pic>
          <p:nvPicPr>
            <p:cNvPr id="110612" name="Picture 29" descr="MCj02317730000[1]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923" y="845"/>
              <a:ext cx="945" cy="1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40062" name="Rectangle 30"/>
          <p:cNvSpPr>
            <a:spLocks noGrp="1" noRot="1" noChangeArrowheads="1"/>
          </p:cNvSpPr>
          <p:nvPr>
            <p:ph type="title"/>
          </p:nvPr>
        </p:nvSpPr>
        <p:spPr>
          <a:xfrm>
            <a:off x="323850" y="-22225"/>
            <a:ext cx="7307263" cy="1152525"/>
          </a:xfrm>
        </p:spPr>
        <p:txBody>
          <a:bodyPr/>
          <a:lstStyle/>
          <a:p>
            <a:pPr marL="762000" indent="-762000" eaLnBrk="1" hangingPunct="1">
              <a:defRPr/>
            </a:pPr>
            <a:r>
              <a:rPr lang="ru-RU" sz="2200" b="1" dirty="0" smtClean="0">
                <a:solidFill>
                  <a:srgbClr val="CC3300"/>
                </a:solidFill>
              </a:rPr>
              <a:t>Обязанности работодателя по обеспечению безопасных условий и охраны труда</a:t>
            </a:r>
            <a:br>
              <a:rPr lang="ru-RU" sz="2200" b="1" dirty="0" smtClean="0">
                <a:solidFill>
                  <a:srgbClr val="CC3300"/>
                </a:solidFill>
              </a:rPr>
            </a:br>
            <a:r>
              <a:rPr lang="ru-RU" sz="2200" dirty="0" smtClean="0"/>
              <a:t> </a:t>
            </a:r>
            <a:r>
              <a:rPr lang="ru-RU" sz="2200" b="1" dirty="0" smtClean="0">
                <a:solidFill>
                  <a:srgbClr val="009900"/>
                </a:solidFill>
              </a:rPr>
              <a:t>(ст. 212 ТК)</a:t>
            </a:r>
            <a:r>
              <a:rPr lang="ru-RU" sz="2200" dirty="0" smtClean="0">
                <a:solidFill>
                  <a:srgbClr val="009900"/>
                </a:solidFill>
              </a:rPr>
              <a:t> </a:t>
            </a:r>
          </a:p>
        </p:txBody>
      </p:sp>
      <p:grpSp>
        <p:nvGrpSpPr>
          <p:cNvPr id="9" name="Группа 40"/>
          <p:cNvGrpSpPr>
            <a:grpSpLocks/>
          </p:cNvGrpSpPr>
          <p:nvPr/>
        </p:nvGrpSpPr>
        <p:grpSpPr bwMode="auto">
          <a:xfrm>
            <a:off x="5299075" y="4776788"/>
            <a:ext cx="3736975" cy="1679575"/>
            <a:chOff x="5299075" y="4776788"/>
            <a:chExt cx="3736975" cy="1679575"/>
          </a:xfrm>
        </p:grpSpPr>
        <p:pic>
          <p:nvPicPr>
            <p:cNvPr id="110607" name="Picture 32" descr="j020558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084888" y="4868863"/>
              <a:ext cx="1727200" cy="158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0608" name="Text Box 33"/>
            <p:cNvSpPr txBox="1">
              <a:spLocks noChangeArrowheads="1"/>
            </p:cNvSpPr>
            <p:nvPr/>
          </p:nvSpPr>
          <p:spPr bwMode="auto">
            <a:xfrm>
              <a:off x="7164388" y="5589588"/>
              <a:ext cx="1871662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3600" b="1">
                  <a:solidFill>
                    <a:srgbClr val="CC3300"/>
                  </a:solidFill>
                </a:rPr>
                <a:t>СОУТ</a:t>
              </a:r>
            </a:p>
          </p:txBody>
        </p:sp>
        <p:sp>
          <p:nvSpPr>
            <p:cNvPr id="110609" name="AutoShape 34"/>
            <p:cNvSpPr>
              <a:spLocks noChangeArrowheads="1"/>
            </p:cNvSpPr>
            <p:nvPr/>
          </p:nvSpPr>
          <p:spPr bwMode="auto">
            <a:xfrm rot="7560000">
              <a:off x="5653882" y="4421981"/>
              <a:ext cx="381000" cy="1090613"/>
            </a:xfrm>
            <a:prstGeom prst="upArrow">
              <a:avLst>
                <a:gd name="adj1" fmla="val 50000"/>
                <a:gd name="adj2" fmla="val 71563"/>
              </a:avLst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</p:grpSp>
      <p:pic>
        <p:nvPicPr>
          <p:cNvPr id="110605" name="Picture 3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03575" y="2492375"/>
            <a:ext cx="2819400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FF4257-8522-40B1-919E-02BF406A5453}" type="slidenum">
              <a:rPr lang="ru-RU" smtClean="0"/>
              <a:pPr/>
              <a:t>92</a:t>
            </a:fld>
            <a:endParaRPr lang="ru-RU" smtClean="0"/>
          </a:p>
        </p:txBody>
      </p:sp>
      <p:sp>
        <p:nvSpPr>
          <p:cNvPr id="1013763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250825" y="981075"/>
            <a:ext cx="8713788" cy="6119813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900" smtClean="0"/>
              <a:t>	Обязательные предварительные (при поступлении на работу) и периодические медицинские осмотры (обследования) проходят: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endParaRPr lang="ru-RU" sz="1900" smtClean="0"/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1900" smtClean="0"/>
              <a:t>работники, занятые на тяжелых работах и на работах с вредными и (или) опасными условиями труда  </a:t>
            </a:r>
            <a:r>
              <a:rPr lang="ru-RU" sz="1900" b="1" smtClean="0">
                <a:solidFill>
                  <a:schemeClr val="tx2"/>
                </a:solidFill>
              </a:rPr>
              <a:t>для определения пригодности этих работников для выполнения поручаемой работы и предупреждения профессиональных заболеваний;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endParaRPr lang="ru-RU" sz="1900" b="1" smtClean="0">
              <a:solidFill>
                <a:schemeClr val="tx2"/>
              </a:solidFill>
            </a:endParaRP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1900" smtClean="0"/>
              <a:t>работники, занятые на работах, при выполнении которых обязательно проведение этих осмотров </a:t>
            </a:r>
            <a:r>
              <a:rPr lang="ru-RU" sz="1900" b="1" smtClean="0">
                <a:solidFill>
                  <a:schemeClr val="tx2"/>
                </a:solidFill>
              </a:rPr>
              <a:t>в целях охраны здоровья населения, предупреждения возникновения и распространения заболеваний.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endParaRPr lang="ru-RU" sz="1900" b="1" smtClean="0">
              <a:solidFill>
                <a:schemeClr val="tx2"/>
              </a:solidFill>
            </a:endParaRP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1900" smtClean="0"/>
              <a:t>Вредные и (или) опасные производственные факторы и работы, при выполнении которых проводятся обязательные предварительные и периодические медицинские осмотры (обследования), и порядок их проведения определяются нормативными правовыми актами, утверждаемыми в порядке, установленном Правительством Российской Федерации.</a:t>
            </a:r>
          </a:p>
          <a:p>
            <a:pPr marL="533400" indent="-533400"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400" smtClean="0">
                <a:solidFill>
                  <a:srgbClr val="009900"/>
                </a:solidFill>
              </a:rPr>
              <a:t>(в соответствии со</a:t>
            </a:r>
            <a:r>
              <a:rPr lang="ru-RU" sz="2400" b="1" smtClean="0">
                <a:solidFill>
                  <a:srgbClr val="009900"/>
                </a:solidFill>
              </a:rPr>
              <a:t> ст. 213 ТК РФ)</a:t>
            </a:r>
          </a:p>
        </p:txBody>
      </p:sp>
      <p:sp>
        <p:nvSpPr>
          <p:cNvPr id="1013766" name="Rectangle 6"/>
          <p:cNvSpPr>
            <a:spLocks noRot="1" noChangeArrowheads="1"/>
          </p:cNvSpPr>
          <p:nvPr/>
        </p:nvSpPr>
        <p:spPr bwMode="auto">
          <a:xfrm>
            <a:off x="1116013" y="-61913"/>
            <a:ext cx="67691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762000" indent="-762000" algn="ctr">
              <a:defRPr/>
            </a:pPr>
            <a:r>
              <a:rPr lang="ru-RU" sz="24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М</a:t>
            </a:r>
            <a:r>
              <a:rPr lang="ru-RU" sz="24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едицинские осмотры некоторых категорий работников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3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3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13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13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13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013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3071990-237B-414F-8F52-DAE8ACA1F631}" type="slidenum">
              <a:rPr lang="ru-RU" smtClean="0"/>
              <a:pPr/>
              <a:t>93</a:t>
            </a:fld>
            <a:endParaRPr lang="ru-RU" smtClean="0"/>
          </a:p>
        </p:txBody>
      </p:sp>
      <p:sp>
        <p:nvSpPr>
          <p:cNvPr id="112643" name="TextBox 19"/>
          <p:cNvSpPr txBox="1">
            <a:spLocks noChangeArrowheads="1"/>
          </p:cNvSpPr>
          <p:nvPr/>
        </p:nvSpPr>
        <p:spPr bwMode="auto">
          <a:xfrm>
            <a:off x="755650" y="908050"/>
            <a:ext cx="8064500" cy="457200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44" name="Прямоугольник 5"/>
          <p:cNvSpPr>
            <a:spLocks noChangeArrowheads="1"/>
          </p:cNvSpPr>
          <p:nvPr/>
        </p:nvSpPr>
        <p:spPr bwMode="auto">
          <a:xfrm>
            <a:off x="395288" y="1773238"/>
            <a:ext cx="2428875" cy="10318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Приказ </a:t>
            </a:r>
          </a:p>
          <a:p>
            <a:pPr algn="ctr"/>
            <a:r>
              <a:rPr lang="ru-RU" sz="2000"/>
              <a:t>МЗ СССР № 555 от 29.09.1989</a:t>
            </a:r>
          </a:p>
        </p:txBody>
      </p:sp>
      <p:sp>
        <p:nvSpPr>
          <p:cNvPr id="112645" name="Прямоугольник 4"/>
          <p:cNvSpPr>
            <a:spLocks noChangeArrowheads="1"/>
          </p:cNvSpPr>
          <p:nvPr/>
        </p:nvSpPr>
        <p:spPr bwMode="auto">
          <a:xfrm>
            <a:off x="3059113" y="1773238"/>
            <a:ext cx="2500312" cy="13366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Приказ Минздравмедрома РФ №90</a:t>
            </a:r>
          </a:p>
          <a:p>
            <a:pPr algn="ctr"/>
            <a:r>
              <a:rPr lang="ru-RU" sz="2000"/>
              <a:t>от 14.03.1996</a:t>
            </a:r>
          </a:p>
        </p:txBody>
      </p:sp>
      <p:sp>
        <p:nvSpPr>
          <p:cNvPr id="112646" name="TextBox 4"/>
          <p:cNvSpPr txBox="1">
            <a:spLocks noChangeArrowheads="1"/>
          </p:cNvSpPr>
          <p:nvPr/>
        </p:nvSpPr>
        <p:spPr bwMode="auto">
          <a:xfrm>
            <a:off x="5795963" y="1773238"/>
            <a:ext cx="3214687" cy="13366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Приказ Минздравсоцразвития России № 83 от 16.08.2004</a:t>
            </a:r>
          </a:p>
        </p:txBody>
      </p:sp>
      <p:sp>
        <p:nvSpPr>
          <p:cNvPr id="17" name="Стрелка вниз 16"/>
          <p:cNvSpPr>
            <a:spLocks noChangeArrowheads="1"/>
          </p:cNvSpPr>
          <p:nvPr/>
        </p:nvSpPr>
        <p:spPr bwMode="auto">
          <a:xfrm rot="-3693793">
            <a:off x="2391569" y="2280444"/>
            <a:ext cx="642938" cy="2686050"/>
          </a:xfrm>
          <a:prstGeom prst="downArrow">
            <a:avLst>
              <a:gd name="adj1" fmla="val 50000"/>
              <a:gd name="adj2" fmla="val 55800"/>
            </a:avLst>
          </a:prstGeom>
          <a:solidFill>
            <a:srgbClr val="FFFF00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Стрелка вниз 17"/>
          <p:cNvSpPr>
            <a:spLocks noChangeArrowheads="1"/>
          </p:cNvSpPr>
          <p:nvPr/>
        </p:nvSpPr>
        <p:spPr bwMode="auto">
          <a:xfrm>
            <a:off x="4067175" y="3141663"/>
            <a:ext cx="642938" cy="1143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Стрелка вниз 18"/>
          <p:cNvSpPr>
            <a:spLocks noChangeArrowheads="1"/>
          </p:cNvSpPr>
          <p:nvPr/>
        </p:nvSpPr>
        <p:spPr bwMode="auto">
          <a:xfrm rot="4104618">
            <a:off x="5670550" y="2546350"/>
            <a:ext cx="642938" cy="2408238"/>
          </a:xfrm>
          <a:prstGeom prst="downArrow">
            <a:avLst>
              <a:gd name="adj1" fmla="val 50000"/>
              <a:gd name="adj2" fmla="val 49994"/>
            </a:avLst>
          </a:prstGeom>
          <a:solidFill>
            <a:srgbClr val="FFFF00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430338" y="4337050"/>
            <a:ext cx="6072187" cy="2492375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651" name="Text Box 10"/>
          <p:cNvSpPr txBox="1">
            <a:spLocks noChangeArrowheads="1"/>
          </p:cNvSpPr>
          <p:nvPr/>
        </p:nvSpPr>
        <p:spPr bwMode="auto">
          <a:xfrm>
            <a:off x="2411413" y="4497388"/>
            <a:ext cx="4321175" cy="18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chemeClr val="folHlink"/>
                </a:solidFill>
              </a:rPr>
              <a:t>Единый регламент проведения медицинских осмотров</a:t>
            </a:r>
          </a:p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CC3300"/>
                </a:solidFill>
              </a:rPr>
              <a:t>Приказ Минздравсоцразвития России № 302н от 12.04.2011</a:t>
            </a:r>
            <a:endParaRPr lang="ru-RU" sz="2400" b="1">
              <a:solidFill>
                <a:srgbClr val="CC3300"/>
              </a:solidFill>
            </a:endParaRPr>
          </a:p>
        </p:txBody>
      </p:sp>
      <p:sp>
        <p:nvSpPr>
          <p:cNvPr id="1015821" name="Rectangle 13"/>
          <p:cNvSpPr>
            <a:spLocks noRot="1" noChangeArrowheads="1"/>
          </p:cNvSpPr>
          <p:nvPr/>
        </p:nvSpPr>
        <p:spPr bwMode="auto">
          <a:xfrm>
            <a:off x="1116013" y="-61913"/>
            <a:ext cx="67691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762000" indent="-762000" algn="ctr">
              <a:defRPr/>
            </a:pPr>
            <a:r>
              <a:rPr lang="ru-RU" sz="24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М</a:t>
            </a:r>
            <a:r>
              <a:rPr lang="ru-RU" sz="24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едицинские осмотры некоторых категорий работников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D00A290-3F39-43DC-A28C-CFC0778C7210}" type="slidenum">
              <a:rPr lang="ru-RU" smtClean="0"/>
              <a:pPr/>
              <a:t>94</a:t>
            </a:fld>
            <a:endParaRPr lang="ru-RU" smtClean="0"/>
          </a:p>
        </p:txBody>
      </p:sp>
      <p:sp>
        <p:nvSpPr>
          <p:cNvPr id="1016835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250825" y="1052513"/>
            <a:ext cx="8713788" cy="5759450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1800" b="1" smtClean="0">
                <a:solidFill>
                  <a:schemeClr val="tx2"/>
                </a:solidFill>
              </a:rPr>
              <a:t>Приказ Минздравсоцразвития России от 12.04.2011г. № 302н «Об утверждении перечней вредных и (или) опасных производственных факторов и работ, при выполнении которых проводятся предварительные и периодические медицинские осмотры (обследования), и порядка проведения обязательных предварительных и периодических медицинских осмотров (обследований) работников, занятых на тяжелых работах и на работах с вредными и (или) опасными условиями труда»: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endParaRPr lang="ru-RU" sz="1800" b="1" smtClean="0">
              <a:solidFill>
                <a:schemeClr val="tx2"/>
              </a:solidFill>
            </a:endParaRP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1800" smtClean="0"/>
              <a:t>Перечень вредных и (или) опасных производственных факторов, при выполнении которых проводятся предварительные и периодические медицинские осмотры (обследования) 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endParaRPr lang="ru-RU" sz="1800" smtClean="0"/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1800" smtClean="0"/>
              <a:t>Перечень работ, при выполнении которых проводятся предварительные и периодические медицинские осмотры (обследования) \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endParaRPr lang="ru-RU" sz="1800" smtClean="0"/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1800" smtClean="0"/>
              <a:t>Порядок проведения обязательных предварительных (при поступлении на работу) и периодических медицинских осмотров (обследований) работников, занятых на тяжелых работах и на работах с вредными и (или) опасными условиями труда</a:t>
            </a:r>
          </a:p>
        </p:txBody>
      </p:sp>
      <p:sp>
        <p:nvSpPr>
          <p:cNvPr id="1016838" name="Rectangle 6"/>
          <p:cNvSpPr>
            <a:spLocks noRot="1" noChangeArrowheads="1"/>
          </p:cNvSpPr>
          <p:nvPr/>
        </p:nvSpPr>
        <p:spPr bwMode="auto">
          <a:xfrm>
            <a:off x="1116013" y="-61913"/>
            <a:ext cx="67691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762000" indent="-762000" algn="ctr">
              <a:defRPr/>
            </a:pPr>
            <a:r>
              <a:rPr lang="ru-RU" sz="24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М</a:t>
            </a:r>
            <a:r>
              <a:rPr lang="ru-RU" sz="24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едицинские осмотры некоторых категорий работников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6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6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16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16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16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016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16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16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016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9D3DDE-B98A-47B8-B6FB-3C9C75E9E6B4}" type="slidenum">
              <a:rPr lang="ru-RU" smtClean="0"/>
              <a:pPr/>
              <a:t>95</a:t>
            </a:fld>
            <a:endParaRPr lang="ru-RU" smtClean="0"/>
          </a:p>
        </p:txBody>
      </p:sp>
      <p:sp>
        <p:nvSpPr>
          <p:cNvPr id="1039363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250825" y="1052513"/>
            <a:ext cx="8713788" cy="5329237"/>
          </a:xfrm>
        </p:spPr>
        <p:txBody>
          <a:bodyPr/>
          <a:lstStyle/>
          <a:p>
            <a:pPr marL="533400" indent="-533400"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400" b="1" smtClean="0">
                <a:solidFill>
                  <a:srgbClr val="CC3300"/>
                </a:solidFill>
              </a:rPr>
              <a:t>Общие положения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2000" smtClean="0"/>
              <a:t>Предварительные и периодические осмотры проводятся постоянно действующими врачебными комиссиями медицинских организаций любой формы собственности, имеющих право на проведение предварительных и периодических осмотров, а также на экспертизу профессиональной пригодности в соответствии с действующими нормативными правовыми актами. 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endParaRPr lang="ru-RU" sz="2000" smtClean="0"/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2000" smtClean="0"/>
              <a:t>Обязанности по организации проведения предварительных и периодических осмотров работников возлагаются на работодателя.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endParaRPr lang="ru-RU" sz="2000" smtClean="0"/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2000" smtClean="0"/>
              <a:t>Ответственность за качество проведения предварительных и периодических осмотров работников возлагается на медицинскую организацию.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endParaRPr lang="ru-RU" sz="2000" smtClean="0"/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2000" smtClean="0">
                <a:solidFill>
                  <a:schemeClr val="tx2"/>
                </a:solidFill>
              </a:rPr>
              <a:t>Медицинские осмотры (обследования) и психиатрические освидетельствования осуществляются за счет средств работодателя</a:t>
            </a:r>
            <a:r>
              <a:rPr lang="ru-RU" sz="2000" b="1" smtClean="0">
                <a:solidFill>
                  <a:schemeClr val="tx2"/>
                </a:solidFill>
              </a:rPr>
              <a:t> </a:t>
            </a:r>
            <a:r>
              <a:rPr lang="ru-RU" sz="2000" smtClean="0">
                <a:solidFill>
                  <a:srgbClr val="009900"/>
                </a:solidFill>
              </a:rPr>
              <a:t>(ст 213 ТК РФ).</a:t>
            </a:r>
          </a:p>
        </p:txBody>
      </p:sp>
      <p:sp>
        <p:nvSpPr>
          <p:cNvPr id="1039366" name="Rectangle 6"/>
          <p:cNvSpPr>
            <a:spLocks noRot="1" noChangeArrowheads="1"/>
          </p:cNvSpPr>
          <p:nvPr/>
        </p:nvSpPr>
        <p:spPr bwMode="auto">
          <a:xfrm>
            <a:off x="1116013" y="-61913"/>
            <a:ext cx="67691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762000" indent="-762000" algn="ctr">
              <a:defRPr/>
            </a:pPr>
            <a:r>
              <a:rPr lang="ru-RU" sz="24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М</a:t>
            </a:r>
            <a:r>
              <a:rPr lang="ru-RU" sz="24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едицинские осмотры некоторых категорий работников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C990C4-97DC-40D6-88B0-8627E4A87F71}" type="slidenum">
              <a:rPr lang="ru-RU" smtClean="0"/>
              <a:pPr/>
              <a:t>96</a:t>
            </a:fld>
            <a:endParaRPr lang="ru-RU" smtClean="0"/>
          </a:p>
        </p:txBody>
      </p:sp>
      <p:sp>
        <p:nvSpPr>
          <p:cNvPr id="1041411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0" y="692150"/>
            <a:ext cx="9144000" cy="5976938"/>
          </a:xfrm>
        </p:spPr>
        <p:txBody>
          <a:bodyPr/>
          <a:lstStyle/>
          <a:p>
            <a:pPr marL="533400" indent="-533400" algn="ctr" eaLnBrk="1" hangingPunct="1">
              <a:buFont typeface="Arial" charset="0"/>
              <a:buNone/>
              <a:defRPr/>
            </a:pPr>
            <a:endParaRPr lang="ru-RU" sz="2400" dirty="0" smtClean="0">
              <a:solidFill>
                <a:srgbClr val="CC3300"/>
              </a:solidFill>
            </a:endParaRPr>
          </a:p>
          <a:p>
            <a:pPr marL="533400" indent="-533400" algn="ctr" eaLnBrk="1" hangingPunct="1">
              <a:buFont typeface="Arial" charset="0"/>
              <a:buNone/>
              <a:defRPr/>
            </a:pPr>
            <a:r>
              <a:rPr lang="ru-RU" sz="2800" b="1" dirty="0" smtClean="0">
                <a:solidFill>
                  <a:srgbClr val="CC3300"/>
                </a:solidFill>
              </a:rPr>
              <a:t>Порядок проведения</a:t>
            </a:r>
          </a:p>
          <a:p>
            <a:pPr marL="533400" indent="-533400" eaLnBrk="1" hangingPunct="1">
              <a:buFont typeface="Arial" charset="0"/>
              <a:buAutoNum type="arabicPeriod"/>
              <a:defRPr/>
            </a:pPr>
            <a:r>
              <a:rPr lang="ru-RU" sz="2700" dirty="0" smtClean="0"/>
              <a:t>Разработка и утверждение работодателем </a:t>
            </a:r>
            <a:r>
              <a:rPr lang="ru-RU" sz="2700" b="1" u="sng" dirty="0" smtClean="0">
                <a:solidFill>
                  <a:schemeClr val="tx2"/>
                </a:solidFill>
              </a:rPr>
              <a:t>Списка контингента</a:t>
            </a:r>
            <a:r>
              <a:rPr lang="ru-RU" sz="2700" dirty="0" smtClean="0"/>
              <a:t> работников, подлежащих прохождению предварительных и периодических медицинских осмотров, а именно:</a:t>
            </a:r>
          </a:p>
          <a:p>
            <a:pPr marL="914400" lvl="1" indent="-457200" eaLnBrk="1" hangingPunct="1">
              <a:defRPr/>
            </a:pPr>
            <a:r>
              <a:rPr lang="ru-RU" sz="2000" dirty="0" smtClean="0"/>
              <a:t>подвергающихся воздействию вредных производственных факторов, указанных в Перечне приложения №1 и выявленных по результатам проведения АРМ, ПК, лабораторных исследований в рамках контрольно-надзорной деятельности, а также данных из ЭТД на оборудование;</a:t>
            </a:r>
          </a:p>
          <a:p>
            <a:pPr marL="914400" lvl="1" indent="-457200" eaLnBrk="1" hangingPunct="1">
              <a:defRPr/>
            </a:pPr>
            <a:r>
              <a:rPr lang="ru-RU" sz="2000" dirty="0" smtClean="0"/>
              <a:t>выполняющих работы, предусмотренные Перечнем приложения №2.</a:t>
            </a:r>
          </a:p>
          <a:p>
            <a:pPr marL="914400" lvl="1" indent="-457200" eaLnBrk="1" hangingPunct="1">
              <a:buFont typeface="Wingdings" pitchFamily="2" charset="2"/>
              <a:buNone/>
              <a:defRPr/>
            </a:pPr>
            <a:endParaRPr lang="ru-RU" sz="2000" dirty="0" smtClean="0"/>
          </a:p>
        </p:txBody>
      </p:sp>
      <p:pic>
        <p:nvPicPr>
          <p:cNvPr id="10414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3357563"/>
            <a:ext cx="892810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1415" name="Rectangle 7"/>
          <p:cNvSpPr>
            <a:spLocks noRot="1" noChangeArrowheads="1"/>
          </p:cNvSpPr>
          <p:nvPr/>
        </p:nvSpPr>
        <p:spPr bwMode="auto">
          <a:xfrm>
            <a:off x="1116013" y="-61913"/>
            <a:ext cx="67691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762000" indent="-762000" algn="ctr">
              <a:defRPr/>
            </a:pPr>
            <a:r>
              <a:rPr lang="ru-RU" sz="24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М</a:t>
            </a:r>
            <a:r>
              <a:rPr lang="ru-RU" sz="24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едицинские осмотры некоторых категорий работников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41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41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FFD24E-29B8-4F6B-BA67-389973805043}" type="slidenum">
              <a:rPr lang="ru-RU" smtClean="0"/>
              <a:pPr/>
              <a:t>97</a:t>
            </a:fld>
            <a:endParaRPr lang="ru-RU" smtClean="0"/>
          </a:p>
        </p:txBody>
      </p:sp>
      <p:sp>
        <p:nvSpPr>
          <p:cNvPr id="1043459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0" y="692150"/>
            <a:ext cx="9144000" cy="5976938"/>
          </a:xfrm>
        </p:spPr>
        <p:txBody>
          <a:bodyPr/>
          <a:lstStyle/>
          <a:p>
            <a:pPr marL="533400" indent="-533400" algn="ctr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sz="2000" smtClean="0">
              <a:solidFill>
                <a:srgbClr val="CC3300"/>
              </a:solidFill>
            </a:endParaRPr>
          </a:p>
          <a:p>
            <a:pPr marL="533400" indent="-533400"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400" b="1" smtClean="0">
                <a:solidFill>
                  <a:srgbClr val="CC3300"/>
                </a:solidFill>
              </a:rPr>
              <a:t>Порядок проведения</a:t>
            </a:r>
          </a:p>
          <a:p>
            <a:pPr marL="533400" indent="-533400" algn="ctr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sz="2400" b="1" smtClean="0">
              <a:solidFill>
                <a:srgbClr val="CC3300"/>
              </a:solidFill>
            </a:endParaRPr>
          </a:p>
          <a:p>
            <a:pPr marL="533400" indent="-533400" eaLnBrk="1" hangingPunct="1">
              <a:lnSpc>
                <a:spcPct val="80000"/>
              </a:lnSpc>
              <a:buFont typeface="Arial" charset="0"/>
              <a:buAutoNum type="arabicPeriod"/>
              <a:defRPr/>
            </a:pPr>
            <a:r>
              <a:rPr lang="ru-RU" sz="2200" smtClean="0"/>
              <a:t>Разработка и утверждение работодателем </a:t>
            </a:r>
            <a:r>
              <a:rPr lang="ru-RU" sz="2200" b="1" u="sng" smtClean="0">
                <a:solidFill>
                  <a:schemeClr val="tx2"/>
                </a:solidFill>
              </a:rPr>
              <a:t>Списка контингента</a:t>
            </a:r>
            <a:r>
              <a:rPr lang="ru-RU" sz="2200" smtClean="0"/>
              <a:t> работников, подлежащих прохождению предварительных и периодических медицинских осмотров, а именно:</a:t>
            </a:r>
          </a:p>
          <a:p>
            <a:pPr marL="914400" lvl="1" indent="-457200" eaLnBrk="1" hangingPunct="1">
              <a:lnSpc>
                <a:spcPct val="80000"/>
              </a:lnSpc>
              <a:defRPr/>
            </a:pPr>
            <a:r>
              <a:rPr lang="ru-RU" sz="1800" smtClean="0"/>
              <a:t>подвергающихся воздействию вредных производственных факторов, указанных в Перечне приложения №1 и выявленных по результатам проведения АРМ, ПК, лабораторных исследований в рамках контрольно-надзорной деятельности, а также данных из ЭТД на оборудование;</a:t>
            </a:r>
          </a:p>
          <a:p>
            <a:pPr marL="914400" lvl="1" indent="-457200" eaLnBrk="1" hangingPunct="1">
              <a:lnSpc>
                <a:spcPct val="80000"/>
              </a:lnSpc>
              <a:defRPr/>
            </a:pPr>
            <a:r>
              <a:rPr lang="ru-RU" sz="1800" smtClean="0"/>
              <a:t>выполняющих работы, предусмотренные Перечнем приложения №2.</a:t>
            </a:r>
          </a:p>
          <a:p>
            <a:pPr marL="914400" lvl="1" indent="-4572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 smtClean="0"/>
          </a:p>
          <a:p>
            <a:pPr marL="533400" indent="-533400" eaLnBrk="1" hangingPunct="1">
              <a:lnSpc>
                <a:spcPct val="80000"/>
              </a:lnSpc>
              <a:buFont typeface="Arial" charset="0"/>
              <a:buAutoNum type="arabicPeriod"/>
              <a:defRPr/>
            </a:pPr>
            <a:r>
              <a:rPr lang="ru-RU" sz="2200" smtClean="0"/>
              <a:t>Направление Списка контингентов в территориальный орган Роспотребнадзора по фактическому месту нахождения работодателя в </a:t>
            </a:r>
            <a:r>
              <a:rPr lang="ru-RU" sz="2200" b="1" smtClean="0"/>
              <a:t>10-дневный срок</a:t>
            </a:r>
            <a:r>
              <a:rPr lang="ru-RU" sz="2200" smtClean="0"/>
              <a:t> с даты утверждения.</a:t>
            </a:r>
          </a:p>
          <a:p>
            <a:pPr marL="533400" indent="-533400" eaLnBrk="1" hangingPunct="1">
              <a:lnSpc>
                <a:spcPct val="80000"/>
              </a:lnSpc>
              <a:buFont typeface="Arial" charset="0"/>
              <a:buAutoNum type="arabicPeriod"/>
              <a:defRPr/>
            </a:pPr>
            <a:endParaRPr lang="ru-RU" sz="2200" smtClean="0"/>
          </a:p>
          <a:p>
            <a:pPr marL="533400" indent="-533400" eaLnBrk="1" hangingPunct="1">
              <a:lnSpc>
                <a:spcPct val="80000"/>
              </a:lnSpc>
              <a:buFont typeface="Arial" charset="0"/>
              <a:buAutoNum type="arabicPeriod"/>
              <a:defRPr/>
            </a:pPr>
            <a:r>
              <a:rPr lang="ru-RU" sz="2200" smtClean="0"/>
              <a:t>Выбор медицинской организации и заключение с ней договора (соглашения) гражданско-правового характера.</a:t>
            </a:r>
          </a:p>
        </p:txBody>
      </p:sp>
      <p:sp>
        <p:nvSpPr>
          <p:cNvPr id="1043462" name="Rectangle 6"/>
          <p:cNvSpPr>
            <a:spLocks noRot="1" noChangeArrowheads="1"/>
          </p:cNvSpPr>
          <p:nvPr/>
        </p:nvSpPr>
        <p:spPr bwMode="auto">
          <a:xfrm>
            <a:off x="1116013" y="-61913"/>
            <a:ext cx="67691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762000" indent="-762000" algn="ctr">
              <a:defRPr/>
            </a:pPr>
            <a:r>
              <a:rPr lang="ru-RU" sz="24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М</a:t>
            </a:r>
            <a:r>
              <a:rPr lang="ru-RU" sz="24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едицинские осмотры некоторых категорий работников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43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43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CA7D3F-B59D-4E73-909B-4C12ADB6FE4C}" type="slidenum">
              <a:rPr lang="ru-RU" smtClean="0"/>
              <a:pPr/>
              <a:t>98</a:t>
            </a:fld>
            <a:endParaRPr lang="ru-RU" smtClean="0"/>
          </a:p>
        </p:txBody>
      </p:sp>
      <p:sp>
        <p:nvSpPr>
          <p:cNvPr id="1045507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0" y="692150"/>
            <a:ext cx="9144000" cy="5976938"/>
          </a:xfrm>
        </p:spPr>
        <p:txBody>
          <a:bodyPr/>
          <a:lstStyle/>
          <a:p>
            <a:pPr marL="533400" indent="-533400" algn="ctr" eaLnBrk="1" hangingPunct="1">
              <a:buFont typeface="Arial" charset="0"/>
              <a:buNone/>
              <a:defRPr/>
            </a:pPr>
            <a:endParaRPr lang="ru-RU" sz="1000" smtClean="0">
              <a:solidFill>
                <a:srgbClr val="CC3300"/>
              </a:solidFill>
            </a:endParaRPr>
          </a:p>
          <a:p>
            <a:pPr marL="533400" indent="-533400" algn="ctr" eaLnBrk="1" hangingPunct="1">
              <a:buFont typeface="Arial" charset="0"/>
              <a:buNone/>
              <a:defRPr/>
            </a:pPr>
            <a:r>
              <a:rPr lang="ru-RU" sz="2400" b="1" smtClean="0">
                <a:solidFill>
                  <a:srgbClr val="CC3300"/>
                </a:solidFill>
              </a:rPr>
              <a:t>Порядок проведения – предварительные осмотры</a:t>
            </a:r>
          </a:p>
          <a:p>
            <a:pPr marL="533400" indent="-533400" algn="ctr" eaLnBrk="1" hangingPunct="1">
              <a:buFont typeface="Arial" charset="0"/>
              <a:buNone/>
              <a:defRPr/>
            </a:pPr>
            <a:endParaRPr lang="ru-RU" sz="800" b="1" smtClean="0">
              <a:solidFill>
                <a:srgbClr val="CC3300"/>
              </a:solidFill>
            </a:endParaRPr>
          </a:p>
          <a:p>
            <a:pPr marL="533400" indent="-533400" eaLnBrk="1" hangingPunct="1">
              <a:defRPr/>
            </a:pPr>
            <a:r>
              <a:rPr lang="ru-RU" sz="2000" smtClean="0"/>
              <a:t>Предварительные осмотры проводятся при поступлении на работу на основании </a:t>
            </a:r>
            <a:r>
              <a:rPr lang="ru-RU" sz="2000" b="1" u="sng" smtClean="0">
                <a:solidFill>
                  <a:schemeClr val="tx2"/>
                </a:solidFill>
              </a:rPr>
              <a:t>направления</a:t>
            </a:r>
            <a:r>
              <a:rPr lang="ru-RU" sz="2000" smtClean="0"/>
              <a:t> на медицинский осмотр, выданного работодателем </a:t>
            </a:r>
            <a:r>
              <a:rPr lang="ru-RU" sz="2000" b="1" smtClean="0"/>
              <a:t>под роспись</a:t>
            </a:r>
            <a:r>
              <a:rPr lang="ru-RU" sz="2000" smtClean="0"/>
              <a:t> лицу, поступающему на работу. </a:t>
            </a:r>
          </a:p>
          <a:p>
            <a:pPr marL="533400" indent="-533400" eaLnBrk="1" hangingPunct="1">
              <a:defRPr/>
            </a:pPr>
            <a:endParaRPr lang="ru-RU" sz="800" smtClean="0"/>
          </a:p>
          <a:p>
            <a:pPr marL="533400" indent="-533400" eaLnBrk="1" hangingPunct="1">
              <a:buFont typeface="Arial" charset="0"/>
              <a:buAutoNum type="arabicPeriod"/>
              <a:defRPr/>
            </a:pPr>
            <a:endParaRPr lang="ru-RU" sz="2000" smtClean="0"/>
          </a:p>
        </p:txBody>
      </p:sp>
      <p:sp>
        <p:nvSpPr>
          <p:cNvPr id="11776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1045510" name="Group 6"/>
          <p:cNvGraphicFramePr>
            <a:graphicFrameLocks noGrp="1"/>
          </p:cNvGraphicFramePr>
          <p:nvPr/>
        </p:nvGraphicFramePr>
        <p:xfrm>
          <a:off x="0" y="0"/>
          <a:ext cx="208280" cy="2109788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09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7767" name="Rectangle 12"/>
          <p:cNvSpPr>
            <a:spLocks noChangeArrowheads="1"/>
          </p:cNvSpPr>
          <p:nvPr/>
        </p:nvSpPr>
        <p:spPr bwMode="auto">
          <a:xfrm>
            <a:off x="0" y="2109788"/>
            <a:ext cx="1841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  <a:p>
            <a:pPr eaLnBrk="0" hangingPunct="0"/>
            <a:endParaRPr lang="ru-RU"/>
          </a:p>
        </p:txBody>
      </p:sp>
      <p:pic>
        <p:nvPicPr>
          <p:cNvPr id="1045517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2636838"/>
            <a:ext cx="78486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5519" name="Rectangle 15"/>
          <p:cNvSpPr>
            <a:spLocks noRot="1" noChangeArrowheads="1"/>
          </p:cNvSpPr>
          <p:nvPr/>
        </p:nvSpPr>
        <p:spPr bwMode="auto">
          <a:xfrm>
            <a:off x="1116013" y="-61913"/>
            <a:ext cx="67691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762000" indent="-762000" algn="ctr">
              <a:defRPr/>
            </a:pPr>
            <a:r>
              <a:rPr lang="ru-RU" sz="24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М</a:t>
            </a:r>
            <a:r>
              <a:rPr lang="ru-RU" sz="24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едицинские осмотры некоторых категорий работников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45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45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3FCA28-4B94-4731-94E9-FC100C770966}" type="slidenum">
              <a:rPr lang="ru-RU" smtClean="0"/>
              <a:pPr/>
              <a:t>99</a:t>
            </a:fld>
            <a:endParaRPr lang="ru-RU" smtClean="0"/>
          </a:p>
        </p:txBody>
      </p:sp>
      <p:sp>
        <p:nvSpPr>
          <p:cNvPr id="1047555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0" y="692150"/>
            <a:ext cx="9144000" cy="5976938"/>
          </a:xfrm>
        </p:spPr>
        <p:txBody>
          <a:bodyPr/>
          <a:lstStyle/>
          <a:p>
            <a:pPr marL="533400" indent="-533400" algn="ctr" eaLnBrk="1" hangingPunct="1">
              <a:buFont typeface="Arial" charset="0"/>
              <a:buNone/>
              <a:defRPr/>
            </a:pPr>
            <a:endParaRPr lang="ru-RU" sz="1000" smtClean="0">
              <a:solidFill>
                <a:srgbClr val="CC3300"/>
              </a:solidFill>
            </a:endParaRPr>
          </a:p>
          <a:p>
            <a:pPr marL="533400" indent="-533400" algn="ctr" eaLnBrk="1" hangingPunct="1">
              <a:buFont typeface="Arial" charset="0"/>
              <a:buNone/>
              <a:defRPr/>
            </a:pPr>
            <a:r>
              <a:rPr lang="ru-RU" sz="2400" b="1" smtClean="0">
                <a:solidFill>
                  <a:srgbClr val="CC3300"/>
                </a:solidFill>
              </a:rPr>
              <a:t>Порядок проведения – предварительные осмотры</a:t>
            </a:r>
          </a:p>
          <a:p>
            <a:pPr marL="533400" indent="-533400" algn="ctr" eaLnBrk="1" hangingPunct="1">
              <a:buFont typeface="Arial" charset="0"/>
              <a:buNone/>
              <a:defRPr/>
            </a:pPr>
            <a:endParaRPr lang="ru-RU" sz="800" b="1" smtClean="0">
              <a:solidFill>
                <a:srgbClr val="CC3300"/>
              </a:solidFill>
            </a:endParaRPr>
          </a:p>
          <a:p>
            <a:pPr marL="533400" indent="-533400" eaLnBrk="1" hangingPunct="1">
              <a:buFont typeface="Arial" charset="0"/>
              <a:buAutoNum type="arabicPeriod"/>
              <a:defRPr/>
            </a:pPr>
            <a:endParaRPr lang="ru-RU" sz="800" smtClean="0"/>
          </a:p>
          <a:p>
            <a:pPr marL="533400" indent="-533400" eaLnBrk="1" hangingPunct="1">
              <a:defRPr/>
            </a:pPr>
            <a:r>
              <a:rPr lang="ru-RU" sz="2000" smtClean="0"/>
              <a:t>Работодатель (его представитель) обязан организовать учет выданных направлений.</a:t>
            </a:r>
          </a:p>
          <a:p>
            <a:pPr marL="533400" indent="-533400" eaLnBrk="1" hangingPunct="1">
              <a:defRPr/>
            </a:pPr>
            <a:endParaRPr lang="ru-RU" sz="800" smtClean="0"/>
          </a:p>
          <a:p>
            <a:pPr marL="533400" indent="-533400" algn="ctr" eaLnBrk="1" hangingPunct="1">
              <a:defRPr/>
            </a:pPr>
            <a:r>
              <a:rPr lang="ru-RU" sz="2000" smtClean="0"/>
              <a:t> Схема взаимодействия</a:t>
            </a:r>
          </a:p>
        </p:txBody>
      </p:sp>
      <p:sp>
        <p:nvSpPr>
          <p:cNvPr id="11878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104755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852738"/>
            <a:ext cx="7993062" cy="386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47559" name="Group 7"/>
          <p:cNvGraphicFramePr>
            <a:graphicFrameLocks noGrp="1"/>
          </p:cNvGraphicFramePr>
          <p:nvPr/>
        </p:nvGraphicFramePr>
        <p:xfrm>
          <a:off x="0" y="0"/>
          <a:ext cx="208280" cy="2109788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09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8792" name="Rectangle 13"/>
          <p:cNvSpPr>
            <a:spLocks noChangeArrowheads="1"/>
          </p:cNvSpPr>
          <p:nvPr/>
        </p:nvSpPr>
        <p:spPr bwMode="auto">
          <a:xfrm>
            <a:off x="0" y="2109788"/>
            <a:ext cx="1841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  <a:p>
            <a:pPr eaLnBrk="0" hangingPunct="0"/>
            <a:endParaRPr lang="ru-RU"/>
          </a:p>
        </p:txBody>
      </p:sp>
      <p:sp>
        <p:nvSpPr>
          <p:cNvPr id="1047567" name="Rectangle 15"/>
          <p:cNvSpPr>
            <a:spLocks noRot="1" noChangeArrowheads="1"/>
          </p:cNvSpPr>
          <p:nvPr/>
        </p:nvSpPr>
        <p:spPr bwMode="auto">
          <a:xfrm>
            <a:off x="1116013" y="-61913"/>
            <a:ext cx="67691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762000" indent="-762000" algn="ctr">
              <a:defRPr/>
            </a:pPr>
            <a:r>
              <a:rPr lang="ru-RU" sz="24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М</a:t>
            </a:r>
            <a:r>
              <a:rPr lang="ru-RU" sz="24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едицинские осмотры некоторых категорий работников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47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47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ER_PHOTO_0" val="png|iVBORw0KGgoAAAANSUhEUgAAALUAAAAoCAYAAAC4q7s0AAAAAXNSR0IArs4c6QAAAARnQU1BAACx&#10;jwv8YQUAAAAgY0hSTQAAeiYAAICEAAD6AAAAgOgAAHUwAADqYAAAOpgAABdwnLpRPAAAABl0RVh0&#10;U29mdHdhcmUAQWRvYmUgSW1hZ2VSZWFkeXHJZTwAACMZSURBVHhe7VwHWFTXtiYmN9VETbErIKKI&#10;lKHbWzR2bDTpvasoYkFhsNAZZgYGZoAZBgYQZlB6lSpFqg0RBcVeYmK8yUu5qay39hmHDEjUe/Pu&#10;ezffm/19fBzO2fXf/157rbXXRklJkRQIKBBQIKBAQIGAAgEFAgoEFAgoEFAgoEBAgcD/FAKdT3+Y&#10;PrwudkPDJ/9T9SvqUSDwv4JA1rV+V3NeTs+HbmyYvDsGhjf6sb8YJrslg3VcVXfOxf6N/yudUjSi&#10;QOBfRYB/7paz0pYgUPJIg1H2GaDkkgJhDTeKZPXFdvY1K9mxQcmNAwbCDHg3Khpqbn2x7l9tT1Hu&#10;Px8BOsCo4zml9q2traqNjV3j/vN7PKyHLdee6ig5c2CUXRoobY+Et72YMMaXC7pHcn42Chb/ON6X&#10;+cub9ifgoxAWGCazQYedCmfv3n3nLzdQRYf/KQT2C0/X7o7NvvxPFfq/yszKrzwu37Y2K/2Hj/15&#10;4Judlyfovac7Ur/Iyj3V0TPJv7yh9NP4S3Aw9+xZ+XwlL1nNUVmlsbsTmzpzmuqXk3K1V3pN+Nln&#10;AsjzcXEno7C83pw8X/3yy/ddErKqj2afTSZ/M0+Wxx5PrYw5mlIVHSmqZV64dWEseZ90+sout8j0&#10;G4lnrvmRv/NrWw3iSmrDYnMbAn15pYWA/W2+ckXZL7mKl3CyInhPSnlCJ8DfYrh5bPINf147klJC&#10;tUESS9x5zI+XW1He1Lt4pPHn1lx09k8uqeQWt6hzcitZJE9YSiGn7tatt6nntAqOrN7g1Drxkawy&#10;UVHdRc+SyjYa+X6irtctVFAWxcisPyooOx9M3oVnVHLJ77ae+x/FpubF5FW1fbSLW8+NF5WF7kus&#10;SCB9DEw6zSd56urgjXCOmEme6dxi0tYbzc03xocL8xJk/Q3IaC7yY5yqIPXJ3gnreg54xwiKii7d&#10;1s+vaJ8WX1ASSr4l5LUHZ1efcSlr7fsgLr06mmqj+9bECGEFNbZIgTietE+eD8em8js7O/8mj0vx&#10;2QtTosUNVH8qL15TTTxZFSH7zspvPO7JLOytv3KHwvJ0W5dhekmDN3kubexbVdxy0SqpqGhtSFod&#10;IyrnTOiRzJrjZDxJJ6sOxJyscvdLKaivavt9DPLtjvhsHFTwi5IZG6b4JYB/cXul0t4w4LU0O720&#10;4LAMuVX9Gzy41ZAlanfKKu1oDW1rgsqLF1f8UT3r3QJrHOMKK8cuPwB95/s+iaq+cGh7VOG53JJG&#10;i8lmx0EigdcJKSat9AcnVu7j7XuEd0hdH9rSIfLkuTJWYWnQ+xvCoKDjoklp6TXXT8wZkFF/PnDM&#10;OgZ0/XBrvltQzr5Jpkw4mn2mQ3+nAMyCBQ/OYzthJ6qzPl4WDtzC1n33BwamfbA0YNBeeHdNIPW8&#10;iyO+qmrLBFdGVvvHtIOQduXuEvlxdPV/PmH8xjBYeyg1aoVn9LfTrcOocuNWB0E2EoU8v7nyGHTd&#10;+XrcEW5ulaZHChhaRZpOMI2C6LQaDvluEX3ynmN87TWbENEF44PFcCA+76O3TFGlw2TizhqYaxs+&#10;cPHixfcCc5uyPjE7AMz8BhabnfHBKKNguHt34J0NgVlPJq+LpfKP3hgN3U8eaja13aKNNpPaP+v2&#10;xv+42icleXlAovvktQcQSngtQ9J84G3zYKAn1abGnahN3BNXvdloR/jtnq6HS8duCgEJwOv0k21L&#10;xm2Kouow9uSAhm069TzGLJr67RGZd330ZgYknmoeL49JTkPX5onWCVSew/lnXA0tI6nnSEF71ood&#10;vF/n74tZ/eayEOjrG3iLW9qcZnlM0kS+27IbyvwixO2nmpu1fMJymrXsIyBGVOiYlnt+7bumLAjl&#10;lfQuD8qGNd7xz9l1I3JrCb38ByXXJHjdNw6U7DNhM09AEefPJIHwTAT3XA/EX2nGxXET2q4+NByp&#10;PnbFveXK22ySNLxFPzoeTGWKG/t2zbCLh7dXh0ErSgtShlvQtuWDzVKAZWmSRQTECZs1yN+TrcOh&#10;uvW8psNBTu9yhhj8uPwfFzjHA11woZodlblp3X7htyRfUfW9tcrbpYRhpFR8qLJZSoYTXV0Txm48&#10;DmbheY/M2OK7ak4R1PsJWyOh7kIftbCdo/IeH07NK/FliRkG+059t4Nx8oJ/dLHZKjf+r7I+KVsy&#10;qHIfWR+DbTGVj6zZzXdVrKXkorlFgT1DPIU86+5IKOPza+nk2fpI7q19SeURnW0XbBbuOfETPano&#10;3Y+tIiC5uDfc6hAPtB3Zv5F8krru0dM2JVJ1iUSV732wYie09zwoXejP/03TWdrGOPMjwCppZwTG&#10;5eSqOEj7ouWVAcs8jzauPprRqmYdCPym05MXHmCCpKLNX9Zvl/AS8xnOPJiwPhx6n3xvTN5X3v5q&#10;4XTz4xCe3cZbH54OatuPUPUpW7Ehr6HfdrXtMVD1TgHbaNEQUudVt69VcxAMkLzHKspsDJykfTPZ&#10;xYb1wYLHy/ZHdRh5J0FmUQOdX1QQM9sz7jdXZutVLe+sgWDeyWKSNySreZeRB+8L8swSNn+6cW8y&#10;VUdCSf0cpdVHISlp6O4gG8fg74uPHr33gX8MvO6eBEpb48BeUJr9XKZ/8UXF5V7dhLZuyO38AhrP&#10;99iPVE1GRtnU6vOX1iq7cCEquWhPYnPXAafk+ms+ofy25X4J35AyheWNc/+21h9Kzt1UZmeUUURX&#10;t46EpGeknoD6fntX14w94SkN7mHZ9bJ2ysr63ophS2wW7GRTpA4U1Tnqekonmx4lmWhgGQt0On2U&#10;uPfslA9XsqCj48HCtJzeJW9aHZMS0YcFB+NKGn34pyd/tjNiwJ9VLRCW1NGYubX7axovWBzPKN6i&#10;5cmkSOcaXrhCzY5FlVM1Z4Iwp2Vbak6z0VhL6WKch8Y0r7SOUu9WeCR+kcyvoBPVbYkj59eM02ct&#10;yhoavJcdKIT9SVVj1JySQAslYl9f31sTnNBAx1TV2Tlm6pYYStIymfljje1EMHrLMTh79u476tul&#10;Y0qrPjslSlREz2jo2a66EQ18TLNtk8BBmD/WXCJ53XxnBOWStTqUcd+dLe4hdZFdwJdVbr6Czv/i&#10;aHph7Qa3hMckT0r+DQONrdEwx44D5T23J6msl2Ki5R0J4zccgoGBgbdG6XtBtGiopC4oP7/SyJ7z&#10;C8mbWt2xap7Ds13Hmwex6W2nyfvVHkwV8juxui1hDT3nYYqoYqZLVFHLTkZOB3kfk12/a74v70vy&#10;HJvR8dkCL+nC8IytXqzhGEVhQP5+Yars/cZRaXMw7CpsbHtZ3n/2e/2Ve+qNF/phuO4lq8fIDsFf&#10;HQMr9+VTxEuruLZ/pbt0kqaaR0GiuFZCnm2P5d+bsDYEJi7dRX17A0ken940nzy//VkAJJQULO+4&#10;8a322PVRoOLIgZnbjwOxzqOjTzioeghAy/EoTFl2EPgF3ZGkTEP3bU2lOc5Ar6t7I/vqLZXXUL1g&#10;C8o+oQvr3n5n3l6qjdKzd+zf3RgJYz4LBX1v6eQMTxoePFCxSgRTnwQYu+YAled1vT0gzG+ikecx&#10;q0Lh0aOB9wTNjQfeXhwIn9jGgpq9EKIzywXhpyqq1e1xd8RUUXFmr6ZDCtA5daPf/ywYTjWfc6qo&#10;69SYufEo9b2stfWDt2g7yISOYiJJlRZ4QOLJVlwXOMEL/If0Lb/lsuWoNVJVKE5SlzZuZQhM3RQH&#10;DocT75F3rX0PNcdYhsCbm8IhPK1aZBsgtNG3lNahsTkeiXqynnXqoZHS/N3QdPnWcl5th8n7K6S7&#10;2vStLOCVNwlcGOIPlebvgID4gsnymPCaO33GWcbByoBU+NSRDeq2XKhvqZ9TUd2/aqx5EEyzSAQj&#10;F760bxmVmaY7OP3keQ87r8opLO0aed7LL4/VcZCqLdFJ1WvnuPNgvtdRmLAhAnYLiupGmofn3rGv&#10;3nJWDkinVsa/I/X2dF/6/vvvqa13pHS5/Qylf46U5Fdl/rlGg6rOp2NIvoxnqgl55hc0vS9ftqul&#10;ZYLsby6nxGKpZ/Tn5O+WW1dV5PP1PwWqLqq+slZqByBJVHnxPfl8bW1tE/+of+R9Y2cnJQGJcTW8&#10;Lnf3pEFDqq6z82MiGV9UF/lGp0veHClP0bUHH//eX2lbJLXd/2bQAJS9Y5eVvSV7buzqGtd07twQ&#10;8pFv9VfPasvydHd3D7aJxtq75H1iSeOgy47seuSd/Hh6vnm+XZJnB7vsLfdnKsJCJx6kVtU6SMcF&#10;ozr7u4cc4HV2whBDU9YfYkuR5zhR84pFPlL1o67uxfMwBDNaeNR3Vf1Ssvy70t3/I1cfnVmwU8+F&#10;8Y9/17gU9b4Ygby2nucW3D+DGSOnZZ26nXTnfmnaEn/iK09JTf4s1/BfLWrazr+0wF80A5EOdLJd&#10;K9JfFgHiEXpp5/8OMFbJLAlGoWWshPrdSwsoMigQ+E9HIKa2KUzJDsnsmQiLIzO//k/vr6J/CgRe&#10;iMC5O18bbok5ce0130KM5WBAbE0TUwGZAoG/NAJdXXfG5TVf2j7NN/FXJesUSKnoWvUqA0qvatbb&#10;uJ/35ZZAYb/l4fR+i0P4E5R+0/qwoNc0OOeeuV/E13XoHtu4O/Lx5mDxPatAYZ/l4bSbJN/2INGN&#10;VbtY3xD9dvtB9lPrIyd6rQ4Jr1vuT7ktLOl0JO2zs8q4mw6K7m8LTL25NST35p7olFvEat+6l/P5&#10;5kOZ/Rv3C+/FS84ISF4JWuobAgRfW2C9FodEtzxjUm/KjyGtuHqKX6zkjJE75zcjr2RY5s35xfHo&#10;iSunznRMGj5WVnoxZ1NQ9n3LQ2nSMVE/+IxjJOM0DU677XCAeVu+nLih7xOvo7lnlu1K+VnfIxPm&#10;uXMG7MPSrnAyS5Tl8wWzM302HMp6LMOL4GF9IL1v1W7W05oLV+YG8/IFZoHC26S9lb6sp+jFmEXK&#10;c8vbw80OpFHvNwUI7xW0Njs3nbs+f/WhhK+sAiRXTYNS7rDyK9gkb3f344mb9ibftwxO69sWLOr3&#10;CIl/LibjbH+38Vq/lEfUuGTje/bb7GDuzR1hnI4rT39QXufPfSL7Tvq8NVB4z+pQ0uVDaacFV69+&#10;SXmYWq7cUDfdx8S6ECfMs3FvygNyAikb97aA5M8p7PD7ij3ch9l4GEO+haQVCbcdHIbxszo2BQvu&#10;mPrxbgvFtT7y+BH35foA/lek31aH02+s8U95kn/24osjQV93OAIjuYNGInlccf1iNbsM0PZJAl30&#10;++q584GcDBm6pYEB+mhn20uPRlW3c0EL35t4pII++nD1fQRg5MGBSXZMEDU3jy+pv7pcxSoUFvpl&#10;gAHmWbFH+D0pp2abALruKVhXOnxsGgSd6L6q6OgwnuXEwjrweNlFAHtSq1qlpH48WsMxDQx3pADN&#10;SwBrAnmD3o20stbdKni8ruudCSauXND34oC2bzIYeGfARItQKGq84CE/Pm9OSbEhOb72xjFhXmMv&#10;IejvzAAjNy4YYX/mewpBw/l3H3VR87lPx5uFUBgYefJwbHww8UwDHa9UmI4nityc6kRZ/V4scZSu&#10;PeLgnQjGO5NAE/uqj/VNt+dAMR5G+cScqqS5Y988+TDFKg46Hj9YSMpq20UjtgLqvRa6xOilzZmn&#10;mlpMZ9glgp4vDwxsMuGQ5NRJkndnQkbHHKxzIf6YIO6LfFN/Gj5/Rde69qjY8RELnCvMZ+CZDvO8&#10;k7H/CRS2K/Zn/ZKPvnqV7RzsnwAW4M88VwFim4p5MIAN53Hitghou359Lqlb1zMZdHdmwQLEaxbO&#10;S0R2zQHyni3p5aojViZuQtD1y4GlTjGDfdkRm1+oh9GeBlifnhsfdHxw/rBeEw/kijcfMU6GZH45&#10;FfMjS9zSS+FzndGv7SXCcoQbIrALOvFwJH4OvrNIr+6qu/X4hT5YWWZmTskSdTse0Lw5oOeaAIZe&#10;KaCDp4D62CE9Xz7MspY651WtOEhqnGyc6Jn2KTART8E+Mo+D6evp4BebQUlKj7jK6xoO8UhKEcx1&#10;ioOYnLqzU2w4MM8tEWYgueOLz1DBOBUXLhjPcojFyeCBlqsQfIWNUlLXPR4905YN+kgImgcX1gam&#10;UKSu7L63YvLmSDBwQ5JiGV0fPmg7p4MJWSzuTJiHkzUZT+pKWi7PkY3LJ76k1BDbNcC6dHzTQQWP&#10;hqdsPgoGSEBjDyQRkpbmxKTGdvn+D9Mmrw0Aw13ZYOSEbeCC1UFy63sgQTCvDi4Ola3BUNp0zZIa&#10;Z2QmQwvJoePMRJKKQQtJPxkPJt78NAAkLT3enlGnqnXdEUOc2EkYs3Isv3nB6barq3Wd4lFooEDA&#10;93PxICm2rjN9/eEYUy0XHuj5cEDXJh0Oi3OpQ6lZW1i4oJLAAMMcTHDMi3z4z5P6+pW9M23jcE5S&#10;cFdJBj0MIdDFcc31EOJ8cmHLEcnP/vwSZW0HssBiQZscViFxVcyicIwiPLjigjEKocVuR6njb0FB&#10;U/Bc1yzQd8NjfFcerD3A+Yq8n2IVOGDoLcTDFQGoWIRAdc/ng1qAb2xRsZYTF2jYT113jOhETGlE&#10;6OD4CXYaDjxIEpRRi0OWDO2O/EbDWH0d13gwQax1Mb/6NunJ5h+mSYFpP1ffffKHhyLyBU92dmrM&#10;xzBUi91p35q4x4EhmQwvPszESdu+O/nrFS6iIaQ2xM77Rmf/V2vfvanFvb1TBGUNmrL6kjCyS8/m&#10;GAKKKxCP52m4unUQDGOUTKt3swal7ulzXYaE1Ho4WfoOcbAvrYKKACTHy9ousShNRdRusCGQ9yN5&#10;v9A16h8GPplAQ0IY4Y5i6BgJvuwCWIxHtZq+2WCAZNH0PgEr3CMG4zV84kpKjXEn0XYXwKztTDjd&#10;dXcpibgzcYtBqZWK/eOCto3UT2q2X/hE3zsdCZGMBErFiUmAlZ6RYfp4AjqPLG73RBxTKmhbhlKT&#10;v3VvSighorFvCqhbJgO3tD3xUFqNmj9bTGHhEyGu1H1G3ikYgNTx4IG+FV1034DshEjoQVLXdqZv&#10;oTNN5zojKbwTQMtBCAfTMiRZRS3eGo7YLgoZIzygMMIFPhKpay9fXrjEMR5W+mfAbHcUSDhe2o4M&#10;WOAWD9t2JYHbscKH9KI6jfE2KLmRcERqWoVmfHu641rYQg/mD0RKknFN2xQBBHtyUKOxPRR3N9yt&#10;UWDMxJj6U+f6j8ywjUAhk4rCIB02HYyljttlySOmsFIbSamHwslkd8IdG3ryVDdGMUPLJZGS2MNJ&#10;3XzzofJHpsdxN0fhsiMO5jiyYDHuUmrOqZB6qn7/c6QmOukeSU2Z0jYmJDd1017IfPmPz87c5+Ik&#10;G+DE6iARLI5w//4sy2sFTecmz9iOoHvhysatRhcln3WU5LFVuOS/AhiCdvmqKs9fW6tuz8bJQ+mA&#10;E2iIEkPNOgouyC2yajlJTcOtcyZOnp5NxICWHWPACCdXH7cxGi6KjXTuDwTs2RhRNx9B1sfFoWEb&#10;+iMeYY3CNl9zpxe9q2EX/asJTrohSipVlPLZl69Tp5i7kNT6bqmgR5VhQnhWCXWKttSbPTAf+0+k&#10;yBw87iXvlK0Y+DchRTKqW0yUiFT9SrsZ4ndm2yT8Mg+3dmOUcDNxAQYJypZ6MgqitZ2Q6Jh/pjXG&#10;fpxu8JLHwDe2uFoX1Rwy/vFbGfDV939/9MmmMMQimSL0cFJrElIjtnPsMSDowpW05Q6J3xijBNPH&#10;XZEQ1RjVoZFILZsfiaT7zRkWkbhr4K6Ci9I9QjJ45JyM8TXKFqjqISl1XFNhT+SJ66ScQ6TwHg1V&#10;BV1cFFPNwjFqUkLpz+bBcTd0vNLx+FqAKqgA1FHyGqJUNUKP2kSMdym9fINSpWRpR2xxvhbmI7ul&#10;rnccdVyPpA4h6oUhLprhpI4Wn0nUQtwMcUyrQxJ+8kuu/Ls25p2LnFvrl/T1EM5WXbtpuYye/IOS&#10;VxYoWSdDZe99x1cmNWYkx6VzrRlIJgQTCbIpOGWwgeqzvVPUMOxQywt1SNzeDHHVm/jiykSddunu&#10;1Oe2jQVkpeOE6CExDZE8a4/mDTn5qzp/3kimfujjKjfEeokE00NgyPZsgASioQq0MZT3PYNbPUUF&#10;JQYhuRaSyjuh8or8uLxj876e5c7BdlJhLkYB+h/LpMJIA3glJ3VdyLabhIsqFthi6Z3LhTuSYDHu&#10;RPrYzpxnOvUsVI3IdkjA3XA894Z8/QfzLn+pac/E/DhBGJAUwDm5zikyN46GWzQN9UgVKxYk17YP&#10;MYS8mUU1MlLPQonuE5QGmqjvatqwqf6MRGqin2s7CcCOJYF5Dokw2yEadIk+jaQ2eTGpMSiqf8x0&#10;a1J3PC4OIXhHS8M+SeJUN5spW6CKhjucFmJk6BAFK/zTB3SdcRE7sWHe7pM47t+3/tabDz6bui2a&#10;UkNlC5D81sadbethERVhNwSf5LJWHXdcfC4JMH+nNAbFhV0VooXqlSHBbJj6YewWMWCAahXNTQI2&#10;4emZ3hFZi7RxBzHBOddA+wzkjvWViEUZWnmJq+SUCm+gpNwmLKFW5KumVyW1kbsQ1HFlqplhVJdt&#10;FHzqJA1dlKVQYU0RDdUCQ9xeDNFDoYcSazaSUlzT6SbLI0/quXiVTAONUmJQqtqjPo6TLtU7k8H0&#10;eMr3JJRU2S4W9cRkNPbQ4+HDGxI+u9gt/FsjrMMQDVwNVJ9YhdU6pB0PRkEjDSUFqU9lezR6g85+&#10;KE9qomvPQWOVvFO2xBs+niIwRl1dze7II/nxLDvAe0BzJ/1C+wLVtD1xWZs9WMVROs44MSi9XkRq&#10;ihRISAOHVJjhwAGmuOvOXCc02mQ69TP1g0hqPbILIrYaGG9Mc+VjaGgTGKNhZohtvERSP0dqr0g5&#10;Ulc1bVK2xEXpxgI9DCnVRXtnEapfRrhgdHblwIcrDkLtjYcG8mM2tg3HeUN75dkCJP2dZhED51B1&#10;GM4ndZtwygg3QnwWuB67LyV15RBSc1PKD5L3pZfuas+0iQR9XOiajtHAre+OOiou1Z6BQmMBtRMm&#10;QpS4JmlIG/U3vlqrhOGRo9Ad9d6+WEr/e9X0SqRGVcIAV9XhlIIvSUASvaiTCpCRpcLKa6ozTNHg&#10;RF2Z5sODmTZRaJgJYR6qLBPR0JJF9BGderYjE3VYtIBROnrHltzw551ccpx/av0clK5GKCWIJFy2&#10;n/MDqVsV9W+i+xkj0LPsUFrGp7etoZd9sCOMf0fd9QROFiFPKqhZhVAklRR1TjfEcFFtlL5EbZiO&#10;Ae3COukNGiKpF6GkNiZbo6uU1HMccIvF3YWG0kbbNRnM6CkXP6OLPzQNyHDWcuZT/Sdq2XSbCOpy&#10;g1N4LkMHDcqXSWpCBhOUcLpoBK7Zm/lUUNJiMhsl2Eg6tT5ia4iL2RDbGo9z+PWjb82NMPJNC6Wv&#10;CUq2F6gfLyX1dFQ/jNF4nId9McYxLgngw+I9/F9cD3M7iJQfzpGYE83ps8lCw92R/BjvSAW74BND&#10;3KukTGxu62fKdijR0SAnxmKQsHInee+dWB1IdlVi2M9x5EFmfgsV4x0mLMjSRnVTHwWdMeK8YKdo&#10;YN1+7oCmTwYYo4DRRG/ICr/Y757j7Pt2B0EtKPMnpc0xkNPWPxgw/jJyvxKpUU0w8RDBbLSMF+1i&#10;/uNTr8R/qNof/Cm9qIqK0Jpvyxig7UDXEqoDM7fHQ/X9L/0nbEXDD4ExwA7b7k2hpGxtV5fBLHvU&#10;Y9G7YuQSB7vSWhvJe2Hdrbdn4Wol6gdRgTYcSqLUlpiM2uxZSAZdNNiM0BOh7crGBcMCXSQt0Vtp&#10;2N4Mx1Tg5TfGkvwztoVje6j+ELXGEaWfWywQI3aQ1OhWM0L1RhO3X/IuvfJi0LRtR1CK5SDgMVgv&#10;TgYaizq4sAy8sB3cXuc6JYNPrJjy0ngez4rUQqNJ7xUk9Ty3BJiORlBJZ5c5I6fRQ+MPSE1DKboQ&#10;VRAt7LdrRC4VqqmDRpQB7kB/VlJPJ+oHCgV1Zxb4sIpqseoXxi0Xt1xdNhPxJIaeHi72yWbHoK6u&#10;+zlvmoZ12MCCnah6EG8JCq9VPoxf0OD4eYF3wq80LKeLKihxj07dGkQJ2KX2oYgZukLx3VzcnWmu&#10;KTDDWQSGuAMSDcAE1bmJW6OgGh0QQ/gqDemE1wp6ny4xjpG6414lEVJr2aBHAtUGAyTOZvpQnXom&#10;WtDaCLoJGnHzvOJRR0tA6x/1b9cMiMAA+PiKCpEWltVEwi1EC9w9JIeK4TaxCvxpzg5imKXAdAc+&#10;JKVVetRfvmyEBhlKai7MR2ntJ2ymSC3GwPjZ6GYi+hyxzNcFpVKSmqSNe7nfauDWTcNVbYhSh2yN&#10;egi6Ef7WcE+HLf5xMsNWaalPIuU31se6DbDtJd6sn2X1LNqZDIsQ8HloiGnY/46Pz7HMi9OdiMGI&#10;nhvilXlm0M1zRzL4iGGZX9TgzucRIY7RdMHJwXyq21nAr22n7uPJkg+zsJp4asjinO8jhJnbgqVx&#10;xqc6dmriYiHvtfA3s64zbUNQ9EYdFBJGSGoi2cZuCYeK9uvTyC0QXTRkjdBgIy69xb6C51x6svZI&#10;aKyyDXqucF700NvkE5VL4UlSYk2TqSr6ymluRF3igmeYpPllfFjszviFhn0hi1bHJQn8IzKpIH/5&#10;RHim4RFD2ULGaBfRUGjpeiPBfREXFGJG2OcFaLQSL9iUTUfgCToKZqDrWBvnbj4KGy1Uhzyi+F2O&#10;LOGV5XtiftZ2R9x92aDrwgFuXgN1JW7EJGq/Hn4gsyn8ZYMg38Xiu+9MNg0DVWxYzTYePt0nPXQh&#10;qaT5ivJHm5gwxYEFs2x4MNmGS+WbgYr95M9CoLGnf9W41UdA2zYR1ByTYOz6w9D9+PFoUrbh4uM1&#10;n6yJQL9sAijjinxnSQi0Xr1qMN48AnVodDNZxYBrcmMfyVvQ9OX7ZOtVR91aDY2+xQHSa06yFC4s&#10;SVWxxOtGZkxQxUWmjIcKk23igZFYzJDPNwnvF6rZ8kHFmosqQxC09j0ZjFHWQuNQF3eDWUiqic/u&#10;5cnKigobj6uiX30qGn+qWK+qVTxMxytY0ZnkQOT3WxkOYZIMVXQTzrBnwVi8lxh/uuWQfPsO4aeu&#10;qOBOomYXB5PN2RCff4668BuZ3RRM/NbS9ww4UtEi2Zsssh+3ORqUHeNgFqpky3enUGOm0+vemLYt&#10;EtTtuLj44pBcQ7GQby+r7trH7+O1OHVU05Qd8EbMsRNUgD5JMRUNG0avjYDZeK1rOjoCHA9mUrvA&#10;HyVeeaPPW+tYoIU+7xmO6P/fFvKH/0lghnMELETbQg+JqmWN84bep9nWaOQiD2bieYUmqnlL8O4h&#10;DaXwmt0ZoIaYzsbLFBMs4kFUXDN4Gbz0Ys+sMXi/cbozAzHNhBl4aeR0zbmtI/axtONWyLLwNmi/&#10;95A60nxZokvqRpOfaAyml23XsjL0/Lqx1DfRxffId4b47Dt4u+RtOgbhk2N06j3esSPfyI98W5EY&#10;7E/0b1J+v6RzDHEfkTzStirfQyt3cDuMkFSNkdXBfhbALl8XkRAnOy9s5lWctJRUlS2i463r4eNK&#10;Ly+fT76L68u2DL8ixDh79h2q79g26ddzmGD9WRVnjFPLyzeJzrVY/cEVo9eoMRG8hHVjh9dhjnq3&#10;DMf9OJ7hWJDxybdNz2j9QIa9PBayOghGw+2X4W2S+aHyYZ/MzX8/3ib5DmQ1jqMwxfmRX5wj8QGv&#10;wb1JzfWz+SJzPFK+W3irXsOBGJToAkavysGMylvkAgE1r1gmkFdbRVyeemjsTrJggAx3MqdkvMPr&#10;lPGKKo+3lP6QqwGi5p92JnWAfVwntJ27/+nLSK34rkDgVREgd2CnofE/E88AZtonwrZ9vCG76jrv&#10;yO9UcCebi0b4h+v2oU4u/dcSfyqR4ByL6CpwFPXBzsQWiGXWQs+jbzb8qUoVhRUIyCHAwZvw5Cey&#10;6er75E6oPDhJKOkjqvrHkB0pXO762J8GsOf2d5Nsj+ZDVNolENZ0ArepDUov9RDrV5EUCPx1Eej6&#10;/NsJWSWtP/bh1XeiH56//USzvfMy3L73aP1fd1SKnisQGAEBErzySv9nQYGeAgEFAgoEFAgoEFAg&#10;oEBAgYACgf8fCPw3GH24hCisyHQAAAAASUVORK5CYII="/>
  <p:tag name="ISPRING_PRESENTERDATA_0" val="0KbQtdC90YLRgCDQv9C+0LLRi9GI0LXQvdC40Y8g0LrQstCw0LvQuNGE0LjQutCw0YbQuNC4||||e0U1NjFCMjg3LUY5N0MtNDhBRC05MjU2LURGNEE0NDAxNjE0Q30=||SVNQUklOR19QUkVTRU5URVJfUEhPVE9fMA==|MQ==||SVNQUklOR19QUkVTRU5URVJfUEhPVE9fMA==|"/>
  <p:tag name="ISPRING_UUID" val="{C41DF690-3201-46AF-97B1-7604BBE73B40}"/>
  <p:tag name="ISPRING_RESOURCE_FOLDER" val="C:\Users\noo\E\ЛИЭ\Обучение ОТ\Обучение ОТ на сайт\Обучение_ОТ_сайт\"/>
  <p:tag name="ISPRING_PRESENTATION_PATH" val="C:\Users\noo\E\ЛИЭ\Обучение ОТ\Обучение ОТ на сайт\Обучение_ОТ_сайт.pptx"/>
  <p:tag name="ISPRING_PROJECT_FOLDER_UPDATED" val="1"/>
  <p:tag name="ISPRING_SCREEN_RECS_UPDATED" val="C:\Users\noo\E\ЛИЭ\Обучение ОТ\Обучение ОТ на сайт\Обучение_ОТ_сайт\"/>
  <p:tag name="GENSWF_MOVIE_ONCLICK_URL" val="http://"/>
  <p:tag name="GENSWF_MOVIE_ONCLICK_URL_TARGET" val="_self"/>
  <p:tag name="GENSWF_MOVIE_PRESENTATION_END_URL_ENABLED" val="1"/>
  <p:tag name="GENSWF_MOVIE_PRESENTATION_END_URL" val="http://eactt.ru/uslugi/obot/informaciya_dlya_obuchaemyh/kurs_obucheniya/"/>
  <p:tag name="GENSWF_MOVIE_PRESENTATION_END_URL_TARGET" val="_self"/>
  <p:tag name="ISPRING_SCORM_RATE_SLIDES" val="0"/>
  <p:tag name="ISPRING_SCORM_PASSING_SCORE" val="0.000000"/>
  <p:tag name="ISPRING_ULTRA_SCORM_COURSE_ID" val="A35E87ED-F7C6-4471-BB77-9018EE8C909C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Каталог"/>
  <p:tag name="ISPRINGCLOUDFOLDERID" val="0"/>
  <p:tag name="ISPRINGCLOUDFOLDERPATH" val="Каталог"/>
  <p:tag name="ISPRING_OUTPUT_FOLDER" val="C:\Users\noo\E\ЛИЭ\Обучение ОТ\Обучение ОТ на сайт"/>
  <p:tag name="ISPRING_PRESENTATION_TITLE" val="Обучение_ОТ_сайт"/>
  <p:tag name="FLASHSPRING_PRESENTATION_REFERENCES" val=""/>
  <p:tag name="ISPRING_SCORM_RATE_QUIZZES" val="0"/>
</p:tagLst>
</file>

<file path=ppt/theme/theme1.xml><?xml version="1.0" encoding="utf-8"?>
<a:theme xmlns:a="http://schemas.openxmlformats.org/drawingml/2006/main" name="Граница">
  <a:themeElements>
    <a:clrScheme name="Граница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Границ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очки">
  <a:themeElements>
    <a:clrScheme name="Точки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Точки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очки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Текстура">
  <a:themeElements>
    <a:clrScheme name="1_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Тексту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Текстура">
  <a:themeElements>
    <a:clrScheme name="1_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Тексту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3_Текстура">
  <a:themeElements>
    <a:clrScheme name="1_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Тексту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4_Текстура">
  <a:themeElements>
    <a:clrScheme name="1_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Тексту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5_Текстура">
  <a:themeElements>
    <a:clrScheme name="1_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Тексту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Сетка с тенью">
  <a:themeElements>
    <a:clrScheme name="Сетка с тенью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Сетка с тень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ка с тенью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6_Текстура">
  <a:themeElements>
    <a:clrScheme name="1_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Тексту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7_Текстура">
  <a:themeElements>
    <a:clrScheme name="1_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Тексту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8_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Равновесие">
  <a:themeElements>
    <a:clrScheme name="Равновесие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арелка">
  <a:themeElements>
    <a:clrScheme name="Тарелка 4">
      <a:dk1>
        <a:srgbClr val="666A5C"/>
      </a:dk1>
      <a:lt1>
        <a:srgbClr val="FFFFFF"/>
      </a:lt1>
      <a:dk2>
        <a:srgbClr val="757868"/>
      </a:dk2>
      <a:lt2>
        <a:srgbClr val="C4C3AA"/>
      </a:lt2>
      <a:accent1>
        <a:srgbClr val="9AC2C0"/>
      </a:accent1>
      <a:accent2>
        <a:srgbClr val="4D4F45"/>
      </a:accent2>
      <a:accent3>
        <a:srgbClr val="BDBEB9"/>
      </a:accent3>
      <a:accent4>
        <a:srgbClr val="DADADA"/>
      </a:accent4>
      <a:accent5>
        <a:srgbClr val="CADDDC"/>
      </a:accent5>
      <a:accent6>
        <a:srgbClr val="45473E"/>
      </a:accent6>
      <a:hlink>
        <a:srgbClr val="009999"/>
      </a:hlink>
      <a:folHlink>
        <a:srgbClr val="BFCB4F"/>
      </a:folHlink>
    </a:clrScheme>
    <a:fontScheme name="Тарелка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арелка 1">
        <a:dk1>
          <a:srgbClr val="660000"/>
        </a:dk1>
        <a:lt1>
          <a:srgbClr val="FFFFFF"/>
        </a:lt1>
        <a:dk2>
          <a:srgbClr val="A80000"/>
        </a:dk2>
        <a:lt2>
          <a:srgbClr val="FFFF99"/>
        </a:lt2>
        <a:accent1>
          <a:srgbClr val="FF6600"/>
        </a:accent1>
        <a:accent2>
          <a:srgbClr val="6A0000"/>
        </a:accent2>
        <a:accent3>
          <a:srgbClr val="D1AAAA"/>
        </a:accent3>
        <a:accent4>
          <a:srgbClr val="DADADA"/>
        </a:accent4>
        <a:accent5>
          <a:srgbClr val="FFB8AA"/>
        </a:accent5>
        <a:accent6>
          <a:srgbClr val="5F00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2">
        <a:dk1>
          <a:srgbClr val="6A4700"/>
        </a:dk1>
        <a:lt1>
          <a:srgbClr val="FFFFFF"/>
        </a:lt1>
        <a:dk2>
          <a:srgbClr val="522900"/>
        </a:dk2>
        <a:lt2>
          <a:srgbClr val="FFFF99"/>
        </a:lt2>
        <a:accent1>
          <a:srgbClr val="CC9900"/>
        </a:accent1>
        <a:accent2>
          <a:srgbClr val="9C7300"/>
        </a:accent2>
        <a:accent3>
          <a:srgbClr val="B3ACAA"/>
        </a:accent3>
        <a:accent4>
          <a:srgbClr val="DADADA"/>
        </a:accent4>
        <a:accent5>
          <a:srgbClr val="E2CAAA"/>
        </a:accent5>
        <a:accent6>
          <a:srgbClr val="8D6800"/>
        </a:accent6>
        <a:hlink>
          <a:srgbClr val="FF99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3">
        <a:dk1>
          <a:srgbClr val="495630"/>
        </a:dk1>
        <a:lt1>
          <a:srgbClr val="FFFFCC"/>
        </a:lt1>
        <a:dk2>
          <a:srgbClr val="2D361C"/>
        </a:dk2>
        <a:lt2>
          <a:srgbClr val="BAD38D"/>
        </a:lt2>
        <a:accent1>
          <a:srgbClr val="68803E"/>
        </a:accent1>
        <a:accent2>
          <a:srgbClr val="556636"/>
        </a:accent2>
        <a:accent3>
          <a:srgbClr val="ADAEAB"/>
        </a:accent3>
        <a:accent4>
          <a:srgbClr val="DADAAE"/>
        </a:accent4>
        <a:accent5>
          <a:srgbClr val="B9C0AF"/>
        </a:accent5>
        <a:accent6>
          <a:srgbClr val="4C5C30"/>
        </a:accent6>
        <a:hlink>
          <a:srgbClr val="339933"/>
        </a:hlink>
        <a:folHlink>
          <a:srgbClr val="D9D4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4">
        <a:dk1>
          <a:srgbClr val="666A5C"/>
        </a:dk1>
        <a:lt1>
          <a:srgbClr val="FFFFFF"/>
        </a:lt1>
        <a:dk2>
          <a:srgbClr val="757868"/>
        </a:dk2>
        <a:lt2>
          <a:srgbClr val="C4C3AA"/>
        </a:lt2>
        <a:accent1>
          <a:srgbClr val="9AC2C0"/>
        </a:accent1>
        <a:accent2>
          <a:srgbClr val="4D4F45"/>
        </a:accent2>
        <a:accent3>
          <a:srgbClr val="BDBEB9"/>
        </a:accent3>
        <a:accent4>
          <a:srgbClr val="DADADA"/>
        </a:accent4>
        <a:accent5>
          <a:srgbClr val="CADDDC"/>
        </a:accent5>
        <a:accent6>
          <a:srgbClr val="45473E"/>
        </a:accent6>
        <a:hlink>
          <a:srgbClr val="009999"/>
        </a:hlink>
        <a:folHlink>
          <a:srgbClr val="BFCB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5">
        <a:dk1>
          <a:srgbClr val="006664"/>
        </a:dk1>
        <a:lt1>
          <a:srgbClr val="FFFFFF"/>
        </a:lt1>
        <a:dk2>
          <a:srgbClr val="00908D"/>
        </a:dk2>
        <a:lt2>
          <a:srgbClr val="ADE5CD"/>
        </a:lt2>
        <a:accent1>
          <a:srgbClr val="00CCFF"/>
        </a:accent1>
        <a:accent2>
          <a:srgbClr val="006666"/>
        </a:accent2>
        <a:accent3>
          <a:srgbClr val="AAC6C5"/>
        </a:accent3>
        <a:accent4>
          <a:srgbClr val="DADADA"/>
        </a:accent4>
        <a:accent5>
          <a:srgbClr val="AAE2FF"/>
        </a:accent5>
        <a:accent6>
          <a:srgbClr val="005C5C"/>
        </a:accent6>
        <a:hlink>
          <a:srgbClr val="6DD8DB"/>
        </a:hlink>
        <a:folHlink>
          <a:srgbClr val="C5E2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6">
        <a:dk1>
          <a:srgbClr val="000000"/>
        </a:dk1>
        <a:lt1>
          <a:srgbClr val="DDDCC5"/>
        </a:lt1>
        <a:dk2>
          <a:srgbClr val="000000"/>
        </a:dk2>
        <a:lt2>
          <a:srgbClr val="B9B695"/>
        </a:lt2>
        <a:accent1>
          <a:srgbClr val="EAEBE9"/>
        </a:accent1>
        <a:accent2>
          <a:srgbClr val="BFBFAB"/>
        </a:accent2>
        <a:accent3>
          <a:srgbClr val="EBEBDF"/>
        </a:accent3>
        <a:accent4>
          <a:srgbClr val="000000"/>
        </a:accent4>
        <a:accent5>
          <a:srgbClr val="F3F3F2"/>
        </a:accent5>
        <a:accent6>
          <a:srgbClr val="ADAD9B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арелка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36699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ADB8CA"/>
        </a:accent5>
        <a:accent6>
          <a:srgbClr val="555555"/>
        </a:accent6>
        <a:hlink>
          <a:srgbClr val="BBE5FF"/>
        </a:hlink>
        <a:folHlink>
          <a:srgbClr val="B6B3E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8">
        <a:dk1>
          <a:srgbClr val="000090"/>
        </a:dk1>
        <a:lt1>
          <a:srgbClr val="EAEAEA"/>
        </a:lt1>
        <a:dk2>
          <a:srgbClr val="3A3AB2"/>
        </a:dk2>
        <a:lt2>
          <a:srgbClr val="CAD4DC"/>
        </a:lt2>
        <a:accent1>
          <a:srgbClr val="3974AF"/>
        </a:accent1>
        <a:accent2>
          <a:srgbClr val="232369"/>
        </a:accent2>
        <a:accent3>
          <a:srgbClr val="AEAED5"/>
        </a:accent3>
        <a:accent4>
          <a:srgbClr val="C8C8C8"/>
        </a:accent4>
        <a:accent5>
          <a:srgbClr val="AEBCD4"/>
        </a:accent5>
        <a:accent6>
          <a:srgbClr val="1F1F5E"/>
        </a:accent6>
        <a:hlink>
          <a:srgbClr val="00CCFF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9">
        <a:dk1>
          <a:srgbClr val="9C9C9C"/>
        </a:dk1>
        <a:lt1>
          <a:srgbClr val="FFFFFF"/>
        </a:lt1>
        <a:dk2>
          <a:srgbClr val="8696CA"/>
        </a:dk2>
        <a:lt2>
          <a:srgbClr val="FFFFFF"/>
        </a:lt2>
        <a:accent1>
          <a:srgbClr val="97D1D5"/>
        </a:accent1>
        <a:accent2>
          <a:srgbClr val="666699"/>
        </a:accent2>
        <a:accent3>
          <a:srgbClr val="C3C9E1"/>
        </a:accent3>
        <a:accent4>
          <a:srgbClr val="DADADA"/>
        </a:accent4>
        <a:accent5>
          <a:srgbClr val="C9E5E7"/>
        </a:accent5>
        <a:accent6>
          <a:srgbClr val="5C5C8A"/>
        </a:accent6>
        <a:hlink>
          <a:srgbClr val="0000FF"/>
        </a:hlink>
        <a:folHlink>
          <a:srgbClr val="00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Сотрудничество">
  <a:themeElements>
    <a:clrScheme name="Сотрудничество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Сотрудничество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трудничество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7776</TotalTime>
  <Words>9395</Words>
  <Application>Microsoft Office PowerPoint</Application>
  <PresentationFormat>Экран (4:3)</PresentationFormat>
  <Paragraphs>1273</Paragraphs>
  <Slides>124</Slides>
  <Notes>124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19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124</vt:i4>
      </vt:variant>
    </vt:vector>
  </HeadingPairs>
  <TitlesOfParts>
    <vt:vector size="155" baseType="lpstr">
      <vt:lpstr>Arial</vt:lpstr>
      <vt:lpstr>Arial Black</vt:lpstr>
      <vt:lpstr>Calibri</vt:lpstr>
      <vt:lpstr>Garamond</vt:lpstr>
      <vt:lpstr>Symbol</vt:lpstr>
      <vt:lpstr>Tahoma</vt:lpstr>
      <vt:lpstr>Times New Roman</vt:lpstr>
      <vt:lpstr>Verdana</vt:lpstr>
      <vt:lpstr>Wingdings</vt:lpstr>
      <vt:lpstr>Граница</vt:lpstr>
      <vt:lpstr>Склон</vt:lpstr>
      <vt:lpstr>Равновесие</vt:lpstr>
      <vt:lpstr>Слои</vt:lpstr>
      <vt:lpstr>Глобус</vt:lpstr>
      <vt:lpstr>Текстура</vt:lpstr>
      <vt:lpstr>Тарелка</vt:lpstr>
      <vt:lpstr>Круги</vt:lpstr>
      <vt:lpstr>Сотрудничество</vt:lpstr>
      <vt:lpstr>Точки</vt:lpstr>
      <vt:lpstr>1_Текстура</vt:lpstr>
      <vt:lpstr>2_Текстура</vt:lpstr>
      <vt:lpstr>3_Текстура</vt:lpstr>
      <vt:lpstr>4_Текстура</vt:lpstr>
      <vt:lpstr>5_Текстура</vt:lpstr>
      <vt:lpstr>Сетка с тенью</vt:lpstr>
      <vt:lpstr>6_Текстура</vt:lpstr>
      <vt:lpstr>7_Текстура</vt:lpstr>
      <vt:lpstr>8_Текстура</vt:lpstr>
      <vt:lpstr>Worksheet</vt:lpstr>
      <vt:lpstr>Document</vt:lpstr>
      <vt:lpstr>Документ</vt:lpstr>
      <vt:lpstr>Актуальные вопросы охраны труда в организациях  (обучение по охране труда руководителей и специалистов организаций)</vt:lpstr>
      <vt:lpstr>Правовые основы охраны труда в организации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Обязанности работодателя по обеспечению безопасных условий и охраны труда  (ст. 212 ТК) </vt:lpstr>
      <vt:lpstr>Обязанности работника в области охраны труда (ст. 214 ТК) </vt:lpstr>
      <vt:lpstr>Правовые основы охраны труда в организации - ответственность за нарушение законодательства об охране труда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Служба охраны труда в организации</vt:lpstr>
      <vt:lpstr>Служба охраны труда в организации </vt:lpstr>
      <vt:lpstr>Служба охраны труда в организации </vt:lpstr>
      <vt:lpstr>Комитеты (комиссии) и уполномоченные (доверенные) лица по охране труда</vt:lpstr>
      <vt:lpstr>Обязанности работодателя по обеспечению безопасных условий и охраны труда  (ст. 212 ТК) </vt:lpstr>
      <vt:lpstr>Специальная оценка условий труда</vt:lpstr>
      <vt:lpstr>Специальная оценка условий труда</vt:lpstr>
      <vt:lpstr>Презентация PowerPoint</vt:lpstr>
      <vt:lpstr>Презентация PowerPoint</vt:lpstr>
      <vt:lpstr> Применение результатов специальной оценки условий труда</vt:lpstr>
      <vt:lpstr>Презентация PowerPoint</vt:lpstr>
      <vt:lpstr>Гарантии и компенсации работникам</vt:lpstr>
      <vt:lpstr>Презентация PowerPoint</vt:lpstr>
      <vt:lpstr>Специальная оценка условий труда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Специальная оценка условий труда</vt:lpstr>
      <vt:lpstr>Обязанности работодателя по обеспечению безопасных условий и охраны труда  (ст. 212 ТК) </vt:lpstr>
      <vt:lpstr>Презентация PowerPoint</vt:lpstr>
      <vt:lpstr>Система обучения по охране труда</vt:lpstr>
      <vt:lpstr>Презентация PowerPoint</vt:lpstr>
      <vt:lpstr>Презентация PowerPoint</vt:lpstr>
      <vt:lpstr>Презентация PowerPoint</vt:lpstr>
      <vt:lpstr>Программа вводного инструктажа </vt:lpstr>
      <vt:lpstr>Презентация PowerPoint</vt:lpstr>
      <vt:lpstr>Презентация PowerPoint</vt:lpstr>
      <vt:lpstr>Презентация PowerPoint</vt:lpstr>
      <vt:lpstr>Программа инструктажа на рабочем месте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Организация первой помощи пострадавшим  на производстве</vt:lpstr>
      <vt:lpstr>Организация первой помощи пострадавшим  на производстве</vt:lpstr>
      <vt:lpstr>Организация первой помощи пострадавшим  на производстве</vt:lpstr>
      <vt:lpstr>Организация первой помощи пострадавшим  на производстве</vt:lpstr>
      <vt:lpstr>Организация первой помощи пострадавшим  на производстве</vt:lpstr>
      <vt:lpstr>Организация первой помощи пострадавшим  на производстве</vt:lpstr>
      <vt:lpstr>Организация первой помощи пострадавшим  на производстве</vt:lpstr>
      <vt:lpstr>Организация первой помощи пострадавшим  на производстве</vt:lpstr>
      <vt:lpstr>Организация первой помощи пострадавшим  на производстве</vt:lpstr>
      <vt:lpstr>Организация первой помощи пострадавшим  на производстве</vt:lpstr>
      <vt:lpstr>Организация первой помощи пострадавшим  на производстве</vt:lpstr>
      <vt:lpstr>Организация первой помощи пострадавшим  на производстве</vt:lpstr>
      <vt:lpstr>Презентация PowerPoint</vt:lpstr>
      <vt:lpstr>Обязанности работодателя по обеспечению безопасных условий и охраны труда  (ст. 212 ТК)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Обязанности работодателя по обеспечению безопасных условий и охраны труда  (ст. 212 ТК)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Обязанности работодателя по обеспечению безопасных условий и охраны труда  (ст. 212 ТК)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Обязанности работодателя по обеспечению безопасных условий и охраны труда  (ст. 212 ТК)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Актуальные вопросы охраны труда в организациях  (обучение по охране труда руководителей и специалистов организаций)</vt:lpstr>
    </vt:vector>
  </TitlesOfParts>
  <Company>13_rk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Обучение_ОТ_сайт</dc:title>
  <dc:creator>comp_13</dc:creator>
  <cp:lastModifiedBy>Ермилова Диана Борисовна</cp:lastModifiedBy>
  <cp:revision>373</cp:revision>
  <cp:lastPrinted>2018-12-04T10:57:47Z</cp:lastPrinted>
  <dcterms:created xsi:type="dcterms:W3CDTF">2007-03-09T11:24:23Z</dcterms:created>
  <dcterms:modified xsi:type="dcterms:W3CDTF">2019-02-01T08:43:16Z</dcterms:modified>
</cp:coreProperties>
</file>