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75" r:id="rId3"/>
    <p:sldId id="262" r:id="rId4"/>
    <p:sldId id="298" r:id="rId5"/>
    <p:sldId id="297" r:id="rId6"/>
    <p:sldId id="300" r:id="rId7"/>
    <p:sldId id="301" r:id="rId8"/>
    <p:sldId id="302" r:id="rId9"/>
    <p:sldId id="303" r:id="rId10"/>
    <p:sldId id="309" r:id="rId11"/>
    <p:sldId id="311" r:id="rId12"/>
    <p:sldId id="299" r:id="rId13"/>
    <p:sldId id="281" r:id="rId14"/>
    <p:sldId id="284" r:id="rId15"/>
    <p:sldId id="285" r:id="rId16"/>
    <p:sldId id="310" r:id="rId17"/>
    <p:sldId id="282" r:id="rId18"/>
    <p:sldId id="287" r:id="rId19"/>
    <p:sldId id="268" r:id="rId20"/>
    <p:sldId id="296" r:id="rId21"/>
    <p:sldId id="304" r:id="rId22"/>
    <p:sldId id="307" r:id="rId23"/>
    <p:sldId id="288" r:id="rId24"/>
    <p:sldId id="289" r:id="rId25"/>
    <p:sldId id="290" r:id="rId26"/>
    <p:sldId id="291" r:id="rId27"/>
    <p:sldId id="292" r:id="rId28"/>
    <p:sldId id="293" r:id="rId29"/>
    <p:sldId id="294" r:id="rId30"/>
    <p:sldId id="295" r:id="rId31"/>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30" autoAdjust="0"/>
  </p:normalViewPr>
  <p:slideViewPr>
    <p:cSldViewPr>
      <p:cViewPr varScale="1">
        <p:scale>
          <a:sx n="94" d="100"/>
          <a:sy n="94" d="100"/>
        </p:scale>
        <p:origin x="4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1" y="0"/>
            <a:ext cx="2944813" cy="496888"/>
          </a:xfrm>
          <a:prstGeom prst="rect">
            <a:avLst/>
          </a:prstGeom>
        </p:spPr>
        <p:txBody>
          <a:bodyPr vert="horz" lIns="91440" tIns="45720" rIns="91440" bIns="45720" rtlCol="0"/>
          <a:lstStyle>
            <a:lvl1pPr algn="r">
              <a:defRPr sz="1200"/>
            </a:lvl1pPr>
          </a:lstStyle>
          <a:p>
            <a:fld id="{7C94B088-9DE8-4944-BE14-3D31F4826FDD}" type="datetimeFigureOut">
              <a:rPr lang="en-US" smtClean="0"/>
              <a:t>12/1/2017</a:t>
            </a:fld>
            <a:endParaRPr lang="en-US"/>
          </a:p>
        </p:txBody>
      </p:sp>
      <p:sp>
        <p:nvSpPr>
          <p:cNvPr id="4" name="Footer Placeholder 3"/>
          <p:cNvSpPr>
            <a:spLocks noGrp="1"/>
          </p:cNvSpPr>
          <p:nvPr>
            <p:ph type="ftr" sz="quarter" idx="2"/>
          </p:nvPr>
        </p:nvSpPr>
        <p:spPr>
          <a:xfrm>
            <a:off x="1"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1" y="9432925"/>
            <a:ext cx="2944813" cy="496888"/>
          </a:xfrm>
          <a:prstGeom prst="rect">
            <a:avLst/>
          </a:prstGeom>
        </p:spPr>
        <p:txBody>
          <a:bodyPr vert="horz" lIns="91440" tIns="45720" rIns="91440" bIns="45720" rtlCol="0" anchor="b"/>
          <a:lstStyle>
            <a:lvl1pPr algn="r">
              <a:defRPr sz="1200"/>
            </a:lvl1pPr>
          </a:lstStyle>
          <a:p>
            <a:fld id="{520F2CE5-C7D3-4DF7-A9FF-5430AD7732A9}" type="slidenum">
              <a:rPr lang="en-US" smtClean="0"/>
              <a:t>‹#›</a:t>
            </a:fld>
            <a:endParaRPr lang="en-US"/>
          </a:p>
        </p:txBody>
      </p:sp>
    </p:spTree>
    <p:extLst>
      <p:ext uri="{BB962C8B-B14F-4D97-AF65-F5344CB8AC3E}">
        <p14:creationId xmlns:p14="http://schemas.microsoft.com/office/powerpoint/2010/main" val="265168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6" y="0"/>
            <a:ext cx="2944283" cy="496570"/>
          </a:xfrm>
          <a:prstGeom prst="rect">
            <a:avLst/>
          </a:prstGeom>
        </p:spPr>
        <p:txBody>
          <a:bodyPr vert="horz" lIns="91440" tIns="45720" rIns="91440" bIns="45720" rtlCol="0"/>
          <a:lstStyle>
            <a:lvl1pPr algn="r">
              <a:defRPr sz="1200"/>
            </a:lvl1pPr>
          </a:lstStyle>
          <a:p>
            <a:fld id="{72067B8C-23C6-42F4-9404-DB3C315E2B8D}" type="datetimeFigureOut">
              <a:rPr lang="en-US" smtClean="0"/>
              <a:t>12/1/2017</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33106"/>
            <a:ext cx="2944283" cy="496570"/>
          </a:xfrm>
          <a:prstGeom prst="rect">
            <a:avLst/>
          </a:prstGeom>
        </p:spPr>
        <p:txBody>
          <a:bodyPr vert="horz" lIns="91440" tIns="45720" rIns="91440" bIns="45720" rtlCol="0" anchor="b"/>
          <a:lstStyle>
            <a:lvl1pPr algn="r">
              <a:defRPr sz="1200"/>
            </a:lvl1pPr>
          </a:lstStyle>
          <a:p>
            <a:fld id="{749617DD-5458-4910-9B03-ACD9B6338B95}" type="slidenum">
              <a:rPr lang="en-US" smtClean="0"/>
              <a:t>‹#›</a:t>
            </a:fld>
            <a:endParaRPr lang="en-US"/>
          </a:p>
        </p:txBody>
      </p:sp>
    </p:spTree>
    <p:extLst>
      <p:ext uri="{BB962C8B-B14F-4D97-AF65-F5344CB8AC3E}">
        <p14:creationId xmlns:p14="http://schemas.microsoft.com/office/powerpoint/2010/main" val="404646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9617DD-5458-4910-9B03-ACD9B6338B95}" type="slidenum">
              <a:rPr lang="en-US" smtClean="0"/>
              <a:t>1</a:t>
            </a:fld>
            <a:endParaRPr lang="en-US"/>
          </a:p>
        </p:txBody>
      </p:sp>
    </p:spTree>
    <p:extLst>
      <p:ext uri="{BB962C8B-B14F-4D97-AF65-F5344CB8AC3E}">
        <p14:creationId xmlns:p14="http://schemas.microsoft.com/office/powerpoint/2010/main" val="72649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617DD-5458-4910-9B03-ACD9B6338B95}" type="slidenum">
              <a:rPr lang="en-US" smtClean="0"/>
              <a:t>10</a:t>
            </a:fld>
            <a:endParaRPr lang="en-US"/>
          </a:p>
        </p:txBody>
      </p:sp>
    </p:spTree>
    <p:extLst>
      <p:ext uri="{BB962C8B-B14F-4D97-AF65-F5344CB8AC3E}">
        <p14:creationId xmlns:p14="http://schemas.microsoft.com/office/powerpoint/2010/main" val="64356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p:txBody>
          <a:bodyPr/>
          <a:lstStyle/>
          <a:p>
            <a:endParaRPr lang="en-US" dirty="0" smtClean="0">
              <a:ea typeface="ＭＳ Ｐゴシック" pitchFamily="34" charset="-128"/>
            </a:endParaRPr>
          </a:p>
        </p:txBody>
      </p:sp>
      <p:sp>
        <p:nvSpPr>
          <p:cNvPr id="27651" name="Slide Number Placeholder 3"/>
          <p:cNvSpPr>
            <a:spLocks noGrp="1"/>
          </p:cNvSpPr>
          <p:nvPr>
            <p:ph type="sldNum" sz="quarter" idx="5"/>
          </p:nvPr>
        </p:nvSpPr>
        <p:spPr>
          <a:noFill/>
        </p:spPr>
        <p:txBody>
          <a:bodyPr/>
          <a:lstStyle>
            <a:lvl1pPr defTabSz="882260">
              <a:spcBef>
                <a:spcPct val="20000"/>
              </a:spcBef>
              <a:buSzPct val="100000"/>
              <a:buFont typeface="Times" pitchFamily="18" charset="0"/>
              <a:defRPr sz="3000">
                <a:solidFill>
                  <a:schemeClr val="bg1"/>
                </a:solidFill>
                <a:latin typeface="Frutiger LT Std 45 Light" pitchFamily="34" charset="0"/>
                <a:ea typeface="ＭＳ Ｐゴシック" pitchFamily="34" charset="-128"/>
              </a:defRPr>
            </a:lvl1pPr>
            <a:lvl2pPr marL="715574" indent="-274444" defTabSz="882260">
              <a:spcBef>
                <a:spcPct val="20000"/>
              </a:spcBef>
              <a:buSzPct val="100000"/>
              <a:buFont typeface="Times" pitchFamily="18" charset="0"/>
              <a:defRPr sz="3000">
                <a:solidFill>
                  <a:schemeClr val="bg1"/>
                </a:solidFill>
                <a:latin typeface="Frutiger LT Std 45 Light" pitchFamily="34" charset="0"/>
                <a:ea typeface="ＭＳ Ｐゴシック" pitchFamily="34" charset="-128"/>
              </a:defRPr>
            </a:lvl2pPr>
            <a:lvl3pPr marL="1102826" indent="-220566" defTabSz="882260">
              <a:spcBef>
                <a:spcPct val="20000"/>
              </a:spcBef>
              <a:buSzPct val="100000"/>
              <a:buFont typeface="Times" pitchFamily="18" charset="0"/>
              <a:defRPr sz="3000">
                <a:solidFill>
                  <a:schemeClr val="bg1"/>
                </a:solidFill>
                <a:latin typeface="Frutiger LT Std 45 Light" pitchFamily="34" charset="0"/>
                <a:ea typeface="ＭＳ Ｐゴシック" pitchFamily="34" charset="-128"/>
              </a:defRPr>
            </a:lvl3pPr>
            <a:lvl4pPr marL="1542271" indent="-220566" defTabSz="882260">
              <a:spcBef>
                <a:spcPct val="20000"/>
              </a:spcBef>
              <a:buSzPct val="100000"/>
              <a:buFont typeface="Times" pitchFamily="18" charset="0"/>
              <a:defRPr sz="3000">
                <a:solidFill>
                  <a:schemeClr val="bg1"/>
                </a:solidFill>
                <a:latin typeface="Frutiger LT Std 45 Light" pitchFamily="34" charset="0"/>
                <a:ea typeface="ＭＳ Ｐゴシック" pitchFamily="34" charset="-128"/>
              </a:defRPr>
            </a:lvl4pPr>
            <a:lvl5pPr marL="1983402" indent="-220566" defTabSz="882260">
              <a:spcBef>
                <a:spcPct val="20000"/>
              </a:spcBef>
              <a:buSzPct val="100000"/>
              <a:buFont typeface="Times" pitchFamily="18" charset="0"/>
              <a:defRPr sz="3000">
                <a:solidFill>
                  <a:schemeClr val="bg1"/>
                </a:solidFill>
                <a:latin typeface="Frutiger LT Std 45 Light" pitchFamily="34" charset="0"/>
                <a:ea typeface="ＭＳ Ｐゴシック" pitchFamily="34" charset="-128"/>
              </a:defRPr>
            </a:lvl5pPr>
            <a:lvl6pPr marL="2468308" indent="-220566" defTabSz="882260" fontAlgn="base">
              <a:spcBef>
                <a:spcPct val="20000"/>
              </a:spcBef>
              <a:spcAft>
                <a:spcPct val="0"/>
              </a:spcAft>
              <a:buSzPct val="100000"/>
              <a:buFont typeface="Times" pitchFamily="18" charset="0"/>
              <a:defRPr sz="3000">
                <a:solidFill>
                  <a:schemeClr val="bg1"/>
                </a:solidFill>
                <a:latin typeface="Frutiger LT Std 45 Light" pitchFamily="34" charset="0"/>
                <a:ea typeface="ＭＳ Ｐゴシック" pitchFamily="34" charset="-128"/>
              </a:defRPr>
            </a:lvl6pPr>
            <a:lvl7pPr marL="2953214" indent="-220566" defTabSz="882260" fontAlgn="base">
              <a:spcBef>
                <a:spcPct val="20000"/>
              </a:spcBef>
              <a:spcAft>
                <a:spcPct val="0"/>
              </a:spcAft>
              <a:buSzPct val="100000"/>
              <a:buFont typeface="Times" pitchFamily="18" charset="0"/>
              <a:defRPr sz="3000">
                <a:solidFill>
                  <a:schemeClr val="bg1"/>
                </a:solidFill>
                <a:latin typeface="Frutiger LT Std 45 Light" pitchFamily="34" charset="0"/>
                <a:ea typeface="ＭＳ Ｐゴシック" pitchFamily="34" charset="-128"/>
              </a:defRPr>
            </a:lvl7pPr>
            <a:lvl8pPr marL="3438121" indent="-220566" defTabSz="882260" fontAlgn="base">
              <a:spcBef>
                <a:spcPct val="20000"/>
              </a:spcBef>
              <a:spcAft>
                <a:spcPct val="0"/>
              </a:spcAft>
              <a:buSzPct val="100000"/>
              <a:buFont typeface="Times" pitchFamily="18" charset="0"/>
              <a:defRPr sz="3000">
                <a:solidFill>
                  <a:schemeClr val="bg1"/>
                </a:solidFill>
                <a:latin typeface="Frutiger LT Std 45 Light" pitchFamily="34" charset="0"/>
                <a:ea typeface="ＭＳ Ｐゴシック" pitchFamily="34" charset="-128"/>
              </a:defRPr>
            </a:lvl8pPr>
            <a:lvl9pPr marL="3923027" indent="-220566" defTabSz="882260" fontAlgn="base">
              <a:spcBef>
                <a:spcPct val="20000"/>
              </a:spcBef>
              <a:spcAft>
                <a:spcPct val="0"/>
              </a:spcAft>
              <a:buSzPct val="100000"/>
              <a:buFont typeface="Times" pitchFamily="18" charset="0"/>
              <a:defRPr sz="3000">
                <a:solidFill>
                  <a:schemeClr val="bg1"/>
                </a:solidFill>
                <a:latin typeface="Frutiger LT Std 45 Light" pitchFamily="34" charset="0"/>
                <a:ea typeface="ＭＳ Ｐゴシック" pitchFamily="34" charset="-128"/>
              </a:defRPr>
            </a:lvl9pPr>
          </a:lstStyle>
          <a:p>
            <a:pPr>
              <a:spcBef>
                <a:spcPct val="0"/>
              </a:spcBef>
              <a:buSzTx/>
              <a:buFontTx/>
              <a:buNone/>
            </a:pPr>
            <a:fld id="{2DD7ACED-0FA7-4805-B024-626CB506F134}" type="slidenum">
              <a:rPr lang="en-US" sz="1000">
                <a:solidFill>
                  <a:schemeClr val="tx1"/>
                </a:solidFill>
                <a:latin typeface="Frutiger LT Std 65 Bold"/>
              </a:rPr>
              <a:pPr>
                <a:spcBef>
                  <a:spcPct val="0"/>
                </a:spcBef>
                <a:buSzTx/>
                <a:buFontTx/>
                <a:buNone/>
              </a:pPr>
              <a:t>12</a:t>
            </a:fld>
            <a:endParaRPr lang="en-US" sz="1200">
              <a:solidFill>
                <a:schemeClr val="tx1"/>
              </a:solidFill>
              <a:latin typeface="Times" pitchFamily="18" charset="0"/>
            </a:endParaRPr>
          </a:p>
        </p:txBody>
      </p:sp>
    </p:spTree>
    <p:extLst>
      <p:ext uri="{BB962C8B-B14F-4D97-AF65-F5344CB8AC3E}">
        <p14:creationId xmlns:p14="http://schemas.microsoft.com/office/powerpoint/2010/main" val="37388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617DD-5458-4910-9B03-ACD9B6338B95}" type="slidenum">
              <a:rPr lang="en-US" smtClean="0"/>
              <a:t>13</a:t>
            </a:fld>
            <a:endParaRPr lang="en-US"/>
          </a:p>
        </p:txBody>
      </p:sp>
    </p:spTree>
    <p:extLst>
      <p:ext uri="{BB962C8B-B14F-4D97-AF65-F5344CB8AC3E}">
        <p14:creationId xmlns:p14="http://schemas.microsoft.com/office/powerpoint/2010/main" val="417391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Just a quick example of what I have just spoken about. Here we have 3 papers published by one researcher</a:t>
            </a:r>
            <a:r>
              <a:rPr lang="en-US" baseline="0" dirty="0" smtClean="0"/>
              <a:t> in the course of his career. One has gone into a very specific journal very </a:t>
            </a:r>
            <a:r>
              <a:rPr lang="en-US" baseline="0" dirty="0" err="1" smtClean="0"/>
              <a:t>specialised</a:t>
            </a:r>
            <a:r>
              <a:rPr lang="en-US" baseline="0" dirty="0" smtClean="0"/>
              <a:t> for his field (</a:t>
            </a:r>
            <a:r>
              <a:rPr lang="en-US" baseline="0" dirty="0" err="1" smtClean="0"/>
              <a:t>Toxicon</a:t>
            </a:r>
            <a:r>
              <a:rPr lang="en-US" baseline="0" dirty="0" smtClean="0"/>
              <a:t>), another has gone into one of the middle journals with a broader scope – in this case journal of proteomics but I have also added a few other examples here. In this instance perhaps he thought that the work did not fulfil the aims of the very </a:t>
            </a:r>
            <a:r>
              <a:rPr lang="en-US" baseline="0" dirty="0" err="1" smtClean="0"/>
              <a:t>specialised</a:t>
            </a:r>
            <a:r>
              <a:rPr lang="en-US" baseline="0" dirty="0" smtClean="0"/>
              <a:t> journal or perhaps he genuinely wanted to reach a larger target audience of protein scientists with his paper.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paper presented some very groundbreaking research in the field which would be of interest to the general scientific community and as such, has been published in PNAS. So just a real life example here to </a:t>
            </a:r>
            <a:r>
              <a:rPr lang="en-US" baseline="0" dirty="0" err="1" smtClean="0"/>
              <a:t>illustate</a:t>
            </a:r>
            <a:r>
              <a:rPr lang="en-US" baseline="0" dirty="0" smtClean="0"/>
              <a:t> the diversity of journals which one researcher may consider over their career. </a:t>
            </a:r>
            <a:endParaRPr lang="en-US" dirty="0"/>
          </a:p>
        </p:txBody>
      </p:sp>
      <p:sp>
        <p:nvSpPr>
          <p:cNvPr id="4" name="Slide Number Placeholder 3"/>
          <p:cNvSpPr>
            <a:spLocks noGrp="1"/>
          </p:cNvSpPr>
          <p:nvPr>
            <p:ph type="sldNum" sz="quarter" idx="10"/>
          </p:nvPr>
        </p:nvSpPr>
        <p:spPr/>
        <p:txBody>
          <a:bodyPr/>
          <a:lstStyle/>
          <a:p>
            <a:fld id="{749617DD-5458-4910-9B03-ACD9B6338B95}" type="slidenum">
              <a:rPr lang="en-US" smtClean="0"/>
              <a:t>14</a:t>
            </a:fld>
            <a:endParaRPr lang="en-US"/>
          </a:p>
        </p:txBody>
      </p:sp>
    </p:spTree>
    <p:extLst>
      <p:ext uri="{BB962C8B-B14F-4D97-AF65-F5344CB8AC3E}">
        <p14:creationId xmlns:p14="http://schemas.microsoft.com/office/powerpoint/2010/main" val="32175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617DD-5458-4910-9B03-ACD9B6338B95}" type="slidenum">
              <a:rPr lang="en-US" smtClean="0"/>
              <a:t>15</a:t>
            </a:fld>
            <a:endParaRPr lang="en-US"/>
          </a:p>
        </p:txBody>
      </p:sp>
    </p:spTree>
    <p:extLst>
      <p:ext uri="{BB962C8B-B14F-4D97-AF65-F5344CB8AC3E}">
        <p14:creationId xmlns:p14="http://schemas.microsoft.com/office/powerpoint/2010/main" val="175685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9617DD-5458-4910-9B03-ACD9B6338B95}" type="slidenum">
              <a:rPr lang="en-US" smtClean="0"/>
              <a:t>16</a:t>
            </a:fld>
            <a:endParaRPr lang="en-US"/>
          </a:p>
        </p:txBody>
      </p:sp>
    </p:spTree>
    <p:extLst>
      <p:ext uri="{BB962C8B-B14F-4D97-AF65-F5344CB8AC3E}">
        <p14:creationId xmlns:p14="http://schemas.microsoft.com/office/powerpoint/2010/main" val="216063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endParaRPr lang="en-US"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fld id="{92F2CE5D-ABEE-4A38-BBCF-AEA980A66AC7}" type="slidenum">
              <a:rPr lang="en-US" altLang="en-US" sz="1000">
                <a:solidFill>
                  <a:schemeClr val="tx1"/>
                </a:solidFill>
                <a:latin typeface="Frutiger LT Std 65 Bold" pitchFamily="-96" charset="0"/>
              </a:rPr>
              <a:pPr/>
              <a:t>17</a:t>
            </a:fld>
            <a:endParaRPr lang="en-US" altLang="en-US" sz="1200">
              <a:solidFill>
                <a:schemeClr val="tx1"/>
              </a:solidFill>
              <a:latin typeface="Times" pitchFamily="-84" charset="0"/>
            </a:endParaRPr>
          </a:p>
        </p:txBody>
      </p:sp>
    </p:spTree>
    <p:extLst>
      <p:ext uri="{BB962C8B-B14F-4D97-AF65-F5344CB8AC3E}">
        <p14:creationId xmlns:p14="http://schemas.microsoft.com/office/powerpoint/2010/main" val="307683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dirty="0"/>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18DDE79D-D217-4B9F-84E6-B8A86C6981BE}" type="slidenum">
              <a:rPr lang="en-US" altLang="en-US" sz="1000" smtClean="0">
                <a:solidFill>
                  <a:schemeClr val="tx1"/>
                </a:solidFill>
                <a:latin typeface="Frutiger LT Std 65 Bold" pitchFamily="-96" charset="0"/>
              </a:rPr>
              <a:pPr>
                <a:defRPr/>
              </a:pPr>
              <a:t>18</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87646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1983315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DC72FD42-FEC8-4196-962B-75E2C300D19E}" type="slidenum">
              <a:rPr lang="en-US" altLang="en-US" sz="1000" smtClean="0">
                <a:solidFill>
                  <a:schemeClr val="tx1"/>
                </a:solidFill>
                <a:latin typeface="Frutiger LT Std 65 Bold" pitchFamily="-96" charset="0"/>
              </a:rPr>
              <a:pPr>
                <a:defRPr/>
              </a:pPr>
              <a:t>20</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34113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9617DD-5458-4910-9B03-ACD9B6338B95}" type="slidenum">
              <a:rPr lang="en-US" smtClean="0"/>
              <a:t>2</a:t>
            </a:fld>
            <a:endParaRPr lang="en-US"/>
          </a:p>
        </p:txBody>
      </p:sp>
    </p:spTree>
    <p:extLst>
      <p:ext uri="{BB962C8B-B14F-4D97-AF65-F5344CB8AC3E}">
        <p14:creationId xmlns:p14="http://schemas.microsoft.com/office/powerpoint/2010/main" val="279098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06B8B224-AADB-4978-B5CD-F105C7D17B73}" type="slidenum">
              <a:rPr lang="en-US" altLang="en-US" sz="1000" smtClean="0">
                <a:solidFill>
                  <a:schemeClr val="tx1"/>
                </a:solidFill>
                <a:latin typeface="Frutiger LT Std 65 Bold" pitchFamily="-96" charset="0"/>
              </a:rPr>
              <a:pPr>
                <a:defRPr/>
              </a:pPr>
              <a:t>21</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2098326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617DD-5458-4910-9B03-ACD9B6338B95}" type="slidenum">
              <a:rPr lang="en-US" smtClean="0"/>
              <a:t>22</a:t>
            </a:fld>
            <a:endParaRPr lang="en-US"/>
          </a:p>
        </p:txBody>
      </p:sp>
    </p:spTree>
    <p:extLst>
      <p:ext uri="{BB962C8B-B14F-4D97-AF65-F5344CB8AC3E}">
        <p14:creationId xmlns:p14="http://schemas.microsoft.com/office/powerpoint/2010/main" val="327589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4ABD0ED6-554C-4093-A18A-F1FC2C865DF9}" type="slidenum">
              <a:rPr lang="en-US" altLang="en-US" sz="1000" smtClean="0">
                <a:solidFill>
                  <a:schemeClr val="tx1"/>
                </a:solidFill>
                <a:latin typeface="Frutiger LT Std 65 Bold" pitchFamily="-96" charset="0"/>
              </a:rPr>
              <a:pPr>
                <a:defRPr/>
              </a:pPr>
              <a:t>23</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39437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dirty="0"/>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E9310BA0-C47E-404A-9EE2-A6597AF86A49}" type="slidenum">
              <a:rPr lang="en-US" altLang="en-US" sz="1000" smtClean="0">
                <a:solidFill>
                  <a:schemeClr val="tx1"/>
                </a:solidFill>
                <a:latin typeface="Frutiger LT Std 65 Bold" pitchFamily="-96" charset="0"/>
              </a:rPr>
              <a:pPr>
                <a:defRPr/>
              </a:pPr>
              <a:t>24</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399759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dirty="0"/>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C9DEFC6A-E3D7-47BF-AE15-546411C97CCD}" type="slidenum">
              <a:rPr lang="en-US" altLang="en-US" sz="1000" smtClean="0">
                <a:solidFill>
                  <a:schemeClr val="tx1"/>
                </a:solidFill>
                <a:latin typeface="Frutiger LT Std 65 Bold" pitchFamily="-96" charset="0"/>
              </a:rPr>
              <a:pPr>
                <a:defRPr/>
              </a:pPr>
              <a:t>25</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27195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dirty="0"/>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63D599FA-860A-4275-989F-23DACDC4FFA4}" type="slidenum">
              <a:rPr lang="en-US" altLang="en-US" sz="1000" smtClean="0">
                <a:solidFill>
                  <a:schemeClr val="tx1"/>
                </a:solidFill>
                <a:latin typeface="Frutiger LT Std 65 Bold" pitchFamily="-96" charset="0"/>
              </a:rPr>
              <a:pPr>
                <a:defRPr/>
              </a:pPr>
              <a:t>26</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4098889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3B8C1BDC-F28F-4103-BACC-21242C181A93}" type="slidenum">
              <a:rPr lang="en-US" altLang="en-US" sz="1000" smtClean="0">
                <a:solidFill>
                  <a:schemeClr val="tx1"/>
                </a:solidFill>
                <a:latin typeface="Frutiger LT Std 65 Bold" pitchFamily="-96" charset="0"/>
              </a:rPr>
              <a:pPr>
                <a:defRPr/>
              </a:pPr>
              <a:t>27</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322628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70E0CBB9-0782-4A5C-9E5B-CADEA31FBA66}" type="slidenum">
              <a:rPr lang="en-US" altLang="en-US" sz="1000" smtClean="0">
                <a:solidFill>
                  <a:schemeClr val="tx1"/>
                </a:solidFill>
                <a:latin typeface="Frutiger LT Std 65 Bold" pitchFamily="-96" charset="0"/>
              </a:rPr>
              <a:pPr>
                <a:defRPr/>
              </a:pPr>
              <a:t>28</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37062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17357898-E5D5-49E8-BB40-7BB3FA7B9A18}" type="slidenum">
              <a:rPr lang="en-US" altLang="en-US" sz="1000" smtClean="0">
                <a:solidFill>
                  <a:schemeClr val="tx1"/>
                </a:solidFill>
                <a:latin typeface="Frutiger LT Std 65 Bold" pitchFamily="-96" charset="0"/>
              </a:rPr>
              <a:pPr>
                <a:defRPr/>
              </a:pPr>
              <a:t>29</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277886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22DBD4E4-1C94-4822-BAF9-5FFA4ABFD6BC}" type="slidenum">
              <a:rPr lang="en-US" altLang="en-US" sz="1000" smtClean="0">
                <a:solidFill>
                  <a:schemeClr val="tx1"/>
                </a:solidFill>
                <a:latin typeface="Frutiger LT Std 65 Bold" pitchFamily="-96" charset="0"/>
              </a:rPr>
              <a:pPr>
                <a:defRPr/>
              </a:pPr>
              <a:t>30</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88217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617DD-5458-4910-9B03-ACD9B6338B95}" type="slidenum">
              <a:rPr lang="en-US" smtClean="0"/>
              <a:t>3</a:t>
            </a:fld>
            <a:endParaRPr lang="en-US"/>
          </a:p>
        </p:txBody>
      </p:sp>
    </p:spTree>
    <p:extLst>
      <p:ext uri="{BB962C8B-B14F-4D97-AF65-F5344CB8AC3E}">
        <p14:creationId xmlns:p14="http://schemas.microsoft.com/office/powerpoint/2010/main" val="347608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1305DAE2-BE93-4F0C-9EA2-717C697464AC}" type="slidenum">
              <a:rPr lang="en-US" altLang="en-US" sz="1000" smtClean="0">
                <a:solidFill>
                  <a:schemeClr val="tx1"/>
                </a:solidFill>
                <a:latin typeface="Frutiger LT Std 65 Bold" pitchFamily="-96" charset="0"/>
              </a:rPr>
              <a:pPr>
                <a:defRPr/>
              </a:pPr>
              <a:t>4</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92879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0EDE2239-A004-4C05-9D76-B60AFC9DFED6}" type="slidenum">
              <a:rPr lang="en-US" altLang="en-US" sz="1000" smtClean="0">
                <a:solidFill>
                  <a:schemeClr val="tx1"/>
                </a:solidFill>
                <a:latin typeface="Frutiger LT Std 65 Bold" pitchFamily="-96" charset="0"/>
              </a:rPr>
              <a:pPr>
                <a:defRPr/>
              </a:pPr>
              <a:t>5</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132310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4EA1043E-BD00-4037-8356-07F8BEB2E2C9}" type="slidenum">
              <a:rPr lang="en-US" altLang="en-US" sz="1000" smtClean="0">
                <a:solidFill>
                  <a:schemeClr val="tx1"/>
                </a:solidFill>
                <a:latin typeface="Frutiger LT Std 65 Bold" pitchFamily="-96" charset="0"/>
              </a:rPr>
              <a:pPr>
                <a:defRPr/>
              </a:pPr>
              <a:t>6</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294863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3A06A076-AEAA-4E5B-9E74-A116CCAA8AFE}" type="slidenum">
              <a:rPr lang="en-US" altLang="en-US" sz="1000" smtClean="0">
                <a:solidFill>
                  <a:schemeClr val="tx1"/>
                </a:solidFill>
                <a:latin typeface="Frutiger LT Std 65 Bold" pitchFamily="-96" charset="0"/>
              </a:rPr>
              <a:pPr>
                <a:defRPr/>
              </a:pPr>
              <a:t>7</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341915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dirty="0"/>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F7476FB3-448E-41A5-B90D-95DFE588C1AC}" type="slidenum">
              <a:rPr lang="en-US" altLang="en-US" sz="1000" smtClean="0">
                <a:solidFill>
                  <a:schemeClr val="tx1"/>
                </a:solidFill>
                <a:latin typeface="Frutiger LT Std 65 Bold" pitchFamily="-96" charset="0"/>
              </a:rPr>
              <a:pPr>
                <a:defRPr/>
              </a:pPr>
              <a:t>8</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428162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AU" altLang="en-US" dirty="0" smtClean="0">
              <a:latin typeface="Frutiger LT Std 55 Roman" pitchFamily="-96" charset="0"/>
              <a:ea typeface="ＭＳ Ｐゴシック" pitchFamily="34" charset="-128"/>
            </a:endParaRPr>
          </a:p>
        </p:txBody>
      </p:sp>
      <p:sp>
        <p:nvSpPr>
          <p:cNvPr id="4" name="Slide Number Placeholder 3"/>
          <p:cNvSpPr>
            <a:spLocks noGrp="1"/>
          </p:cNvSpPr>
          <p:nvPr>
            <p:ph type="sldNum" sz="quarter" idx="5"/>
          </p:nvPr>
        </p:nvSpPr>
        <p:spPr/>
        <p:txBody>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defRPr/>
            </a:pPr>
            <a:fld id="{E767E7B6-5492-404C-A7DF-E0E50FC8ADB7}" type="slidenum">
              <a:rPr lang="en-US" altLang="en-US" sz="1000" smtClean="0">
                <a:solidFill>
                  <a:schemeClr val="tx1"/>
                </a:solidFill>
                <a:latin typeface="Frutiger LT Std 65 Bold" pitchFamily="-96" charset="0"/>
              </a:rPr>
              <a:pPr>
                <a:defRPr/>
              </a:pPr>
              <a:t>9</a:t>
            </a:fld>
            <a:endParaRPr lang="en-US" altLang="en-US" sz="1200" smtClean="0">
              <a:solidFill>
                <a:schemeClr val="tx1"/>
              </a:solidFill>
              <a:latin typeface="Times" pitchFamily="-84" charset="0"/>
            </a:endParaRPr>
          </a:p>
        </p:txBody>
      </p:sp>
    </p:spTree>
    <p:extLst>
      <p:ext uri="{BB962C8B-B14F-4D97-AF65-F5344CB8AC3E}">
        <p14:creationId xmlns:p14="http://schemas.microsoft.com/office/powerpoint/2010/main" val="758322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ctrTitle"/>
          </p:nvPr>
        </p:nvSpPr>
        <p:spPr>
          <a:xfrm>
            <a:off x="1066800" y="2590800"/>
            <a:ext cx="7772400" cy="1143000"/>
          </a:xfrm>
        </p:spPr>
        <p:txBody>
          <a:bodyPr/>
          <a:lstStyle>
            <a:lvl1pPr>
              <a:defRPr sz="4000">
                <a:solidFill>
                  <a:schemeClr val="bg1"/>
                </a:solidFill>
              </a:defRPr>
            </a:lvl1pPr>
          </a:lstStyle>
          <a:p>
            <a:pPr lvl="0"/>
            <a:r>
              <a:rPr lang="en-US" noProof="0" smtClean="0"/>
              <a:t>Click to edit Master title style</a:t>
            </a:r>
          </a:p>
        </p:txBody>
      </p:sp>
      <p:sp>
        <p:nvSpPr>
          <p:cNvPr id="4101" name="Rectangle 5"/>
          <p:cNvSpPr>
            <a:spLocks noGrp="1" noChangeArrowheads="1"/>
          </p:cNvSpPr>
          <p:nvPr>
            <p:ph type="subTitle" idx="1"/>
          </p:nvPr>
        </p:nvSpPr>
        <p:spPr>
          <a:xfrm>
            <a:off x="1066800" y="4114800"/>
            <a:ext cx="6400800" cy="1752600"/>
          </a:xfrm>
        </p:spPr>
        <p:txBody>
          <a:bodyPr/>
          <a:lstStyle>
            <a:lvl1pPr marL="0" indent="0">
              <a:buFont typeface="Times" pitchFamily="-96" charset="0"/>
              <a:buNone/>
              <a:defRPr>
                <a:solidFill>
                  <a:schemeClr val="bg1"/>
                </a:solidFill>
                <a:latin typeface="Frutiger LT Std 45 Light" pitchFamily="-96" charset="0"/>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79451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533400"/>
            <a:ext cx="2093912"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533400"/>
            <a:ext cx="613251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73824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spcBef>
                <a:spcPct val="20000"/>
              </a:spcBef>
              <a:buSzPct val="100000"/>
              <a:buFont typeface="Times" charset="0"/>
              <a:buNone/>
              <a:defRPr>
                <a:latin typeface="Frutiger LT Std 45 Light" charset="0"/>
                <a:ea typeface="ＭＳ Ｐゴシック"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spcBef>
                <a:spcPct val="20000"/>
              </a:spcBef>
              <a:buSzPct val="100000"/>
              <a:buFont typeface="Times" pitchFamily="18" charset="0"/>
              <a:buNone/>
              <a:defRPr>
                <a:latin typeface="Frutiger LT Std 45 Light" pitchFamily="34" charset="0"/>
              </a:defRPr>
            </a:lvl1pPr>
          </a:lstStyle>
          <a:p>
            <a:pPr>
              <a:defRPr/>
            </a:pPr>
            <a:fld id="{9227A232-84A2-441E-B3DD-C9B02E61A2DA}" type="slidenum">
              <a:rPr lang="en-US"/>
              <a:pPr>
                <a:defRPr/>
              </a:pPr>
              <a:t>‹#›</a:t>
            </a:fld>
            <a:endParaRPr lang="en-US"/>
          </a:p>
        </p:txBody>
      </p:sp>
    </p:spTree>
    <p:extLst>
      <p:ext uri="{BB962C8B-B14F-4D97-AF65-F5344CB8AC3E}">
        <p14:creationId xmlns:p14="http://schemas.microsoft.com/office/powerpoint/2010/main" val="4240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95905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65501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28800"/>
            <a:ext cx="4113213"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828800"/>
            <a:ext cx="4113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88746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3656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2370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83662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1710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80202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8"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011863"/>
            <a:ext cx="9144000" cy="846137"/>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4213" y="533400"/>
            <a:ext cx="8078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4175" y="1828800"/>
            <a:ext cx="83788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7" name="Rectangle 33"/>
          <p:cNvSpPr>
            <a:spLocks noGrp="1" noChangeArrowheads="1"/>
          </p:cNvSpPr>
          <p:nvPr>
            <p:ph type="ftr" sz="quarter" idx="3"/>
          </p:nvPr>
        </p:nvSpPr>
        <p:spPr bwMode="auto">
          <a:xfrm>
            <a:off x="395288" y="6308725"/>
            <a:ext cx="56245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SzTx/>
              <a:buFontTx/>
              <a:buNone/>
              <a:defRPr sz="1400">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3600">
          <a:solidFill>
            <a:srgbClr val="3760A0"/>
          </a:solidFill>
          <a:latin typeface="+mj-lt"/>
          <a:ea typeface="+mj-ea"/>
          <a:cs typeface="+mj-cs"/>
        </a:defRPr>
      </a:lvl1pPr>
      <a:lvl2pPr algn="l" rtl="0" eaLnBrk="1" fontAlgn="base" hangingPunct="1">
        <a:lnSpc>
          <a:spcPct val="90000"/>
        </a:lnSpc>
        <a:spcBef>
          <a:spcPct val="0"/>
        </a:spcBef>
        <a:spcAft>
          <a:spcPct val="0"/>
        </a:spcAft>
        <a:defRPr sz="3600">
          <a:solidFill>
            <a:srgbClr val="3760A0"/>
          </a:solidFill>
          <a:latin typeface="Frutiger LT Std 45 Light" pitchFamily="-96" charset="0"/>
        </a:defRPr>
      </a:lvl2pPr>
      <a:lvl3pPr algn="l" rtl="0" eaLnBrk="1" fontAlgn="base" hangingPunct="1">
        <a:lnSpc>
          <a:spcPct val="90000"/>
        </a:lnSpc>
        <a:spcBef>
          <a:spcPct val="0"/>
        </a:spcBef>
        <a:spcAft>
          <a:spcPct val="0"/>
        </a:spcAft>
        <a:defRPr sz="3600">
          <a:solidFill>
            <a:srgbClr val="3760A0"/>
          </a:solidFill>
          <a:latin typeface="Frutiger LT Std 45 Light" pitchFamily="-96" charset="0"/>
        </a:defRPr>
      </a:lvl3pPr>
      <a:lvl4pPr algn="l" rtl="0" eaLnBrk="1" fontAlgn="base" hangingPunct="1">
        <a:lnSpc>
          <a:spcPct val="90000"/>
        </a:lnSpc>
        <a:spcBef>
          <a:spcPct val="0"/>
        </a:spcBef>
        <a:spcAft>
          <a:spcPct val="0"/>
        </a:spcAft>
        <a:defRPr sz="3600">
          <a:solidFill>
            <a:srgbClr val="3760A0"/>
          </a:solidFill>
          <a:latin typeface="Frutiger LT Std 45 Light" pitchFamily="-96" charset="0"/>
        </a:defRPr>
      </a:lvl4pPr>
      <a:lvl5pPr algn="l" rtl="0" eaLnBrk="1" fontAlgn="base" hangingPunct="1">
        <a:lnSpc>
          <a:spcPct val="90000"/>
        </a:lnSpc>
        <a:spcBef>
          <a:spcPct val="0"/>
        </a:spcBef>
        <a:spcAft>
          <a:spcPct val="0"/>
        </a:spcAft>
        <a:defRPr sz="3600">
          <a:solidFill>
            <a:srgbClr val="3760A0"/>
          </a:solidFill>
          <a:latin typeface="Frutiger LT Std 45 Light" pitchFamily="-96" charset="0"/>
        </a:defRPr>
      </a:lvl5pPr>
      <a:lvl6pPr marL="457200" algn="l" rtl="0" eaLnBrk="1" fontAlgn="base" hangingPunct="1">
        <a:lnSpc>
          <a:spcPct val="90000"/>
        </a:lnSpc>
        <a:spcBef>
          <a:spcPct val="0"/>
        </a:spcBef>
        <a:spcAft>
          <a:spcPct val="0"/>
        </a:spcAft>
        <a:defRPr sz="3600">
          <a:solidFill>
            <a:srgbClr val="3760A0"/>
          </a:solidFill>
          <a:latin typeface="Frutiger LT Std 45 Light" pitchFamily="-96" charset="0"/>
        </a:defRPr>
      </a:lvl6pPr>
      <a:lvl7pPr marL="914400" algn="l" rtl="0" eaLnBrk="1" fontAlgn="base" hangingPunct="1">
        <a:lnSpc>
          <a:spcPct val="90000"/>
        </a:lnSpc>
        <a:spcBef>
          <a:spcPct val="0"/>
        </a:spcBef>
        <a:spcAft>
          <a:spcPct val="0"/>
        </a:spcAft>
        <a:defRPr sz="3600">
          <a:solidFill>
            <a:srgbClr val="3760A0"/>
          </a:solidFill>
          <a:latin typeface="Frutiger LT Std 45 Light" pitchFamily="-96" charset="0"/>
        </a:defRPr>
      </a:lvl7pPr>
      <a:lvl8pPr marL="1371600" algn="l" rtl="0" eaLnBrk="1" fontAlgn="base" hangingPunct="1">
        <a:lnSpc>
          <a:spcPct val="90000"/>
        </a:lnSpc>
        <a:spcBef>
          <a:spcPct val="0"/>
        </a:spcBef>
        <a:spcAft>
          <a:spcPct val="0"/>
        </a:spcAft>
        <a:defRPr sz="3600">
          <a:solidFill>
            <a:srgbClr val="3760A0"/>
          </a:solidFill>
          <a:latin typeface="Frutiger LT Std 45 Light" pitchFamily="-96" charset="0"/>
        </a:defRPr>
      </a:lvl8pPr>
      <a:lvl9pPr marL="1828800" algn="l" rtl="0" eaLnBrk="1" fontAlgn="base" hangingPunct="1">
        <a:lnSpc>
          <a:spcPct val="90000"/>
        </a:lnSpc>
        <a:spcBef>
          <a:spcPct val="0"/>
        </a:spcBef>
        <a:spcAft>
          <a:spcPct val="0"/>
        </a:spcAft>
        <a:defRPr sz="3600">
          <a:solidFill>
            <a:srgbClr val="3760A0"/>
          </a:solidFill>
          <a:latin typeface="Frutiger LT Std 45 Light" pitchFamily="-96" charset="0"/>
        </a:defRPr>
      </a:lvl9pPr>
    </p:titleStyle>
    <p:body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publicationethics.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retractionwatch.com/" TargetMode="External"/><Relationship Id="rId4" Type="http://schemas.openxmlformats.org/officeDocument/2006/relationships/hyperlink" Target="http://www.icmje.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09800"/>
            <a:ext cx="7772400" cy="1524000"/>
          </a:xfrm>
        </p:spPr>
        <p:txBody>
          <a:bodyPr/>
          <a:lstStyle/>
          <a:p>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914400" y="2438400"/>
            <a:ext cx="7467600" cy="1752600"/>
          </a:xfrm>
        </p:spPr>
        <p:txBody>
          <a:bodyPr/>
          <a:lstStyle/>
          <a:p>
            <a:r>
              <a:rPr lang="en-US" sz="3600" dirty="0"/>
              <a:t>Preparing Papers for </a:t>
            </a:r>
            <a:r>
              <a:rPr lang="en-US" sz="3600" dirty="0" smtClean="0"/>
              <a:t>Successful </a:t>
            </a:r>
            <a:r>
              <a:rPr lang="en-US" sz="3600" dirty="0"/>
              <a:t>Publication</a:t>
            </a:r>
            <a:r>
              <a:rPr lang="en-US" dirty="0"/>
              <a:t/>
            </a:r>
            <a:br>
              <a:rPr lang="en-US" dirty="0"/>
            </a:br>
            <a:endParaRPr lang="en-US" dirty="0" smtClean="0"/>
          </a:p>
        </p:txBody>
      </p:sp>
    </p:spTree>
    <p:extLst>
      <p:ext uri="{BB962C8B-B14F-4D97-AF65-F5344CB8AC3E}">
        <p14:creationId xmlns:p14="http://schemas.microsoft.com/office/powerpoint/2010/main" val="3012195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447"/>
            <a:ext cx="9067800" cy="6234953"/>
          </a:xfrm>
        </p:spPr>
        <p:txBody>
          <a:bodyPr/>
          <a:lstStyle/>
          <a:p>
            <a:pPr marL="0" indent="0">
              <a:buNone/>
            </a:pPr>
            <a:r>
              <a:rPr lang="en-GB" sz="1900" dirty="0" smtClean="0"/>
              <a:t>1. How </a:t>
            </a:r>
            <a:r>
              <a:rPr lang="en-GB" sz="1900" dirty="0"/>
              <a:t>Diversity </a:t>
            </a:r>
            <a:r>
              <a:rPr lang="en-GB" sz="1900" dirty="0" smtClean="0"/>
              <a:t>Works </a:t>
            </a:r>
          </a:p>
          <a:p>
            <a:pPr marL="0" indent="0">
              <a:buNone/>
            </a:pPr>
            <a:r>
              <a:rPr lang="en-GB" sz="1900" dirty="0" smtClean="0"/>
              <a:t>2. United </a:t>
            </a:r>
            <a:r>
              <a:rPr lang="en-GB" sz="1900" dirty="0"/>
              <a:t>States Health Care Reform: Progress to Date and </a:t>
            </a:r>
            <a:endParaRPr lang="en-GB" sz="1900" dirty="0" smtClean="0"/>
          </a:p>
          <a:p>
            <a:pPr marL="0" indent="0">
              <a:buNone/>
            </a:pPr>
            <a:r>
              <a:rPr lang="en-GB" sz="1900" dirty="0" smtClean="0"/>
              <a:t>Next </a:t>
            </a:r>
            <a:r>
              <a:rPr lang="en-GB" sz="1900" dirty="0"/>
              <a:t>Steps</a:t>
            </a:r>
          </a:p>
          <a:p>
            <a:pPr marL="0" indent="0">
              <a:buNone/>
            </a:pPr>
            <a:r>
              <a:rPr lang="en-GB" sz="1900" dirty="0" smtClean="0"/>
              <a:t>3</a:t>
            </a:r>
            <a:r>
              <a:rPr lang="en-GB" sz="1900" dirty="0"/>
              <a:t>. The irreversible momentum of clean </a:t>
            </a:r>
            <a:r>
              <a:rPr lang="en-GB" sz="1900" dirty="0" smtClean="0"/>
              <a:t>energy</a:t>
            </a:r>
            <a:r>
              <a:rPr lang="en-GB" sz="1900" dirty="0"/>
              <a:t>	</a:t>
            </a:r>
          </a:p>
          <a:p>
            <a:pPr marL="0" indent="0">
              <a:buNone/>
            </a:pPr>
            <a:r>
              <a:rPr lang="en-GB" sz="1900" dirty="0"/>
              <a:t>4. Overview of active </a:t>
            </a:r>
            <a:r>
              <a:rPr lang="en-GB" sz="1900" dirty="0" err="1"/>
              <a:t>cesium</a:t>
            </a:r>
            <a:r>
              <a:rPr lang="en-GB" sz="1900" dirty="0"/>
              <a:t> contamination of freshwater fish in Fukushima and Eastern </a:t>
            </a:r>
            <a:r>
              <a:rPr lang="en-GB" sz="1900" dirty="0" smtClean="0"/>
              <a:t>Japan </a:t>
            </a:r>
          </a:p>
          <a:p>
            <a:pPr marL="0" indent="0">
              <a:buNone/>
            </a:pPr>
            <a:r>
              <a:rPr lang="en-GB" sz="1900" dirty="0" smtClean="0"/>
              <a:t>5</a:t>
            </a:r>
            <a:r>
              <a:rPr lang="en-GB" sz="1900" dirty="0"/>
              <a:t>. Experimental evidence of massive-scale emotional contagion through social </a:t>
            </a:r>
            <a:r>
              <a:rPr lang="en-GB" sz="1900" dirty="0" smtClean="0"/>
              <a:t>networks</a:t>
            </a:r>
          </a:p>
          <a:p>
            <a:pPr marL="0" indent="0">
              <a:buNone/>
            </a:pPr>
            <a:r>
              <a:rPr lang="en-GB" sz="1900" dirty="0" smtClean="0"/>
              <a:t>6</a:t>
            </a:r>
            <a:r>
              <a:rPr lang="en-GB" sz="1900" dirty="0"/>
              <a:t>. The next wave of deaths from Ebola ? the impact of health care worker </a:t>
            </a:r>
            <a:r>
              <a:rPr lang="en-GB" sz="1900" dirty="0" smtClean="0"/>
              <a:t>mortality</a:t>
            </a:r>
            <a:endParaRPr lang="en-GB" sz="1900" dirty="0"/>
          </a:p>
          <a:p>
            <a:pPr marL="0" indent="0">
              <a:buNone/>
            </a:pPr>
            <a:r>
              <a:rPr lang="en-GB" sz="1900" dirty="0"/>
              <a:t>7. Why Most Published Research Findings Are </a:t>
            </a:r>
            <a:r>
              <a:rPr lang="en-GB" sz="1900" dirty="0" smtClean="0"/>
              <a:t>False</a:t>
            </a:r>
            <a:endParaRPr lang="en-GB" sz="1900" dirty="0"/>
          </a:p>
          <a:p>
            <a:pPr marL="0" indent="0">
              <a:buNone/>
            </a:pPr>
            <a:r>
              <a:rPr lang="en-GB" sz="1900" dirty="0"/>
              <a:t>8. When Facts </a:t>
            </a:r>
            <a:r>
              <a:rPr lang="en-GB" sz="1900" dirty="0" smtClean="0"/>
              <a:t>Backfire </a:t>
            </a:r>
          </a:p>
          <a:p>
            <a:pPr marL="0" indent="0">
              <a:buNone/>
            </a:pPr>
            <a:r>
              <a:rPr lang="en-GB" sz="1900" dirty="0" smtClean="0"/>
              <a:t>9</a:t>
            </a:r>
            <a:r>
              <a:rPr lang="en-GB" sz="1900" dirty="0"/>
              <a:t>. Medical error—the third leading cause of death in the </a:t>
            </a:r>
            <a:r>
              <a:rPr lang="en-GB" sz="1900" dirty="0" smtClean="0"/>
              <a:t>US </a:t>
            </a:r>
          </a:p>
          <a:p>
            <a:pPr marL="0" indent="0">
              <a:buNone/>
            </a:pPr>
            <a:r>
              <a:rPr lang="en-GB" sz="1900" dirty="0" smtClean="0"/>
              <a:t>10</a:t>
            </a:r>
            <a:r>
              <a:rPr lang="en-GB" sz="1900" dirty="0"/>
              <a:t>. What Are the Potential Effects of the Graham-Cassidy ACA Repeal-and-Replace Bill? Past Estimates Provide Some </a:t>
            </a:r>
            <a:r>
              <a:rPr lang="en-GB" sz="1900" dirty="0" smtClean="0"/>
              <a:t>Clues</a:t>
            </a:r>
          </a:p>
          <a:p>
            <a:pPr marL="0" indent="0">
              <a:buNone/>
            </a:pPr>
            <a:endParaRPr lang="en-GB" sz="1900" dirty="0"/>
          </a:p>
          <a:p>
            <a:pPr marL="0" indent="0">
              <a:buNone/>
            </a:pPr>
            <a:r>
              <a:rPr lang="en-GB" sz="1900" dirty="0" smtClean="0"/>
              <a:t>Honourable </a:t>
            </a:r>
            <a:r>
              <a:rPr lang="en-GB" sz="1900" dirty="0"/>
              <a:t>mention: </a:t>
            </a:r>
            <a:r>
              <a:rPr lang="en-GB" sz="1900" dirty="0" smtClean="0"/>
              <a:t>Simulations </a:t>
            </a:r>
            <a:r>
              <a:rPr lang="en-GB" sz="1900" dirty="0"/>
              <a:t>back up theory that Universe is a </a:t>
            </a:r>
            <a:r>
              <a:rPr lang="en-GB" sz="1900" dirty="0" smtClean="0"/>
              <a:t>hologram</a:t>
            </a:r>
            <a:endParaRPr lang="en-GB" sz="1900" dirty="0"/>
          </a:p>
          <a:p>
            <a:pPr marL="0" indent="0">
              <a:buNone/>
            </a:pPr>
            <a:endParaRPr lang="en-GB" sz="19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80" r="58353"/>
          <a:stretch/>
        </p:blipFill>
        <p:spPr>
          <a:xfrm>
            <a:off x="7261860" y="13447"/>
            <a:ext cx="1882140" cy="1447800"/>
          </a:xfrm>
          <a:prstGeom prst="rect">
            <a:avLst/>
          </a:prstGeom>
        </p:spPr>
      </p:pic>
    </p:spTree>
    <p:extLst>
      <p:ext uri="{BB962C8B-B14F-4D97-AF65-F5344CB8AC3E}">
        <p14:creationId xmlns:p14="http://schemas.microsoft.com/office/powerpoint/2010/main" val="168453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52400"/>
            <a:ext cx="22860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057400"/>
            <a:ext cx="2514600" cy="37998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512" y="185530"/>
            <a:ext cx="2511287" cy="3780882"/>
          </a:xfrm>
          <a:prstGeom prst="rect">
            <a:avLst/>
          </a:prstGeom>
        </p:spPr>
      </p:pic>
    </p:spTree>
    <p:extLst>
      <p:ext uri="{BB962C8B-B14F-4D97-AF65-F5344CB8AC3E}">
        <p14:creationId xmlns:p14="http://schemas.microsoft.com/office/powerpoint/2010/main" val="745754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1"/>
          <p:cNvSpPr>
            <a:spLocks noChangeArrowheads="1"/>
          </p:cNvSpPr>
          <p:nvPr/>
        </p:nvSpPr>
        <p:spPr bwMode="auto">
          <a:xfrm>
            <a:off x="1055688" y="2484438"/>
            <a:ext cx="358140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SzPct val="100000"/>
              <a:buFont typeface="Times" pitchFamily="18" charset="0"/>
              <a:buNone/>
            </a:pPr>
            <a:endParaRPr lang="en-US" sz="3600" dirty="0">
              <a:solidFill>
                <a:schemeClr val="tx1"/>
              </a:solidFill>
              <a:latin typeface="Frutiger LT Std 45 Light" pitchFamily="34" charset="0"/>
            </a:endParaRPr>
          </a:p>
        </p:txBody>
      </p:sp>
      <p:sp>
        <p:nvSpPr>
          <p:cNvPr id="26630" name="TextBox 2"/>
          <p:cNvSpPr txBox="1">
            <a:spLocks noChangeArrowheads="1"/>
          </p:cNvSpPr>
          <p:nvPr/>
        </p:nvSpPr>
        <p:spPr bwMode="auto">
          <a:xfrm>
            <a:off x="1038225" y="3781425"/>
            <a:ext cx="3276600"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Font typeface="Times" pitchFamily="18" charset="0"/>
              <a:defRPr sz="2800">
                <a:solidFill>
                  <a:schemeClr val="bg1"/>
                </a:solidFill>
                <a:latin typeface="Frutiger LT Std 45 Light" pitchFamily="34" charset="0"/>
                <a:ea typeface="ＭＳ Ｐゴシック" pitchFamily="34" charset="-128"/>
              </a:defRPr>
            </a:lvl1pPr>
            <a:lvl2pPr marL="742950" indent="-285750">
              <a:spcBef>
                <a:spcPct val="20000"/>
              </a:spcBef>
              <a:buSzPct val="100000"/>
              <a:buFont typeface="Times" pitchFamily="18" charset="0"/>
              <a:defRPr sz="2800">
                <a:solidFill>
                  <a:schemeClr val="bg1"/>
                </a:solidFill>
                <a:latin typeface="Frutiger LT Std 45 Light" pitchFamily="34" charset="0"/>
                <a:ea typeface="ＭＳ Ｐゴシック" pitchFamily="34" charset="-128"/>
              </a:defRPr>
            </a:lvl2pPr>
            <a:lvl3pPr marL="1143000" indent="-228600">
              <a:spcBef>
                <a:spcPct val="20000"/>
              </a:spcBef>
              <a:buSzPct val="100000"/>
              <a:buFont typeface="Times" pitchFamily="18" charset="0"/>
              <a:defRPr sz="2800">
                <a:solidFill>
                  <a:schemeClr val="bg1"/>
                </a:solidFill>
                <a:latin typeface="Frutiger LT Std 45 Light" pitchFamily="34" charset="0"/>
                <a:ea typeface="ＭＳ Ｐゴシック" pitchFamily="34" charset="-128"/>
              </a:defRPr>
            </a:lvl3pPr>
            <a:lvl4pPr marL="1600200" indent="-228600">
              <a:spcBef>
                <a:spcPct val="20000"/>
              </a:spcBef>
              <a:buSzPct val="100000"/>
              <a:buFont typeface="Times" pitchFamily="18" charset="0"/>
              <a:defRPr sz="2800">
                <a:solidFill>
                  <a:schemeClr val="bg1"/>
                </a:solidFill>
                <a:latin typeface="Frutiger LT Std 45 Light" pitchFamily="34" charset="0"/>
                <a:ea typeface="ＭＳ Ｐゴシック" pitchFamily="34" charset="-128"/>
              </a:defRPr>
            </a:lvl4pPr>
            <a:lvl5pPr marL="2057400" indent="-228600">
              <a:spcBef>
                <a:spcPct val="20000"/>
              </a:spcBef>
              <a:buSzPct val="100000"/>
              <a:buFont typeface="Times" pitchFamily="18" charset="0"/>
              <a:defRPr sz="2800">
                <a:solidFill>
                  <a:schemeClr val="bg1"/>
                </a:solidFill>
                <a:latin typeface="Frutiger LT Std 45 Light" pitchFamily="34" charset="0"/>
                <a:ea typeface="ＭＳ Ｐゴシック" pitchFamily="34" charset="-128"/>
              </a:defRPr>
            </a:lvl5pPr>
            <a:lvl6pPr marL="2514600" indent="-228600" fontAlgn="base">
              <a:spcBef>
                <a:spcPct val="20000"/>
              </a:spcBef>
              <a:spcAft>
                <a:spcPct val="0"/>
              </a:spcAft>
              <a:buSzPct val="100000"/>
              <a:buFont typeface="Times" pitchFamily="18" charset="0"/>
              <a:defRPr sz="2800">
                <a:solidFill>
                  <a:schemeClr val="bg1"/>
                </a:solidFill>
                <a:latin typeface="Frutiger LT Std 45 Light" pitchFamily="34" charset="0"/>
                <a:ea typeface="ＭＳ Ｐゴシック" pitchFamily="34" charset="-128"/>
              </a:defRPr>
            </a:lvl6pPr>
            <a:lvl7pPr marL="2971800" indent="-228600" fontAlgn="base">
              <a:spcBef>
                <a:spcPct val="20000"/>
              </a:spcBef>
              <a:spcAft>
                <a:spcPct val="0"/>
              </a:spcAft>
              <a:buSzPct val="100000"/>
              <a:buFont typeface="Times" pitchFamily="18" charset="0"/>
              <a:defRPr sz="2800">
                <a:solidFill>
                  <a:schemeClr val="bg1"/>
                </a:solidFill>
                <a:latin typeface="Frutiger LT Std 45 Light" pitchFamily="34" charset="0"/>
                <a:ea typeface="ＭＳ Ｐゴシック" pitchFamily="34" charset="-128"/>
              </a:defRPr>
            </a:lvl7pPr>
            <a:lvl8pPr marL="3429000" indent="-228600" fontAlgn="base">
              <a:spcBef>
                <a:spcPct val="20000"/>
              </a:spcBef>
              <a:spcAft>
                <a:spcPct val="0"/>
              </a:spcAft>
              <a:buSzPct val="100000"/>
              <a:buFont typeface="Times" pitchFamily="18" charset="0"/>
              <a:defRPr sz="2800">
                <a:solidFill>
                  <a:schemeClr val="bg1"/>
                </a:solidFill>
                <a:latin typeface="Frutiger LT Std 45 Light" pitchFamily="34" charset="0"/>
                <a:ea typeface="ＭＳ Ｐゴシック" pitchFamily="34" charset="-128"/>
              </a:defRPr>
            </a:lvl8pPr>
            <a:lvl9pPr marL="3886200" indent="-228600" fontAlgn="base">
              <a:spcBef>
                <a:spcPct val="20000"/>
              </a:spcBef>
              <a:spcAft>
                <a:spcPct val="0"/>
              </a:spcAft>
              <a:buSzPct val="100000"/>
              <a:buFont typeface="Times" pitchFamily="18" charset="0"/>
              <a:defRPr sz="2800">
                <a:solidFill>
                  <a:schemeClr val="bg1"/>
                </a:solidFill>
                <a:latin typeface="Frutiger LT Std 45 Light" pitchFamily="34" charset="0"/>
                <a:ea typeface="ＭＳ Ｐゴシック" pitchFamily="34" charset="-128"/>
              </a:defRPr>
            </a:lvl9pPr>
          </a:lstStyle>
          <a:p>
            <a:endParaRPr lang="en-US" sz="3600" dirty="0">
              <a:solidFill>
                <a:schemeClr val="tx1"/>
              </a:solidFill>
              <a:latin typeface="Arial" pitchFamily="34" charset="0"/>
            </a:endParaRPr>
          </a:p>
        </p:txBody>
      </p:sp>
      <p:sp>
        <p:nvSpPr>
          <p:cNvPr id="3" name="TextBox 2"/>
          <p:cNvSpPr txBox="1"/>
          <p:nvPr/>
        </p:nvSpPr>
        <p:spPr>
          <a:xfrm>
            <a:off x="609600" y="0"/>
            <a:ext cx="8534400" cy="707886"/>
          </a:xfrm>
          <a:prstGeom prst="rect">
            <a:avLst/>
          </a:prstGeom>
          <a:noFill/>
        </p:spPr>
        <p:txBody>
          <a:bodyPr wrap="square" rtlCol="0">
            <a:spAutoFit/>
          </a:bodyPr>
          <a:lstStyle/>
          <a:p>
            <a:r>
              <a:rPr lang="en-US" sz="4000" dirty="0" smtClean="0"/>
              <a:t>Free Courses in Scientific Writing</a:t>
            </a:r>
            <a:endParaRPr lang="en-US" sz="4000" dirty="0"/>
          </a:p>
        </p:txBody>
      </p:sp>
      <p:sp>
        <p:nvSpPr>
          <p:cNvPr id="4" name="TextBox 3"/>
          <p:cNvSpPr txBox="1"/>
          <p:nvPr/>
        </p:nvSpPr>
        <p:spPr>
          <a:xfrm>
            <a:off x="609600" y="5562600"/>
            <a:ext cx="7162800" cy="369332"/>
          </a:xfrm>
          <a:prstGeom prst="rect">
            <a:avLst/>
          </a:prstGeom>
          <a:noFill/>
        </p:spPr>
        <p:txBody>
          <a:bodyPr wrap="square" rtlCol="0">
            <a:spAutoFit/>
          </a:bodyPr>
          <a:lstStyle/>
          <a:p>
            <a:r>
              <a:rPr lang="en-US" dirty="0"/>
              <a:t>https://www.coursera.org/learn/sciwrite/#</a:t>
            </a:r>
          </a:p>
        </p:txBody>
      </p:sp>
      <p:pic>
        <p:nvPicPr>
          <p:cNvPr id="2" name="Picture 1"/>
          <p:cNvPicPr>
            <a:picLocks noChangeAspect="1"/>
          </p:cNvPicPr>
          <p:nvPr/>
        </p:nvPicPr>
        <p:blipFill>
          <a:blip r:embed="rId3"/>
          <a:stretch>
            <a:fillRect/>
          </a:stretch>
        </p:blipFill>
        <p:spPr>
          <a:xfrm>
            <a:off x="651395" y="751666"/>
            <a:ext cx="7578205" cy="4658533"/>
          </a:xfrm>
          <a:prstGeom prst="rect">
            <a:avLst/>
          </a:prstGeom>
          <a:ln w="25400">
            <a:solidFill>
              <a:schemeClr val="tx1"/>
            </a:solidFill>
          </a:ln>
        </p:spPr>
      </p:pic>
    </p:spTree>
    <p:extLst>
      <p:ext uri="{BB962C8B-B14F-4D97-AF65-F5344CB8AC3E}">
        <p14:creationId xmlns:p14="http://schemas.microsoft.com/office/powerpoint/2010/main" val="1903743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Publish Your Research?</a:t>
            </a:r>
            <a:endParaRPr lang="en-US" dirty="0"/>
          </a:p>
        </p:txBody>
      </p:sp>
      <p:sp>
        <p:nvSpPr>
          <p:cNvPr id="3" name="Content Placeholder 2"/>
          <p:cNvSpPr>
            <a:spLocks noGrp="1"/>
          </p:cNvSpPr>
          <p:nvPr>
            <p:ph idx="1"/>
          </p:nvPr>
        </p:nvSpPr>
        <p:spPr>
          <a:xfrm>
            <a:off x="304800" y="1447800"/>
            <a:ext cx="8378825" cy="4038600"/>
          </a:xfrm>
        </p:spPr>
        <p:txBody>
          <a:bodyPr/>
          <a:lstStyle/>
          <a:p>
            <a:r>
              <a:rPr lang="en-US" dirty="0" smtClean="0"/>
              <a:t>Ask for expert advice – your academic advisor or your peers</a:t>
            </a:r>
          </a:p>
          <a:p>
            <a:r>
              <a:rPr lang="en-US" dirty="0" smtClean="0"/>
              <a:t>Each field will have its own specialist journals</a:t>
            </a:r>
          </a:p>
          <a:p>
            <a:r>
              <a:rPr lang="en-US" dirty="0" smtClean="0"/>
              <a:t>Chances of getting rejected from the most sought after journals is higher</a:t>
            </a:r>
          </a:p>
          <a:p>
            <a:r>
              <a:rPr lang="en-US" dirty="0" smtClean="0"/>
              <a:t>Choose a journal which suits the tone of your work</a:t>
            </a:r>
          </a:p>
          <a:p>
            <a:r>
              <a:rPr lang="en-US" dirty="0" smtClean="0"/>
              <a:t>Don’t let your paper drift around the </a:t>
            </a:r>
            <a:r>
              <a:rPr lang="en-US" dirty="0" err="1" smtClean="0"/>
              <a:t>journalsphere</a:t>
            </a:r>
            <a:r>
              <a:rPr lang="en-US" dirty="0" smtClean="0"/>
              <a:t> for too long!</a:t>
            </a:r>
          </a:p>
          <a:p>
            <a:endParaRPr lang="en-US" dirty="0" smtClean="0"/>
          </a:p>
          <a:p>
            <a:endParaRPr lang="en-US" dirty="0"/>
          </a:p>
        </p:txBody>
      </p:sp>
    </p:spTree>
    <p:extLst>
      <p:ext uri="{BB962C8B-B14F-4D97-AF65-F5344CB8AC3E}">
        <p14:creationId xmlns:p14="http://schemas.microsoft.com/office/powerpoint/2010/main" val="1951625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18" y="1006326"/>
            <a:ext cx="1600200" cy="2154517"/>
          </a:xfrm>
          <a:prstGeom prst="rect">
            <a:avLst/>
          </a:prstGeom>
        </p:spPr>
      </p:pic>
      <p:cxnSp>
        <p:nvCxnSpPr>
          <p:cNvPr id="14" name="Straight Arrow Connector 13"/>
          <p:cNvCxnSpPr/>
          <p:nvPr/>
        </p:nvCxnSpPr>
        <p:spPr bwMode="auto">
          <a:xfrm>
            <a:off x="2057400" y="1289711"/>
            <a:ext cx="1066800" cy="462889"/>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2071255" y="533400"/>
            <a:ext cx="1205345" cy="0"/>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2038350" y="2249645"/>
            <a:ext cx="514350" cy="911198"/>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6229350" y="3385820"/>
            <a:ext cx="666750" cy="267811"/>
          </a:xfrm>
          <a:prstGeom prst="straightConnector1">
            <a:avLst/>
          </a:prstGeom>
          <a:noFill/>
          <a:ln w="381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24936"/>
            <a:ext cx="1641834" cy="2238865"/>
          </a:xfrm>
          <a:prstGeom prst="rect">
            <a:avLst/>
          </a:prstGeom>
        </p:spPr>
      </p:pic>
      <p:sp>
        <p:nvSpPr>
          <p:cNvPr id="30" name="Rectangle 29"/>
          <p:cNvSpPr/>
          <p:nvPr/>
        </p:nvSpPr>
        <p:spPr>
          <a:xfrm>
            <a:off x="25977" y="2535898"/>
            <a:ext cx="2031423" cy="1200329"/>
          </a:xfrm>
          <a:prstGeom prst="rect">
            <a:avLst/>
          </a:prstGeom>
        </p:spPr>
        <p:txBody>
          <a:bodyPr wrap="square">
            <a:spAutoFit/>
          </a:bodyPr>
          <a:lstStyle/>
          <a:p>
            <a:r>
              <a:rPr lang="en-US" dirty="0" smtClean="0"/>
              <a:t>“Venom </a:t>
            </a:r>
            <a:r>
              <a:rPr lang="en-US" dirty="0"/>
              <a:t>on ice: First insights into Antarctic octopus </a:t>
            </a:r>
            <a:r>
              <a:rPr lang="en-US" dirty="0" smtClean="0"/>
              <a:t>venoms”</a:t>
            </a:r>
            <a:endParaRPr lang="en-US" dirty="0"/>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634805"/>
            <a:ext cx="1600200" cy="2124159"/>
          </a:xfrm>
          <a:prstGeom prst="rect">
            <a:avLst/>
          </a:prstGeom>
        </p:spPr>
      </p:pic>
      <p:sp>
        <p:nvSpPr>
          <p:cNvPr id="33" name="Rectangle 32"/>
          <p:cNvSpPr/>
          <p:nvPr/>
        </p:nvSpPr>
        <p:spPr>
          <a:xfrm>
            <a:off x="1411432" y="3497205"/>
            <a:ext cx="2857500" cy="2308324"/>
          </a:xfrm>
          <a:prstGeom prst="rect">
            <a:avLst/>
          </a:prstGeom>
        </p:spPr>
        <p:txBody>
          <a:bodyPr wrap="square">
            <a:spAutoFit/>
          </a:bodyPr>
          <a:lstStyle/>
          <a:p>
            <a:r>
              <a:rPr lang="en-US" dirty="0" smtClean="0"/>
              <a:t>“Venom </a:t>
            </a:r>
            <a:r>
              <a:rPr lang="en-US" dirty="0"/>
              <a:t>proteomic characterization and relative</a:t>
            </a:r>
          </a:p>
          <a:p>
            <a:r>
              <a:rPr lang="en-US" dirty="0" err="1"/>
              <a:t>antivenom</a:t>
            </a:r>
            <a:r>
              <a:rPr lang="en-US" dirty="0"/>
              <a:t> neutralization of two medically</a:t>
            </a:r>
          </a:p>
          <a:p>
            <a:r>
              <a:rPr lang="en-US" dirty="0"/>
              <a:t>important Pakistani elapid snakes (</a:t>
            </a:r>
            <a:r>
              <a:rPr lang="en-US" i="1" dirty="0" err="1"/>
              <a:t>Bungarus</a:t>
            </a:r>
            <a:endParaRPr lang="en-US" i="1" dirty="0"/>
          </a:p>
          <a:p>
            <a:r>
              <a:rPr lang="en-US" i="1" dirty="0" err="1"/>
              <a:t>sindanus</a:t>
            </a:r>
            <a:r>
              <a:rPr lang="en-US" dirty="0"/>
              <a:t> and </a:t>
            </a:r>
            <a:r>
              <a:rPr lang="en-US" i="1" dirty="0" err="1"/>
              <a:t>Naja</a:t>
            </a:r>
            <a:r>
              <a:rPr lang="en-US" i="1" dirty="0"/>
              <a:t> </a:t>
            </a:r>
            <a:r>
              <a:rPr lang="en-US" i="1" dirty="0" err="1"/>
              <a:t>naja</a:t>
            </a:r>
            <a:r>
              <a:rPr lang="en-US" dirty="0" smtClean="0"/>
              <a:t>)”</a:t>
            </a:r>
            <a:endParaRPr lang="en-US" dirty="0"/>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3600169"/>
            <a:ext cx="1647825" cy="2205360"/>
          </a:xfrm>
          <a:prstGeom prst="rect">
            <a:avLst/>
          </a:prstGeom>
        </p:spPr>
      </p:pic>
      <p:sp>
        <p:nvSpPr>
          <p:cNvPr id="36" name="Rectangle 35"/>
          <p:cNvSpPr/>
          <p:nvPr/>
        </p:nvSpPr>
        <p:spPr>
          <a:xfrm>
            <a:off x="6674427" y="1039820"/>
            <a:ext cx="2438400" cy="2308324"/>
          </a:xfrm>
          <a:prstGeom prst="rect">
            <a:avLst/>
          </a:prstGeom>
        </p:spPr>
        <p:txBody>
          <a:bodyPr wrap="square">
            <a:spAutoFit/>
          </a:bodyPr>
          <a:lstStyle/>
          <a:p>
            <a:r>
              <a:rPr lang="en-US" dirty="0" smtClean="0"/>
              <a:t>“A </a:t>
            </a:r>
            <a:r>
              <a:rPr lang="en-US" dirty="0"/>
              <a:t>central role for venom in predation by </a:t>
            </a:r>
            <a:r>
              <a:rPr lang="en-US" i="1" dirty="0" err="1"/>
              <a:t>Varanus</a:t>
            </a:r>
            <a:endParaRPr lang="en-US" i="1" dirty="0"/>
          </a:p>
          <a:p>
            <a:r>
              <a:rPr lang="en-US" i="1" dirty="0" err="1"/>
              <a:t>komodoensis</a:t>
            </a:r>
            <a:r>
              <a:rPr lang="en-US" i="1" dirty="0"/>
              <a:t> </a:t>
            </a:r>
            <a:r>
              <a:rPr lang="en-US" dirty="0"/>
              <a:t>(Komodo Dragon) and the extinct giant</a:t>
            </a:r>
          </a:p>
          <a:p>
            <a:r>
              <a:rPr lang="en-US" i="1" dirty="0" err="1"/>
              <a:t>Varanus</a:t>
            </a:r>
            <a:r>
              <a:rPr lang="en-US" dirty="0"/>
              <a:t> (</a:t>
            </a:r>
            <a:r>
              <a:rPr lang="en-US" i="1" dirty="0" err="1"/>
              <a:t>Megalania</a:t>
            </a:r>
            <a:r>
              <a:rPr lang="en-US" i="1" dirty="0"/>
              <a:t>) </a:t>
            </a:r>
            <a:r>
              <a:rPr lang="en-US" i="1" dirty="0" err="1" smtClean="0"/>
              <a:t>priscus</a:t>
            </a:r>
            <a:r>
              <a:rPr lang="en-US" dirty="0" smtClean="0"/>
              <a:t>)”</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8502" y="342440"/>
            <a:ext cx="1685925" cy="2257935"/>
          </a:xfrm>
          <a:prstGeom prst="rect">
            <a:avLst/>
          </a:prstGeom>
        </p:spPr>
      </p:pic>
    </p:spTree>
    <p:extLst>
      <p:ext uri="{BB962C8B-B14F-4D97-AF65-F5344CB8AC3E}">
        <p14:creationId xmlns:p14="http://schemas.microsoft.com/office/powerpoint/2010/main" val="3438004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Submitting</a:t>
            </a:r>
            <a:endParaRPr lang="en-US" dirty="0"/>
          </a:p>
        </p:txBody>
      </p:sp>
      <p:sp>
        <p:nvSpPr>
          <p:cNvPr id="3" name="Content Placeholder 2"/>
          <p:cNvSpPr>
            <a:spLocks noGrp="1"/>
          </p:cNvSpPr>
          <p:nvPr>
            <p:ph idx="1"/>
          </p:nvPr>
        </p:nvSpPr>
        <p:spPr>
          <a:xfrm>
            <a:off x="384175" y="1371600"/>
            <a:ext cx="8378825" cy="4495800"/>
          </a:xfrm>
        </p:spPr>
        <p:txBody>
          <a:bodyPr/>
          <a:lstStyle/>
          <a:p>
            <a:r>
              <a:rPr lang="en-US" dirty="0" smtClean="0"/>
              <a:t>Make sure you have clearly read the “Instructions for Contributors”</a:t>
            </a:r>
          </a:p>
          <a:p>
            <a:r>
              <a:rPr lang="en-US" dirty="0" smtClean="0"/>
              <a:t>Correct formatting for that particular journal: </a:t>
            </a:r>
            <a:r>
              <a:rPr lang="en-US" dirty="0"/>
              <a:t>length, style, format, type of file, and how to submit</a:t>
            </a:r>
            <a:endParaRPr lang="en-US" dirty="0" smtClean="0"/>
          </a:p>
          <a:p>
            <a:r>
              <a:rPr lang="en-US" dirty="0" smtClean="0"/>
              <a:t>Make sure your article is the best that it can be!</a:t>
            </a:r>
          </a:p>
          <a:p>
            <a:r>
              <a:rPr lang="en-US" dirty="0" smtClean="0"/>
              <a:t>Make sure that you have secured the necessary permissions for material used in the article – quotes, pictures etc. </a:t>
            </a:r>
            <a:endParaRPr lang="en-US" dirty="0"/>
          </a:p>
        </p:txBody>
      </p:sp>
    </p:spTree>
    <p:extLst>
      <p:ext uri="{BB962C8B-B14F-4D97-AF65-F5344CB8AC3E}">
        <p14:creationId xmlns:p14="http://schemas.microsoft.com/office/powerpoint/2010/main" val="3683558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1000" y="914400"/>
            <a:ext cx="8204438" cy="4419600"/>
          </a:xfrm>
          <a:prstGeom prst="rect">
            <a:avLst/>
          </a:prstGeom>
          <a:ln w="25400">
            <a:solidFill>
              <a:schemeClr val="tx1"/>
            </a:solidFill>
          </a:ln>
        </p:spPr>
      </p:pic>
      <p:sp>
        <p:nvSpPr>
          <p:cNvPr id="5" name="Rectangle 4"/>
          <p:cNvSpPr/>
          <p:nvPr/>
        </p:nvSpPr>
        <p:spPr bwMode="auto">
          <a:xfrm>
            <a:off x="457200" y="4876800"/>
            <a:ext cx="2209800" cy="381000"/>
          </a:xfrm>
          <a:prstGeom prst="rect">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pPr>
            <a:endParaRPr kumimoji="0" lang="en-GB" sz="2800" b="0" i="0" u="none" strike="noStrike" cap="none" normalizeH="0" baseline="0" smtClean="0">
              <a:ln>
                <a:noFill/>
              </a:ln>
              <a:solidFill>
                <a:schemeClr val="bg1"/>
              </a:solidFill>
              <a:effectLst/>
              <a:latin typeface="Frutiger LT Std 45 Light" pitchFamily="-96" charset="0"/>
            </a:endParaRPr>
          </a:p>
        </p:txBody>
      </p:sp>
    </p:spTree>
    <p:extLst>
      <p:ext uri="{BB962C8B-B14F-4D97-AF65-F5344CB8AC3E}">
        <p14:creationId xmlns:p14="http://schemas.microsoft.com/office/powerpoint/2010/main" val="58796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701675"/>
            <a:ext cx="7850187" cy="1143000"/>
          </a:xfrm>
        </p:spPr>
        <p:txBody>
          <a:bodyPr/>
          <a:lstStyle/>
          <a:p>
            <a:pPr eaLnBrk="1" hangingPunct="1">
              <a:defRPr/>
            </a:pPr>
            <a:r>
              <a:rPr lang="en-US" dirty="0" smtClean="0"/>
              <a:t>Journal Publishing Process</a:t>
            </a:r>
          </a:p>
        </p:txBody>
      </p:sp>
      <p:grpSp>
        <p:nvGrpSpPr>
          <p:cNvPr id="8194" name="Group 55"/>
          <p:cNvGrpSpPr>
            <a:grpSpLocks/>
          </p:cNvGrpSpPr>
          <p:nvPr/>
        </p:nvGrpSpPr>
        <p:grpSpPr bwMode="auto">
          <a:xfrm>
            <a:off x="755650" y="2203450"/>
            <a:ext cx="7993063" cy="3025775"/>
            <a:chOff x="172" y="768"/>
            <a:chExt cx="5741" cy="2354"/>
          </a:xfrm>
        </p:grpSpPr>
        <p:sp>
          <p:nvSpPr>
            <p:cNvPr id="5" name="Rectangle 3"/>
            <p:cNvSpPr>
              <a:spLocks noChangeArrowheads="1"/>
            </p:cNvSpPr>
            <p:nvPr/>
          </p:nvSpPr>
          <p:spPr bwMode="auto">
            <a:xfrm>
              <a:off x="172" y="2188"/>
              <a:ext cx="959"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2E61"/>
                  </a:solidFill>
                </a:rPr>
                <a:t>Submission</a:t>
              </a:r>
              <a:endParaRPr lang="en-AU" altLang="en-US" sz="1600" b="1">
                <a:solidFill>
                  <a:srgbClr val="002E61"/>
                </a:solidFill>
              </a:endParaRPr>
            </a:p>
          </p:txBody>
        </p:sp>
        <p:sp>
          <p:nvSpPr>
            <p:cNvPr id="6" name="Rectangle 6"/>
            <p:cNvSpPr>
              <a:spLocks noChangeArrowheads="1"/>
            </p:cNvSpPr>
            <p:nvPr/>
          </p:nvSpPr>
          <p:spPr bwMode="auto">
            <a:xfrm>
              <a:off x="1417" y="2188"/>
              <a:ext cx="886"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2E61"/>
                  </a:solidFill>
                </a:rPr>
                <a:t>Refereeing</a:t>
              </a:r>
              <a:endParaRPr lang="en-AU" altLang="en-US" sz="1600" b="1">
                <a:solidFill>
                  <a:srgbClr val="002E61"/>
                </a:solidFill>
              </a:endParaRPr>
            </a:p>
          </p:txBody>
        </p:sp>
        <p:sp>
          <p:nvSpPr>
            <p:cNvPr id="7" name="Rectangle 7"/>
            <p:cNvSpPr>
              <a:spLocks noChangeArrowheads="1"/>
            </p:cNvSpPr>
            <p:nvPr/>
          </p:nvSpPr>
          <p:spPr bwMode="auto">
            <a:xfrm>
              <a:off x="316" y="2860"/>
              <a:ext cx="57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CC3300"/>
                  </a:solidFill>
                </a:rPr>
                <a:t>Reject</a:t>
              </a:r>
              <a:endParaRPr lang="en-AU" altLang="en-US" sz="1600" b="1">
                <a:solidFill>
                  <a:srgbClr val="CC3300"/>
                </a:solidFill>
              </a:endParaRPr>
            </a:p>
          </p:txBody>
        </p:sp>
        <p:sp>
          <p:nvSpPr>
            <p:cNvPr id="8" name="Rectangle 9"/>
            <p:cNvSpPr>
              <a:spLocks noChangeArrowheads="1"/>
            </p:cNvSpPr>
            <p:nvPr/>
          </p:nvSpPr>
          <p:spPr bwMode="auto">
            <a:xfrm>
              <a:off x="2569" y="2188"/>
              <a:ext cx="74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2E61"/>
                  </a:solidFill>
                </a:rPr>
                <a:t>Revision</a:t>
              </a:r>
              <a:endParaRPr lang="en-AU" altLang="en-US" sz="1600" b="1">
                <a:solidFill>
                  <a:srgbClr val="002E61"/>
                </a:solidFill>
              </a:endParaRPr>
            </a:p>
          </p:txBody>
        </p:sp>
        <p:sp>
          <p:nvSpPr>
            <p:cNvPr id="9" name="Rectangle 12"/>
            <p:cNvSpPr>
              <a:spLocks noChangeArrowheads="1"/>
            </p:cNvSpPr>
            <p:nvPr/>
          </p:nvSpPr>
          <p:spPr bwMode="auto">
            <a:xfrm>
              <a:off x="3618" y="2191"/>
              <a:ext cx="95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9900"/>
                  </a:solidFill>
                </a:rPr>
                <a:t>Acceptance</a:t>
              </a:r>
              <a:endParaRPr lang="en-AU" altLang="en-US" sz="1600" b="1">
                <a:solidFill>
                  <a:srgbClr val="009900"/>
                </a:solidFill>
              </a:endParaRPr>
            </a:p>
          </p:txBody>
        </p:sp>
        <p:sp>
          <p:nvSpPr>
            <p:cNvPr id="10" name="Rectangle 16"/>
            <p:cNvSpPr>
              <a:spLocks noChangeArrowheads="1"/>
            </p:cNvSpPr>
            <p:nvPr/>
          </p:nvSpPr>
          <p:spPr bwMode="auto">
            <a:xfrm>
              <a:off x="4994" y="2188"/>
              <a:ext cx="919"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2E61"/>
                  </a:solidFill>
                </a:rPr>
                <a:t>Publication</a:t>
              </a:r>
              <a:endParaRPr lang="en-AU" altLang="en-US" sz="1600" b="1">
                <a:solidFill>
                  <a:srgbClr val="002E61"/>
                </a:solidFill>
              </a:endParaRPr>
            </a:p>
          </p:txBody>
        </p:sp>
        <p:sp>
          <p:nvSpPr>
            <p:cNvPr id="11" name="Rectangle 18"/>
            <p:cNvSpPr>
              <a:spLocks noChangeArrowheads="1"/>
            </p:cNvSpPr>
            <p:nvPr/>
          </p:nvSpPr>
          <p:spPr bwMode="auto">
            <a:xfrm>
              <a:off x="3529" y="1420"/>
              <a:ext cx="1082"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002E61"/>
                  </a:solidFill>
                </a:rPr>
                <a:t>More revision</a:t>
              </a:r>
              <a:endParaRPr lang="en-AU" altLang="en-US" sz="1600" b="1">
                <a:solidFill>
                  <a:srgbClr val="002E61"/>
                </a:solidFill>
              </a:endParaRPr>
            </a:p>
          </p:txBody>
        </p:sp>
        <p:sp>
          <p:nvSpPr>
            <p:cNvPr id="12" name="Line 29"/>
            <p:cNvSpPr>
              <a:spLocks noChangeShapeType="1"/>
            </p:cNvSpPr>
            <p:nvPr/>
          </p:nvSpPr>
          <p:spPr bwMode="auto">
            <a:xfrm>
              <a:off x="556" y="2428"/>
              <a:ext cx="0" cy="38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3" name="Line 30"/>
            <p:cNvSpPr>
              <a:spLocks noChangeShapeType="1"/>
            </p:cNvSpPr>
            <p:nvPr/>
          </p:nvSpPr>
          <p:spPr bwMode="auto">
            <a:xfrm>
              <a:off x="1104" y="2338"/>
              <a:ext cx="3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4" name="Line 34"/>
            <p:cNvSpPr>
              <a:spLocks noChangeShapeType="1"/>
            </p:cNvSpPr>
            <p:nvPr/>
          </p:nvSpPr>
          <p:spPr bwMode="auto">
            <a:xfrm>
              <a:off x="2256" y="2338"/>
              <a:ext cx="33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5" name="Line 35"/>
            <p:cNvSpPr>
              <a:spLocks noChangeShapeType="1"/>
            </p:cNvSpPr>
            <p:nvPr/>
          </p:nvSpPr>
          <p:spPr bwMode="auto">
            <a:xfrm>
              <a:off x="3301" y="2338"/>
              <a:ext cx="3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6" name="Line 36"/>
            <p:cNvSpPr>
              <a:spLocks noChangeShapeType="1"/>
            </p:cNvSpPr>
            <p:nvPr/>
          </p:nvSpPr>
          <p:spPr bwMode="auto">
            <a:xfrm>
              <a:off x="4595" y="2338"/>
              <a:ext cx="336"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7" name="Rectangle 37"/>
            <p:cNvSpPr>
              <a:spLocks noChangeArrowheads="1"/>
            </p:cNvSpPr>
            <p:nvPr/>
          </p:nvSpPr>
          <p:spPr bwMode="auto">
            <a:xfrm>
              <a:off x="1561" y="2860"/>
              <a:ext cx="57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CC3300"/>
                  </a:solidFill>
                </a:rPr>
                <a:t>Reject</a:t>
              </a:r>
              <a:endParaRPr lang="en-AU" altLang="en-US" sz="1600" b="1">
                <a:solidFill>
                  <a:srgbClr val="CC3300"/>
                </a:solidFill>
              </a:endParaRPr>
            </a:p>
          </p:txBody>
        </p:sp>
        <p:sp>
          <p:nvSpPr>
            <p:cNvPr id="18" name="Line 38"/>
            <p:cNvSpPr>
              <a:spLocks noChangeShapeType="1"/>
            </p:cNvSpPr>
            <p:nvPr/>
          </p:nvSpPr>
          <p:spPr bwMode="auto">
            <a:xfrm>
              <a:off x="1801" y="2428"/>
              <a:ext cx="0" cy="38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19" name="Rectangle 39"/>
            <p:cNvSpPr>
              <a:spLocks noChangeArrowheads="1"/>
            </p:cNvSpPr>
            <p:nvPr/>
          </p:nvSpPr>
          <p:spPr bwMode="auto">
            <a:xfrm>
              <a:off x="2665" y="2860"/>
              <a:ext cx="570"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CC3300"/>
                  </a:solidFill>
                </a:rPr>
                <a:t>Reject</a:t>
              </a:r>
              <a:endParaRPr lang="en-AU" altLang="en-US" sz="1600" b="1">
                <a:solidFill>
                  <a:srgbClr val="CC3300"/>
                </a:solidFill>
              </a:endParaRPr>
            </a:p>
          </p:txBody>
        </p:sp>
        <p:sp>
          <p:nvSpPr>
            <p:cNvPr id="20" name="Line 40"/>
            <p:cNvSpPr>
              <a:spLocks noChangeShapeType="1"/>
            </p:cNvSpPr>
            <p:nvPr/>
          </p:nvSpPr>
          <p:spPr bwMode="auto">
            <a:xfrm>
              <a:off x="2905" y="2428"/>
              <a:ext cx="0" cy="38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21" name="Rectangle 47"/>
            <p:cNvSpPr>
              <a:spLocks noChangeArrowheads="1"/>
            </p:cNvSpPr>
            <p:nvPr/>
          </p:nvSpPr>
          <p:spPr bwMode="auto">
            <a:xfrm>
              <a:off x="3749" y="768"/>
              <a:ext cx="57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r>
                <a:rPr lang="en-US" altLang="en-US" sz="1600" b="1">
                  <a:solidFill>
                    <a:srgbClr val="CC3300"/>
                  </a:solidFill>
                </a:rPr>
                <a:t>Reject</a:t>
              </a:r>
              <a:endParaRPr lang="en-AU" altLang="en-US" sz="1600" b="1">
                <a:solidFill>
                  <a:srgbClr val="CC3300"/>
                </a:solidFill>
              </a:endParaRPr>
            </a:p>
          </p:txBody>
        </p:sp>
        <p:sp>
          <p:nvSpPr>
            <p:cNvPr id="22" name="Line 49"/>
            <p:cNvSpPr>
              <a:spLocks noChangeShapeType="1"/>
            </p:cNvSpPr>
            <p:nvPr/>
          </p:nvSpPr>
          <p:spPr bwMode="auto">
            <a:xfrm flipV="1">
              <a:off x="4009" y="1008"/>
              <a:ext cx="0" cy="43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23" name="Line 50"/>
            <p:cNvSpPr>
              <a:spLocks noChangeShapeType="1"/>
            </p:cNvSpPr>
            <p:nvPr/>
          </p:nvSpPr>
          <p:spPr bwMode="auto">
            <a:xfrm flipV="1">
              <a:off x="3049" y="1728"/>
              <a:ext cx="528" cy="336"/>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sp>
          <p:nvSpPr>
            <p:cNvPr id="24" name="Line 51"/>
            <p:cNvSpPr>
              <a:spLocks noChangeShapeType="1"/>
            </p:cNvSpPr>
            <p:nvPr/>
          </p:nvSpPr>
          <p:spPr bwMode="auto">
            <a:xfrm>
              <a:off x="4009" y="1728"/>
              <a:ext cx="0" cy="38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buFont typeface="Times" charset="0"/>
                <a:buNone/>
                <a:defRPr/>
              </a:pPr>
              <a:endParaRPr lang="en-US">
                <a:latin typeface="Frutiger LT Std 45 Light" charset="0"/>
                <a:ea typeface="ＭＳ Ｐゴシック" charset="0"/>
              </a:endParaRPr>
            </a:p>
          </p:txBody>
        </p:sp>
      </p:grpSp>
    </p:spTree>
    <p:extLst>
      <p:ext uri="{BB962C8B-B14F-4D97-AF65-F5344CB8AC3E}">
        <p14:creationId xmlns:p14="http://schemas.microsoft.com/office/powerpoint/2010/main" val="34550014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Before you submit your paper</a:t>
            </a:r>
          </a:p>
        </p:txBody>
      </p:sp>
      <p:sp>
        <p:nvSpPr>
          <p:cNvPr id="3" name="Content Placeholder 2"/>
          <p:cNvSpPr>
            <a:spLocks noGrp="1"/>
          </p:cNvSpPr>
          <p:nvPr>
            <p:ph idx="1"/>
          </p:nvPr>
        </p:nvSpPr>
        <p:spPr>
          <a:xfrm>
            <a:off x="384175" y="1412875"/>
            <a:ext cx="8509000" cy="3802063"/>
          </a:xfrm>
        </p:spPr>
        <p:txBody>
          <a:bodyPr/>
          <a:lstStyle/>
          <a:p>
            <a:pPr eaLnBrk="1" hangingPunct="1">
              <a:defRPr/>
            </a:pPr>
            <a:r>
              <a:rPr lang="en-AU" altLang="en-US" sz="2000" dirty="0" smtClean="0">
                <a:solidFill>
                  <a:srgbClr val="3760A0"/>
                </a:solidFill>
              </a:rPr>
              <a:t>Internal review</a:t>
            </a:r>
          </a:p>
          <a:p>
            <a:pPr lvl="1" eaLnBrk="1" hangingPunct="1">
              <a:defRPr/>
            </a:pPr>
            <a:r>
              <a:rPr lang="en-US" altLang="en-US" sz="1800" dirty="0" smtClean="0"/>
              <a:t>Ask your peers to read it, to get an alternative perspective</a:t>
            </a:r>
          </a:p>
          <a:p>
            <a:pPr lvl="1" eaLnBrk="1" hangingPunct="1">
              <a:defRPr/>
            </a:pPr>
            <a:r>
              <a:rPr lang="en-US" altLang="en-US" sz="1800" dirty="0" smtClean="0"/>
              <a:t>Ask someone outside your field to read it</a:t>
            </a:r>
          </a:p>
          <a:p>
            <a:pPr lvl="1" eaLnBrk="1" hangingPunct="1">
              <a:buFontTx/>
              <a:buNone/>
              <a:defRPr/>
            </a:pPr>
            <a:endParaRPr lang="en-US" altLang="en-US" sz="1800" dirty="0" smtClean="0"/>
          </a:p>
          <a:p>
            <a:pPr eaLnBrk="1" hangingPunct="1">
              <a:defRPr/>
            </a:pPr>
            <a:r>
              <a:rPr lang="en-US" altLang="en-US" sz="2000" dirty="0" smtClean="0">
                <a:solidFill>
                  <a:srgbClr val="3760A0"/>
                </a:solidFill>
              </a:rPr>
              <a:t>Write a covering letter to the editor</a:t>
            </a:r>
          </a:p>
          <a:p>
            <a:pPr lvl="1" eaLnBrk="1" hangingPunct="1">
              <a:defRPr/>
            </a:pPr>
            <a:r>
              <a:rPr lang="en-US" altLang="en-US" sz="1800" dirty="0" smtClean="0"/>
              <a:t>Should clearly explain (but not overstate) the research</a:t>
            </a:r>
          </a:p>
          <a:p>
            <a:pPr lvl="1" eaLnBrk="1" hangingPunct="1">
              <a:defRPr/>
            </a:pPr>
            <a:r>
              <a:rPr lang="en-US" altLang="en-US" sz="1800" dirty="0" smtClean="0"/>
              <a:t>Should explain why you have chosen this journal</a:t>
            </a:r>
          </a:p>
          <a:p>
            <a:pPr marL="457200" lvl="1" indent="0" eaLnBrk="1" hangingPunct="1">
              <a:buNone/>
              <a:defRPr/>
            </a:pPr>
            <a:endParaRPr lang="en-US" altLang="en-US" sz="1800" dirty="0" smtClean="0"/>
          </a:p>
          <a:p>
            <a:pPr eaLnBrk="1" hangingPunct="1">
              <a:defRPr/>
            </a:pPr>
            <a:r>
              <a:rPr lang="en-US" altLang="en-US" sz="2000" dirty="0" smtClean="0">
                <a:solidFill>
                  <a:srgbClr val="3760A0"/>
                </a:solidFill>
              </a:rPr>
              <a:t>Submit with the consent of all authors and to only one journal</a:t>
            </a:r>
          </a:p>
          <a:p>
            <a:pPr lvl="1" eaLnBrk="1" hangingPunct="1">
              <a:defRPr/>
            </a:pPr>
            <a:r>
              <a:rPr lang="en-US" altLang="en-US" sz="1800" dirty="0" smtClean="0"/>
              <a:t>Duplicate submission wastes everyone</a:t>
            </a:r>
            <a:r>
              <a:rPr lang="ja-JP" altLang="en-US" sz="1800" dirty="0" smtClean="0"/>
              <a:t>’</a:t>
            </a:r>
            <a:r>
              <a:rPr lang="en-US" altLang="ja-JP" sz="1800" dirty="0" smtClean="0"/>
              <a:t>s time</a:t>
            </a:r>
          </a:p>
          <a:p>
            <a:pPr lvl="1" eaLnBrk="1" hangingPunct="1">
              <a:defRPr/>
            </a:pPr>
            <a:r>
              <a:rPr lang="en-US" altLang="en-US" sz="1800" dirty="0" smtClean="0"/>
              <a:t>If detected, it will likely lead to rejection by </a:t>
            </a:r>
            <a:r>
              <a:rPr lang="en-US" altLang="en-US" sz="1800" i="1" dirty="0" smtClean="0"/>
              <a:t>all</a:t>
            </a:r>
            <a:r>
              <a:rPr lang="en-US" altLang="en-US" sz="1800" dirty="0" smtClean="0"/>
              <a:t> journals</a:t>
            </a:r>
            <a:endParaRPr lang="en-AU" altLang="en-US" sz="1800" dirty="0" smtClean="0"/>
          </a:p>
        </p:txBody>
      </p:sp>
    </p:spTree>
    <p:extLst>
      <p:ext uri="{BB962C8B-B14F-4D97-AF65-F5344CB8AC3E}">
        <p14:creationId xmlns:p14="http://schemas.microsoft.com/office/powerpoint/2010/main" val="335957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once you have submitted?</a:t>
            </a:r>
            <a:endParaRPr lang="en-US" dirty="0"/>
          </a:p>
        </p:txBody>
      </p:sp>
      <p:sp>
        <p:nvSpPr>
          <p:cNvPr id="3" name="Content Placeholder 2"/>
          <p:cNvSpPr txBox="1">
            <a:spLocks/>
          </p:cNvSpPr>
          <p:nvPr/>
        </p:nvSpPr>
        <p:spPr bwMode="auto">
          <a:xfrm>
            <a:off x="384175" y="1066800"/>
            <a:ext cx="83788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100000"/>
              <a:buFont typeface="Times" pitchFamily="-96" charset="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j-lt"/>
              </a:defRPr>
            </a:lvl2pPr>
            <a:lvl3pPr marL="1143000" indent="-228600" algn="l" rtl="0" eaLnBrk="1" fontAlgn="base" hangingPunct="1">
              <a:spcBef>
                <a:spcPct val="20000"/>
              </a:spcBef>
              <a:spcAft>
                <a:spcPct val="0"/>
              </a:spcAft>
              <a:buSzPct val="100000"/>
              <a:buChar char="•"/>
              <a:defRPr>
                <a:solidFill>
                  <a:schemeClr val="tx1"/>
                </a:solidFill>
                <a:latin typeface="+mj-lt"/>
              </a:defRPr>
            </a:lvl3pPr>
            <a:lvl4pPr marL="1600200" indent="-228600" algn="l" rtl="0" eaLnBrk="1" fontAlgn="base" hangingPunct="1">
              <a:spcBef>
                <a:spcPct val="20000"/>
              </a:spcBef>
              <a:spcAft>
                <a:spcPct val="0"/>
              </a:spcAft>
              <a:buChar char="–"/>
              <a:defRPr sz="1600">
                <a:solidFill>
                  <a:schemeClr val="tx1"/>
                </a:solidFill>
                <a:latin typeface="+mj-lt"/>
              </a:defRPr>
            </a:lvl4pPr>
            <a:lvl5pPr marL="2057400" indent="-228600" algn="l" rtl="0" eaLnBrk="1" fontAlgn="base" hangingPunct="1">
              <a:spcBef>
                <a:spcPct val="20000"/>
              </a:spcBef>
              <a:spcAft>
                <a:spcPct val="0"/>
              </a:spcAft>
              <a:buChar char="»"/>
              <a:defRPr sz="1600">
                <a:solidFill>
                  <a:schemeClr val="tx1"/>
                </a:solidFill>
                <a:latin typeface="+mj-lt"/>
              </a:defRPr>
            </a:lvl5pPr>
            <a:lvl6pPr marL="2514600" indent="-228600" algn="l" rtl="0" eaLnBrk="1" fontAlgn="base" hangingPunct="1">
              <a:spcBef>
                <a:spcPct val="20000"/>
              </a:spcBef>
              <a:spcAft>
                <a:spcPct val="0"/>
              </a:spcAft>
              <a:buChar char="»"/>
              <a:defRPr sz="1600">
                <a:solidFill>
                  <a:schemeClr val="tx1"/>
                </a:solidFill>
                <a:latin typeface="+mj-lt"/>
              </a:defRPr>
            </a:lvl6pPr>
            <a:lvl7pPr marL="2971800" indent="-228600" algn="l" rtl="0" eaLnBrk="1" fontAlgn="base" hangingPunct="1">
              <a:spcBef>
                <a:spcPct val="20000"/>
              </a:spcBef>
              <a:spcAft>
                <a:spcPct val="0"/>
              </a:spcAft>
              <a:buChar char="»"/>
              <a:defRPr sz="1600">
                <a:solidFill>
                  <a:schemeClr val="tx1"/>
                </a:solidFill>
                <a:latin typeface="+mj-lt"/>
              </a:defRPr>
            </a:lvl7pPr>
            <a:lvl8pPr marL="3429000" indent="-228600" algn="l" rtl="0" eaLnBrk="1" fontAlgn="base" hangingPunct="1">
              <a:spcBef>
                <a:spcPct val="20000"/>
              </a:spcBef>
              <a:spcAft>
                <a:spcPct val="0"/>
              </a:spcAft>
              <a:buChar char="»"/>
              <a:defRPr sz="1600">
                <a:solidFill>
                  <a:schemeClr val="tx1"/>
                </a:solidFill>
                <a:latin typeface="+mj-lt"/>
              </a:defRPr>
            </a:lvl8pPr>
            <a:lvl9pPr marL="3886200" indent="-228600" algn="l" rtl="0" eaLnBrk="1" fontAlgn="base" hangingPunct="1">
              <a:spcBef>
                <a:spcPct val="20000"/>
              </a:spcBef>
              <a:spcAft>
                <a:spcPct val="0"/>
              </a:spcAft>
              <a:buChar char="»"/>
              <a:defRPr sz="1600">
                <a:solidFill>
                  <a:schemeClr val="tx1"/>
                </a:solidFill>
                <a:latin typeface="+mj-lt"/>
              </a:defRPr>
            </a:lvl9pPr>
          </a:lstStyle>
          <a:p>
            <a:endParaRPr lang="en-US" kern="0" dirty="0" smtClean="0"/>
          </a:p>
          <a:p>
            <a:r>
              <a:rPr lang="en-US" kern="0" dirty="0" smtClean="0"/>
              <a:t>Acknowledgement of receipt</a:t>
            </a:r>
          </a:p>
          <a:p>
            <a:r>
              <a:rPr lang="en-US" kern="0" dirty="0"/>
              <a:t>Editorial </a:t>
            </a:r>
            <a:r>
              <a:rPr lang="en-US" kern="0" dirty="0" smtClean="0"/>
              <a:t>review</a:t>
            </a:r>
          </a:p>
          <a:p>
            <a:r>
              <a:rPr lang="en-US" kern="0" dirty="0" smtClean="0"/>
              <a:t>Sent for peer review</a:t>
            </a:r>
          </a:p>
          <a:p>
            <a:endParaRPr lang="en-US" kern="0" dirty="0"/>
          </a:p>
          <a:p>
            <a:pPr>
              <a:defRPr/>
            </a:pPr>
            <a:r>
              <a:rPr lang="en-AU" altLang="en-US" sz="2000" dirty="0">
                <a:solidFill>
                  <a:srgbClr val="3760A0"/>
                </a:solidFill>
              </a:rPr>
              <a:t>What are the drivers &amp; motivations for the Editor?</a:t>
            </a:r>
          </a:p>
          <a:p>
            <a:pPr lvl="1">
              <a:defRPr/>
            </a:pPr>
            <a:r>
              <a:rPr lang="en-US" altLang="en-US" sz="1800" dirty="0"/>
              <a:t>Publishing new, interesting, and important research</a:t>
            </a:r>
            <a:endParaRPr lang="en-AU" altLang="en-US" sz="1800" dirty="0"/>
          </a:p>
          <a:p>
            <a:pPr lvl="1">
              <a:defRPr/>
            </a:pPr>
            <a:r>
              <a:rPr lang="en-US" altLang="en-US" sz="1800" dirty="0"/>
              <a:t>Improving the profile and impact of their journal</a:t>
            </a:r>
            <a:endParaRPr lang="en-AU" altLang="en-US" sz="1800" dirty="0"/>
          </a:p>
          <a:p>
            <a:pPr lvl="1">
              <a:defRPr/>
            </a:pPr>
            <a:r>
              <a:rPr lang="en-US" altLang="en-US" sz="1800" dirty="0"/>
              <a:t>Providing content the subscribers want to read </a:t>
            </a:r>
            <a:r>
              <a:rPr lang="en-US" altLang="en-US" sz="1800" dirty="0">
                <a:solidFill>
                  <a:srgbClr val="DBDBF3"/>
                </a:solidFill>
              </a:rPr>
              <a:t>(</a:t>
            </a:r>
            <a:r>
              <a:rPr lang="en-US" altLang="en-US" sz="1800" dirty="0">
                <a:solidFill>
                  <a:srgbClr val="C1C1EB"/>
                </a:solidFill>
              </a:rPr>
              <a:t>and pay for)</a:t>
            </a:r>
            <a:endParaRPr lang="en-AU" altLang="en-US" sz="1800" dirty="0">
              <a:solidFill>
                <a:srgbClr val="C1C1EB"/>
              </a:solidFill>
            </a:endParaRPr>
          </a:p>
          <a:p>
            <a:pPr lvl="1">
              <a:defRPr/>
            </a:pPr>
            <a:r>
              <a:rPr lang="en-US" altLang="en-US" sz="1800" dirty="0"/>
              <a:t>Publishing papers that will attract new authors and readers</a:t>
            </a:r>
          </a:p>
          <a:p>
            <a:endParaRPr lang="en-US" kern="0" dirty="0" smtClean="0"/>
          </a:p>
          <a:p>
            <a:endParaRPr lang="en-US" kern="0" dirty="0"/>
          </a:p>
        </p:txBody>
      </p:sp>
    </p:spTree>
    <p:extLst>
      <p:ext uri="{BB962C8B-B14F-4D97-AF65-F5344CB8AC3E}">
        <p14:creationId xmlns:p14="http://schemas.microsoft.com/office/powerpoint/2010/main" val="2927877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78825" cy="3200400"/>
          </a:xfrm>
        </p:spPr>
        <p:txBody>
          <a:bodyPr/>
          <a:lstStyle/>
          <a:p>
            <a:r>
              <a:rPr lang="en-GB" dirty="0" smtClean="0"/>
              <a:t>Why publish?</a:t>
            </a:r>
          </a:p>
          <a:p>
            <a:r>
              <a:rPr lang="en-GB" dirty="0" smtClean="0"/>
              <a:t>Writing up your research</a:t>
            </a:r>
          </a:p>
          <a:p>
            <a:r>
              <a:rPr lang="en-GB" dirty="0" smtClean="0"/>
              <a:t>Choosing a journal</a:t>
            </a:r>
          </a:p>
          <a:p>
            <a:r>
              <a:rPr lang="en-GB" dirty="0" smtClean="0"/>
              <a:t>Submitting your paper</a:t>
            </a:r>
          </a:p>
          <a:p>
            <a:r>
              <a:rPr lang="en-GB" dirty="0" smtClean="0"/>
              <a:t>The editorial process and peer review</a:t>
            </a:r>
          </a:p>
          <a:p>
            <a:r>
              <a:rPr lang="en-GB" dirty="0" smtClean="0"/>
              <a:t>Ethics!</a:t>
            </a:r>
          </a:p>
          <a:p>
            <a:r>
              <a:rPr lang="en-GB" dirty="0" smtClean="0"/>
              <a:t>Promoting your work</a:t>
            </a:r>
          </a:p>
          <a:p>
            <a:endParaRPr lang="en-GB" dirty="0"/>
          </a:p>
        </p:txBody>
      </p:sp>
      <p:sp>
        <p:nvSpPr>
          <p:cNvPr id="4" name="Title 1"/>
          <p:cNvSpPr>
            <a:spLocks noGrp="1"/>
          </p:cNvSpPr>
          <p:nvPr>
            <p:ph type="title"/>
          </p:nvPr>
        </p:nvSpPr>
        <p:spPr>
          <a:xfrm>
            <a:off x="609600" y="457200"/>
            <a:ext cx="8078787" cy="1143000"/>
          </a:xfrm>
        </p:spPr>
        <p:txBody>
          <a:bodyPr/>
          <a:lstStyle/>
          <a:p>
            <a:pPr algn="ctr"/>
            <a:r>
              <a:rPr lang="en-US" dirty="0" smtClean="0"/>
              <a:t>Overview</a:t>
            </a:r>
            <a:endParaRPr lang="en-US" dirty="0"/>
          </a:p>
        </p:txBody>
      </p:sp>
    </p:spTree>
    <p:extLst>
      <p:ext uri="{BB962C8B-B14F-4D97-AF65-F5344CB8AC3E}">
        <p14:creationId xmlns:p14="http://schemas.microsoft.com/office/powerpoint/2010/main" val="1242053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8064500" cy="1143000"/>
          </a:xfrm>
        </p:spPr>
        <p:txBody>
          <a:bodyPr/>
          <a:lstStyle/>
          <a:p>
            <a:pPr eaLnBrk="1" hangingPunct="1">
              <a:defRPr/>
            </a:pPr>
            <a:r>
              <a:rPr lang="en-US" dirty="0" smtClean="0"/>
              <a:t>What is the Editor seeking?</a:t>
            </a:r>
          </a:p>
        </p:txBody>
      </p:sp>
      <p:sp>
        <p:nvSpPr>
          <p:cNvPr id="3" name="Content Placeholder 2"/>
          <p:cNvSpPr>
            <a:spLocks noGrp="1"/>
          </p:cNvSpPr>
          <p:nvPr>
            <p:ph idx="1"/>
          </p:nvPr>
        </p:nvSpPr>
        <p:spPr>
          <a:xfrm>
            <a:off x="384175" y="1700213"/>
            <a:ext cx="8150225" cy="4090987"/>
          </a:xfrm>
        </p:spPr>
        <p:txBody>
          <a:bodyPr/>
          <a:lstStyle/>
          <a:p>
            <a:pPr eaLnBrk="1" hangingPunct="1">
              <a:defRPr/>
            </a:pPr>
            <a:r>
              <a:rPr lang="en-AU" altLang="en-US" sz="2000" smtClean="0"/>
              <a:t>Quality!</a:t>
            </a:r>
          </a:p>
          <a:p>
            <a:pPr lvl="1" eaLnBrk="1" hangingPunct="1">
              <a:lnSpc>
                <a:spcPct val="90000"/>
              </a:lnSpc>
              <a:defRPr/>
            </a:pPr>
            <a:r>
              <a:rPr lang="en-AU" altLang="en-US" sz="1800" smtClean="0"/>
              <a:t>Good research: well planned &amp; well executed study</a:t>
            </a:r>
          </a:p>
          <a:p>
            <a:pPr lvl="1" eaLnBrk="1" hangingPunct="1">
              <a:lnSpc>
                <a:spcPct val="90000"/>
              </a:lnSpc>
              <a:defRPr/>
            </a:pPr>
            <a:r>
              <a:rPr lang="en-AU" altLang="en-US" sz="1800" smtClean="0"/>
              <a:t>Good presentation</a:t>
            </a:r>
          </a:p>
          <a:p>
            <a:pPr eaLnBrk="1" hangingPunct="1">
              <a:lnSpc>
                <a:spcPct val="90000"/>
              </a:lnSpc>
              <a:defRPr/>
            </a:pPr>
            <a:r>
              <a:rPr lang="en-AU" altLang="en-US" sz="2000" smtClean="0"/>
              <a:t>Novelty, significance, originality</a:t>
            </a:r>
          </a:p>
          <a:p>
            <a:pPr eaLnBrk="1" hangingPunct="1">
              <a:defRPr/>
            </a:pPr>
            <a:r>
              <a:rPr lang="en-AU" altLang="en-US" sz="2000" smtClean="0"/>
              <a:t>Consistency with scope and direction of journal</a:t>
            </a:r>
          </a:p>
          <a:p>
            <a:pPr eaLnBrk="1" hangingPunct="1">
              <a:defRPr/>
            </a:pPr>
            <a:r>
              <a:rPr lang="en-AU" altLang="en-US" sz="2000" smtClean="0"/>
              <a:t>Demonstrated broad interest to readership</a:t>
            </a:r>
          </a:p>
          <a:p>
            <a:pPr eaLnBrk="1" hangingPunct="1">
              <a:defRPr/>
            </a:pPr>
            <a:r>
              <a:rPr lang="en-AU" altLang="en-US" sz="2000" smtClean="0"/>
              <a:t>Will it cite?</a:t>
            </a:r>
          </a:p>
          <a:p>
            <a:pPr eaLnBrk="1" hangingPunct="1">
              <a:defRPr/>
            </a:pPr>
            <a:r>
              <a:rPr lang="en-AU" altLang="en-US" sz="2000" smtClean="0"/>
              <a:t>Interesting, well written ‘story’</a:t>
            </a:r>
          </a:p>
          <a:p>
            <a:pPr eaLnBrk="1" hangingPunct="1">
              <a:lnSpc>
                <a:spcPct val="90000"/>
              </a:lnSpc>
              <a:defRPr/>
            </a:pPr>
            <a:r>
              <a:rPr lang="en-AU" altLang="en-US" sz="2000" smtClean="0"/>
              <a:t>Clarity and honesty</a:t>
            </a:r>
          </a:p>
          <a:p>
            <a:pPr eaLnBrk="1" hangingPunct="1">
              <a:lnSpc>
                <a:spcPct val="90000"/>
              </a:lnSpc>
              <a:defRPr/>
            </a:pPr>
            <a:endParaRPr lang="en-AU" altLang="en-US" smtClean="0"/>
          </a:p>
        </p:txBody>
      </p:sp>
    </p:spTree>
    <p:extLst>
      <p:ext uri="{BB962C8B-B14F-4D97-AF65-F5344CB8AC3E}">
        <p14:creationId xmlns:p14="http://schemas.microsoft.com/office/powerpoint/2010/main" val="59487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8064500" cy="1143000"/>
          </a:xfrm>
        </p:spPr>
        <p:txBody>
          <a:bodyPr/>
          <a:lstStyle/>
          <a:p>
            <a:pPr eaLnBrk="1" hangingPunct="1">
              <a:defRPr/>
            </a:pPr>
            <a:r>
              <a:rPr lang="en-US" dirty="0" smtClean="0"/>
              <a:t>Editorial ethical issues</a:t>
            </a:r>
          </a:p>
        </p:txBody>
      </p:sp>
      <p:sp>
        <p:nvSpPr>
          <p:cNvPr id="3" name="Content Placeholder 2"/>
          <p:cNvSpPr>
            <a:spLocks noGrp="1"/>
          </p:cNvSpPr>
          <p:nvPr>
            <p:ph idx="1"/>
          </p:nvPr>
        </p:nvSpPr>
        <p:spPr>
          <a:xfrm>
            <a:off x="381000" y="1219200"/>
            <a:ext cx="8150225" cy="4090987"/>
          </a:xfrm>
        </p:spPr>
        <p:txBody>
          <a:bodyPr/>
          <a:lstStyle/>
          <a:p>
            <a:pPr marL="0" indent="0" eaLnBrk="1" hangingPunct="1">
              <a:buFont typeface="Times" pitchFamily="-84" charset="0"/>
              <a:buNone/>
              <a:defRPr/>
            </a:pPr>
            <a:r>
              <a:rPr lang="en-AU" altLang="en-US" sz="2000" dirty="0" smtClean="0">
                <a:solidFill>
                  <a:srgbClr val="3760A0"/>
                </a:solidFill>
              </a:rPr>
              <a:t>Editors are responsible for everything published in their journals. </a:t>
            </a:r>
          </a:p>
          <a:p>
            <a:pPr marL="0" indent="0" eaLnBrk="1" hangingPunct="1">
              <a:buFont typeface="Times" pitchFamily="-84" charset="0"/>
              <a:buNone/>
              <a:defRPr/>
            </a:pPr>
            <a:r>
              <a:rPr lang="en-AU" altLang="en-US" sz="2000" dirty="0" smtClean="0">
                <a:solidFill>
                  <a:srgbClr val="3760A0"/>
                </a:solidFill>
              </a:rPr>
              <a:t>They must ensure:</a:t>
            </a:r>
          </a:p>
          <a:p>
            <a:pPr marL="0" indent="0" eaLnBrk="1" hangingPunct="1">
              <a:buFont typeface="Times" pitchFamily="-84" charset="0"/>
              <a:buNone/>
              <a:defRPr/>
            </a:pPr>
            <a:endParaRPr lang="en-AU" altLang="en-US" sz="2000" dirty="0" smtClean="0"/>
          </a:p>
          <a:p>
            <a:pPr marL="0" indent="0" eaLnBrk="1" hangingPunct="1">
              <a:defRPr/>
            </a:pPr>
            <a:r>
              <a:rPr lang="en-AU" altLang="en-US" sz="2000" dirty="0" smtClean="0"/>
              <a:t>Integrity of the academic record</a:t>
            </a:r>
          </a:p>
          <a:p>
            <a:pPr marL="0" indent="0" eaLnBrk="1" hangingPunct="1">
              <a:defRPr/>
            </a:pPr>
            <a:r>
              <a:rPr lang="en-AU" altLang="en-US" sz="2000" dirty="0" smtClean="0"/>
              <a:t>Fair, objective assessment of all submissions</a:t>
            </a:r>
          </a:p>
          <a:p>
            <a:pPr marL="0" indent="0" eaLnBrk="1" hangingPunct="1">
              <a:defRPr/>
            </a:pPr>
            <a:r>
              <a:rPr lang="en-AU" altLang="en-US" sz="2000" dirty="0" smtClean="0"/>
              <a:t>Identities protected as appropriate </a:t>
            </a:r>
          </a:p>
          <a:p>
            <a:pPr marL="0" indent="0" eaLnBrk="1" hangingPunct="1">
              <a:defRPr/>
            </a:pPr>
            <a:r>
              <a:rPr lang="en-AU" altLang="en-US" sz="2000" dirty="0" smtClean="0"/>
              <a:t>Unpublished work remains confidential while in review</a:t>
            </a:r>
          </a:p>
          <a:p>
            <a:pPr marL="0" indent="0" eaLnBrk="1" hangingPunct="1">
              <a:lnSpc>
                <a:spcPct val="90000"/>
              </a:lnSpc>
              <a:defRPr/>
            </a:pPr>
            <a:r>
              <a:rPr lang="en-AU" altLang="en-US" sz="2000" dirty="0" smtClean="0"/>
              <a:t>All research conforms to accepted ethical guidelines; appropriate permits obtained</a:t>
            </a:r>
          </a:p>
          <a:p>
            <a:pPr marL="0" indent="0" eaLnBrk="1" hangingPunct="1">
              <a:lnSpc>
                <a:spcPct val="90000"/>
              </a:lnSpc>
              <a:defRPr/>
            </a:pPr>
            <a:r>
              <a:rPr lang="en-AU" altLang="en-US" sz="2000" dirty="0" smtClean="0"/>
              <a:t>Business needs do not compromise intellectual standards or freedom of expression</a:t>
            </a:r>
          </a:p>
          <a:p>
            <a:pPr marL="0" indent="0" eaLnBrk="1" hangingPunct="1">
              <a:lnSpc>
                <a:spcPct val="90000"/>
              </a:lnSpc>
              <a:defRPr/>
            </a:pPr>
            <a:endParaRPr lang="en-AU" altLang="en-US" sz="2000" dirty="0"/>
          </a:p>
          <a:p>
            <a:pPr marL="0" indent="0" eaLnBrk="1" hangingPunct="1">
              <a:lnSpc>
                <a:spcPct val="90000"/>
              </a:lnSpc>
              <a:defRPr/>
            </a:pPr>
            <a:r>
              <a:rPr lang="en-AU" altLang="en-US" sz="2000" dirty="0" smtClean="0"/>
              <a:t>It’s worth having a look at Retraction Watch (link in the references section)</a:t>
            </a:r>
          </a:p>
          <a:p>
            <a:pPr marL="0" indent="0" eaLnBrk="1" hangingPunct="1">
              <a:lnSpc>
                <a:spcPct val="90000"/>
              </a:lnSpc>
              <a:defRPr/>
            </a:pPr>
            <a:endParaRPr lang="en-AU" altLang="en-US" dirty="0" smtClean="0"/>
          </a:p>
        </p:txBody>
      </p:sp>
    </p:spTree>
    <p:extLst>
      <p:ext uri="{BB962C8B-B14F-4D97-AF65-F5344CB8AC3E}">
        <p14:creationId xmlns:p14="http://schemas.microsoft.com/office/powerpoint/2010/main" val="167021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3411" y="922913"/>
            <a:ext cx="6378389" cy="4807758"/>
          </a:xfrm>
          <a:prstGeom prst="rect">
            <a:avLst/>
          </a:prstGeom>
          <a:ln w="25400">
            <a:solidFill>
              <a:schemeClr val="tx1"/>
            </a:solidFill>
          </a:ln>
        </p:spPr>
      </p:pic>
      <p:sp>
        <p:nvSpPr>
          <p:cNvPr id="3" name="TextBox 2"/>
          <p:cNvSpPr txBox="1"/>
          <p:nvPr/>
        </p:nvSpPr>
        <p:spPr>
          <a:xfrm>
            <a:off x="385482" y="152400"/>
            <a:ext cx="7615518" cy="584775"/>
          </a:xfrm>
          <a:prstGeom prst="rect">
            <a:avLst/>
          </a:prstGeom>
          <a:noFill/>
        </p:spPr>
        <p:txBody>
          <a:bodyPr wrap="square" rtlCol="0">
            <a:spAutoFit/>
          </a:bodyPr>
          <a:lstStyle/>
          <a:p>
            <a:r>
              <a:rPr lang="en-GB" sz="3200" dirty="0" smtClean="0"/>
              <a:t>Retraction Watch</a:t>
            </a:r>
            <a:endParaRPr lang="en-GB" sz="3200" dirty="0"/>
          </a:p>
        </p:txBody>
      </p:sp>
    </p:spTree>
    <p:extLst>
      <p:ext uri="{BB962C8B-B14F-4D97-AF65-F5344CB8AC3E}">
        <p14:creationId xmlns:p14="http://schemas.microsoft.com/office/powerpoint/2010/main" val="338497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Peer-review ethical issues 1</a:t>
            </a:r>
          </a:p>
        </p:txBody>
      </p:sp>
      <p:sp>
        <p:nvSpPr>
          <p:cNvPr id="3" name="Content Placeholder 2"/>
          <p:cNvSpPr>
            <a:spLocks noGrp="1"/>
          </p:cNvSpPr>
          <p:nvPr>
            <p:ph idx="1"/>
          </p:nvPr>
        </p:nvSpPr>
        <p:spPr>
          <a:xfrm>
            <a:off x="107950" y="1412875"/>
            <a:ext cx="9036050" cy="4824413"/>
          </a:xfrm>
        </p:spPr>
        <p:txBody>
          <a:bodyPr/>
          <a:lstStyle/>
          <a:p>
            <a:pPr eaLnBrk="1" hangingPunct="1">
              <a:defRPr/>
            </a:pPr>
            <a:r>
              <a:rPr lang="en-AU" altLang="en-US" sz="2000" smtClean="0"/>
              <a:t>Reviewers must be appropriate and able to comment usefully</a:t>
            </a:r>
          </a:p>
          <a:p>
            <a:pPr marL="457200" lvl="1" indent="0" eaLnBrk="1" hangingPunct="1">
              <a:buFontTx/>
              <a:buNone/>
              <a:defRPr/>
            </a:pPr>
            <a:endParaRPr lang="en-AU" altLang="en-US" sz="1800" smtClean="0"/>
          </a:p>
          <a:p>
            <a:pPr eaLnBrk="1" hangingPunct="1">
              <a:defRPr/>
            </a:pPr>
            <a:r>
              <a:rPr lang="en-AU" altLang="en-US" sz="2000" smtClean="0"/>
              <a:t>Editors should respect requests from authors not to use a particular reviewer, if these are well reasoned </a:t>
            </a:r>
          </a:p>
          <a:p>
            <a:pPr eaLnBrk="1" hangingPunct="1">
              <a:defRPr/>
            </a:pPr>
            <a:endParaRPr lang="en-AU" altLang="en-US" sz="2000" smtClean="0"/>
          </a:p>
          <a:p>
            <a:pPr eaLnBrk="1" hangingPunct="1">
              <a:defRPr/>
            </a:pPr>
            <a:r>
              <a:rPr lang="en-AU" altLang="en-US" sz="2000" smtClean="0"/>
              <a:t>Reviewers must declare any possible conflict of interest to the Editor</a:t>
            </a:r>
          </a:p>
          <a:p>
            <a:pPr marL="457200" lvl="1" indent="0" eaLnBrk="1" hangingPunct="1">
              <a:buClr>
                <a:srgbClr val="002E61"/>
              </a:buClr>
              <a:defRPr/>
            </a:pPr>
            <a:r>
              <a:rPr lang="en-AU" altLang="en-US" sz="1800" smtClean="0"/>
              <a:t>competing unpublished results, personal disagreements, previous review of the same paper, involvement with the work, close association with the author(s), financial dealings</a:t>
            </a:r>
          </a:p>
          <a:p>
            <a:pPr marL="457200" lvl="1" indent="0" eaLnBrk="1" hangingPunct="1">
              <a:buFontTx/>
              <a:buNone/>
              <a:defRPr/>
            </a:pPr>
            <a:endParaRPr lang="en-AU" altLang="en-US" sz="1800" smtClean="0"/>
          </a:p>
          <a:p>
            <a:pPr eaLnBrk="1" hangingPunct="1">
              <a:buFont typeface="Arial" pitchFamily="34" charset="0"/>
              <a:buChar char="•"/>
              <a:defRPr/>
            </a:pPr>
            <a:r>
              <a:rPr lang="en-AU" altLang="en-US" sz="2000" smtClean="0"/>
              <a:t>Reviewers have a duty of confidentiality during assessment</a:t>
            </a:r>
          </a:p>
          <a:p>
            <a:pPr marL="457200" lvl="1" indent="0" eaLnBrk="1" hangingPunct="1">
              <a:buFont typeface="Arial" pitchFamily="34" charset="0"/>
              <a:buChar char="•"/>
              <a:defRPr/>
            </a:pPr>
            <a:r>
              <a:rPr lang="en-AU" altLang="en-US" sz="1800" smtClean="0"/>
              <a:t>Should seek the Editor’s permission to obtain additional advice from colleagues</a:t>
            </a:r>
          </a:p>
          <a:p>
            <a:pPr marL="457200" lvl="1" indent="0" eaLnBrk="1" hangingPunct="1">
              <a:buFont typeface="Arial" pitchFamily="34" charset="0"/>
              <a:buChar char="•"/>
              <a:defRPr/>
            </a:pPr>
            <a:r>
              <a:rPr lang="en-AU" altLang="en-US" sz="1800" smtClean="0"/>
              <a:t>May not use data, arguments or interpretations without the authors’ consent</a:t>
            </a:r>
          </a:p>
          <a:p>
            <a:pPr marL="457200" lvl="1" indent="0" eaLnBrk="1" hangingPunct="1">
              <a:buFont typeface="Arial" pitchFamily="34" charset="0"/>
              <a:buChar char="•"/>
              <a:defRPr/>
            </a:pPr>
            <a:endParaRPr lang="en-AU" altLang="en-US" sz="1200" smtClean="0"/>
          </a:p>
          <a:p>
            <a:pPr eaLnBrk="1" hangingPunct="1">
              <a:buFont typeface="Times" pitchFamily="-84" charset="0"/>
              <a:buNone/>
              <a:defRPr/>
            </a:pPr>
            <a:endParaRPr lang="en-AU" altLang="en-US" smtClean="0"/>
          </a:p>
          <a:p>
            <a:pPr eaLnBrk="1" hangingPunct="1">
              <a:defRPr/>
            </a:pPr>
            <a:endParaRPr lang="en-US" altLang="en-US" smtClean="0"/>
          </a:p>
        </p:txBody>
      </p:sp>
    </p:spTree>
    <p:extLst>
      <p:ext uri="{BB962C8B-B14F-4D97-AF65-F5344CB8AC3E}">
        <p14:creationId xmlns:p14="http://schemas.microsoft.com/office/powerpoint/2010/main" val="1498737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Referee reports</a:t>
            </a:r>
            <a:br>
              <a:rPr lang="en-US" dirty="0" smtClean="0"/>
            </a:br>
            <a:r>
              <a:rPr lang="en-US" dirty="0" smtClean="0"/>
              <a:t>One paper, two perspectives</a:t>
            </a:r>
          </a:p>
        </p:txBody>
      </p:sp>
      <p:graphicFrame>
        <p:nvGraphicFramePr>
          <p:cNvPr id="25603" name="Object 3079"/>
          <p:cNvGraphicFramePr>
            <a:graphicFrameLocks noChangeAspect="1"/>
          </p:cNvGraphicFramePr>
          <p:nvPr/>
        </p:nvGraphicFramePr>
        <p:xfrm>
          <a:off x="852488" y="2130425"/>
          <a:ext cx="7896225" cy="3890963"/>
        </p:xfrm>
        <a:graphic>
          <a:graphicData uri="http://schemas.openxmlformats.org/presentationml/2006/ole">
            <mc:AlternateContent xmlns:mc="http://schemas.openxmlformats.org/markup-compatibility/2006">
              <mc:Choice xmlns:v="urn:schemas-microsoft-com:vml" Requires="v">
                <p:oleObj spid="_x0000_s1090" name="Document" r:id="rId4" imgW="5753100" imgH="2844800" progId="Word.Document.8">
                  <p:embed/>
                </p:oleObj>
              </mc:Choice>
              <mc:Fallback>
                <p:oleObj name="Document" r:id="rId4" imgW="5753100" imgH="284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130425"/>
                        <a:ext cx="78962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97830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Referee reports</a:t>
            </a:r>
            <a:br>
              <a:rPr lang="en-US" dirty="0" smtClean="0"/>
            </a:br>
            <a:r>
              <a:rPr lang="en-US" dirty="0" smtClean="0"/>
              <a:t>One paper, two perspectives</a:t>
            </a:r>
          </a:p>
        </p:txBody>
      </p:sp>
      <p:graphicFrame>
        <p:nvGraphicFramePr>
          <p:cNvPr id="26627" name="Object 3079"/>
          <p:cNvGraphicFramePr>
            <a:graphicFrameLocks noChangeAspect="1"/>
          </p:cNvGraphicFramePr>
          <p:nvPr/>
        </p:nvGraphicFramePr>
        <p:xfrm>
          <a:off x="852488" y="2130425"/>
          <a:ext cx="7896225" cy="3890963"/>
        </p:xfrm>
        <a:graphic>
          <a:graphicData uri="http://schemas.openxmlformats.org/presentationml/2006/ole">
            <mc:AlternateContent xmlns:mc="http://schemas.openxmlformats.org/markup-compatibility/2006">
              <mc:Choice xmlns:v="urn:schemas-microsoft-com:vml" Requires="v">
                <p:oleObj spid="_x0000_s2114" name="Document" r:id="rId4" imgW="5753100" imgH="2844800" progId="Word.Document.8">
                  <p:embed/>
                </p:oleObj>
              </mc:Choice>
              <mc:Fallback>
                <p:oleObj name="Document" r:id="rId4" imgW="5753100" imgH="284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130425"/>
                        <a:ext cx="78962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3077"/>
          <p:cNvSpPr txBox="1">
            <a:spLocks noChangeArrowheads="1"/>
          </p:cNvSpPr>
          <p:nvPr/>
        </p:nvSpPr>
        <p:spPr bwMode="auto">
          <a:xfrm>
            <a:off x="755650" y="1766888"/>
            <a:ext cx="29559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defRPr/>
            </a:pPr>
            <a:r>
              <a:rPr lang="en-US" altLang="en-US" sz="1800" smtClean="0">
                <a:solidFill>
                  <a:srgbClr val="FF0000"/>
                </a:solidFill>
              </a:rPr>
              <a:t>What does the author see?</a:t>
            </a:r>
            <a:endParaRPr lang="en-AU" altLang="en-US" sz="1800" smtClean="0">
              <a:solidFill>
                <a:srgbClr val="FF0000"/>
              </a:solidFill>
            </a:endParaRPr>
          </a:p>
        </p:txBody>
      </p:sp>
      <p:sp>
        <p:nvSpPr>
          <p:cNvPr id="3" name="Donut 2"/>
          <p:cNvSpPr>
            <a:spLocks/>
          </p:cNvSpPr>
          <p:nvPr/>
        </p:nvSpPr>
        <p:spPr bwMode="auto">
          <a:xfrm>
            <a:off x="179388" y="2276475"/>
            <a:ext cx="914400" cy="914400"/>
          </a:xfrm>
          <a:custGeom>
            <a:avLst/>
            <a:gdLst>
              <a:gd name="T0" fmla="*/ 0 w 914400"/>
              <a:gd name="T1" fmla="*/ 457200 h 914400"/>
              <a:gd name="T2" fmla="*/ 457200 w 914400"/>
              <a:gd name="T3" fmla="*/ 0 h 914400"/>
              <a:gd name="T4" fmla="*/ 914400 w 914400"/>
              <a:gd name="T5" fmla="*/ 457200 h 914400"/>
              <a:gd name="T6" fmla="*/ 457200 w 914400"/>
              <a:gd name="T7" fmla="*/ 914400 h 914400"/>
              <a:gd name="T8" fmla="*/ 0 w 914400"/>
              <a:gd name="T9" fmla="*/ 457200 h 914400"/>
              <a:gd name="T10" fmla="*/ 228600 w 914400"/>
              <a:gd name="T11" fmla="*/ 457200 h 914400"/>
              <a:gd name="T12" fmla="*/ 457200 w 914400"/>
              <a:gd name="T13" fmla="*/ 685800 h 914400"/>
              <a:gd name="T14" fmla="*/ 685800 w 914400"/>
              <a:gd name="T15" fmla="*/ 457200 h 914400"/>
              <a:gd name="T16" fmla="*/ 457200 w 914400"/>
              <a:gd name="T17" fmla="*/ 228600 h 914400"/>
              <a:gd name="T18" fmla="*/ 228600 w 914400"/>
              <a:gd name="T19" fmla="*/ 4572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91440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moveTo>
                  <a:pt x="228600" y="457200"/>
                </a:moveTo>
                <a:cubicBezTo>
                  <a:pt x="228600" y="583452"/>
                  <a:pt x="330948" y="685800"/>
                  <a:pt x="457200" y="685800"/>
                </a:cubicBezTo>
                <a:cubicBezTo>
                  <a:pt x="583452" y="685800"/>
                  <a:pt x="685800" y="583452"/>
                  <a:pt x="685800" y="457200"/>
                </a:cubicBezTo>
                <a:cubicBezTo>
                  <a:pt x="685800" y="330948"/>
                  <a:pt x="583452" y="228600"/>
                  <a:pt x="457200" y="228600"/>
                </a:cubicBezTo>
                <a:cubicBezTo>
                  <a:pt x="330948" y="228600"/>
                  <a:pt x="228600" y="330948"/>
                  <a:pt x="228600" y="4572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lstStyle/>
          <a:p>
            <a:pPr>
              <a:defRPr/>
            </a:pPr>
            <a:endParaRPr lang="en-US"/>
          </a:p>
        </p:txBody>
      </p:sp>
      <p:sp>
        <p:nvSpPr>
          <p:cNvPr id="5" name="Frame 4"/>
          <p:cNvSpPr>
            <a:spLocks/>
          </p:cNvSpPr>
          <p:nvPr/>
        </p:nvSpPr>
        <p:spPr bwMode="auto">
          <a:xfrm>
            <a:off x="395288" y="1341438"/>
            <a:ext cx="914400" cy="914400"/>
          </a:xfrm>
          <a:custGeom>
            <a:avLst/>
            <a:gdLst>
              <a:gd name="T0" fmla="*/ 0 w 914400"/>
              <a:gd name="T1" fmla="*/ 0 h 914400"/>
              <a:gd name="T2" fmla="*/ 914400 w 914400"/>
              <a:gd name="T3" fmla="*/ 0 h 914400"/>
              <a:gd name="T4" fmla="*/ 914400 w 914400"/>
              <a:gd name="T5" fmla="*/ 914400 h 914400"/>
              <a:gd name="T6" fmla="*/ 0 w 914400"/>
              <a:gd name="T7" fmla="*/ 914400 h 914400"/>
              <a:gd name="T8" fmla="*/ 0 w 914400"/>
              <a:gd name="T9" fmla="*/ 0 h 914400"/>
              <a:gd name="T10" fmla="*/ 114300 w 914400"/>
              <a:gd name="T11" fmla="*/ 114300 h 914400"/>
              <a:gd name="T12" fmla="*/ 114300 w 914400"/>
              <a:gd name="T13" fmla="*/ 800100 h 914400"/>
              <a:gd name="T14" fmla="*/ 800100 w 914400"/>
              <a:gd name="T15" fmla="*/ 800100 h 914400"/>
              <a:gd name="T16" fmla="*/ 800100 w 914400"/>
              <a:gd name="T17" fmla="*/ 114300 h 914400"/>
              <a:gd name="T18" fmla="*/ 114300 w 914400"/>
              <a:gd name="T19" fmla="*/ 1143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914400">
                <a:moveTo>
                  <a:pt x="0" y="0"/>
                </a:moveTo>
                <a:lnTo>
                  <a:pt x="914400" y="0"/>
                </a:lnTo>
                <a:lnTo>
                  <a:pt x="914400" y="914400"/>
                </a:lnTo>
                <a:lnTo>
                  <a:pt x="0" y="914400"/>
                </a:lnTo>
                <a:lnTo>
                  <a:pt x="0" y="0"/>
                </a:lnTo>
                <a:close/>
                <a:moveTo>
                  <a:pt x="114300" y="114300"/>
                </a:moveTo>
                <a:lnTo>
                  <a:pt x="114300" y="800100"/>
                </a:lnTo>
                <a:lnTo>
                  <a:pt x="800100" y="800100"/>
                </a:lnTo>
                <a:lnTo>
                  <a:pt x="800100" y="114300"/>
                </a:lnTo>
                <a:lnTo>
                  <a:pt x="114300" y="1143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lstStyle/>
          <a:p>
            <a:pPr>
              <a:defRPr/>
            </a:pPr>
            <a:endParaRPr lang="en-US"/>
          </a:p>
        </p:txBody>
      </p:sp>
      <p:sp>
        <p:nvSpPr>
          <p:cNvPr id="8" name="Frame 7"/>
          <p:cNvSpPr/>
          <p:nvPr/>
        </p:nvSpPr>
        <p:spPr bwMode="auto">
          <a:xfrm>
            <a:off x="4572000" y="3068638"/>
            <a:ext cx="3600450" cy="504825"/>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9" name="Frame 8"/>
          <p:cNvSpPr/>
          <p:nvPr/>
        </p:nvSpPr>
        <p:spPr bwMode="auto">
          <a:xfrm>
            <a:off x="4572000" y="4868863"/>
            <a:ext cx="3600450" cy="504825"/>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10" name="Frame 9"/>
          <p:cNvSpPr/>
          <p:nvPr/>
        </p:nvSpPr>
        <p:spPr bwMode="auto">
          <a:xfrm>
            <a:off x="7092950" y="4076700"/>
            <a:ext cx="503238" cy="647700"/>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Tree>
    <p:extLst>
      <p:ext uri="{BB962C8B-B14F-4D97-AF65-F5344CB8AC3E}">
        <p14:creationId xmlns:p14="http://schemas.microsoft.com/office/powerpoint/2010/main" val="132273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Referee reports</a:t>
            </a:r>
            <a:br>
              <a:rPr lang="en-US" dirty="0" smtClean="0"/>
            </a:br>
            <a:r>
              <a:rPr lang="en-US" dirty="0" smtClean="0"/>
              <a:t>One paper, two perspectives</a:t>
            </a:r>
          </a:p>
        </p:txBody>
      </p:sp>
      <p:graphicFrame>
        <p:nvGraphicFramePr>
          <p:cNvPr id="27651" name="Object 3079"/>
          <p:cNvGraphicFramePr>
            <a:graphicFrameLocks noChangeAspect="1"/>
          </p:cNvGraphicFramePr>
          <p:nvPr/>
        </p:nvGraphicFramePr>
        <p:xfrm>
          <a:off x="852488" y="2130425"/>
          <a:ext cx="7896225" cy="3890963"/>
        </p:xfrm>
        <a:graphic>
          <a:graphicData uri="http://schemas.openxmlformats.org/presentationml/2006/ole">
            <mc:AlternateContent xmlns:mc="http://schemas.openxmlformats.org/markup-compatibility/2006">
              <mc:Choice xmlns:v="urn:schemas-microsoft-com:vml" Requires="v">
                <p:oleObj spid="_x0000_s3138" name="Document" r:id="rId4" imgW="5753100" imgH="2844800" progId="Word.Document.8">
                  <p:embed/>
                </p:oleObj>
              </mc:Choice>
              <mc:Fallback>
                <p:oleObj name="Document" r:id="rId4" imgW="5753100" imgH="284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130425"/>
                        <a:ext cx="78962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3077"/>
          <p:cNvSpPr txBox="1">
            <a:spLocks noChangeArrowheads="1"/>
          </p:cNvSpPr>
          <p:nvPr/>
        </p:nvSpPr>
        <p:spPr bwMode="auto">
          <a:xfrm>
            <a:off x="755650" y="1766888"/>
            <a:ext cx="29559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defRPr/>
            </a:pPr>
            <a:r>
              <a:rPr lang="en-US" altLang="en-US" sz="1800" smtClean="0">
                <a:solidFill>
                  <a:srgbClr val="FF0000"/>
                </a:solidFill>
              </a:rPr>
              <a:t>What does the author see?</a:t>
            </a:r>
            <a:endParaRPr lang="en-AU" altLang="en-US" sz="1800" smtClean="0">
              <a:solidFill>
                <a:srgbClr val="FF0000"/>
              </a:solidFill>
            </a:endParaRPr>
          </a:p>
        </p:txBody>
      </p:sp>
      <p:sp>
        <p:nvSpPr>
          <p:cNvPr id="3" name="Donut 2"/>
          <p:cNvSpPr>
            <a:spLocks/>
          </p:cNvSpPr>
          <p:nvPr/>
        </p:nvSpPr>
        <p:spPr bwMode="auto">
          <a:xfrm>
            <a:off x="179388" y="2276475"/>
            <a:ext cx="914400" cy="914400"/>
          </a:xfrm>
          <a:custGeom>
            <a:avLst/>
            <a:gdLst>
              <a:gd name="T0" fmla="*/ 0 w 914400"/>
              <a:gd name="T1" fmla="*/ 457200 h 914400"/>
              <a:gd name="T2" fmla="*/ 457200 w 914400"/>
              <a:gd name="T3" fmla="*/ 0 h 914400"/>
              <a:gd name="T4" fmla="*/ 914400 w 914400"/>
              <a:gd name="T5" fmla="*/ 457200 h 914400"/>
              <a:gd name="T6" fmla="*/ 457200 w 914400"/>
              <a:gd name="T7" fmla="*/ 914400 h 914400"/>
              <a:gd name="T8" fmla="*/ 0 w 914400"/>
              <a:gd name="T9" fmla="*/ 457200 h 914400"/>
              <a:gd name="T10" fmla="*/ 228600 w 914400"/>
              <a:gd name="T11" fmla="*/ 457200 h 914400"/>
              <a:gd name="T12" fmla="*/ 457200 w 914400"/>
              <a:gd name="T13" fmla="*/ 685800 h 914400"/>
              <a:gd name="T14" fmla="*/ 685800 w 914400"/>
              <a:gd name="T15" fmla="*/ 457200 h 914400"/>
              <a:gd name="T16" fmla="*/ 457200 w 914400"/>
              <a:gd name="T17" fmla="*/ 228600 h 914400"/>
              <a:gd name="T18" fmla="*/ 228600 w 914400"/>
              <a:gd name="T19" fmla="*/ 4572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91440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moveTo>
                  <a:pt x="228600" y="457200"/>
                </a:moveTo>
                <a:cubicBezTo>
                  <a:pt x="228600" y="583452"/>
                  <a:pt x="330948" y="685800"/>
                  <a:pt x="457200" y="685800"/>
                </a:cubicBezTo>
                <a:cubicBezTo>
                  <a:pt x="583452" y="685800"/>
                  <a:pt x="685800" y="583452"/>
                  <a:pt x="685800" y="457200"/>
                </a:cubicBezTo>
                <a:cubicBezTo>
                  <a:pt x="685800" y="330948"/>
                  <a:pt x="583452" y="228600"/>
                  <a:pt x="457200" y="228600"/>
                </a:cubicBezTo>
                <a:cubicBezTo>
                  <a:pt x="330948" y="228600"/>
                  <a:pt x="228600" y="330948"/>
                  <a:pt x="228600" y="4572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lstStyle/>
          <a:p>
            <a:pPr>
              <a:defRPr/>
            </a:pPr>
            <a:endParaRPr lang="en-US"/>
          </a:p>
        </p:txBody>
      </p:sp>
      <p:sp>
        <p:nvSpPr>
          <p:cNvPr id="5" name="Frame 4"/>
          <p:cNvSpPr>
            <a:spLocks/>
          </p:cNvSpPr>
          <p:nvPr/>
        </p:nvSpPr>
        <p:spPr bwMode="auto">
          <a:xfrm>
            <a:off x="395288" y="1341438"/>
            <a:ext cx="914400" cy="914400"/>
          </a:xfrm>
          <a:custGeom>
            <a:avLst/>
            <a:gdLst>
              <a:gd name="T0" fmla="*/ 0 w 914400"/>
              <a:gd name="T1" fmla="*/ 0 h 914400"/>
              <a:gd name="T2" fmla="*/ 914400 w 914400"/>
              <a:gd name="T3" fmla="*/ 0 h 914400"/>
              <a:gd name="T4" fmla="*/ 914400 w 914400"/>
              <a:gd name="T5" fmla="*/ 914400 h 914400"/>
              <a:gd name="T6" fmla="*/ 0 w 914400"/>
              <a:gd name="T7" fmla="*/ 914400 h 914400"/>
              <a:gd name="T8" fmla="*/ 0 w 914400"/>
              <a:gd name="T9" fmla="*/ 0 h 914400"/>
              <a:gd name="T10" fmla="*/ 114300 w 914400"/>
              <a:gd name="T11" fmla="*/ 114300 h 914400"/>
              <a:gd name="T12" fmla="*/ 114300 w 914400"/>
              <a:gd name="T13" fmla="*/ 800100 h 914400"/>
              <a:gd name="T14" fmla="*/ 800100 w 914400"/>
              <a:gd name="T15" fmla="*/ 800100 h 914400"/>
              <a:gd name="T16" fmla="*/ 800100 w 914400"/>
              <a:gd name="T17" fmla="*/ 114300 h 914400"/>
              <a:gd name="T18" fmla="*/ 114300 w 914400"/>
              <a:gd name="T19" fmla="*/ 114300 h 9144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14400" h="914400">
                <a:moveTo>
                  <a:pt x="0" y="0"/>
                </a:moveTo>
                <a:lnTo>
                  <a:pt x="914400" y="0"/>
                </a:lnTo>
                <a:lnTo>
                  <a:pt x="914400" y="914400"/>
                </a:lnTo>
                <a:lnTo>
                  <a:pt x="0" y="914400"/>
                </a:lnTo>
                <a:lnTo>
                  <a:pt x="0" y="0"/>
                </a:lnTo>
                <a:close/>
                <a:moveTo>
                  <a:pt x="114300" y="114300"/>
                </a:moveTo>
                <a:lnTo>
                  <a:pt x="114300" y="800100"/>
                </a:lnTo>
                <a:lnTo>
                  <a:pt x="800100" y="800100"/>
                </a:lnTo>
                <a:lnTo>
                  <a:pt x="800100" y="114300"/>
                </a:lnTo>
                <a:lnTo>
                  <a:pt x="114300" y="114300"/>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lstStyle/>
          <a:p>
            <a:pPr>
              <a:defRPr/>
            </a:pPr>
            <a:endParaRPr lang="en-US"/>
          </a:p>
        </p:txBody>
      </p:sp>
      <p:sp>
        <p:nvSpPr>
          <p:cNvPr id="8" name="Frame 7"/>
          <p:cNvSpPr/>
          <p:nvPr/>
        </p:nvSpPr>
        <p:spPr bwMode="auto">
          <a:xfrm>
            <a:off x="4572000" y="3068638"/>
            <a:ext cx="3600450" cy="504825"/>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9" name="Frame 8"/>
          <p:cNvSpPr/>
          <p:nvPr/>
        </p:nvSpPr>
        <p:spPr bwMode="auto">
          <a:xfrm>
            <a:off x="4572000" y="4868863"/>
            <a:ext cx="3600450" cy="504825"/>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10" name="Frame 9"/>
          <p:cNvSpPr/>
          <p:nvPr/>
        </p:nvSpPr>
        <p:spPr bwMode="auto">
          <a:xfrm>
            <a:off x="7092950" y="4076700"/>
            <a:ext cx="503238" cy="647700"/>
          </a:xfrm>
          <a:prstGeom prst="frame">
            <a:avLst/>
          </a:prstGeom>
          <a:ln>
            <a:solidFill>
              <a:srgbClr val="FF0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11" name="Text Box 3077"/>
          <p:cNvSpPr txBox="1">
            <a:spLocks noChangeArrowheads="1"/>
          </p:cNvSpPr>
          <p:nvPr/>
        </p:nvSpPr>
        <p:spPr bwMode="auto">
          <a:xfrm>
            <a:off x="4572000" y="1763713"/>
            <a:ext cx="28797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eaLnBrk="1" hangingPunct="1">
              <a:defRPr/>
            </a:pPr>
            <a:r>
              <a:rPr lang="en-US" altLang="en-US" sz="1800" smtClean="0">
                <a:solidFill>
                  <a:srgbClr val="008000"/>
                </a:solidFill>
              </a:rPr>
              <a:t>What does the editor see?</a:t>
            </a:r>
            <a:endParaRPr lang="en-AU" altLang="en-US" sz="1800" smtClean="0">
              <a:solidFill>
                <a:srgbClr val="008000"/>
              </a:solidFill>
            </a:endParaRPr>
          </a:p>
        </p:txBody>
      </p:sp>
      <p:sp>
        <p:nvSpPr>
          <p:cNvPr id="12" name="Frame 11"/>
          <p:cNvSpPr/>
          <p:nvPr/>
        </p:nvSpPr>
        <p:spPr bwMode="auto">
          <a:xfrm>
            <a:off x="2268538" y="2997200"/>
            <a:ext cx="2303462" cy="503238"/>
          </a:xfrm>
          <a:prstGeom prst="frame">
            <a:avLst/>
          </a:prstGeom>
          <a:ln>
            <a:solidFill>
              <a:srgbClr val="008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13" name="Frame 12"/>
          <p:cNvSpPr/>
          <p:nvPr/>
        </p:nvSpPr>
        <p:spPr bwMode="auto">
          <a:xfrm>
            <a:off x="3276600" y="4076700"/>
            <a:ext cx="503238" cy="647700"/>
          </a:xfrm>
          <a:prstGeom prst="frame">
            <a:avLst/>
          </a:prstGeom>
          <a:ln>
            <a:solidFill>
              <a:srgbClr val="008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
        <p:nvSpPr>
          <p:cNvPr id="14" name="Frame 13"/>
          <p:cNvSpPr/>
          <p:nvPr/>
        </p:nvSpPr>
        <p:spPr bwMode="auto">
          <a:xfrm>
            <a:off x="755650" y="4868863"/>
            <a:ext cx="3600450" cy="504825"/>
          </a:xfrm>
          <a:prstGeom prst="frame">
            <a:avLst/>
          </a:prstGeom>
          <a:ln>
            <a:solidFill>
              <a:srgbClr val="008000"/>
            </a:solidFill>
          </a:ln>
          <a:extLst/>
        </p:spPr>
        <p:style>
          <a:lnRef idx="2">
            <a:schemeClr val="accent2"/>
          </a:lnRef>
          <a:fillRef idx="1">
            <a:schemeClr val="lt1"/>
          </a:fillRef>
          <a:effectRef idx="0">
            <a:schemeClr val="accent2"/>
          </a:effectRef>
          <a:fontRef idx="minor">
            <a:schemeClr val="dk1"/>
          </a:fontRef>
        </p:style>
        <p:txBody>
          <a:bodyPr/>
          <a:lstStyle/>
          <a:p>
            <a:pPr>
              <a:buFont typeface="Times" charset="0"/>
              <a:buNone/>
              <a:defRPr/>
            </a:pPr>
            <a:endParaRPr lang="en-US">
              <a:ln w="28575" cmpd="sng">
                <a:solidFill>
                  <a:schemeClr val="tx1"/>
                </a:solidFill>
              </a:ln>
            </a:endParaRPr>
          </a:p>
        </p:txBody>
      </p:sp>
    </p:spTree>
    <p:extLst>
      <p:ext uri="{BB962C8B-B14F-4D97-AF65-F5344CB8AC3E}">
        <p14:creationId xmlns:p14="http://schemas.microsoft.com/office/powerpoint/2010/main" val="3129018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Responding to referee reports</a:t>
            </a:r>
          </a:p>
        </p:txBody>
      </p:sp>
      <p:sp>
        <p:nvSpPr>
          <p:cNvPr id="3" name="Content Placeholder 2"/>
          <p:cNvSpPr>
            <a:spLocks noGrp="1"/>
          </p:cNvSpPr>
          <p:nvPr>
            <p:ph idx="1"/>
          </p:nvPr>
        </p:nvSpPr>
        <p:spPr>
          <a:xfrm>
            <a:off x="384175" y="1700213"/>
            <a:ext cx="8509000" cy="3803650"/>
          </a:xfrm>
        </p:spPr>
        <p:txBody>
          <a:bodyPr/>
          <a:lstStyle/>
          <a:p>
            <a:pPr eaLnBrk="1" hangingPunct="1">
              <a:buFont typeface="Arial" pitchFamily="34" charset="0"/>
              <a:buChar char="•"/>
              <a:defRPr/>
            </a:pPr>
            <a:r>
              <a:rPr lang="en-AU" altLang="en-US" sz="2000" smtClean="0"/>
              <a:t>Read the editor’s letter first for instruction</a:t>
            </a:r>
          </a:p>
          <a:p>
            <a:pPr eaLnBrk="1" hangingPunct="1">
              <a:lnSpc>
                <a:spcPct val="85000"/>
              </a:lnSpc>
              <a:buFont typeface="Arial" pitchFamily="34" charset="0"/>
              <a:buChar char="•"/>
              <a:defRPr/>
            </a:pPr>
            <a:r>
              <a:rPr lang="en-AU" altLang="en-US" sz="2000" smtClean="0"/>
              <a:t>Take a deep breath</a:t>
            </a:r>
          </a:p>
          <a:p>
            <a:pPr eaLnBrk="1" hangingPunct="1">
              <a:lnSpc>
                <a:spcPct val="85000"/>
              </a:lnSpc>
              <a:buFont typeface="Arial" pitchFamily="34" charset="0"/>
              <a:buChar char="•"/>
              <a:defRPr/>
            </a:pPr>
            <a:r>
              <a:rPr lang="en-AU" altLang="en-US" sz="2000" smtClean="0"/>
              <a:t>Read the reports</a:t>
            </a:r>
          </a:p>
          <a:p>
            <a:pPr eaLnBrk="1" hangingPunct="1">
              <a:lnSpc>
                <a:spcPct val="85000"/>
              </a:lnSpc>
              <a:buFont typeface="Arial" pitchFamily="34" charset="0"/>
              <a:buChar char="•"/>
              <a:defRPr/>
            </a:pPr>
            <a:r>
              <a:rPr lang="en-AU" altLang="en-US" sz="2000" smtClean="0"/>
              <a:t>Put them aside for a day to a week</a:t>
            </a:r>
          </a:p>
          <a:p>
            <a:pPr eaLnBrk="1" hangingPunct="1">
              <a:lnSpc>
                <a:spcPct val="85000"/>
              </a:lnSpc>
              <a:buFont typeface="Arial" pitchFamily="34" charset="0"/>
              <a:buChar char="•"/>
              <a:defRPr/>
            </a:pPr>
            <a:r>
              <a:rPr lang="en-AU" altLang="en-US" sz="2000" smtClean="0"/>
              <a:t>Re-read the reports, discuss with co-workers</a:t>
            </a:r>
          </a:p>
          <a:p>
            <a:pPr eaLnBrk="1" hangingPunct="1">
              <a:lnSpc>
                <a:spcPct val="85000"/>
              </a:lnSpc>
              <a:buFont typeface="Arial" pitchFamily="34" charset="0"/>
              <a:buChar char="•"/>
              <a:defRPr/>
            </a:pPr>
            <a:r>
              <a:rPr lang="en-AU" altLang="en-US" sz="2000" smtClean="0"/>
              <a:t>Revise the paper and prepare a response document</a:t>
            </a:r>
          </a:p>
          <a:p>
            <a:pPr eaLnBrk="1" hangingPunct="1">
              <a:lnSpc>
                <a:spcPct val="85000"/>
              </a:lnSpc>
              <a:buFont typeface="Times" pitchFamily="-84" charset="0"/>
              <a:buNone/>
              <a:defRPr/>
            </a:pPr>
            <a:endParaRPr lang="en-AU" altLang="en-US" sz="2000" smtClean="0"/>
          </a:p>
          <a:p>
            <a:pPr eaLnBrk="1" hangingPunct="1">
              <a:lnSpc>
                <a:spcPct val="85000"/>
              </a:lnSpc>
              <a:buFont typeface="Arial" pitchFamily="34" charset="0"/>
              <a:buChar char="•"/>
              <a:defRPr/>
            </a:pPr>
            <a:r>
              <a:rPr lang="en-AU" altLang="en-US" sz="2000" smtClean="0"/>
              <a:t>Even comments that seem aggressive or ignorant can be helpful</a:t>
            </a:r>
          </a:p>
          <a:p>
            <a:pPr eaLnBrk="1" hangingPunct="1">
              <a:lnSpc>
                <a:spcPct val="85000"/>
              </a:lnSpc>
              <a:buFont typeface="Arial" pitchFamily="34" charset="0"/>
              <a:buChar char="•"/>
              <a:defRPr/>
            </a:pPr>
            <a:r>
              <a:rPr lang="en-AU" altLang="en-US" sz="2000" smtClean="0"/>
              <a:t>Always view this as a chance to improve the paper</a:t>
            </a:r>
          </a:p>
          <a:p>
            <a:pPr eaLnBrk="1" hangingPunct="1">
              <a:lnSpc>
                <a:spcPct val="85000"/>
              </a:lnSpc>
              <a:buFont typeface="Arial" pitchFamily="34" charset="0"/>
              <a:buChar char="•"/>
              <a:defRPr/>
            </a:pPr>
            <a:endParaRPr lang="en-AU" altLang="en-US" sz="2000" smtClean="0"/>
          </a:p>
          <a:p>
            <a:pPr eaLnBrk="1" hangingPunct="1">
              <a:lnSpc>
                <a:spcPct val="85000"/>
              </a:lnSpc>
              <a:buFont typeface="Arial" pitchFamily="34" charset="0"/>
              <a:buChar char="•"/>
              <a:defRPr/>
            </a:pPr>
            <a:endParaRPr lang="en-AU" altLang="en-US" sz="2000" smtClean="0"/>
          </a:p>
          <a:p>
            <a:pPr eaLnBrk="1" hangingPunct="1">
              <a:lnSpc>
                <a:spcPct val="85000"/>
              </a:lnSpc>
              <a:buFont typeface="Arial" pitchFamily="34" charset="0"/>
              <a:buChar char="•"/>
              <a:defRPr/>
            </a:pPr>
            <a:endParaRPr lang="en-AU" altLang="en-US" sz="2400" smtClean="0"/>
          </a:p>
        </p:txBody>
      </p:sp>
    </p:spTree>
    <p:extLst>
      <p:ext uri="{BB962C8B-B14F-4D97-AF65-F5344CB8AC3E}">
        <p14:creationId xmlns:p14="http://schemas.microsoft.com/office/powerpoint/2010/main" val="4277503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Getting a positive decision</a:t>
            </a:r>
          </a:p>
        </p:txBody>
      </p:sp>
      <p:sp>
        <p:nvSpPr>
          <p:cNvPr id="3" name="Content Placeholder 2"/>
          <p:cNvSpPr>
            <a:spLocks noGrp="1"/>
          </p:cNvSpPr>
          <p:nvPr>
            <p:ph idx="1"/>
          </p:nvPr>
        </p:nvSpPr>
        <p:spPr>
          <a:xfrm>
            <a:off x="107950" y="1412875"/>
            <a:ext cx="8567738" cy="4824413"/>
          </a:xfrm>
        </p:spPr>
        <p:txBody>
          <a:bodyPr/>
          <a:lstStyle/>
          <a:p>
            <a:pPr eaLnBrk="1" hangingPunct="1">
              <a:defRPr/>
            </a:pPr>
            <a:r>
              <a:rPr lang="en-AU" altLang="en-US" sz="2000" dirty="0" smtClean="0"/>
              <a:t>If you’ve been asked to revise the paper, the Editor thinks you have something worth publishing</a:t>
            </a:r>
            <a:endParaRPr lang="en-AU" altLang="en-US" sz="1800" dirty="0" smtClean="0"/>
          </a:p>
          <a:p>
            <a:pPr marL="457200" lvl="1" indent="0" eaLnBrk="1" hangingPunct="1">
              <a:buFontTx/>
              <a:buNone/>
              <a:defRPr/>
            </a:pPr>
            <a:endParaRPr lang="en-AU" altLang="en-US" sz="1800" dirty="0" smtClean="0"/>
          </a:p>
          <a:p>
            <a:pPr eaLnBrk="1" hangingPunct="1">
              <a:buFont typeface="Arial" pitchFamily="34" charset="0"/>
              <a:buChar char="•"/>
              <a:defRPr/>
            </a:pPr>
            <a:r>
              <a:rPr lang="en-AU" altLang="en-US" sz="2000" dirty="0" smtClean="0"/>
              <a:t>The Editor will make a final decision based on how well the referees’ reports have been addressed, so</a:t>
            </a:r>
          </a:p>
          <a:p>
            <a:pPr marL="457200" lvl="1" indent="0" eaLnBrk="1" hangingPunct="1">
              <a:buFont typeface="Lucida Grande" pitchFamily="-84" charset="0"/>
              <a:buChar char="-"/>
              <a:defRPr/>
            </a:pPr>
            <a:r>
              <a:rPr lang="en-AU" altLang="en-US" sz="1800" dirty="0" smtClean="0"/>
              <a:t>Revise with care</a:t>
            </a:r>
          </a:p>
          <a:p>
            <a:pPr marL="457200" lvl="1" indent="0" eaLnBrk="1" hangingPunct="1">
              <a:buFont typeface="Lucida Grande" pitchFamily="-84" charset="0"/>
              <a:buChar char="-"/>
              <a:defRPr/>
            </a:pPr>
            <a:r>
              <a:rPr lang="en-AU" altLang="en-US" sz="1800" dirty="0" smtClean="0"/>
              <a:t>Respond fully to each of the referees’ comments</a:t>
            </a:r>
          </a:p>
          <a:p>
            <a:pPr marL="457200" lvl="1" indent="0" eaLnBrk="1" hangingPunct="1">
              <a:buFont typeface="Lucida Grande" pitchFamily="-84" charset="0"/>
              <a:buChar char="-"/>
              <a:defRPr/>
            </a:pPr>
            <a:r>
              <a:rPr lang="en-AU" altLang="en-US" sz="1800" dirty="0" smtClean="0"/>
              <a:t>Present cogent and complete arguments if you have not followed a referee’s recommendation</a:t>
            </a:r>
          </a:p>
          <a:p>
            <a:pPr>
              <a:buFont typeface="Arial" pitchFamily="34" charset="0"/>
              <a:buChar char="•"/>
              <a:defRPr/>
            </a:pPr>
            <a:r>
              <a:rPr lang="en-US" altLang="en-US" sz="2000" dirty="0"/>
              <a:t>Once your article is published, </a:t>
            </a:r>
            <a:r>
              <a:rPr lang="en-US" altLang="en-US" sz="2000" dirty="0" smtClean="0"/>
              <a:t>celebrate! </a:t>
            </a:r>
            <a:r>
              <a:rPr lang="en-US" altLang="en-US" sz="2000" dirty="0" smtClean="0">
                <a:sym typeface="Wingdings" panose="05000000000000000000" pitchFamily="2" charset="2"/>
              </a:rPr>
              <a:t></a:t>
            </a:r>
            <a:r>
              <a:rPr lang="en-US" altLang="en-US" sz="2000" dirty="0" smtClean="0"/>
              <a:t> </a:t>
            </a:r>
            <a:r>
              <a:rPr lang="en-US" altLang="en-US" sz="2000" dirty="0"/>
              <a:t>The next day, update your resume / C.V.</a:t>
            </a:r>
            <a:endParaRPr lang="en-AU" altLang="en-US" sz="2000" dirty="0"/>
          </a:p>
          <a:p>
            <a:pPr marL="457200" lvl="1" indent="0" eaLnBrk="1" hangingPunct="1">
              <a:buFont typeface="Arial" pitchFamily="34" charset="0"/>
              <a:buChar char="•"/>
              <a:defRPr/>
            </a:pPr>
            <a:endParaRPr lang="en-AU" altLang="en-US" sz="1200" dirty="0" smtClean="0"/>
          </a:p>
          <a:p>
            <a:pPr marL="457200" lvl="1" indent="0" algn="r" eaLnBrk="1" hangingPunct="1">
              <a:buFont typeface="Arial" pitchFamily="34" charset="0"/>
              <a:buChar char="•"/>
              <a:defRPr/>
            </a:pPr>
            <a:endParaRPr lang="en-AU" altLang="en-US" sz="1200" dirty="0" smtClean="0"/>
          </a:p>
          <a:p>
            <a:pPr algn="r" eaLnBrk="1" hangingPunct="1">
              <a:buFont typeface="Times" pitchFamily="-84" charset="0"/>
              <a:buNone/>
              <a:defRPr/>
            </a:pPr>
            <a:r>
              <a:rPr lang="en-AU" altLang="en-US" sz="2000" i="1" dirty="0" smtClean="0">
                <a:solidFill>
                  <a:srgbClr val="3760A0"/>
                </a:solidFill>
              </a:rPr>
              <a:t>Make the Editor’s job as easy as possible</a:t>
            </a:r>
          </a:p>
          <a:p>
            <a:pPr eaLnBrk="1" hangingPunct="1">
              <a:defRPr/>
            </a:pPr>
            <a:endParaRPr lang="en-US" altLang="en-US" dirty="0" smtClean="0"/>
          </a:p>
        </p:txBody>
      </p:sp>
    </p:spTree>
    <p:extLst>
      <p:ext uri="{BB962C8B-B14F-4D97-AF65-F5344CB8AC3E}">
        <p14:creationId xmlns:p14="http://schemas.microsoft.com/office/powerpoint/2010/main" val="1444380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Concluding remarks</a:t>
            </a:r>
          </a:p>
        </p:txBody>
      </p:sp>
      <p:sp>
        <p:nvSpPr>
          <p:cNvPr id="3" name="Content Placeholder 2"/>
          <p:cNvSpPr>
            <a:spLocks noGrp="1"/>
          </p:cNvSpPr>
          <p:nvPr>
            <p:ph idx="1"/>
          </p:nvPr>
        </p:nvSpPr>
        <p:spPr>
          <a:xfrm>
            <a:off x="384175" y="1700213"/>
            <a:ext cx="8509000" cy="3803650"/>
          </a:xfrm>
        </p:spPr>
        <p:txBody>
          <a:bodyPr/>
          <a:lstStyle/>
          <a:p>
            <a:pPr marL="0" indent="0" eaLnBrk="1" hangingPunct="1">
              <a:buFont typeface="Times" pitchFamily="-84" charset="0"/>
              <a:buNone/>
              <a:defRPr/>
            </a:pPr>
            <a:r>
              <a:rPr lang="en-AU" altLang="en-US" sz="2000" smtClean="0">
                <a:solidFill>
                  <a:srgbClr val="3760A0"/>
                </a:solidFill>
              </a:rPr>
              <a:t>Writing for successful publication means</a:t>
            </a:r>
          </a:p>
          <a:p>
            <a:pPr marL="0" indent="0" eaLnBrk="1" hangingPunct="1">
              <a:buFont typeface="Times" pitchFamily="-84" charset="0"/>
              <a:buNone/>
              <a:defRPr/>
            </a:pPr>
            <a:endParaRPr lang="en-AU" altLang="en-US" sz="2000" smtClean="0"/>
          </a:p>
          <a:p>
            <a:pPr marL="0" indent="0" eaLnBrk="1" hangingPunct="1">
              <a:buClr>
                <a:srgbClr val="008080"/>
              </a:buClr>
              <a:buFont typeface="Arial" pitchFamily="34" charset="0"/>
              <a:buChar char="•"/>
              <a:defRPr/>
            </a:pPr>
            <a:r>
              <a:rPr lang="en-AU" altLang="en-US" sz="2000" smtClean="0"/>
              <a:t>having a well designed, original study to write about </a:t>
            </a:r>
          </a:p>
          <a:p>
            <a:pPr marL="0" indent="0" eaLnBrk="1" hangingPunct="1">
              <a:buClr>
                <a:srgbClr val="008080"/>
              </a:buClr>
              <a:buFont typeface="Arial" pitchFamily="34" charset="0"/>
              <a:buChar char="•"/>
              <a:defRPr/>
            </a:pPr>
            <a:r>
              <a:rPr lang="en-AU" altLang="en-US" sz="2000" smtClean="0"/>
              <a:t>knowing what you want to write and why</a:t>
            </a:r>
          </a:p>
          <a:p>
            <a:pPr marL="0" indent="0" eaLnBrk="1" hangingPunct="1">
              <a:buClr>
                <a:srgbClr val="008080"/>
              </a:buClr>
              <a:buFont typeface="Arial" pitchFamily="34" charset="0"/>
              <a:buChar char="•"/>
              <a:defRPr/>
            </a:pPr>
            <a:r>
              <a:rPr lang="en-AU" altLang="en-US" sz="2000" smtClean="0"/>
              <a:t>understanding who you are writing for</a:t>
            </a:r>
          </a:p>
          <a:p>
            <a:pPr marL="0" indent="0" eaLnBrk="1" hangingPunct="1">
              <a:buClr>
                <a:srgbClr val="008080"/>
              </a:buClr>
              <a:buFont typeface="Arial" pitchFamily="34" charset="0"/>
              <a:buChar char="•"/>
              <a:defRPr/>
            </a:pPr>
            <a:r>
              <a:rPr lang="en-AU" altLang="en-US" sz="2000" smtClean="0"/>
              <a:t>writing clearly and honestly</a:t>
            </a:r>
          </a:p>
          <a:p>
            <a:pPr marL="0" indent="0" eaLnBrk="1" hangingPunct="1">
              <a:buClr>
                <a:srgbClr val="008080"/>
              </a:buClr>
              <a:buFont typeface="Arial" pitchFamily="34" charset="0"/>
              <a:buChar char="•"/>
              <a:defRPr/>
            </a:pPr>
            <a:r>
              <a:rPr lang="en-AU" altLang="en-US" sz="2000" smtClean="0"/>
              <a:t>making the story interesting</a:t>
            </a:r>
          </a:p>
          <a:p>
            <a:pPr marL="0" indent="0" eaLnBrk="1" hangingPunct="1">
              <a:buClr>
                <a:srgbClr val="008080"/>
              </a:buClr>
              <a:buFont typeface="Arial" pitchFamily="34" charset="0"/>
              <a:buChar char="•"/>
              <a:defRPr/>
            </a:pPr>
            <a:r>
              <a:rPr lang="en-AU" altLang="en-US" sz="2000" smtClean="0"/>
              <a:t>highlighting the significance of the results</a:t>
            </a:r>
          </a:p>
          <a:p>
            <a:pPr marL="0" indent="0" eaLnBrk="1" hangingPunct="1">
              <a:buClr>
                <a:srgbClr val="008080"/>
              </a:buClr>
              <a:buFont typeface="Arial" pitchFamily="34" charset="0"/>
              <a:buChar char="•"/>
              <a:defRPr/>
            </a:pPr>
            <a:r>
              <a:rPr lang="en-US" altLang="en-US" sz="2000" smtClean="0"/>
              <a:t>responding carefully and positively to referees</a:t>
            </a:r>
            <a:r>
              <a:rPr lang="ja-JP" altLang="en-US" sz="2000" smtClean="0"/>
              <a:t>’</a:t>
            </a:r>
            <a:r>
              <a:rPr lang="en-US" altLang="ja-JP" sz="2000" smtClean="0"/>
              <a:t> reports</a:t>
            </a:r>
            <a:endParaRPr lang="en-AU" altLang="ja-JP" sz="2000" smtClean="0"/>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400" smtClean="0"/>
          </a:p>
        </p:txBody>
      </p:sp>
    </p:spTree>
    <p:extLst>
      <p:ext uri="{BB962C8B-B14F-4D97-AF65-F5344CB8AC3E}">
        <p14:creationId xmlns:p14="http://schemas.microsoft.com/office/powerpoint/2010/main" val="4265740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8787" cy="1143000"/>
          </a:xfrm>
        </p:spPr>
        <p:txBody>
          <a:bodyPr/>
          <a:lstStyle/>
          <a:p>
            <a:pPr algn="ctr"/>
            <a:r>
              <a:rPr lang="en-US" dirty="0" smtClean="0"/>
              <a:t>Why publish your research? </a:t>
            </a:r>
            <a:endParaRPr lang="en-US" dirty="0"/>
          </a:p>
        </p:txBody>
      </p:sp>
      <p:sp>
        <p:nvSpPr>
          <p:cNvPr id="3" name="Content Placeholder 2"/>
          <p:cNvSpPr>
            <a:spLocks noGrp="1"/>
          </p:cNvSpPr>
          <p:nvPr>
            <p:ph idx="1"/>
          </p:nvPr>
        </p:nvSpPr>
        <p:spPr>
          <a:xfrm>
            <a:off x="381000" y="838200"/>
            <a:ext cx="8378825" cy="3293012"/>
          </a:xfrm>
        </p:spPr>
        <p:txBody>
          <a:bodyPr/>
          <a:lstStyle/>
          <a:p>
            <a:endParaRPr lang="en-US" sz="2700" dirty="0" smtClean="0"/>
          </a:p>
          <a:p>
            <a:r>
              <a:rPr lang="en-US" sz="2700" dirty="0" smtClean="0"/>
              <a:t>Academic journals are the “bread and butter of research” – certainly in the natural sciences</a:t>
            </a:r>
          </a:p>
          <a:p>
            <a:r>
              <a:rPr lang="en-US" sz="2700" dirty="0" smtClean="0"/>
              <a:t>Making your results available to the scientific community</a:t>
            </a:r>
          </a:p>
          <a:p>
            <a:r>
              <a:rPr lang="en-US" sz="2700" dirty="0"/>
              <a:t>To build on the existing academic </a:t>
            </a:r>
            <a:r>
              <a:rPr lang="en-US" sz="2700" dirty="0" smtClean="0"/>
              <a:t>literature</a:t>
            </a:r>
          </a:p>
          <a:p>
            <a:r>
              <a:rPr lang="en-US" sz="2700" dirty="0" smtClean="0"/>
              <a:t>Career advancement/notoriety - “Publish or Perish”</a:t>
            </a:r>
          </a:p>
          <a:p>
            <a:r>
              <a:rPr lang="en-US" sz="2700" dirty="0" smtClean="0"/>
              <a:t>Getting in before the competition!</a:t>
            </a:r>
          </a:p>
          <a:p>
            <a:r>
              <a:rPr lang="en-US" sz="2700" dirty="0" smtClean="0"/>
              <a:t>Communication with peers</a:t>
            </a:r>
          </a:p>
          <a:p>
            <a:r>
              <a:rPr lang="en-US" sz="2700" dirty="0" smtClean="0"/>
              <a:t>Validation</a:t>
            </a:r>
          </a:p>
          <a:p>
            <a:endParaRPr lang="en-US" sz="2700" dirty="0" smtClean="0"/>
          </a:p>
        </p:txBody>
      </p:sp>
    </p:spTree>
    <p:extLst>
      <p:ext uri="{BB962C8B-B14F-4D97-AF65-F5344CB8AC3E}">
        <p14:creationId xmlns:p14="http://schemas.microsoft.com/office/powerpoint/2010/main" val="2217438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685799"/>
            <a:ext cx="7850187" cy="4343401"/>
          </a:xfrm>
        </p:spPr>
        <p:txBody>
          <a:bodyPr/>
          <a:lstStyle/>
          <a:p>
            <a:pPr>
              <a:defRPr/>
            </a:pPr>
            <a:r>
              <a:rPr lang="en-GB" sz="4000" dirty="0" smtClean="0">
                <a:solidFill>
                  <a:schemeClr val="tx1"/>
                </a:solidFill>
              </a:rPr>
              <a:t>Useful Links</a:t>
            </a:r>
            <a:br>
              <a:rPr lang="en-GB" sz="4000" dirty="0" smtClean="0">
                <a:solidFill>
                  <a:schemeClr val="tx1"/>
                </a:solidFill>
              </a:rPr>
            </a:br>
            <a:r>
              <a:rPr lang="en-GB" sz="4000" dirty="0">
                <a:solidFill>
                  <a:schemeClr val="tx1"/>
                </a:solidFill>
              </a:rPr>
              <a:t/>
            </a:r>
            <a:br>
              <a:rPr lang="en-GB" sz="4000" dirty="0">
                <a:solidFill>
                  <a:schemeClr val="tx1"/>
                </a:solidFill>
              </a:rPr>
            </a:br>
            <a:r>
              <a:rPr lang="en-GB" sz="2000" dirty="0" smtClean="0">
                <a:solidFill>
                  <a:schemeClr val="tx1"/>
                </a:solidFill>
              </a:rPr>
              <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smtClean="0">
                <a:solidFill>
                  <a:schemeClr val="tx1"/>
                </a:solidFill>
              </a:rPr>
              <a:t>Committee on Publication Ethics</a:t>
            </a:r>
            <a:br>
              <a:rPr lang="en-GB" sz="2000" dirty="0" smtClean="0">
                <a:solidFill>
                  <a:schemeClr val="tx1"/>
                </a:solidFill>
              </a:rPr>
            </a:br>
            <a:r>
              <a:rPr lang="en-GB" sz="2000" dirty="0" smtClean="0">
                <a:solidFill>
                  <a:schemeClr val="tx1"/>
                </a:solidFill>
                <a:hlinkClick r:id="rId3"/>
              </a:rPr>
              <a:t>www.publicationethics.org</a:t>
            </a:r>
            <a:r>
              <a:rPr lang="en-GB" sz="2000" dirty="0" smtClean="0">
                <a:solidFill>
                  <a:schemeClr val="tx1"/>
                </a:solidFill>
              </a:rPr>
              <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International </a:t>
            </a:r>
            <a:r>
              <a:rPr lang="en-GB" sz="2000" dirty="0" smtClean="0">
                <a:solidFill>
                  <a:schemeClr val="tx1"/>
                </a:solidFill>
              </a:rPr>
              <a:t>Committee of Medical Journal Editors</a:t>
            </a:r>
            <a:r>
              <a:rPr lang="en-GB" sz="2000" dirty="0">
                <a:solidFill>
                  <a:schemeClr val="tx1"/>
                </a:solidFill>
              </a:rPr>
              <a:t/>
            </a:r>
            <a:br>
              <a:rPr lang="en-GB" sz="2000" dirty="0">
                <a:solidFill>
                  <a:schemeClr val="tx1"/>
                </a:solidFill>
              </a:rPr>
            </a:br>
            <a:r>
              <a:rPr lang="en-GB" sz="2000" dirty="0">
                <a:solidFill>
                  <a:schemeClr val="tx1"/>
                </a:solidFill>
                <a:hlinkClick r:id="rId4"/>
              </a:rPr>
              <a:t>http://www.icmje.org</a:t>
            </a:r>
            <a:r>
              <a:rPr lang="en-GB" sz="2000" dirty="0" smtClean="0">
                <a:solidFill>
                  <a:schemeClr val="tx1"/>
                </a:solidFill>
                <a:hlinkClick r:id="rId4"/>
              </a:rPr>
              <a:t>/</a:t>
            </a:r>
            <a:r>
              <a:rPr lang="en-GB" sz="2000" dirty="0" smtClean="0">
                <a:solidFill>
                  <a:schemeClr val="tx1"/>
                </a:solidFill>
              </a:rPr>
              <a:t> </a:t>
            </a:r>
            <a:br>
              <a:rPr lang="en-GB" sz="2000" dirty="0" smtClean="0">
                <a:solidFill>
                  <a:schemeClr val="tx1"/>
                </a:solidFill>
              </a:rPr>
            </a:br>
            <a:r>
              <a:rPr lang="en-GB" sz="2000" dirty="0">
                <a:solidFill>
                  <a:schemeClr val="tx1"/>
                </a:solidFill>
              </a:rPr>
              <a:t/>
            </a:r>
            <a:br>
              <a:rPr lang="en-GB" sz="2000" dirty="0">
                <a:solidFill>
                  <a:schemeClr val="tx1"/>
                </a:solidFill>
              </a:rPr>
            </a:br>
            <a:r>
              <a:rPr lang="en-GB" sz="2000" dirty="0">
                <a:solidFill>
                  <a:schemeClr val="tx1"/>
                </a:solidFill>
              </a:rPr>
              <a:t>Retraction Watch </a:t>
            </a:r>
            <a:r>
              <a:rPr lang="en-GB" sz="2000" dirty="0">
                <a:solidFill>
                  <a:schemeClr val="tx1"/>
                </a:solidFill>
                <a:hlinkClick r:id="rId5"/>
              </a:rPr>
              <a:t>http://retractionwatch.com</a:t>
            </a:r>
            <a:r>
              <a:rPr lang="en-GB" sz="2000" dirty="0" smtClean="0">
                <a:solidFill>
                  <a:schemeClr val="tx1"/>
                </a:solidFill>
                <a:hlinkClick r:id="rId5"/>
              </a:rPr>
              <a:t>/</a:t>
            </a:r>
            <a:r>
              <a:rPr lang="en-GB" sz="2000" dirty="0" smtClean="0">
                <a:solidFill>
                  <a:schemeClr val="tx1"/>
                </a:solidFill>
              </a:rPr>
              <a:t> </a:t>
            </a:r>
          </a:p>
        </p:txBody>
      </p:sp>
      <p:sp>
        <p:nvSpPr>
          <p:cNvPr id="2056" name="Rectangle 8"/>
          <p:cNvSpPr>
            <a:spLocks noChangeArrowheads="1"/>
          </p:cNvSpPr>
          <p:nvPr/>
        </p:nvSpPr>
        <p:spPr bwMode="auto">
          <a:xfrm>
            <a:off x="8586788" y="39401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800">
                <a:solidFill>
                  <a:schemeClr val="bg1"/>
                </a:solidFill>
                <a:latin typeface="Frutiger LT Std 45 Light" pitchFamily="-96" charset="0"/>
                <a:ea typeface="ＭＳ Ｐゴシック" pitchFamily="34" charset="-128"/>
              </a:defRPr>
            </a:lvl1pPr>
            <a:lvl2pPr marL="742950" indent="-285750" eaLnBrk="0" hangingPunct="0">
              <a:defRPr sz="2800">
                <a:solidFill>
                  <a:schemeClr val="bg1"/>
                </a:solidFill>
                <a:latin typeface="Frutiger LT Std 45 Light" pitchFamily="-96" charset="0"/>
                <a:ea typeface="ＭＳ Ｐゴシック" pitchFamily="34" charset="-128"/>
              </a:defRPr>
            </a:lvl2pPr>
            <a:lvl3pPr marL="1143000" indent="-228600" eaLnBrk="0" hangingPunct="0">
              <a:defRPr sz="2800">
                <a:solidFill>
                  <a:schemeClr val="bg1"/>
                </a:solidFill>
                <a:latin typeface="Frutiger LT Std 45 Light" pitchFamily="-96" charset="0"/>
                <a:ea typeface="ＭＳ Ｐゴシック" pitchFamily="34" charset="-128"/>
              </a:defRPr>
            </a:lvl3pPr>
            <a:lvl4pPr marL="1600200" indent="-228600" eaLnBrk="0" hangingPunct="0">
              <a:defRPr sz="2800">
                <a:solidFill>
                  <a:schemeClr val="bg1"/>
                </a:solidFill>
                <a:latin typeface="Frutiger LT Std 45 Light" pitchFamily="-96" charset="0"/>
                <a:ea typeface="ＭＳ Ｐゴシック" pitchFamily="34" charset="-128"/>
              </a:defRPr>
            </a:lvl4pPr>
            <a:lvl5pPr marL="2057400" indent="-228600" eaLnBrk="0" hangingPunct="0">
              <a:defRPr sz="2800">
                <a:solidFill>
                  <a:schemeClr val="bg1"/>
                </a:solidFill>
                <a:latin typeface="Frutiger LT Std 45 Light" pitchFamily="-96" charset="0"/>
                <a:ea typeface="ＭＳ Ｐゴシック" pitchFamily="34" charset="-128"/>
              </a:defRPr>
            </a:lvl5pPr>
            <a:lvl6pPr marL="25146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6pPr>
            <a:lvl7pPr marL="29718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7pPr>
            <a:lvl8pPr marL="34290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8pPr>
            <a:lvl9pPr marL="3886200" indent="-228600" eaLnBrk="0" fontAlgn="base" hangingPunct="0">
              <a:spcBef>
                <a:spcPct val="20000"/>
              </a:spcBef>
              <a:spcAft>
                <a:spcPct val="0"/>
              </a:spcAft>
              <a:buSzPct val="100000"/>
              <a:buFont typeface="Times" pitchFamily="-84" charset="0"/>
              <a:defRPr sz="2800">
                <a:solidFill>
                  <a:schemeClr val="bg1"/>
                </a:solidFill>
                <a:latin typeface="Frutiger LT Std 45 Light" pitchFamily="-96" charset="0"/>
                <a:ea typeface="ＭＳ Ｐゴシック" pitchFamily="34" charset="-128"/>
              </a:defRPr>
            </a:lvl9pPr>
          </a:lstStyle>
          <a:p>
            <a:pPr>
              <a:spcBef>
                <a:spcPct val="0"/>
              </a:spcBef>
              <a:buSzTx/>
              <a:buFontTx/>
              <a:buNone/>
              <a:defRPr/>
            </a:pPr>
            <a:endParaRPr lang="en-GB" altLang="en-US" sz="2400" smtClean="0">
              <a:solidFill>
                <a:schemeClr val="tx1"/>
              </a:solidFill>
              <a:latin typeface="Times" pitchFamily="-84" charset="0"/>
            </a:endParaRPr>
          </a:p>
        </p:txBody>
      </p:sp>
    </p:spTree>
    <p:extLst>
      <p:ext uri="{BB962C8B-B14F-4D97-AF65-F5344CB8AC3E}">
        <p14:creationId xmlns:p14="http://schemas.microsoft.com/office/powerpoint/2010/main" val="2282590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Study design &amp; ethical approval</a:t>
            </a:r>
          </a:p>
        </p:txBody>
      </p:sp>
      <p:sp>
        <p:nvSpPr>
          <p:cNvPr id="3" name="Content Placeholder 2"/>
          <p:cNvSpPr>
            <a:spLocks noGrp="1"/>
          </p:cNvSpPr>
          <p:nvPr>
            <p:ph idx="1"/>
          </p:nvPr>
        </p:nvSpPr>
        <p:spPr>
          <a:xfrm>
            <a:off x="384175" y="1700213"/>
            <a:ext cx="8509000" cy="3803650"/>
          </a:xfrm>
        </p:spPr>
        <p:txBody>
          <a:bodyPr/>
          <a:lstStyle/>
          <a:p>
            <a:pPr marL="0" indent="0" eaLnBrk="1" hangingPunct="1">
              <a:buFont typeface="Times" pitchFamily="-84" charset="0"/>
              <a:buNone/>
              <a:defRPr/>
            </a:pPr>
            <a:r>
              <a:rPr lang="en-AU" altLang="en-US" sz="2000" i="1" smtClean="0">
                <a:solidFill>
                  <a:srgbClr val="3760A0"/>
                </a:solidFill>
              </a:rPr>
              <a:t>Good research should be well justified, well planned, appropriately designed, and ethically approved</a:t>
            </a:r>
            <a:r>
              <a:rPr lang="en-AU" altLang="en-US" sz="2000" smtClean="0">
                <a:solidFill>
                  <a:srgbClr val="3760A0"/>
                </a:solidFill>
              </a:rPr>
              <a:t> </a:t>
            </a:r>
            <a:br>
              <a:rPr lang="en-AU" altLang="en-US" sz="2000" smtClean="0">
                <a:solidFill>
                  <a:srgbClr val="3760A0"/>
                </a:solidFill>
              </a:rPr>
            </a:br>
            <a:r>
              <a:rPr lang="en-AU" altLang="en-US" sz="2000" smtClean="0"/>
              <a:t>	(COPE: Guidelines on good publication practice)</a:t>
            </a:r>
          </a:p>
          <a:p>
            <a:pPr marL="0" indent="0" eaLnBrk="1" hangingPunct="1">
              <a:buFont typeface="Times" pitchFamily="-84" charset="0"/>
              <a:buNone/>
              <a:defRPr/>
            </a:pPr>
            <a:endParaRPr lang="en-AU" altLang="en-US" sz="2000" smtClean="0"/>
          </a:p>
          <a:p>
            <a:pPr marL="0" indent="0" eaLnBrk="1" hangingPunct="1">
              <a:buFont typeface="Arial" pitchFamily="34" charset="0"/>
              <a:buChar char="•"/>
              <a:defRPr/>
            </a:pPr>
            <a:r>
              <a:rPr lang="en-AU" altLang="en-US" sz="2000" smtClean="0"/>
              <a:t>Research should answer specific questions, not just collect data</a:t>
            </a:r>
          </a:p>
          <a:p>
            <a:pPr marL="0" indent="0" eaLnBrk="1" hangingPunct="1">
              <a:lnSpc>
                <a:spcPct val="85000"/>
              </a:lnSpc>
              <a:buFont typeface="Arial" pitchFamily="34" charset="0"/>
              <a:buChar char="•"/>
              <a:defRPr/>
            </a:pPr>
            <a:r>
              <a:rPr lang="en-AU" altLang="en-US" sz="2000" smtClean="0"/>
              <a:t>Protocols / methods should be agreed by all contributors</a:t>
            </a:r>
          </a:p>
          <a:p>
            <a:pPr marL="0" indent="0" eaLnBrk="1" hangingPunct="1">
              <a:lnSpc>
                <a:spcPct val="85000"/>
              </a:lnSpc>
              <a:buFont typeface="Arial" pitchFamily="34" charset="0"/>
              <a:buChar char="•"/>
              <a:defRPr/>
            </a:pPr>
            <a:r>
              <a:rPr lang="en-AU" altLang="en-US" sz="2000" smtClean="0"/>
              <a:t>Consider statistical issues early in study design. Ensure adequate power and appropriate numbers of experimental units / participants</a:t>
            </a:r>
          </a:p>
          <a:p>
            <a:pPr marL="0" indent="0" eaLnBrk="1" hangingPunct="1">
              <a:lnSpc>
                <a:spcPct val="85000"/>
              </a:lnSpc>
              <a:buFont typeface="Arial" pitchFamily="34" charset="0"/>
              <a:buChar char="•"/>
              <a:defRPr/>
            </a:pPr>
            <a:r>
              <a:rPr lang="en-AU" altLang="en-US" sz="2000" smtClean="0"/>
              <a:t>Formal and documented ethical approval must be obtained from an appropriately constituted research ethics committee</a:t>
            </a:r>
          </a:p>
          <a:p>
            <a:pPr marL="0" indent="0" eaLnBrk="1" hangingPunct="1">
              <a:lnSpc>
                <a:spcPct val="85000"/>
              </a:lnSpc>
              <a:buFont typeface="Arial" pitchFamily="34" charset="0"/>
              <a:buChar char="•"/>
              <a:defRPr/>
            </a:pPr>
            <a:r>
              <a:rPr lang="en-AU" altLang="en-US" sz="2000" smtClean="0"/>
              <a:t>Research involving humans or animals will usually require a licence and full compliance with local and national regulations</a:t>
            </a:r>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400" smtClean="0"/>
          </a:p>
        </p:txBody>
      </p:sp>
    </p:spTree>
    <p:extLst>
      <p:ext uri="{BB962C8B-B14F-4D97-AF65-F5344CB8AC3E}">
        <p14:creationId xmlns:p14="http://schemas.microsoft.com/office/powerpoint/2010/main" val="897848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Analysis &amp; presentation of data</a:t>
            </a:r>
          </a:p>
        </p:txBody>
      </p:sp>
      <p:sp>
        <p:nvSpPr>
          <p:cNvPr id="3" name="Content Placeholder 2"/>
          <p:cNvSpPr>
            <a:spLocks noGrp="1"/>
          </p:cNvSpPr>
          <p:nvPr>
            <p:ph idx="1"/>
          </p:nvPr>
        </p:nvSpPr>
        <p:spPr>
          <a:xfrm>
            <a:off x="384175" y="1700213"/>
            <a:ext cx="8509000" cy="3803650"/>
          </a:xfrm>
        </p:spPr>
        <p:txBody>
          <a:bodyPr/>
          <a:lstStyle/>
          <a:p>
            <a:pPr marL="0" indent="0" eaLnBrk="1" hangingPunct="1">
              <a:buFont typeface="Times" pitchFamily="-84" charset="0"/>
              <a:buNone/>
              <a:defRPr/>
            </a:pPr>
            <a:r>
              <a:rPr lang="en-AU" altLang="en-US" sz="2000" smtClean="0">
                <a:solidFill>
                  <a:srgbClr val="3760A0"/>
                </a:solidFill>
              </a:rPr>
              <a:t>Ensure your data are appropriately analysed</a:t>
            </a:r>
          </a:p>
          <a:p>
            <a:pPr marL="0" indent="0" eaLnBrk="1" hangingPunct="1">
              <a:buFont typeface="Times" pitchFamily="-84" charset="0"/>
              <a:buNone/>
              <a:defRPr/>
            </a:pPr>
            <a:endParaRPr lang="en-AU" altLang="en-US" sz="2000" smtClean="0"/>
          </a:p>
          <a:p>
            <a:pPr marL="0" indent="0" eaLnBrk="1" hangingPunct="1">
              <a:buFont typeface="Arial" pitchFamily="34" charset="0"/>
              <a:buChar char="•"/>
              <a:defRPr/>
            </a:pPr>
            <a:r>
              <a:rPr lang="en-AU" altLang="en-US" sz="2000" smtClean="0"/>
              <a:t>Fully declare and describe sources and methods used to obtain and analyse data</a:t>
            </a:r>
          </a:p>
          <a:p>
            <a:pPr marL="0" indent="0" eaLnBrk="1" hangingPunct="1">
              <a:lnSpc>
                <a:spcPct val="85000"/>
              </a:lnSpc>
              <a:buFont typeface="Arial" pitchFamily="34" charset="0"/>
              <a:buChar char="•"/>
              <a:defRPr/>
            </a:pPr>
            <a:r>
              <a:rPr lang="en-AU" altLang="en-US" sz="2000" smtClean="0"/>
              <a:t>Inappropriately analysed data may result in misleading or false interpretation – if deliberate this is falsification of results</a:t>
            </a:r>
          </a:p>
          <a:p>
            <a:pPr marL="0" indent="0" eaLnBrk="1" hangingPunct="1">
              <a:lnSpc>
                <a:spcPct val="85000"/>
              </a:lnSpc>
              <a:buFont typeface="Arial" pitchFamily="34" charset="0"/>
              <a:buChar char="•"/>
              <a:defRPr/>
            </a:pPr>
            <a:r>
              <a:rPr lang="en-AU" altLang="en-US" sz="2000" smtClean="0"/>
              <a:t>Exclusions or omissions from the data should be fully disclosed and explanations provided</a:t>
            </a:r>
          </a:p>
          <a:p>
            <a:pPr marL="0" indent="0" eaLnBrk="1" hangingPunct="1">
              <a:lnSpc>
                <a:spcPct val="85000"/>
              </a:lnSpc>
              <a:buFont typeface="Arial" pitchFamily="34" charset="0"/>
              <a:buChar char="•"/>
              <a:defRPr/>
            </a:pPr>
            <a:r>
              <a:rPr lang="en-AU" altLang="en-US" sz="2000" smtClean="0"/>
              <a:t>Any issues of bias should be discussed, including how they have been dealt with in the design and interpretation</a:t>
            </a:r>
          </a:p>
          <a:p>
            <a:pPr marL="0" indent="0" eaLnBrk="1" hangingPunct="1">
              <a:lnSpc>
                <a:spcPct val="85000"/>
              </a:lnSpc>
              <a:buFont typeface="Arial" pitchFamily="34" charset="0"/>
              <a:buChar char="•"/>
              <a:defRPr/>
            </a:pPr>
            <a:r>
              <a:rPr lang="en-AU" altLang="en-US" sz="2000" smtClean="0"/>
              <a:t>Manipulation of images should be declared and explained</a:t>
            </a:r>
          </a:p>
          <a:p>
            <a:pPr marL="0" indent="0" eaLnBrk="1" hangingPunct="1">
              <a:lnSpc>
                <a:spcPct val="85000"/>
              </a:lnSpc>
              <a:buFont typeface="Arial" pitchFamily="34" charset="0"/>
              <a:buChar char="•"/>
              <a:defRPr/>
            </a:pPr>
            <a:r>
              <a:rPr lang="en-AU" altLang="en-US" sz="2000" smtClean="0"/>
              <a:t>Use of previously published data and/or illustrations must be declared, the source/s acknowledged, and permissions obtained</a:t>
            </a:r>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000" smtClean="0"/>
          </a:p>
          <a:p>
            <a:pPr marL="0" indent="0" eaLnBrk="1" hangingPunct="1">
              <a:lnSpc>
                <a:spcPct val="85000"/>
              </a:lnSpc>
              <a:buFont typeface="Arial" pitchFamily="34" charset="0"/>
              <a:buChar char="•"/>
              <a:defRPr/>
            </a:pPr>
            <a:endParaRPr lang="en-AU" altLang="en-US" sz="2400" smtClean="0"/>
          </a:p>
        </p:txBody>
      </p:sp>
    </p:spTree>
    <p:extLst>
      <p:ext uri="{BB962C8B-B14F-4D97-AF65-F5344CB8AC3E}">
        <p14:creationId xmlns:p14="http://schemas.microsoft.com/office/powerpoint/2010/main" val="1557300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7850187" cy="1143000"/>
          </a:xfrm>
        </p:spPr>
        <p:txBody>
          <a:bodyPr/>
          <a:lstStyle/>
          <a:p>
            <a:pPr eaLnBrk="1" hangingPunct="1">
              <a:defRPr/>
            </a:pPr>
            <a:r>
              <a:rPr lang="en-US" dirty="0" smtClean="0"/>
              <a:t>Authorship</a:t>
            </a:r>
          </a:p>
        </p:txBody>
      </p:sp>
      <p:sp>
        <p:nvSpPr>
          <p:cNvPr id="3" name="Content Placeholder 2"/>
          <p:cNvSpPr>
            <a:spLocks noGrp="1"/>
          </p:cNvSpPr>
          <p:nvPr>
            <p:ph idx="1"/>
          </p:nvPr>
        </p:nvSpPr>
        <p:spPr>
          <a:xfrm>
            <a:off x="381000" y="838200"/>
            <a:ext cx="8509000" cy="3803650"/>
          </a:xfrm>
        </p:spPr>
        <p:txBody>
          <a:bodyPr/>
          <a:lstStyle/>
          <a:p>
            <a:pPr marL="358775" indent="-358775" eaLnBrk="1" hangingPunct="1">
              <a:buFont typeface="Wingdings" pitchFamily="2" charset="2"/>
              <a:buNone/>
              <a:defRPr/>
            </a:pPr>
            <a:r>
              <a:rPr lang="en-AU" altLang="en-US" sz="2000" dirty="0" smtClean="0">
                <a:solidFill>
                  <a:srgbClr val="3760A0"/>
                </a:solidFill>
              </a:rPr>
              <a:t>All authors should have contributed to the paper</a:t>
            </a:r>
          </a:p>
          <a:p>
            <a:pPr marL="358775" indent="-358775" eaLnBrk="1" hangingPunct="1">
              <a:buFont typeface="Times" pitchFamily="-84" charset="0"/>
              <a:buNone/>
              <a:defRPr/>
            </a:pPr>
            <a:endParaRPr lang="en-AU" altLang="en-US" sz="2000" dirty="0" smtClean="0"/>
          </a:p>
          <a:p>
            <a:pPr marL="358775" indent="-358775" eaLnBrk="1" hangingPunct="1">
              <a:buFont typeface="Arial" pitchFamily="34" charset="0"/>
              <a:buChar char="•"/>
              <a:defRPr/>
            </a:pPr>
            <a:r>
              <a:rPr lang="en-AU" altLang="en-US" sz="2000" dirty="0" smtClean="0"/>
              <a:t>Contributions include conception, design, data collection, analysis, writing</a:t>
            </a:r>
          </a:p>
          <a:p>
            <a:pPr marL="358775" indent="-358775" eaLnBrk="1" hangingPunct="1">
              <a:lnSpc>
                <a:spcPct val="85000"/>
              </a:lnSpc>
              <a:buFont typeface="Arial" pitchFamily="34" charset="0"/>
              <a:buChar char="•"/>
              <a:defRPr/>
            </a:pPr>
            <a:r>
              <a:rPr lang="en-AU" altLang="en-US" sz="2000" dirty="0" smtClean="0"/>
              <a:t>Authors take responsibility for the content of the paper</a:t>
            </a:r>
          </a:p>
          <a:p>
            <a:pPr marL="358775" indent="-358775" eaLnBrk="1" hangingPunct="1">
              <a:lnSpc>
                <a:spcPct val="85000"/>
              </a:lnSpc>
              <a:buFont typeface="Arial" pitchFamily="34" charset="0"/>
              <a:buChar char="•"/>
              <a:defRPr/>
            </a:pPr>
            <a:r>
              <a:rPr lang="en-AU" altLang="en-US" sz="2000" dirty="0" smtClean="0"/>
              <a:t>All authors must be able to competently describe the paper in detail</a:t>
            </a:r>
          </a:p>
          <a:p>
            <a:pPr marL="358775" indent="-358775" eaLnBrk="1" hangingPunct="1">
              <a:lnSpc>
                <a:spcPct val="85000"/>
              </a:lnSpc>
              <a:buFont typeface="Arial" pitchFamily="34" charset="0"/>
              <a:buChar char="•"/>
              <a:defRPr/>
            </a:pPr>
            <a:r>
              <a:rPr lang="en-AU" altLang="en-US" sz="2000" dirty="0" smtClean="0"/>
              <a:t>Avoid conflicts by deciding early who will be credited with authorship</a:t>
            </a:r>
          </a:p>
          <a:p>
            <a:pPr marL="358775" indent="-358775" eaLnBrk="1" hangingPunct="1">
              <a:lnSpc>
                <a:spcPct val="85000"/>
              </a:lnSpc>
              <a:buFont typeface="Arial" pitchFamily="34" charset="0"/>
              <a:buChar char="•"/>
              <a:defRPr/>
            </a:pPr>
            <a:r>
              <a:rPr lang="en-AU" altLang="en-US" sz="2000" dirty="0" smtClean="0"/>
              <a:t>Conflicts of interest (financial, commercial, political, personal) – potential or real – should be declared to all authors and the editor</a:t>
            </a:r>
          </a:p>
          <a:p>
            <a:pPr marL="358775" indent="-358775" eaLnBrk="1" hangingPunct="1">
              <a:lnSpc>
                <a:spcPct val="85000"/>
              </a:lnSpc>
              <a:buFont typeface="Arial" pitchFamily="34" charset="0"/>
              <a:buChar char="•"/>
              <a:defRPr/>
            </a:pPr>
            <a:r>
              <a:rPr lang="en-AU" altLang="en-US" sz="2000" dirty="0" smtClean="0"/>
              <a:t>Similar or related publications from all authors should be declared to all authors and the editor</a:t>
            </a:r>
          </a:p>
          <a:p>
            <a:pPr marL="358775" indent="-358775" eaLnBrk="1" hangingPunct="1">
              <a:lnSpc>
                <a:spcPct val="85000"/>
              </a:lnSpc>
              <a:buFont typeface="Arial" pitchFamily="34" charset="0"/>
              <a:buChar char="•"/>
              <a:defRPr/>
            </a:pPr>
            <a:endParaRPr lang="en-AU" altLang="en-US" sz="2000" dirty="0"/>
          </a:p>
          <a:p>
            <a:pPr marL="358775" indent="-358775">
              <a:lnSpc>
                <a:spcPct val="85000"/>
              </a:lnSpc>
              <a:buFont typeface="Arial" pitchFamily="34" charset="0"/>
              <a:buChar char="•"/>
              <a:defRPr/>
            </a:pPr>
            <a:r>
              <a:rPr lang="en-AU" altLang="en-US" sz="2000" dirty="0">
                <a:latin typeface="Frutiger LT Std 55 Roman" pitchFamily="-96" charset="0"/>
                <a:ea typeface="ＭＳ Ｐゴシック" pitchFamily="34" charset="-128"/>
              </a:rPr>
              <a:t>INTERNATIONAL COMMITTEE OF MEDICAL JOURNAL </a:t>
            </a:r>
            <a:r>
              <a:rPr lang="en-AU" altLang="en-US" sz="2000" dirty="0" smtClean="0">
                <a:latin typeface="Frutiger LT Std 55 Roman" pitchFamily="-96" charset="0"/>
                <a:ea typeface="ＭＳ Ｐゴシック" pitchFamily="34" charset="-128"/>
              </a:rPr>
              <a:t>EDITORS has a great section on authorship, defining the role of an author etc. </a:t>
            </a:r>
            <a:endParaRPr lang="en-AU" altLang="en-US" sz="2000" dirty="0">
              <a:latin typeface="Frutiger LT Std 55 Roman" pitchFamily="-96" charset="0"/>
              <a:ea typeface="ＭＳ Ｐゴシック" pitchFamily="34" charset="-128"/>
            </a:endParaRPr>
          </a:p>
          <a:p>
            <a:pPr marL="358775" indent="-358775" eaLnBrk="1" hangingPunct="1">
              <a:lnSpc>
                <a:spcPct val="85000"/>
              </a:lnSpc>
              <a:buFont typeface="Arial" pitchFamily="34" charset="0"/>
              <a:buChar char="•"/>
              <a:defRPr/>
            </a:pPr>
            <a:endParaRPr lang="en-AU" altLang="en-US" sz="2000" dirty="0" smtClean="0"/>
          </a:p>
          <a:p>
            <a:pPr marL="358775" indent="-358775" eaLnBrk="1" hangingPunct="1">
              <a:lnSpc>
                <a:spcPct val="85000"/>
              </a:lnSpc>
              <a:buFont typeface="Arial" pitchFamily="34" charset="0"/>
              <a:buChar char="•"/>
              <a:defRPr/>
            </a:pPr>
            <a:endParaRPr lang="en-AU" altLang="en-US" sz="2000" dirty="0" smtClean="0"/>
          </a:p>
          <a:p>
            <a:pPr marL="358775" indent="-358775" eaLnBrk="1" hangingPunct="1">
              <a:lnSpc>
                <a:spcPct val="85000"/>
              </a:lnSpc>
              <a:buFont typeface="Arial" pitchFamily="34" charset="0"/>
              <a:buChar char="•"/>
              <a:defRPr/>
            </a:pPr>
            <a:endParaRPr lang="en-AU" altLang="en-US" sz="2000" dirty="0" smtClean="0"/>
          </a:p>
          <a:p>
            <a:pPr marL="358775" indent="-358775" eaLnBrk="1" hangingPunct="1">
              <a:lnSpc>
                <a:spcPct val="85000"/>
              </a:lnSpc>
              <a:buFont typeface="Arial" pitchFamily="34" charset="0"/>
              <a:buChar char="•"/>
              <a:defRPr/>
            </a:pPr>
            <a:endParaRPr lang="en-AU" altLang="en-US" sz="2400" dirty="0" smtClean="0"/>
          </a:p>
        </p:txBody>
      </p:sp>
    </p:spTree>
    <p:extLst>
      <p:ext uri="{BB962C8B-B14F-4D97-AF65-F5344CB8AC3E}">
        <p14:creationId xmlns:p14="http://schemas.microsoft.com/office/powerpoint/2010/main" val="2063311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altLang="en-US" smtClean="0"/>
              <a:t>Writing a paper – key points</a:t>
            </a:r>
          </a:p>
        </p:txBody>
      </p:sp>
      <p:sp>
        <p:nvSpPr>
          <p:cNvPr id="3" name="Content Placeholder 2"/>
          <p:cNvSpPr>
            <a:spLocks noGrp="1"/>
          </p:cNvSpPr>
          <p:nvPr>
            <p:ph idx="1"/>
          </p:nvPr>
        </p:nvSpPr>
        <p:spPr>
          <a:xfrm>
            <a:off x="384175" y="1700213"/>
            <a:ext cx="8509000" cy="3803650"/>
          </a:xfrm>
        </p:spPr>
        <p:txBody>
          <a:bodyPr/>
          <a:lstStyle/>
          <a:p>
            <a:pPr eaLnBrk="1" hangingPunct="1">
              <a:defRPr/>
            </a:pPr>
            <a:r>
              <a:rPr lang="en-AU" altLang="en-US" sz="2000" smtClean="0">
                <a:solidFill>
                  <a:srgbClr val="3760A0"/>
                </a:solidFill>
              </a:rPr>
              <a:t>Strong introduction</a:t>
            </a:r>
          </a:p>
          <a:p>
            <a:pPr lvl="1" eaLnBrk="1" hangingPunct="1">
              <a:defRPr/>
            </a:pPr>
            <a:r>
              <a:rPr lang="en-US" altLang="en-US" sz="1800" smtClean="0"/>
              <a:t>What is the story you are going to tell?</a:t>
            </a:r>
          </a:p>
          <a:p>
            <a:pPr eaLnBrk="1" hangingPunct="1">
              <a:defRPr/>
            </a:pPr>
            <a:r>
              <a:rPr lang="en-AU" altLang="en-US" sz="2000" smtClean="0">
                <a:solidFill>
                  <a:srgbClr val="3760A0"/>
                </a:solidFill>
              </a:rPr>
              <a:t>Methods</a:t>
            </a:r>
          </a:p>
          <a:p>
            <a:pPr lvl="1" eaLnBrk="1" hangingPunct="1">
              <a:defRPr/>
            </a:pPr>
            <a:r>
              <a:rPr lang="en-AU" altLang="en-US" sz="1800" smtClean="0"/>
              <a:t>Clear, logically organised, complete</a:t>
            </a:r>
          </a:p>
          <a:p>
            <a:pPr lvl="1" eaLnBrk="1" hangingPunct="1">
              <a:defRPr/>
            </a:pPr>
            <a:r>
              <a:rPr lang="en-AU" altLang="en-US" sz="1800" smtClean="0"/>
              <a:t>Could someone else repeat the study?</a:t>
            </a:r>
            <a:endParaRPr lang="en-US" altLang="en-US" sz="1800" smtClean="0"/>
          </a:p>
          <a:p>
            <a:pPr eaLnBrk="1" hangingPunct="1">
              <a:defRPr/>
            </a:pPr>
            <a:r>
              <a:rPr lang="en-AU" altLang="en-US" sz="2000" smtClean="0">
                <a:solidFill>
                  <a:srgbClr val="3760A0"/>
                </a:solidFill>
              </a:rPr>
              <a:t>Results</a:t>
            </a:r>
          </a:p>
          <a:p>
            <a:pPr lvl="1" eaLnBrk="1" hangingPunct="1">
              <a:defRPr/>
            </a:pPr>
            <a:r>
              <a:rPr lang="en-AU" altLang="en-US" sz="1800" smtClean="0"/>
              <a:t>Clear, logically organised, complete</a:t>
            </a:r>
          </a:p>
          <a:p>
            <a:pPr lvl="1" eaLnBrk="1" hangingPunct="1">
              <a:defRPr/>
            </a:pPr>
            <a:r>
              <a:rPr lang="en-AU" altLang="en-US" sz="1800" smtClean="0"/>
              <a:t>In the most appropriate format (text, tables, </a:t>
            </a:r>
            <a:r>
              <a:rPr lang="en-AU" altLang="en-US" sz="1800" i="1" smtClean="0"/>
              <a:t>or</a:t>
            </a:r>
            <a:r>
              <a:rPr lang="en-AU" altLang="en-US" sz="1800" smtClean="0"/>
              <a:t> figures)</a:t>
            </a:r>
            <a:endParaRPr lang="en-US" altLang="en-US" sz="1800" smtClean="0"/>
          </a:p>
          <a:p>
            <a:pPr eaLnBrk="1" hangingPunct="1">
              <a:defRPr/>
            </a:pPr>
            <a:r>
              <a:rPr lang="en-AU" altLang="en-US" sz="2000" smtClean="0">
                <a:solidFill>
                  <a:srgbClr val="3760A0"/>
                </a:solidFill>
              </a:rPr>
              <a:t>Discussion</a:t>
            </a:r>
          </a:p>
          <a:p>
            <a:pPr lvl="1" eaLnBrk="1" hangingPunct="1">
              <a:defRPr/>
            </a:pPr>
            <a:r>
              <a:rPr lang="en-AU" altLang="en-US" sz="1800" smtClean="0"/>
              <a:t>Relevant to hypothesis or study aims</a:t>
            </a:r>
          </a:p>
          <a:p>
            <a:pPr lvl="1" eaLnBrk="1" hangingPunct="1">
              <a:defRPr/>
            </a:pPr>
            <a:r>
              <a:rPr lang="en-AU" altLang="en-US" sz="1800" smtClean="0"/>
              <a:t>Emphasis on significance and implications</a:t>
            </a:r>
          </a:p>
          <a:p>
            <a:pPr lvl="1" eaLnBrk="1" hangingPunct="1">
              <a:defRPr/>
            </a:pPr>
            <a:r>
              <a:rPr lang="en-AU" altLang="en-US" sz="1800" smtClean="0"/>
              <a:t>In context of existing literature</a:t>
            </a:r>
            <a:endParaRPr lang="en-US" altLang="en-US" sz="1800" smtClean="0"/>
          </a:p>
          <a:p>
            <a:pPr lvl="1" eaLnBrk="1" hangingPunct="1">
              <a:defRPr/>
            </a:pPr>
            <a:endParaRPr lang="en-AU" altLang="en-US" sz="1800" smtClean="0"/>
          </a:p>
        </p:txBody>
      </p:sp>
    </p:spTree>
    <p:extLst>
      <p:ext uri="{BB962C8B-B14F-4D97-AF65-F5344CB8AC3E}">
        <p14:creationId xmlns:p14="http://schemas.microsoft.com/office/powerpoint/2010/main" val="3692532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altLang="en-US" smtClean="0"/>
              <a:t>So much data – so little space</a:t>
            </a:r>
          </a:p>
        </p:txBody>
      </p:sp>
      <p:sp>
        <p:nvSpPr>
          <p:cNvPr id="3" name="Content Placeholder 2"/>
          <p:cNvSpPr>
            <a:spLocks noGrp="1"/>
          </p:cNvSpPr>
          <p:nvPr>
            <p:ph idx="1"/>
          </p:nvPr>
        </p:nvSpPr>
        <p:spPr>
          <a:xfrm>
            <a:off x="384175" y="1700213"/>
            <a:ext cx="8509000" cy="3803650"/>
          </a:xfrm>
        </p:spPr>
        <p:txBody>
          <a:bodyPr/>
          <a:lstStyle/>
          <a:p>
            <a:pPr eaLnBrk="1" hangingPunct="1">
              <a:buFont typeface="Wingdings" pitchFamily="2" charset="2"/>
              <a:buNone/>
              <a:defRPr/>
            </a:pPr>
            <a:r>
              <a:rPr lang="en-AU" altLang="en-US" sz="2000" smtClean="0"/>
              <a:t>A journal does </a:t>
            </a:r>
            <a:r>
              <a:rPr lang="en-AU" altLang="en-US" sz="2000" i="1" smtClean="0"/>
              <a:t>not</a:t>
            </a:r>
            <a:r>
              <a:rPr lang="en-AU" altLang="en-US" sz="2000" smtClean="0"/>
              <a:t> want your notebook or your thesis!</a:t>
            </a:r>
          </a:p>
          <a:p>
            <a:pPr eaLnBrk="1" hangingPunct="1">
              <a:buFont typeface="Wingdings" pitchFamily="2" charset="2"/>
              <a:buNone/>
              <a:defRPr/>
            </a:pPr>
            <a:endParaRPr lang="en-AU" altLang="en-US" sz="2000" smtClean="0"/>
          </a:p>
          <a:p>
            <a:pPr eaLnBrk="1" hangingPunct="1">
              <a:buFont typeface="Wingdings" pitchFamily="2" charset="2"/>
              <a:buNone/>
              <a:defRPr/>
            </a:pPr>
            <a:r>
              <a:rPr lang="en-AU" altLang="en-US" sz="1800" i="1" smtClean="0">
                <a:solidFill>
                  <a:srgbClr val="3760A0"/>
                </a:solidFill>
              </a:rPr>
              <a:t>The compulsion to include everything, leaving nothing out, does not prove that one has unlimited information; it proves that one lacks discrimination.</a:t>
            </a:r>
            <a:r>
              <a:rPr lang="en-AU" altLang="en-US" sz="1800" i="1" smtClean="0"/>
              <a:t/>
            </a:r>
            <a:br>
              <a:rPr lang="en-AU" altLang="en-US" sz="1800" i="1" smtClean="0"/>
            </a:br>
            <a:r>
              <a:rPr lang="en-AU" altLang="en-US" sz="1800" smtClean="0"/>
              <a:t>						S. Aaronson (1977)</a:t>
            </a:r>
          </a:p>
          <a:p>
            <a:pPr eaLnBrk="1" hangingPunct="1">
              <a:buFont typeface="Times" pitchFamily="-84" charset="0"/>
              <a:buNone/>
              <a:defRPr/>
            </a:pPr>
            <a:r>
              <a:rPr lang="en-AU" altLang="en-US" sz="1800" i="1" smtClean="0">
                <a:solidFill>
                  <a:srgbClr val="3760A0"/>
                </a:solidFill>
              </a:rPr>
              <a:t>The fool collects facts; the wise man selects them.</a:t>
            </a:r>
            <a:r>
              <a:rPr lang="en-AU" altLang="en-US" sz="1800" smtClean="0">
                <a:solidFill>
                  <a:srgbClr val="3760A0"/>
                </a:solidFill>
              </a:rPr>
              <a:t> </a:t>
            </a:r>
            <a:r>
              <a:rPr lang="en-AU" altLang="en-US" sz="1800" smtClean="0"/>
              <a:t>						J. W. Powell (1888)</a:t>
            </a:r>
          </a:p>
          <a:p>
            <a:pPr eaLnBrk="1" hangingPunct="1">
              <a:buFont typeface="Times" pitchFamily="-84" charset="0"/>
              <a:buNone/>
              <a:defRPr/>
            </a:pPr>
            <a:endParaRPr lang="en-AU" altLang="en-US" sz="2000" smtClean="0"/>
          </a:p>
          <a:p>
            <a:pPr eaLnBrk="1" hangingPunct="1">
              <a:buFont typeface="Times" pitchFamily="-84" charset="0"/>
              <a:buNone/>
              <a:defRPr/>
            </a:pPr>
            <a:r>
              <a:rPr lang="en-AU" altLang="en-US" sz="2000" smtClean="0"/>
              <a:t>Be concise – short and to the point is most effective</a:t>
            </a:r>
            <a:endParaRPr lang="en-AU" altLang="en-US" sz="2000" i="1" smtClean="0"/>
          </a:p>
          <a:p>
            <a:pPr eaLnBrk="1" hangingPunct="1">
              <a:buFont typeface="Wingdings" pitchFamily="2" charset="2"/>
              <a:buNone/>
              <a:defRPr/>
            </a:pPr>
            <a:endParaRPr lang="en-AU" altLang="en-US" sz="2000" smtClean="0"/>
          </a:p>
        </p:txBody>
      </p:sp>
    </p:spTree>
    <p:extLst>
      <p:ext uri="{BB962C8B-B14F-4D97-AF65-F5344CB8AC3E}">
        <p14:creationId xmlns:p14="http://schemas.microsoft.com/office/powerpoint/2010/main" val="128282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513" y="620713"/>
            <a:ext cx="7850187" cy="1143000"/>
          </a:xfrm>
        </p:spPr>
        <p:txBody>
          <a:bodyPr/>
          <a:lstStyle/>
          <a:p>
            <a:pPr eaLnBrk="1" hangingPunct="1">
              <a:defRPr/>
            </a:pPr>
            <a:r>
              <a:rPr lang="en-US" dirty="0" smtClean="0"/>
              <a:t>Attracting readers</a:t>
            </a:r>
          </a:p>
        </p:txBody>
      </p:sp>
      <p:sp>
        <p:nvSpPr>
          <p:cNvPr id="3" name="Content Placeholder 2"/>
          <p:cNvSpPr>
            <a:spLocks noGrp="1"/>
          </p:cNvSpPr>
          <p:nvPr>
            <p:ph idx="1"/>
          </p:nvPr>
        </p:nvSpPr>
        <p:spPr>
          <a:xfrm>
            <a:off x="304800" y="1447800"/>
            <a:ext cx="8509000" cy="3803650"/>
          </a:xfrm>
        </p:spPr>
        <p:txBody>
          <a:bodyPr/>
          <a:lstStyle/>
          <a:p>
            <a:pPr eaLnBrk="1" hangingPunct="1">
              <a:buFontTx/>
              <a:buNone/>
              <a:defRPr/>
            </a:pPr>
            <a:r>
              <a:rPr lang="en-US" altLang="en-US" sz="2000" dirty="0" smtClean="0">
                <a:solidFill>
                  <a:srgbClr val="3760A0"/>
                </a:solidFill>
              </a:rPr>
              <a:t>Your paper is competing with many others for the attention of editors, referees, and readers</a:t>
            </a:r>
          </a:p>
          <a:p>
            <a:pPr marL="457200" lvl="1" indent="0" eaLnBrk="1" hangingPunct="1">
              <a:buFontTx/>
              <a:buNone/>
              <a:defRPr/>
            </a:pPr>
            <a:endParaRPr lang="en-US" altLang="en-US" sz="1800" dirty="0" smtClean="0"/>
          </a:p>
          <a:p>
            <a:pPr eaLnBrk="1" hangingPunct="1">
              <a:defRPr/>
            </a:pPr>
            <a:r>
              <a:rPr lang="en-AU" altLang="en-US" sz="2000" dirty="0" smtClean="0"/>
              <a:t>Title</a:t>
            </a:r>
          </a:p>
          <a:p>
            <a:pPr marL="457200" lvl="1" indent="0" eaLnBrk="1" hangingPunct="1">
              <a:defRPr/>
            </a:pPr>
            <a:r>
              <a:rPr lang="en-AU" altLang="en-US" sz="1800" dirty="0" smtClean="0"/>
              <a:t>Brief, interesting, accurate</a:t>
            </a:r>
          </a:p>
          <a:p>
            <a:pPr marL="457200" lvl="1" indent="0">
              <a:defRPr/>
            </a:pPr>
            <a:r>
              <a:rPr lang="en-US" altLang="en-US" sz="1800" dirty="0" smtClean="0"/>
              <a:t>Should be engaging, accurate and appropriate</a:t>
            </a:r>
            <a:endParaRPr lang="en-AU" altLang="en-US" sz="1800" dirty="0" smtClean="0"/>
          </a:p>
          <a:p>
            <a:pPr marL="457200" lvl="1" indent="0" eaLnBrk="1" hangingPunct="1">
              <a:buFontTx/>
              <a:buNone/>
              <a:defRPr/>
            </a:pPr>
            <a:endParaRPr lang="en-US" altLang="en-US" sz="1800" dirty="0" smtClean="0"/>
          </a:p>
          <a:p>
            <a:pPr eaLnBrk="1" hangingPunct="1">
              <a:defRPr/>
            </a:pPr>
            <a:r>
              <a:rPr lang="en-AU" altLang="en-US" sz="2000" dirty="0" smtClean="0"/>
              <a:t>Abstract</a:t>
            </a:r>
          </a:p>
          <a:p>
            <a:pPr marL="457200" lvl="1" indent="0" eaLnBrk="1" hangingPunct="1">
              <a:defRPr/>
            </a:pPr>
            <a:r>
              <a:rPr lang="en-US" altLang="en-US" sz="1800" dirty="0" smtClean="0"/>
              <a:t>Attract readers to your paper</a:t>
            </a:r>
          </a:p>
          <a:p>
            <a:pPr marL="457200" lvl="1" indent="0" eaLnBrk="1" hangingPunct="1">
              <a:defRPr/>
            </a:pPr>
            <a:r>
              <a:rPr lang="en-US" altLang="en-US" sz="1800" dirty="0" smtClean="0"/>
              <a:t>Aim for four sections: why, how, what, and implications</a:t>
            </a:r>
          </a:p>
          <a:p>
            <a:pPr marL="457200" lvl="1" indent="0" eaLnBrk="1" hangingPunct="1">
              <a:defRPr/>
            </a:pPr>
            <a:r>
              <a:rPr lang="en-US" altLang="en-US" sz="1800" dirty="0" smtClean="0"/>
              <a:t>Include important keywords for searching</a:t>
            </a:r>
          </a:p>
          <a:p>
            <a:pPr marL="457200" lvl="1" indent="0" eaLnBrk="1" hangingPunct="1">
              <a:defRPr/>
            </a:pPr>
            <a:r>
              <a:rPr lang="en-US" altLang="en-US" sz="1800" dirty="0" smtClean="0"/>
              <a:t>Make it clear, make it easy to read</a:t>
            </a:r>
          </a:p>
          <a:p>
            <a:pPr marL="457200" lvl="1" indent="0" eaLnBrk="1" hangingPunct="1">
              <a:buFontTx/>
              <a:buNone/>
              <a:defRPr/>
            </a:pPr>
            <a:endParaRPr lang="en-AU" altLang="en-US" sz="1800" dirty="0" smtClean="0"/>
          </a:p>
        </p:txBody>
      </p:sp>
    </p:spTree>
    <p:extLst>
      <p:ext uri="{BB962C8B-B14F-4D97-AF65-F5344CB8AC3E}">
        <p14:creationId xmlns:p14="http://schemas.microsoft.com/office/powerpoint/2010/main" val="3858270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818180"/>
      </a:dk2>
      <a:lt2>
        <a:srgbClr val="808080"/>
      </a:lt2>
      <a:accent1>
        <a:srgbClr val="E6E6E6"/>
      </a:accent1>
      <a:accent2>
        <a:srgbClr val="333399"/>
      </a:accent2>
      <a:accent3>
        <a:srgbClr val="FFFFFF"/>
      </a:accent3>
      <a:accent4>
        <a:srgbClr val="000000"/>
      </a:accent4>
      <a:accent5>
        <a:srgbClr val="F0F0F0"/>
      </a:accent5>
      <a:accent6>
        <a:srgbClr val="2D2D8A"/>
      </a:accent6>
      <a:hlink>
        <a:srgbClr val="009999"/>
      </a:hlink>
      <a:folHlink>
        <a:srgbClr val="99CC00"/>
      </a:folHlink>
    </a:clrScheme>
    <a:fontScheme name="Office Theme">
      <a:majorFont>
        <a:latin typeface="Frutiger LT Std 45 Light"/>
        <a:ea typeface=""/>
        <a:cs typeface=""/>
      </a:majorFont>
      <a:minorFont>
        <a:latin typeface="Frutige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defRPr kumimoji="0" lang="en-US" sz="2800" b="0" i="0" u="none" strike="noStrike" cap="none" normalizeH="0" baseline="0" smtClean="0">
            <a:ln>
              <a:noFill/>
            </a:ln>
            <a:solidFill>
              <a:schemeClr val="bg1"/>
            </a:solidFill>
            <a:effectLst/>
            <a:latin typeface="Frutiger LT Std 45 Light" pitchFamily="-9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100000"/>
          <a:buFont typeface="Times" pitchFamily="-96" charset="0"/>
          <a:buNone/>
          <a:tabLst/>
          <a:defRPr kumimoji="0" lang="en-US" sz="2800" b="0" i="0" u="none" strike="noStrike" cap="none" normalizeH="0" baseline="0" smtClean="0">
            <a:ln>
              <a:noFill/>
            </a:ln>
            <a:solidFill>
              <a:schemeClr val="bg1"/>
            </a:solidFill>
            <a:effectLst/>
            <a:latin typeface="Frutiger LT Std 45 Light" pitchFamily="-96"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2740</TotalTime>
  <Words>1539</Words>
  <Application>Microsoft Office PowerPoint</Application>
  <PresentationFormat>Экран (4:3)</PresentationFormat>
  <Paragraphs>257</Paragraphs>
  <Slides>30</Slides>
  <Notes>29</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30</vt:i4>
      </vt:variant>
    </vt:vector>
  </HeadingPairs>
  <TitlesOfParts>
    <vt:vector size="41" baseType="lpstr">
      <vt:lpstr>ＭＳ Ｐゴシック</vt:lpstr>
      <vt:lpstr>Arial</vt:lpstr>
      <vt:lpstr>Calibri</vt:lpstr>
      <vt:lpstr>Frutiger LT Std 45 Light</vt:lpstr>
      <vt:lpstr>Frutiger LT Std 55 Roman</vt:lpstr>
      <vt:lpstr>Frutiger LT Std 65 Bold</vt:lpstr>
      <vt:lpstr>Lucida Grande</vt:lpstr>
      <vt:lpstr>Times</vt:lpstr>
      <vt:lpstr>Wingdings</vt:lpstr>
      <vt:lpstr>Theme1</vt:lpstr>
      <vt:lpstr>Document</vt:lpstr>
      <vt:lpstr>  </vt:lpstr>
      <vt:lpstr>Overview</vt:lpstr>
      <vt:lpstr>Why publish your research? </vt:lpstr>
      <vt:lpstr>Study design &amp; ethical approval</vt:lpstr>
      <vt:lpstr>Analysis &amp; presentation of data</vt:lpstr>
      <vt:lpstr>Authorship</vt:lpstr>
      <vt:lpstr>Writing a paper – key points</vt:lpstr>
      <vt:lpstr>So much data – so little space</vt:lpstr>
      <vt:lpstr>Attracting readers</vt:lpstr>
      <vt:lpstr>Презентация PowerPoint</vt:lpstr>
      <vt:lpstr>Презентация PowerPoint</vt:lpstr>
      <vt:lpstr>Презентация PowerPoint</vt:lpstr>
      <vt:lpstr>Where to Publish Your Research?</vt:lpstr>
      <vt:lpstr>Презентация PowerPoint</vt:lpstr>
      <vt:lpstr>Submitting</vt:lpstr>
      <vt:lpstr>Презентация PowerPoint</vt:lpstr>
      <vt:lpstr>Journal Publishing Process</vt:lpstr>
      <vt:lpstr>Before you submit your paper</vt:lpstr>
      <vt:lpstr>What happens once you have submitted?</vt:lpstr>
      <vt:lpstr>What is the Editor seeking?</vt:lpstr>
      <vt:lpstr>Editorial ethical issues</vt:lpstr>
      <vt:lpstr>Презентация PowerPoint</vt:lpstr>
      <vt:lpstr>Peer-review ethical issues 1</vt:lpstr>
      <vt:lpstr>Referee reports One paper, two perspectives</vt:lpstr>
      <vt:lpstr>Referee reports One paper, two perspectives</vt:lpstr>
      <vt:lpstr>Referee reports One paper, two perspectives</vt:lpstr>
      <vt:lpstr>Responding to referee reports</vt:lpstr>
      <vt:lpstr>Getting a positive decision</vt:lpstr>
      <vt:lpstr>Concluding remarks</vt:lpstr>
      <vt:lpstr>Useful Links    Committee on Publication Ethics www.publicationethics.org  International Committee of Medical Journal Editors http://www.icmje.org/   Retraction Watch http://retractionwatch.com/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Journals – Open Access Initiatives</dc:title>
  <dc:creator>Caroline Kerbyson</dc:creator>
  <cp:lastModifiedBy>Ермилова Диана Борисовна</cp:lastModifiedBy>
  <cp:revision>152</cp:revision>
  <cp:lastPrinted>2017-10-02T15:03:12Z</cp:lastPrinted>
  <dcterms:created xsi:type="dcterms:W3CDTF">2013-03-07T04:42:50Z</dcterms:created>
  <dcterms:modified xsi:type="dcterms:W3CDTF">2017-12-01T05:35:16Z</dcterms:modified>
</cp:coreProperties>
</file>