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74" r:id="rId3"/>
    <p:sldId id="277" r:id="rId4"/>
    <p:sldId id="257" r:id="rId5"/>
    <p:sldId id="258" r:id="rId6"/>
    <p:sldId id="259" r:id="rId7"/>
    <p:sldId id="260" r:id="rId8"/>
    <p:sldId id="262" r:id="rId9"/>
    <p:sldId id="278" r:id="rId10"/>
    <p:sldId id="279" r:id="rId11"/>
    <p:sldId id="280" r:id="rId12"/>
    <p:sldId id="263" r:id="rId13"/>
    <p:sldId id="264" r:id="rId14"/>
    <p:sldId id="265" r:id="rId15"/>
    <p:sldId id="266" r:id="rId16"/>
    <p:sldId id="267" r:id="rId17"/>
    <p:sldId id="261" r:id="rId18"/>
    <p:sldId id="268" r:id="rId19"/>
    <p:sldId id="269" r:id="rId20"/>
    <p:sldId id="270" r:id="rId21"/>
    <p:sldId id="271" r:id="rId22"/>
    <p:sldId id="281" r:id="rId23"/>
    <p:sldId id="272" r:id="rId24"/>
    <p:sldId id="282" r:id="rId25"/>
    <p:sldId id="283" r:id="rId26"/>
    <p:sldId id="273" r:id="rId27"/>
    <p:sldId id="27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8" autoAdjust="0"/>
    <p:restoredTop sz="94660"/>
  </p:normalViewPr>
  <p:slideViewPr>
    <p:cSldViewPr snapToGrid="0">
      <p:cViewPr varScale="1">
        <p:scale>
          <a:sx n="73" d="100"/>
          <a:sy n="73"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BF3201C-05E3-4C34-9C36-AC6F44190500}" type="datetimeFigureOut">
              <a:rPr lang="ru-RU" smtClean="0"/>
              <a:t>05.12.2020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60C3859-242C-43FC-B1EA-5EE7BF0AEA54}" type="slidenum">
              <a:rPr lang="ru-RU" smtClean="0"/>
              <a:t>‹#›</a:t>
            </a:fld>
            <a:endParaRPr lang="ru-RU"/>
          </a:p>
        </p:txBody>
      </p:sp>
    </p:spTree>
    <p:extLst>
      <p:ext uri="{BB962C8B-B14F-4D97-AF65-F5344CB8AC3E}">
        <p14:creationId xmlns:p14="http://schemas.microsoft.com/office/powerpoint/2010/main" val="1050040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BF3201C-05E3-4C34-9C36-AC6F44190500}" type="datetimeFigureOut">
              <a:rPr lang="ru-RU" smtClean="0"/>
              <a:t>05.12.2020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60C3859-242C-43FC-B1EA-5EE7BF0AEA54}" type="slidenum">
              <a:rPr lang="ru-RU" smtClean="0"/>
              <a:t>‹#›</a:t>
            </a:fld>
            <a:endParaRPr lang="ru-RU"/>
          </a:p>
        </p:txBody>
      </p:sp>
    </p:spTree>
    <p:extLst>
      <p:ext uri="{BB962C8B-B14F-4D97-AF65-F5344CB8AC3E}">
        <p14:creationId xmlns:p14="http://schemas.microsoft.com/office/powerpoint/2010/main" val="3306547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BF3201C-05E3-4C34-9C36-AC6F44190500}" type="datetimeFigureOut">
              <a:rPr lang="ru-RU" smtClean="0"/>
              <a:t>05.12.2020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60C3859-242C-43FC-B1EA-5EE7BF0AEA54}"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25216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BF3201C-05E3-4C34-9C36-AC6F44190500}" type="datetimeFigureOut">
              <a:rPr lang="ru-RU" smtClean="0"/>
              <a:t>05.12.2020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60C3859-242C-43FC-B1EA-5EE7BF0AEA54}" type="slidenum">
              <a:rPr lang="ru-RU" smtClean="0"/>
              <a:t>‹#›</a:t>
            </a:fld>
            <a:endParaRPr lang="ru-RU"/>
          </a:p>
        </p:txBody>
      </p:sp>
    </p:spTree>
    <p:extLst>
      <p:ext uri="{BB962C8B-B14F-4D97-AF65-F5344CB8AC3E}">
        <p14:creationId xmlns:p14="http://schemas.microsoft.com/office/powerpoint/2010/main" val="1430748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BF3201C-05E3-4C34-9C36-AC6F44190500}" type="datetimeFigureOut">
              <a:rPr lang="ru-RU" smtClean="0"/>
              <a:t>05.12.2020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60C3859-242C-43FC-B1EA-5EE7BF0AEA54}"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67846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BF3201C-05E3-4C34-9C36-AC6F44190500}" type="datetimeFigureOut">
              <a:rPr lang="ru-RU" smtClean="0"/>
              <a:t>05.12.2020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60C3859-242C-43FC-B1EA-5EE7BF0AEA54}" type="slidenum">
              <a:rPr lang="ru-RU" smtClean="0"/>
              <a:t>‹#›</a:t>
            </a:fld>
            <a:endParaRPr lang="ru-RU"/>
          </a:p>
        </p:txBody>
      </p:sp>
    </p:spTree>
    <p:extLst>
      <p:ext uri="{BB962C8B-B14F-4D97-AF65-F5344CB8AC3E}">
        <p14:creationId xmlns:p14="http://schemas.microsoft.com/office/powerpoint/2010/main" val="365460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BF3201C-05E3-4C34-9C36-AC6F44190500}" type="datetimeFigureOut">
              <a:rPr lang="ru-RU" smtClean="0"/>
              <a:t>05.12.2020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60C3859-242C-43FC-B1EA-5EE7BF0AEA54}" type="slidenum">
              <a:rPr lang="ru-RU" smtClean="0"/>
              <a:t>‹#›</a:t>
            </a:fld>
            <a:endParaRPr lang="ru-RU"/>
          </a:p>
        </p:txBody>
      </p:sp>
    </p:spTree>
    <p:extLst>
      <p:ext uri="{BB962C8B-B14F-4D97-AF65-F5344CB8AC3E}">
        <p14:creationId xmlns:p14="http://schemas.microsoft.com/office/powerpoint/2010/main" val="2883852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BF3201C-05E3-4C34-9C36-AC6F44190500}" type="datetimeFigureOut">
              <a:rPr lang="ru-RU" smtClean="0"/>
              <a:t>05.12.2020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60C3859-242C-43FC-B1EA-5EE7BF0AEA54}" type="slidenum">
              <a:rPr lang="ru-RU" smtClean="0"/>
              <a:t>‹#›</a:t>
            </a:fld>
            <a:endParaRPr lang="ru-RU"/>
          </a:p>
        </p:txBody>
      </p:sp>
    </p:spTree>
    <p:extLst>
      <p:ext uri="{BB962C8B-B14F-4D97-AF65-F5344CB8AC3E}">
        <p14:creationId xmlns:p14="http://schemas.microsoft.com/office/powerpoint/2010/main" val="64134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BF3201C-05E3-4C34-9C36-AC6F44190500}" type="datetimeFigureOut">
              <a:rPr lang="ru-RU" smtClean="0"/>
              <a:t>05.12.2020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60C3859-242C-43FC-B1EA-5EE7BF0AEA54}" type="slidenum">
              <a:rPr lang="ru-RU" smtClean="0"/>
              <a:t>‹#›</a:t>
            </a:fld>
            <a:endParaRPr lang="ru-RU"/>
          </a:p>
        </p:txBody>
      </p:sp>
    </p:spTree>
    <p:extLst>
      <p:ext uri="{BB962C8B-B14F-4D97-AF65-F5344CB8AC3E}">
        <p14:creationId xmlns:p14="http://schemas.microsoft.com/office/powerpoint/2010/main" val="113828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BF3201C-05E3-4C34-9C36-AC6F44190500}" type="datetimeFigureOut">
              <a:rPr lang="ru-RU" smtClean="0"/>
              <a:t>05.12.2020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60C3859-242C-43FC-B1EA-5EE7BF0AEA54}" type="slidenum">
              <a:rPr lang="ru-RU" smtClean="0"/>
              <a:t>‹#›</a:t>
            </a:fld>
            <a:endParaRPr lang="ru-RU"/>
          </a:p>
        </p:txBody>
      </p:sp>
    </p:spTree>
    <p:extLst>
      <p:ext uri="{BB962C8B-B14F-4D97-AF65-F5344CB8AC3E}">
        <p14:creationId xmlns:p14="http://schemas.microsoft.com/office/powerpoint/2010/main" val="357872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BF3201C-05E3-4C34-9C36-AC6F44190500}" type="datetimeFigureOut">
              <a:rPr lang="ru-RU" smtClean="0"/>
              <a:t>05.12.2020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60C3859-242C-43FC-B1EA-5EE7BF0AEA54}" type="slidenum">
              <a:rPr lang="ru-RU" smtClean="0"/>
              <a:t>‹#›</a:t>
            </a:fld>
            <a:endParaRPr lang="ru-RU"/>
          </a:p>
        </p:txBody>
      </p:sp>
    </p:spTree>
    <p:extLst>
      <p:ext uri="{BB962C8B-B14F-4D97-AF65-F5344CB8AC3E}">
        <p14:creationId xmlns:p14="http://schemas.microsoft.com/office/powerpoint/2010/main" val="3772322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BF3201C-05E3-4C34-9C36-AC6F44190500}" type="datetimeFigureOut">
              <a:rPr lang="ru-RU" smtClean="0"/>
              <a:t>05.12.2020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60C3859-242C-43FC-B1EA-5EE7BF0AEA54}" type="slidenum">
              <a:rPr lang="ru-RU" smtClean="0"/>
              <a:t>‹#›</a:t>
            </a:fld>
            <a:endParaRPr lang="ru-RU"/>
          </a:p>
        </p:txBody>
      </p:sp>
    </p:spTree>
    <p:extLst>
      <p:ext uri="{BB962C8B-B14F-4D97-AF65-F5344CB8AC3E}">
        <p14:creationId xmlns:p14="http://schemas.microsoft.com/office/powerpoint/2010/main" val="2008437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BF3201C-05E3-4C34-9C36-AC6F44190500}" type="datetimeFigureOut">
              <a:rPr lang="ru-RU" smtClean="0"/>
              <a:t>05.12.2020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60C3859-242C-43FC-B1EA-5EE7BF0AEA54}" type="slidenum">
              <a:rPr lang="ru-RU" smtClean="0"/>
              <a:t>‹#›</a:t>
            </a:fld>
            <a:endParaRPr lang="ru-RU"/>
          </a:p>
        </p:txBody>
      </p:sp>
    </p:spTree>
    <p:extLst>
      <p:ext uri="{BB962C8B-B14F-4D97-AF65-F5344CB8AC3E}">
        <p14:creationId xmlns:p14="http://schemas.microsoft.com/office/powerpoint/2010/main" val="3070620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3201C-05E3-4C34-9C36-AC6F44190500}" type="datetimeFigureOut">
              <a:rPr lang="ru-RU" smtClean="0"/>
              <a:t>05.12.2020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60C3859-242C-43FC-B1EA-5EE7BF0AEA54}" type="slidenum">
              <a:rPr lang="ru-RU" smtClean="0"/>
              <a:t>‹#›</a:t>
            </a:fld>
            <a:endParaRPr lang="ru-RU"/>
          </a:p>
        </p:txBody>
      </p:sp>
    </p:spTree>
    <p:extLst>
      <p:ext uri="{BB962C8B-B14F-4D97-AF65-F5344CB8AC3E}">
        <p14:creationId xmlns:p14="http://schemas.microsoft.com/office/powerpoint/2010/main" val="298759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BF3201C-05E3-4C34-9C36-AC6F44190500}" type="datetimeFigureOut">
              <a:rPr lang="ru-RU" smtClean="0"/>
              <a:t>05.12.2020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60C3859-242C-43FC-B1EA-5EE7BF0AEA54}" type="slidenum">
              <a:rPr lang="ru-RU" smtClean="0"/>
              <a:t>‹#›</a:t>
            </a:fld>
            <a:endParaRPr lang="ru-RU"/>
          </a:p>
        </p:txBody>
      </p:sp>
    </p:spTree>
    <p:extLst>
      <p:ext uri="{BB962C8B-B14F-4D97-AF65-F5344CB8AC3E}">
        <p14:creationId xmlns:p14="http://schemas.microsoft.com/office/powerpoint/2010/main" val="4074233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60C3859-242C-43FC-B1EA-5EE7BF0AEA54}" type="slidenum">
              <a:rPr lang="ru-RU" smtClean="0"/>
              <a:t>‹#›</a:t>
            </a:fld>
            <a:endParaRPr lang="ru-RU"/>
          </a:p>
        </p:txBody>
      </p:sp>
      <p:sp>
        <p:nvSpPr>
          <p:cNvPr id="5" name="Date Placeholder 4"/>
          <p:cNvSpPr>
            <a:spLocks noGrp="1"/>
          </p:cNvSpPr>
          <p:nvPr>
            <p:ph type="dt" sz="half" idx="10"/>
          </p:nvPr>
        </p:nvSpPr>
        <p:spPr/>
        <p:txBody>
          <a:bodyPr/>
          <a:lstStyle/>
          <a:p>
            <a:fld id="{2BF3201C-05E3-4C34-9C36-AC6F44190500}" type="datetimeFigureOut">
              <a:rPr lang="ru-RU" smtClean="0"/>
              <a:t>05.12.2020</a:t>
            </a:fld>
            <a:endParaRPr lang="ru-RU"/>
          </a:p>
        </p:txBody>
      </p:sp>
    </p:spTree>
    <p:extLst>
      <p:ext uri="{BB962C8B-B14F-4D97-AF65-F5344CB8AC3E}">
        <p14:creationId xmlns:p14="http://schemas.microsoft.com/office/powerpoint/2010/main" val="1077648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F3201C-05E3-4C34-9C36-AC6F44190500}" type="datetimeFigureOut">
              <a:rPr lang="ru-RU" smtClean="0"/>
              <a:t>05.12.2020</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60C3859-242C-43FC-B1EA-5EE7BF0AEA54}" type="slidenum">
              <a:rPr lang="ru-RU" smtClean="0"/>
              <a:t>‹#›</a:t>
            </a:fld>
            <a:endParaRPr lang="ru-RU"/>
          </a:p>
        </p:txBody>
      </p:sp>
    </p:spTree>
    <p:extLst>
      <p:ext uri="{BB962C8B-B14F-4D97-AF65-F5344CB8AC3E}">
        <p14:creationId xmlns:p14="http://schemas.microsoft.com/office/powerpoint/2010/main" val="149870980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znanium.com/catalog/document?pid=1028469.-" TargetMode="External"/><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jpg"/><Relationship Id="rId18" Type="http://schemas.openxmlformats.org/officeDocument/2006/relationships/image" Target="../media/image19.jpeg"/><Relationship Id="rId26" Type="http://schemas.openxmlformats.org/officeDocument/2006/relationships/image" Target="../media/image27.png"/><Relationship Id="rId3" Type="http://schemas.openxmlformats.org/officeDocument/2006/relationships/image" Target="../media/image4.jpeg"/><Relationship Id="rId21" Type="http://schemas.openxmlformats.org/officeDocument/2006/relationships/image" Target="../media/image22.jpe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5" Type="http://schemas.openxmlformats.org/officeDocument/2006/relationships/image" Target="../media/image26.png"/><Relationship Id="rId2" Type="http://schemas.openxmlformats.org/officeDocument/2006/relationships/image" Target="../media/image3.jpeg"/><Relationship Id="rId16" Type="http://schemas.openxmlformats.org/officeDocument/2006/relationships/image" Target="../media/image17.jpeg"/><Relationship Id="rId20"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g"/><Relationship Id="rId24" Type="http://schemas.openxmlformats.org/officeDocument/2006/relationships/image" Target="../media/image25.jpeg"/><Relationship Id="rId5" Type="http://schemas.openxmlformats.org/officeDocument/2006/relationships/image" Target="../media/image6.jpeg"/><Relationship Id="rId15" Type="http://schemas.openxmlformats.org/officeDocument/2006/relationships/image" Target="../media/image16.jpg"/><Relationship Id="rId23" Type="http://schemas.openxmlformats.org/officeDocument/2006/relationships/image" Target="../media/image24.jpeg"/><Relationship Id="rId28" Type="http://schemas.openxmlformats.org/officeDocument/2006/relationships/image" Target="../media/image29.png"/><Relationship Id="rId10" Type="http://schemas.openxmlformats.org/officeDocument/2006/relationships/image" Target="../media/image11.jpg"/><Relationship Id="rId19"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png"/><Relationship Id="rId22" Type="http://schemas.openxmlformats.org/officeDocument/2006/relationships/image" Target="../media/image23.jpg"/><Relationship Id="rId27" Type="http://schemas.openxmlformats.org/officeDocument/2006/relationships/image" Target="../media/image28.png"/></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39711" y="3761862"/>
            <a:ext cx="6532241" cy="1646302"/>
          </a:xfrm>
        </p:spPr>
        <p:txBody>
          <a:bodyPr/>
          <a:lstStyle/>
          <a:p>
            <a:r>
              <a:rPr lang="ru-RU" dirty="0" smtClean="0">
                <a:solidFill>
                  <a:schemeClr val="accent2">
                    <a:lumMod val="50000"/>
                  </a:schemeClr>
                </a:solidFill>
                <a:effectLst>
                  <a:outerShdw blurRad="38100" dist="38100" dir="2700000" algn="tl">
                    <a:srgbClr val="000000">
                      <a:alpha val="43137"/>
                    </a:srgbClr>
                  </a:outerShdw>
                </a:effectLst>
              </a:rPr>
              <a:t>Системный анализ в экономике</a:t>
            </a:r>
            <a:endParaRPr lang="ru-RU" dirty="0">
              <a:solidFill>
                <a:schemeClr val="accent2">
                  <a:lumMod val="50000"/>
                </a:schemeClr>
              </a:solidFill>
              <a:effectLst>
                <a:outerShdw blurRad="38100" dist="38100" dir="2700000" algn="tl">
                  <a:srgbClr val="000000">
                    <a:alpha val="43137"/>
                  </a:srgbClr>
                </a:outerShdw>
              </a:effectLst>
            </a:endParaRPr>
          </a:p>
        </p:txBody>
      </p:sp>
      <p:sp>
        <p:nvSpPr>
          <p:cNvPr id="3" name="TextBox 2"/>
          <p:cNvSpPr txBox="1"/>
          <p:nvPr/>
        </p:nvSpPr>
        <p:spPr>
          <a:xfrm>
            <a:off x="409145" y="5959007"/>
            <a:ext cx="7864524" cy="707886"/>
          </a:xfrm>
          <a:prstGeom prst="rect">
            <a:avLst/>
          </a:prstGeom>
          <a:noFill/>
        </p:spPr>
        <p:txBody>
          <a:bodyPr wrap="square" rtlCol="0">
            <a:spAutoFit/>
          </a:bodyPr>
          <a:lstStyle/>
          <a:p>
            <a:r>
              <a:rPr lang="ru-RU" sz="4000" dirty="0" smtClean="0">
                <a:solidFill>
                  <a:srgbClr val="002060"/>
                </a:solidFill>
                <a:effectLst>
                  <a:outerShdw blurRad="38100" dist="38100" dir="2700000" algn="tl">
                    <a:srgbClr val="000000">
                      <a:alpha val="43137"/>
                    </a:srgbClr>
                  </a:outerShdw>
                </a:effectLst>
              </a:rPr>
              <a:t>Виртуальная книжная выставка</a:t>
            </a:r>
            <a:endParaRPr lang="ru-RU" sz="4000" dirty="0">
              <a:solidFill>
                <a:srgbClr val="002060"/>
              </a:solidFill>
              <a:effectLst>
                <a:outerShdw blurRad="38100" dist="38100" dir="2700000" algn="tl">
                  <a:srgbClr val="000000">
                    <a:alpha val="43137"/>
                  </a:srgbClr>
                </a:outerShdw>
              </a:effectLst>
            </a:endParaRPr>
          </a:p>
        </p:txBody>
      </p:sp>
      <p:pic>
        <p:nvPicPr>
          <p:cNvPr id="6" name="Рисунок 5" descr="https://dltc.spbu.ru/images/consortium_logos/logo_FU_RUS_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2029" y="92610"/>
            <a:ext cx="4034155" cy="1400175"/>
          </a:xfrm>
          <a:prstGeom prst="rect">
            <a:avLst/>
          </a:prstGeom>
          <a:noFill/>
          <a:ln>
            <a:noFill/>
          </a:ln>
        </p:spPr>
      </p:pic>
      <p:pic>
        <p:nvPicPr>
          <p:cNvPr id="7" name="Рисунок 6"/>
          <p:cNvPicPr/>
          <p:nvPr/>
        </p:nvPicPr>
        <p:blipFill>
          <a:blip r:embed="rId3" cstate="print">
            <a:extLst>
              <a:ext uri="{28A0092B-C50C-407E-A947-70E740481C1C}">
                <a14:useLocalDpi xmlns:a14="http://schemas.microsoft.com/office/drawing/2010/main" val="0"/>
              </a:ext>
            </a:extLst>
          </a:blip>
          <a:stretch>
            <a:fillRect/>
          </a:stretch>
        </p:blipFill>
        <p:spPr>
          <a:xfrm>
            <a:off x="-221581" y="175152"/>
            <a:ext cx="5917302" cy="5783855"/>
          </a:xfrm>
          <a:prstGeom prst="rect">
            <a:avLst/>
          </a:prstGeom>
        </p:spPr>
      </p:pic>
    </p:spTree>
    <p:extLst>
      <p:ext uri="{BB962C8B-B14F-4D97-AF65-F5344CB8AC3E}">
        <p14:creationId xmlns:p14="http://schemas.microsoft.com/office/powerpoint/2010/main" val="3189968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9708" y="5208421"/>
            <a:ext cx="11151222" cy="1477328"/>
          </a:xfrm>
          <a:prstGeom prst="rect">
            <a:avLst/>
          </a:prstGeom>
        </p:spPr>
        <p:txBody>
          <a:bodyPr wrap="square">
            <a:spAutoFit/>
          </a:bodyPr>
          <a:lstStyle/>
          <a:p>
            <a:r>
              <a:rPr lang="ru-RU" b="1" kern="150" dirty="0">
                <a:solidFill>
                  <a:srgbClr val="002060"/>
                </a:solidFill>
                <a:latin typeface="Calibri" panose="020F0502020204030204" pitchFamily="34" charset="0"/>
                <a:ea typeface="SimSun" panose="02010600030101010101" pitchFamily="2" charset="-122"/>
                <a:cs typeface="Calibri" panose="020F0502020204030204" pitchFamily="34" charset="0"/>
              </a:rPr>
              <a:t>Библиографическое описание</a:t>
            </a:r>
          </a:p>
          <a:p>
            <a:r>
              <a:rPr lang="ru-RU" b="1" u="sng" dirty="0" smtClean="0">
                <a:solidFill>
                  <a:srgbClr val="002060"/>
                </a:solidFill>
                <a:latin typeface="Calibri" panose="020F0502020204030204" pitchFamily="34" charset="0"/>
                <a:cs typeface="Calibri" panose="020F0502020204030204" pitchFamily="34" charset="0"/>
              </a:rPr>
              <a:t>Кобелев</a:t>
            </a:r>
            <a:r>
              <a:rPr lang="ru-RU" b="1" u="sng" dirty="0">
                <a:solidFill>
                  <a:srgbClr val="002060"/>
                </a:solidFill>
                <a:latin typeface="Calibri" panose="020F0502020204030204" pitchFamily="34" charset="0"/>
                <a:cs typeface="Calibri" panose="020F0502020204030204" pitchFamily="34" charset="0"/>
              </a:rPr>
              <a:t>, Н. Б. </a:t>
            </a:r>
            <a:endParaRPr lang="ru-RU" b="1" u="sng" dirty="0" smtClean="0">
              <a:solidFill>
                <a:srgbClr val="002060"/>
              </a:solidFill>
              <a:latin typeface="Calibri" panose="020F0502020204030204" pitchFamily="34" charset="0"/>
              <a:cs typeface="Calibri" panose="020F0502020204030204" pitchFamily="34" charset="0"/>
            </a:endParaRPr>
          </a:p>
          <a:p>
            <a:r>
              <a:rPr lang="ru-RU" dirty="0" smtClean="0">
                <a:solidFill>
                  <a:srgbClr val="002060"/>
                </a:solidFill>
                <a:latin typeface="Calibri" panose="020F0502020204030204" pitchFamily="34" charset="0"/>
                <a:cs typeface="Calibri" panose="020F0502020204030204" pitchFamily="34" charset="0"/>
              </a:rPr>
              <a:t>Имитационное </a:t>
            </a:r>
            <a:r>
              <a:rPr lang="ru-RU" dirty="0">
                <a:solidFill>
                  <a:srgbClr val="002060"/>
                </a:solidFill>
                <a:latin typeface="Calibri" panose="020F0502020204030204" pitchFamily="34" charset="0"/>
                <a:cs typeface="Calibri" panose="020F0502020204030204" pitchFamily="34" charset="0"/>
              </a:rPr>
              <a:t>моделирование объектов с хаотическими факторами: учебное пособие / </a:t>
            </a:r>
            <a:r>
              <a:rPr lang="ru-RU" dirty="0" err="1">
                <a:solidFill>
                  <a:srgbClr val="002060"/>
                </a:solidFill>
                <a:latin typeface="Calibri" panose="020F0502020204030204" pitchFamily="34" charset="0"/>
                <a:cs typeface="Calibri" panose="020F0502020204030204" pitchFamily="34" charset="0"/>
              </a:rPr>
              <a:t>Н.Б.Кобелев</a:t>
            </a:r>
            <a:r>
              <a:rPr lang="ru-RU" dirty="0">
                <a:solidFill>
                  <a:srgbClr val="002060"/>
                </a:solidFill>
                <a:latin typeface="Calibri" panose="020F0502020204030204" pitchFamily="34" charset="0"/>
                <a:cs typeface="Calibri" panose="020F0502020204030204" pitchFamily="34" charset="0"/>
              </a:rPr>
              <a:t>. - Москва: ООО "КУРС", 2018. - 192 с. – ЭБС ZNANIUM.com. - URL: http://znanium.com/go.php?id=754579. - Текст : электронный.</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8243" y="529568"/>
            <a:ext cx="2970564" cy="4455847"/>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932635" y="441434"/>
            <a:ext cx="7296966" cy="3693319"/>
          </a:xfrm>
          <a:prstGeom prst="rect">
            <a:avLst/>
          </a:prstGeom>
        </p:spPr>
        <p:txBody>
          <a:bodyPr wrap="square">
            <a:spAutoFit/>
          </a:bodyPr>
          <a:lstStyle/>
          <a:p>
            <a:r>
              <a:rPr lang="ru-RU" b="1" dirty="0">
                <a:solidFill>
                  <a:srgbClr val="002060"/>
                </a:solidFill>
                <a:latin typeface="Calibri" panose="020F0502020204030204" pitchFamily="34" charset="0"/>
                <a:cs typeface="Calibri" panose="020F0502020204030204" pitchFamily="34" charset="0"/>
              </a:rPr>
              <a:t>Аннотация</a:t>
            </a:r>
          </a:p>
          <a:p>
            <a:r>
              <a:rPr lang="ru-RU" dirty="0" smtClean="0">
                <a:solidFill>
                  <a:srgbClr val="002060"/>
                </a:solidFill>
                <a:latin typeface="Calibri" panose="020F0502020204030204" pitchFamily="34" charset="0"/>
                <a:cs typeface="Calibri" panose="020F0502020204030204" pitchFamily="34" charset="0"/>
              </a:rPr>
              <a:t>Данная </a:t>
            </a:r>
            <a:r>
              <a:rPr lang="ru-RU" dirty="0">
                <a:solidFill>
                  <a:srgbClr val="002060"/>
                </a:solidFill>
                <a:latin typeface="Calibri" panose="020F0502020204030204" pitchFamily="34" charset="0"/>
                <a:cs typeface="Calibri" panose="020F0502020204030204" pitchFamily="34" charset="0"/>
              </a:rPr>
              <a:t>работа может быть использована при анализе и синтезе реальных глобальных объектов или проблем при имитационном моделировании и управлении с учетом хаотических факторов. Работа предназначена для студентов высших образовательных заведений всех специальностей, в том числе дисциплины Бизнес-информатика (38.03.05). Кроме того, эта работа будет полезной для специалистов-менеджеров и экономистов крупных предприятий и организаций, а также для руководителей данных организаций</a:t>
            </a:r>
            <a:r>
              <a:rPr lang="ru-RU" dirty="0" smtClean="0">
                <a:solidFill>
                  <a:srgbClr val="002060"/>
                </a:solidFill>
                <a:latin typeface="Calibri" panose="020F0502020204030204" pitchFamily="34" charset="0"/>
                <a:cs typeface="Calibri" panose="020F0502020204030204" pitchFamily="34" charset="0"/>
              </a:rPr>
              <a:t>.</a:t>
            </a:r>
            <a:r>
              <a:rPr lang="ru-RU" dirty="0">
                <a:solidFill>
                  <a:srgbClr val="002060"/>
                </a:solidFill>
                <a:latin typeface="Calibri" panose="020F0502020204030204" pitchFamily="34" charset="0"/>
                <a:cs typeface="Calibri" panose="020F0502020204030204" pitchFamily="34" charset="0"/>
              </a:rPr>
              <a:t/>
            </a:r>
            <a:br>
              <a:rPr lang="ru-RU" dirty="0">
                <a:solidFill>
                  <a:srgbClr val="002060"/>
                </a:solidFill>
                <a:latin typeface="Calibri" panose="020F0502020204030204" pitchFamily="34" charset="0"/>
                <a:cs typeface="Calibri" panose="020F0502020204030204" pitchFamily="34" charset="0"/>
              </a:rPr>
            </a:br>
            <a:r>
              <a:rPr lang="ru-RU" dirty="0">
                <a:solidFill>
                  <a:srgbClr val="002060"/>
                </a:solidFill>
                <a:latin typeface="Calibri" panose="020F0502020204030204" pitchFamily="34" charset="0"/>
                <a:cs typeface="Calibri" panose="020F0502020204030204" pitchFamily="34" charset="0"/>
              </a:rPr>
              <a:t>Работа может быть полезна для </a:t>
            </a:r>
            <a:r>
              <a:rPr lang="ru-RU" dirty="0" err="1">
                <a:solidFill>
                  <a:srgbClr val="002060"/>
                </a:solidFill>
                <a:latin typeface="Calibri" panose="020F0502020204030204" pitchFamily="34" charset="0"/>
                <a:cs typeface="Calibri" panose="020F0502020204030204" pitchFamily="34" charset="0"/>
              </a:rPr>
              <a:t>системотехников</a:t>
            </a:r>
            <a:r>
              <a:rPr lang="ru-RU" dirty="0">
                <a:solidFill>
                  <a:srgbClr val="002060"/>
                </a:solidFill>
                <a:latin typeface="Calibri" panose="020F0502020204030204" pitchFamily="34" charset="0"/>
                <a:cs typeface="Calibri" panose="020F0502020204030204" pitchFamily="34" charset="0"/>
              </a:rPr>
              <a:t>, математиков, программистов, желающих более подробно изучить системный подход при построении глобальных управляющих имитационных моделей объектов</a:t>
            </a:r>
            <a:r>
              <a:rPr lang="ru-RU" dirty="0"/>
              <a:t>.</a:t>
            </a:r>
          </a:p>
        </p:txBody>
      </p:sp>
    </p:spTree>
    <p:extLst>
      <p:ext uri="{BB962C8B-B14F-4D97-AF65-F5344CB8AC3E}">
        <p14:creationId xmlns:p14="http://schemas.microsoft.com/office/powerpoint/2010/main" val="2172828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6887" y="465787"/>
            <a:ext cx="3032293" cy="4525811"/>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1068636" y="465787"/>
            <a:ext cx="6885542" cy="4247317"/>
          </a:xfrm>
          <a:prstGeom prst="rect">
            <a:avLst/>
          </a:prstGeom>
        </p:spPr>
        <p:txBody>
          <a:bodyPr wrap="square">
            <a:spAutoFit/>
          </a:bodyPr>
          <a:lstStyle/>
          <a:p>
            <a:r>
              <a:rPr lang="ru-RU" b="1" dirty="0">
                <a:solidFill>
                  <a:srgbClr val="002060"/>
                </a:solidFill>
                <a:latin typeface="Calibri" panose="020F0502020204030204" pitchFamily="34" charset="0"/>
                <a:cs typeface="Calibri" panose="020F0502020204030204" pitchFamily="34" charset="0"/>
              </a:rPr>
              <a:t>Аннотация</a:t>
            </a:r>
          </a:p>
          <a:p>
            <a:r>
              <a:rPr lang="ru-RU" dirty="0" smtClean="0">
                <a:solidFill>
                  <a:srgbClr val="002060"/>
                </a:solidFill>
                <a:latin typeface="Calibri" panose="020F0502020204030204" pitchFamily="34" charset="0"/>
                <a:cs typeface="Calibri" panose="020F0502020204030204" pitchFamily="34" charset="0"/>
              </a:rPr>
              <a:t>Настоящая </a:t>
            </a:r>
            <a:r>
              <a:rPr lang="ru-RU" dirty="0">
                <a:solidFill>
                  <a:srgbClr val="002060"/>
                </a:solidFill>
                <a:latin typeface="Calibri" panose="020F0502020204030204" pitchFamily="34" charset="0"/>
                <a:cs typeface="Calibri" panose="020F0502020204030204" pitchFamily="34" charset="0"/>
              </a:rPr>
              <a:t>работа вводит понятия общей теории имитационного моделирования и предназначена, прежде всего, для специалистов широкого спектра отраслей хозяйства, не являющихся программистами или математиками, но желающих применить самую современную технологию имитационного управления своими объектами. Кроме того, эта работа будет полезной для </a:t>
            </a:r>
            <a:r>
              <a:rPr lang="ru-RU" dirty="0" err="1">
                <a:solidFill>
                  <a:srgbClr val="002060"/>
                </a:solidFill>
                <a:latin typeface="Calibri" panose="020F0502020204030204" pitchFamily="34" charset="0"/>
                <a:cs typeface="Calibri" panose="020F0502020204030204" pitchFamily="34" charset="0"/>
              </a:rPr>
              <a:t>системотехников</a:t>
            </a:r>
            <a:r>
              <a:rPr lang="ru-RU" dirty="0">
                <a:solidFill>
                  <a:srgbClr val="002060"/>
                </a:solidFill>
                <a:latin typeface="Calibri" panose="020F0502020204030204" pitchFamily="34" charset="0"/>
                <a:cs typeface="Calibri" panose="020F0502020204030204" pitchFamily="34" charset="0"/>
              </a:rPr>
              <a:t>, математиков, программистов и студентов-бакалавров экономики, в том числе в направлении 080500 "Бизнес-информатика", желающих подробнее изучить системный подход при построении имитационных моделей</a:t>
            </a:r>
            <a:r>
              <a:rPr lang="ru-RU" dirty="0" smtClean="0">
                <a:solidFill>
                  <a:srgbClr val="002060"/>
                </a:solidFill>
                <a:latin typeface="Calibri" panose="020F0502020204030204" pitchFamily="34" charset="0"/>
                <a:cs typeface="Calibri" panose="020F0502020204030204" pitchFamily="34" charset="0"/>
              </a:rPr>
              <a:t>. В </a:t>
            </a:r>
            <a:r>
              <a:rPr lang="ru-RU" dirty="0">
                <a:solidFill>
                  <a:srgbClr val="002060"/>
                </a:solidFill>
                <a:latin typeface="Calibri" panose="020F0502020204030204" pitchFamily="34" charset="0"/>
                <a:cs typeface="Calibri" panose="020F0502020204030204" pitchFamily="34" charset="0"/>
              </a:rPr>
              <a:t>отличие от многих других работ здесь не рассматриваются вопросы программирования имитационных моделей и не приводятся примеры построения моделей из различных отраслей деятельности со свободной (произвольной) формой их изначального </a:t>
            </a:r>
            <a:r>
              <a:rPr lang="ru-RU" dirty="0" smtClean="0">
                <a:solidFill>
                  <a:srgbClr val="002060"/>
                </a:solidFill>
                <a:latin typeface="Calibri" panose="020F0502020204030204" pitchFamily="34" charset="0"/>
                <a:cs typeface="Calibri" panose="020F0502020204030204" pitchFamily="34" charset="0"/>
              </a:rPr>
              <a:t>описания.</a:t>
            </a:r>
            <a:endParaRPr lang="ru-RU" dirty="0">
              <a:solidFill>
                <a:srgbClr val="002060"/>
              </a:solidFill>
              <a:latin typeface="Calibri" panose="020F0502020204030204" pitchFamily="34" charset="0"/>
              <a:cs typeface="Calibri" panose="020F0502020204030204" pitchFamily="34" charset="0"/>
            </a:endParaRPr>
          </a:p>
        </p:txBody>
      </p:sp>
      <p:sp>
        <p:nvSpPr>
          <p:cNvPr id="4" name="Прямоугольник 3"/>
          <p:cNvSpPr/>
          <p:nvPr/>
        </p:nvSpPr>
        <p:spPr>
          <a:xfrm>
            <a:off x="499556" y="5086222"/>
            <a:ext cx="11189339" cy="1477328"/>
          </a:xfrm>
          <a:prstGeom prst="rect">
            <a:avLst/>
          </a:prstGeom>
        </p:spPr>
        <p:txBody>
          <a:bodyPr wrap="square">
            <a:spAutoFit/>
          </a:bodyPr>
          <a:lstStyle/>
          <a:p>
            <a:r>
              <a:rPr lang="ru-RU" b="1" kern="150" dirty="0">
                <a:solidFill>
                  <a:srgbClr val="002060"/>
                </a:solidFill>
                <a:latin typeface="Calibri" panose="020F0502020204030204" pitchFamily="34" charset="0"/>
                <a:ea typeface="SimSun" panose="02010600030101010101" pitchFamily="2" charset="-122"/>
                <a:cs typeface="Calibri" panose="020F0502020204030204" pitchFamily="34" charset="0"/>
              </a:rPr>
              <a:t>Библиографическое описание</a:t>
            </a:r>
          </a:p>
          <a:p>
            <a:r>
              <a:rPr lang="ru-RU" b="1" u="sng" dirty="0" smtClean="0">
                <a:solidFill>
                  <a:srgbClr val="002060"/>
                </a:solidFill>
                <a:latin typeface="Calibri" panose="020F0502020204030204" pitchFamily="34" charset="0"/>
                <a:cs typeface="Calibri" panose="020F0502020204030204" pitchFamily="34" charset="0"/>
              </a:rPr>
              <a:t>Кобелев</a:t>
            </a:r>
            <a:r>
              <a:rPr lang="ru-RU" b="1" u="sng" dirty="0">
                <a:solidFill>
                  <a:srgbClr val="002060"/>
                </a:solidFill>
                <a:latin typeface="Calibri" panose="020F0502020204030204" pitchFamily="34" charset="0"/>
                <a:cs typeface="Calibri" panose="020F0502020204030204" pitchFamily="34" charset="0"/>
              </a:rPr>
              <a:t>, Н.Б.</a:t>
            </a:r>
          </a:p>
          <a:p>
            <a:r>
              <a:rPr lang="ru-RU" dirty="0">
                <a:solidFill>
                  <a:srgbClr val="002060"/>
                </a:solidFill>
                <a:latin typeface="Calibri" panose="020F0502020204030204" pitchFamily="34" charset="0"/>
                <a:cs typeface="Calibri" panose="020F0502020204030204" pitchFamily="34" charset="0"/>
              </a:rPr>
              <a:t>Имитационное моделирование : Учебное пособие / Н.Б. Кобелев, В.А. Половников, В.В. Девятков ; под общ. ред. Н.Б. Кобелева .— </a:t>
            </a:r>
            <a:r>
              <a:rPr lang="ru-RU" dirty="0" smtClean="0">
                <a:solidFill>
                  <a:srgbClr val="002060"/>
                </a:solidFill>
                <a:latin typeface="Calibri" panose="020F0502020204030204" pitchFamily="34" charset="0"/>
                <a:cs typeface="Calibri" panose="020F0502020204030204" pitchFamily="34" charset="0"/>
              </a:rPr>
              <a:t>Москва: </a:t>
            </a:r>
            <a:r>
              <a:rPr lang="ru-RU" dirty="0">
                <a:solidFill>
                  <a:srgbClr val="002060"/>
                </a:solidFill>
                <a:latin typeface="Calibri" panose="020F0502020204030204" pitchFamily="34" charset="0"/>
                <a:cs typeface="Calibri" panose="020F0502020204030204" pitchFamily="34" charset="0"/>
              </a:rPr>
              <a:t>Курс : Инфра-М, 2014 .— 368 </a:t>
            </a:r>
            <a:r>
              <a:rPr lang="ru-RU" dirty="0" smtClean="0">
                <a:solidFill>
                  <a:srgbClr val="002060"/>
                </a:solidFill>
                <a:latin typeface="Calibri" panose="020F0502020204030204" pitchFamily="34" charset="0"/>
                <a:cs typeface="Calibri" panose="020F0502020204030204" pitchFamily="34" charset="0"/>
              </a:rPr>
              <a:t>с. </a:t>
            </a:r>
            <a:r>
              <a:rPr lang="ru-RU" dirty="0">
                <a:solidFill>
                  <a:srgbClr val="002060"/>
                </a:solidFill>
                <a:latin typeface="Calibri" panose="020F0502020204030204" pitchFamily="34" charset="0"/>
                <a:cs typeface="Calibri" panose="020F0502020204030204" pitchFamily="34" charset="0"/>
              </a:rPr>
              <a:t>— </a:t>
            </a:r>
            <a:r>
              <a:rPr lang="ru-RU" dirty="0" smtClean="0">
                <a:solidFill>
                  <a:srgbClr val="002060"/>
                </a:solidFill>
                <a:latin typeface="Calibri" panose="020F0502020204030204" pitchFamily="34" charset="0"/>
                <a:cs typeface="Calibri" panose="020F0502020204030204" pitchFamily="34" charset="0"/>
              </a:rPr>
              <a:t>Текст : непосредственный.- То же.- 2013.- ЭБС </a:t>
            </a:r>
            <a:r>
              <a:rPr lang="en-US" dirty="0" smtClean="0">
                <a:solidFill>
                  <a:srgbClr val="002060"/>
                </a:solidFill>
                <a:latin typeface="Calibri" panose="020F0502020204030204" pitchFamily="34" charset="0"/>
                <a:cs typeface="Calibri" panose="020F0502020204030204" pitchFamily="34" charset="0"/>
              </a:rPr>
              <a:t>ZNANIUM.com</a:t>
            </a:r>
            <a:r>
              <a:rPr lang="ru-RU" dirty="0">
                <a:solidFill>
                  <a:srgbClr val="002060"/>
                </a:solidFill>
                <a:latin typeface="Calibri" panose="020F0502020204030204" pitchFamily="34" charset="0"/>
                <a:cs typeface="Calibri" panose="020F0502020204030204" pitchFamily="34" charset="0"/>
              </a:rPr>
              <a:t> </a:t>
            </a:r>
            <a:r>
              <a:rPr lang="ru-RU" dirty="0" smtClean="0">
                <a:solidFill>
                  <a:srgbClr val="002060"/>
                </a:solidFill>
                <a:latin typeface="Calibri" panose="020F0502020204030204" pitchFamily="34" charset="0"/>
                <a:cs typeface="Calibri" panose="020F0502020204030204" pitchFamily="34" charset="0"/>
              </a:rPr>
              <a:t>.—</a:t>
            </a:r>
            <a:r>
              <a:rPr lang="en-US" dirty="0">
                <a:solidFill>
                  <a:srgbClr val="002060"/>
                </a:solidFill>
                <a:latin typeface="Calibri" panose="020F0502020204030204" pitchFamily="34" charset="0"/>
                <a:cs typeface="Calibri" panose="020F0502020204030204" pitchFamily="34" charset="0"/>
              </a:rPr>
              <a:t>https://znanium.com/catalog/product/361397</a:t>
            </a:r>
            <a:endParaRPr lang="ru-RU"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7387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1264" y="5221337"/>
            <a:ext cx="11384486" cy="1477328"/>
          </a:xfrm>
          <a:prstGeom prst="rect">
            <a:avLst/>
          </a:prstGeom>
        </p:spPr>
        <p:txBody>
          <a:bodyPr wrap="square">
            <a:spAutoFit/>
          </a:bodyPr>
          <a:lstStyle/>
          <a:p>
            <a:r>
              <a:rPr lang="ru-RU" b="1" kern="150" dirty="0">
                <a:solidFill>
                  <a:srgbClr val="002060"/>
                </a:solidFill>
                <a:latin typeface="Calibri" panose="020F0502020204030204" pitchFamily="34" charset="0"/>
                <a:ea typeface="SimSun" panose="02010600030101010101" pitchFamily="2" charset="-122"/>
                <a:cs typeface="Calibri" panose="020F0502020204030204" pitchFamily="34" charset="0"/>
              </a:rPr>
              <a:t>Библиографическое описание</a:t>
            </a:r>
          </a:p>
          <a:p>
            <a:r>
              <a:rPr lang="ru-RU" b="1" u="sng" dirty="0" err="1" smtClean="0">
                <a:solidFill>
                  <a:srgbClr val="002060"/>
                </a:solidFill>
                <a:latin typeface="Calibri" panose="020F0502020204030204" pitchFamily="34" charset="0"/>
                <a:cs typeface="Calibri" panose="020F0502020204030204" pitchFamily="34" charset="0"/>
              </a:rPr>
              <a:t>Лабскер</a:t>
            </a:r>
            <a:r>
              <a:rPr lang="ru-RU" b="1" u="sng" dirty="0">
                <a:solidFill>
                  <a:srgbClr val="002060"/>
                </a:solidFill>
                <a:latin typeface="Calibri" panose="020F0502020204030204" pitchFamily="34" charset="0"/>
                <a:cs typeface="Calibri" panose="020F0502020204030204" pitchFamily="34" charset="0"/>
              </a:rPr>
              <a:t>, Л.Г. </a:t>
            </a:r>
            <a:endParaRPr lang="ru-RU" b="1" u="sng" dirty="0" smtClean="0">
              <a:solidFill>
                <a:srgbClr val="002060"/>
              </a:solidFill>
              <a:latin typeface="Calibri" panose="020F0502020204030204" pitchFamily="34" charset="0"/>
              <a:cs typeface="Calibri" panose="020F0502020204030204" pitchFamily="34" charset="0"/>
            </a:endParaRPr>
          </a:p>
          <a:p>
            <a:r>
              <a:rPr lang="ru-RU" dirty="0" smtClean="0">
                <a:solidFill>
                  <a:srgbClr val="002060"/>
                </a:solidFill>
                <a:latin typeface="Calibri" panose="020F0502020204030204" pitchFamily="34" charset="0"/>
                <a:cs typeface="Calibri" panose="020F0502020204030204" pitchFamily="34" charset="0"/>
              </a:rPr>
              <a:t>Вероятностное </a:t>
            </a:r>
            <a:r>
              <a:rPr lang="ru-RU" dirty="0">
                <a:solidFill>
                  <a:srgbClr val="002060"/>
                </a:solidFill>
                <a:latin typeface="Calibri" panose="020F0502020204030204" pitchFamily="34" charset="0"/>
                <a:cs typeface="Calibri" panose="020F0502020204030204" pitchFamily="34" charset="0"/>
              </a:rPr>
              <a:t>моделирование в финансово-экономической области: учебное пособие/ Л.Г. Лабскер. — Москва:  ИНФРА-М, 2019 .— 172 с. –  ЭБС ZNANIUM.com. - URL: http://</a:t>
            </a:r>
            <a:r>
              <a:rPr lang="ru-RU" dirty="0" smtClean="0">
                <a:solidFill>
                  <a:srgbClr val="002060"/>
                </a:solidFill>
                <a:latin typeface="Calibri" panose="020F0502020204030204" pitchFamily="34" charset="0"/>
                <a:cs typeface="Calibri" panose="020F0502020204030204" pitchFamily="34" charset="0"/>
              </a:rPr>
              <a:t>znanium.com/catalog/product/987791. </a:t>
            </a:r>
            <a:r>
              <a:rPr lang="ru-RU" dirty="0">
                <a:solidFill>
                  <a:srgbClr val="002060"/>
                </a:solidFill>
                <a:latin typeface="Calibri" panose="020F0502020204030204" pitchFamily="34" charset="0"/>
                <a:cs typeface="Calibri" panose="020F0502020204030204" pitchFamily="34" charset="0"/>
              </a:rPr>
              <a:t>- Текст : электронный.</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3981" y="548443"/>
            <a:ext cx="2814121" cy="4233973"/>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892366" y="418641"/>
            <a:ext cx="8201615" cy="4247317"/>
          </a:xfrm>
          <a:prstGeom prst="rect">
            <a:avLst/>
          </a:prstGeom>
        </p:spPr>
        <p:txBody>
          <a:bodyPr wrap="square">
            <a:spAutoFit/>
          </a:bodyPr>
          <a:lstStyle/>
          <a:p>
            <a:r>
              <a:rPr lang="ru-RU" b="1" dirty="0" smtClean="0">
                <a:solidFill>
                  <a:srgbClr val="002060"/>
                </a:solidFill>
                <a:latin typeface="Calibri" panose="020F0502020204030204" pitchFamily="34" charset="0"/>
                <a:cs typeface="Calibri" panose="020F0502020204030204" pitchFamily="34" charset="0"/>
              </a:rPr>
              <a:t>Аннотация</a:t>
            </a:r>
            <a:endParaRPr lang="ru-RU" b="1" dirty="0">
              <a:solidFill>
                <a:srgbClr val="002060"/>
              </a:solidFill>
              <a:latin typeface="Calibri" panose="020F0502020204030204" pitchFamily="34" charset="0"/>
              <a:cs typeface="Calibri" panose="020F0502020204030204" pitchFamily="34" charset="0"/>
            </a:endParaRPr>
          </a:p>
          <a:p>
            <a:r>
              <a:rPr lang="ru-RU" dirty="0">
                <a:solidFill>
                  <a:srgbClr val="002060"/>
                </a:solidFill>
                <a:latin typeface="Calibri" panose="020F0502020204030204" pitchFamily="34" charset="0"/>
                <a:cs typeface="Calibri" panose="020F0502020204030204" pitchFamily="34" charset="0"/>
              </a:rPr>
              <a:t>В пособии излагаются основы теории </a:t>
            </a:r>
            <a:r>
              <a:rPr lang="ru-RU" dirty="0" err="1">
                <a:solidFill>
                  <a:srgbClr val="002060"/>
                </a:solidFill>
                <a:latin typeface="Calibri" panose="020F0502020204030204" pitchFamily="34" charset="0"/>
                <a:cs typeface="Calibri" panose="020F0502020204030204" pitchFamily="34" charset="0"/>
              </a:rPr>
              <a:t>марковских</a:t>
            </a:r>
            <a:r>
              <a:rPr lang="ru-RU" dirty="0">
                <a:solidFill>
                  <a:srgbClr val="002060"/>
                </a:solidFill>
                <a:latin typeface="Calibri" panose="020F0502020204030204" pitchFamily="34" charset="0"/>
                <a:cs typeface="Calibri" panose="020F0502020204030204" pitchFamily="34" charset="0"/>
              </a:rPr>
              <a:t> случайных процессов, протекающих в системах с дискретными состояниями с дискретным и непрерывным временем, а также потоков Пуассона, Пальма и Эрланга. Иллюстрируется их применение в качестве вероятностных моделей различных финансово-экономических ситуаций. Каждый параграф пособия снабжен детально разобранными примерами, краткими выводами, вопросами для самоконтроля и заданиями с ответами для самостоятельной работы читателя. Пособие предназначено студентам </a:t>
            </a:r>
            <a:r>
              <a:rPr lang="ru-RU" dirty="0" err="1">
                <a:solidFill>
                  <a:srgbClr val="002060"/>
                </a:solidFill>
                <a:latin typeface="Calibri" panose="020F0502020204030204" pitchFamily="34" charset="0"/>
                <a:cs typeface="Calibri" panose="020F0502020204030204" pitchFamily="34" charset="0"/>
              </a:rPr>
              <a:t>бакалавриата</a:t>
            </a:r>
            <a:r>
              <a:rPr lang="ru-RU" dirty="0">
                <a:solidFill>
                  <a:srgbClr val="002060"/>
                </a:solidFill>
                <a:latin typeface="Calibri" panose="020F0502020204030204" pitchFamily="34" charset="0"/>
                <a:cs typeface="Calibri" panose="020F0502020204030204" pitchFamily="34" charset="0"/>
              </a:rPr>
              <a:t> финансово-экономического направления, изучающим такие дисциплины, как "Экономико-математическое моделирование", "Эконометрика", "Исследование операций", "Теория массового обслуживания" и др., связанные с вероятностными моделями в управлении экономикой и бизнесом. Однако оно может быть с успехом использовано при обучении студентов </a:t>
            </a:r>
            <a:r>
              <a:rPr lang="ru-RU" dirty="0" err="1">
                <a:solidFill>
                  <a:srgbClr val="002060"/>
                </a:solidFill>
                <a:latin typeface="Calibri" panose="020F0502020204030204" pitchFamily="34" charset="0"/>
                <a:cs typeface="Calibri" panose="020F0502020204030204" pitchFamily="34" charset="0"/>
              </a:rPr>
              <a:t>специалитета</a:t>
            </a:r>
            <a:r>
              <a:rPr lang="ru-RU" dirty="0">
                <a:solidFill>
                  <a:srgbClr val="002060"/>
                </a:solidFill>
                <a:latin typeface="Calibri" panose="020F0502020204030204" pitchFamily="34" charset="0"/>
                <a:cs typeface="Calibri" panose="020F0502020204030204" pitchFamily="34" charset="0"/>
              </a:rPr>
              <a:t>, магистрантов, аспирантов и слушателей института профессиональной переподготовки соответствующих специальностей</a:t>
            </a:r>
            <a:r>
              <a:rPr lang="ru-RU" dirty="0" smtClean="0">
                <a:solidFill>
                  <a:srgbClr val="002060"/>
                </a:solidFill>
                <a:latin typeface="Calibri" panose="020F0502020204030204" pitchFamily="34" charset="0"/>
                <a:cs typeface="Calibri" panose="020F0502020204030204" pitchFamily="34" charset="0"/>
              </a:rPr>
              <a:t>.</a:t>
            </a:r>
            <a:endParaRPr lang="ru-RU"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4289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5421" y="5285016"/>
            <a:ext cx="11342048" cy="1477328"/>
          </a:xfrm>
          <a:prstGeom prst="rect">
            <a:avLst/>
          </a:prstGeom>
        </p:spPr>
        <p:txBody>
          <a:bodyPr wrap="square">
            <a:spAutoFit/>
          </a:bodyPr>
          <a:lstStyle/>
          <a:p>
            <a:r>
              <a:rPr lang="ru-RU" b="1" kern="150" dirty="0">
                <a:solidFill>
                  <a:srgbClr val="002060"/>
                </a:solidFill>
                <a:latin typeface="Calibri" panose="020F0502020204030204" pitchFamily="34" charset="0"/>
                <a:ea typeface="SimSun" panose="02010600030101010101" pitchFamily="2" charset="-122"/>
                <a:cs typeface="Calibri" panose="020F0502020204030204" pitchFamily="34" charset="0"/>
              </a:rPr>
              <a:t>Библиографическое описание</a:t>
            </a:r>
          </a:p>
          <a:p>
            <a:r>
              <a:rPr lang="ru-RU" b="1" u="sng" dirty="0" err="1" smtClean="0">
                <a:solidFill>
                  <a:srgbClr val="002060"/>
                </a:solidFill>
                <a:latin typeface="Calibri" panose="020F0502020204030204" pitchFamily="34" charset="0"/>
                <a:cs typeface="Calibri" panose="020F0502020204030204" pitchFamily="34" charset="0"/>
              </a:rPr>
              <a:t>Лабскер</a:t>
            </a:r>
            <a:r>
              <a:rPr lang="ru-RU" b="1" u="sng" dirty="0">
                <a:solidFill>
                  <a:srgbClr val="002060"/>
                </a:solidFill>
                <a:latin typeface="Calibri" panose="020F0502020204030204" pitchFamily="34" charset="0"/>
                <a:cs typeface="Calibri" panose="020F0502020204030204" pitchFamily="34" charset="0"/>
              </a:rPr>
              <a:t>, Л.Г. </a:t>
            </a:r>
            <a:endParaRPr lang="ru-RU" b="1" u="sng" dirty="0" smtClean="0">
              <a:solidFill>
                <a:srgbClr val="002060"/>
              </a:solidFill>
              <a:latin typeface="Calibri" panose="020F0502020204030204" pitchFamily="34" charset="0"/>
              <a:cs typeface="Calibri" panose="020F0502020204030204" pitchFamily="34" charset="0"/>
            </a:endParaRPr>
          </a:p>
          <a:p>
            <a:r>
              <a:rPr lang="ru-RU" dirty="0" smtClean="0">
                <a:solidFill>
                  <a:srgbClr val="002060"/>
                </a:solidFill>
                <a:latin typeface="Calibri" panose="020F0502020204030204" pitchFamily="34" charset="0"/>
                <a:cs typeface="Calibri" panose="020F0502020204030204" pitchFamily="34" charset="0"/>
              </a:rPr>
              <a:t>Теория </a:t>
            </a:r>
            <a:r>
              <a:rPr lang="ru-RU" dirty="0">
                <a:solidFill>
                  <a:srgbClr val="002060"/>
                </a:solidFill>
                <a:latin typeface="Calibri" panose="020F0502020204030204" pitchFamily="34" charset="0"/>
                <a:cs typeface="Calibri" panose="020F0502020204030204" pitchFamily="34" charset="0"/>
              </a:rPr>
              <a:t>игр в экономике, финансах и бизнесе: учебник / Л.Г. Лабскер, Н.А. Ященко. — Москва : </a:t>
            </a:r>
            <a:r>
              <a:rPr lang="ru-RU" dirty="0" err="1">
                <a:solidFill>
                  <a:srgbClr val="002060"/>
                </a:solidFill>
                <a:latin typeface="Calibri" panose="020F0502020204030204" pitchFamily="34" charset="0"/>
                <a:cs typeface="Calibri" panose="020F0502020204030204" pitchFamily="34" charset="0"/>
              </a:rPr>
              <a:t>КноРус</a:t>
            </a:r>
            <a:r>
              <a:rPr lang="ru-RU" dirty="0">
                <a:solidFill>
                  <a:srgbClr val="002060"/>
                </a:solidFill>
                <a:latin typeface="Calibri" panose="020F0502020204030204" pitchFamily="34" charset="0"/>
                <a:cs typeface="Calibri" panose="020F0502020204030204" pitchFamily="34" charset="0"/>
              </a:rPr>
              <a:t>, 2017. — 525 с. – Текст : непосредственный. - То же. — 2020. - ЭБС BOOK.ru.— URL: https://</a:t>
            </a:r>
            <a:r>
              <a:rPr lang="ru-RU" dirty="0" smtClean="0">
                <a:solidFill>
                  <a:srgbClr val="002060"/>
                </a:solidFill>
                <a:latin typeface="Calibri" panose="020F0502020204030204" pitchFamily="34" charset="0"/>
                <a:cs typeface="Calibri" panose="020F0502020204030204" pitchFamily="34" charset="0"/>
              </a:rPr>
              <a:t>book.ru/book/933633. </a:t>
            </a:r>
            <a:r>
              <a:rPr lang="ru-RU" dirty="0">
                <a:solidFill>
                  <a:srgbClr val="002060"/>
                </a:solidFill>
                <a:latin typeface="Calibri" panose="020F0502020204030204" pitchFamily="34" charset="0"/>
                <a:cs typeface="Calibri" panose="020F0502020204030204" pitchFamily="34" charset="0"/>
              </a:rPr>
              <a:t>— Текст : электронный</a:t>
            </a:r>
            <a:r>
              <a:rPr lang="ru-RU" dirty="0" smtClean="0">
                <a:solidFill>
                  <a:srgbClr val="002060"/>
                </a:solidFill>
                <a:latin typeface="Calibri" panose="020F0502020204030204" pitchFamily="34" charset="0"/>
                <a:cs typeface="Calibri" panose="020F0502020204030204" pitchFamily="34" charset="0"/>
              </a:rPr>
              <a:t>.</a:t>
            </a:r>
            <a:endParaRPr lang="ru-RU" dirty="0">
              <a:solidFill>
                <a:srgbClr val="002060"/>
              </a:solidFill>
              <a:latin typeface="Calibri" panose="020F0502020204030204" pitchFamily="34" charset="0"/>
              <a:cs typeface="Calibri" panose="020F0502020204030204" pitchFamily="34"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47304" y="514906"/>
            <a:ext cx="2957452" cy="4441730"/>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672030" y="914802"/>
            <a:ext cx="8175273" cy="3970318"/>
          </a:xfrm>
          <a:prstGeom prst="rect">
            <a:avLst/>
          </a:prstGeom>
        </p:spPr>
        <p:txBody>
          <a:bodyPr wrap="square">
            <a:spAutoFit/>
          </a:bodyPr>
          <a:lstStyle/>
          <a:p>
            <a:r>
              <a:rPr lang="ru-RU" b="1" dirty="0">
                <a:solidFill>
                  <a:srgbClr val="002060"/>
                </a:solidFill>
                <a:latin typeface="Calibri" panose="020F0502020204030204" pitchFamily="34" charset="0"/>
                <a:cs typeface="Calibri" panose="020F0502020204030204" pitchFamily="34" charset="0"/>
              </a:rPr>
              <a:t>Аннотация </a:t>
            </a:r>
            <a:endParaRPr lang="ru-RU" b="1" dirty="0" smtClean="0">
              <a:solidFill>
                <a:srgbClr val="002060"/>
              </a:solidFill>
              <a:latin typeface="Calibri" panose="020F0502020204030204" pitchFamily="34" charset="0"/>
              <a:cs typeface="Calibri" panose="020F0502020204030204" pitchFamily="34" charset="0"/>
            </a:endParaRPr>
          </a:p>
          <a:p>
            <a:r>
              <a:rPr lang="ru-RU" dirty="0" smtClean="0">
                <a:solidFill>
                  <a:srgbClr val="002060"/>
                </a:solidFill>
                <a:latin typeface="Calibri" panose="020F0502020204030204" pitchFamily="34" charset="0"/>
                <a:cs typeface="Calibri" panose="020F0502020204030204" pitchFamily="34" charset="0"/>
              </a:rPr>
              <a:t>Учебник </a:t>
            </a:r>
            <a:r>
              <a:rPr lang="ru-RU" dirty="0">
                <a:solidFill>
                  <a:srgbClr val="002060"/>
                </a:solidFill>
                <a:latin typeface="Calibri" panose="020F0502020204030204" pitchFamily="34" charset="0"/>
                <a:cs typeface="Calibri" panose="020F0502020204030204" pitchFamily="34" charset="0"/>
              </a:rPr>
              <a:t>содержит основы теории антагонистических игр и игр с природой. Изложены базовые понятия для чистых и смешанных стратегий, теоремы с доказательствами, точные и приближенные методы решения игр, а также принятия решений в условиях риска и неопределенности. Более углубленно дана теория критериев оптимальности, приведены вопросы для самоконтроля и задачи с ответами для самостоятельного решения. Такая базовая совокупность знаний дает возможность студентам применять теорию игр при решении различных задач финансово-экономического содержания в будущей трудовой деятельности, а также осваивать другие классы игр. Приведенные вопросы проблемного характера и библиография позволят использовать учебник в самостоятельной научной работе студентов.</a:t>
            </a:r>
            <a:br>
              <a:rPr lang="ru-RU" dirty="0">
                <a:solidFill>
                  <a:srgbClr val="002060"/>
                </a:solidFill>
                <a:latin typeface="Calibri" panose="020F0502020204030204" pitchFamily="34" charset="0"/>
                <a:cs typeface="Calibri" panose="020F0502020204030204" pitchFamily="34" charset="0"/>
              </a:rPr>
            </a:br>
            <a:r>
              <a:rPr lang="ru-RU" dirty="0">
                <a:solidFill>
                  <a:srgbClr val="002060"/>
                </a:solidFill>
                <a:latin typeface="Calibri" panose="020F0502020204030204" pitchFamily="34" charset="0"/>
                <a:cs typeface="Calibri" panose="020F0502020204030204" pitchFamily="34" charset="0"/>
              </a:rPr>
              <a:t>Соответствует ФГОС ВО последнего поколения.</a:t>
            </a:r>
            <a:br>
              <a:rPr lang="ru-RU" dirty="0">
                <a:solidFill>
                  <a:srgbClr val="002060"/>
                </a:solidFill>
                <a:latin typeface="Calibri" panose="020F0502020204030204" pitchFamily="34" charset="0"/>
                <a:cs typeface="Calibri" panose="020F0502020204030204" pitchFamily="34" charset="0"/>
              </a:rPr>
            </a:br>
            <a:endParaRPr lang="ru-RU" dirty="0">
              <a:solidFill>
                <a:srgbClr val="00206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805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6607" y="5108039"/>
            <a:ext cx="11655845" cy="1477328"/>
          </a:xfrm>
          <a:prstGeom prst="rect">
            <a:avLst/>
          </a:prstGeom>
        </p:spPr>
        <p:txBody>
          <a:bodyPr wrap="square">
            <a:spAutoFit/>
          </a:bodyPr>
          <a:lstStyle/>
          <a:p>
            <a:pPr>
              <a:spcAft>
                <a:spcPts val="0"/>
              </a:spcAft>
            </a:pPr>
            <a:r>
              <a:rPr lang="ru-RU" b="1" kern="150" dirty="0">
                <a:solidFill>
                  <a:srgbClr val="002060"/>
                </a:solidFill>
                <a:latin typeface="Calibri" panose="020F0502020204030204" pitchFamily="34" charset="0"/>
                <a:ea typeface="SimSun" panose="02010600030101010101" pitchFamily="2" charset="-122"/>
                <a:cs typeface="Calibri" panose="020F0502020204030204" pitchFamily="34" charset="0"/>
              </a:rPr>
              <a:t>Библиографическое описание</a:t>
            </a:r>
          </a:p>
          <a:p>
            <a:r>
              <a:rPr lang="ru-RU" b="1" u="sng" dirty="0" err="1" smtClean="0">
                <a:solidFill>
                  <a:srgbClr val="002060"/>
                </a:solidFill>
                <a:latin typeface="Calibri" panose="020F0502020204030204" pitchFamily="34" charset="0"/>
                <a:cs typeface="Calibri" panose="020F0502020204030204" pitchFamily="34" charset="0"/>
              </a:rPr>
              <a:t>Лабскер</a:t>
            </a:r>
            <a:r>
              <a:rPr lang="ru-RU" b="1" u="sng" dirty="0">
                <a:solidFill>
                  <a:srgbClr val="002060"/>
                </a:solidFill>
                <a:latin typeface="Calibri" panose="020F0502020204030204" pitchFamily="34" charset="0"/>
                <a:cs typeface="Calibri" panose="020F0502020204030204" pitchFamily="34" charset="0"/>
              </a:rPr>
              <a:t>, Л.Г. </a:t>
            </a:r>
            <a:endParaRPr lang="ru-RU" b="1" u="sng" dirty="0" smtClean="0">
              <a:solidFill>
                <a:srgbClr val="002060"/>
              </a:solidFill>
              <a:latin typeface="Calibri" panose="020F0502020204030204" pitchFamily="34" charset="0"/>
              <a:cs typeface="Calibri" panose="020F0502020204030204" pitchFamily="34" charset="0"/>
            </a:endParaRPr>
          </a:p>
          <a:p>
            <a:r>
              <a:rPr lang="ru-RU" dirty="0" smtClean="0">
                <a:solidFill>
                  <a:srgbClr val="002060"/>
                </a:solidFill>
                <a:latin typeface="Calibri" panose="020F0502020204030204" pitchFamily="34" charset="0"/>
                <a:cs typeface="Calibri" panose="020F0502020204030204" pitchFamily="34" charset="0"/>
              </a:rPr>
              <a:t>Теория </a:t>
            </a:r>
            <a:r>
              <a:rPr lang="ru-RU" dirty="0">
                <a:solidFill>
                  <a:srgbClr val="002060"/>
                </a:solidFill>
                <a:latin typeface="Calibri" panose="020F0502020204030204" pitchFamily="34" charset="0"/>
                <a:cs typeface="Calibri" panose="020F0502020204030204" pitchFamily="34" charset="0"/>
              </a:rPr>
              <a:t>игр в экономике (практикум с решениями задач) : Учебное пособие / Л.Г. Лабскер, Н.А. Ященко; под ред. Л.Г. </a:t>
            </a:r>
            <a:r>
              <a:rPr lang="ru-RU" dirty="0" err="1">
                <a:solidFill>
                  <a:srgbClr val="002060"/>
                </a:solidFill>
                <a:latin typeface="Calibri" panose="020F0502020204030204" pitchFamily="34" charset="0"/>
                <a:cs typeface="Calibri" panose="020F0502020204030204" pitchFamily="34" charset="0"/>
              </a:rPr>
              <a:t>Лабскера</a:t>
            </a:r>
            <a:r>
              <a:rPr lang="ru-RU" dirty="0">
                <a:solidFill>
                  <a:srgbClr val="002060"/>
                </a:solidFill>
                <a:latin typeface="Calibri" panose="020F0502020204030204" pitchFamily="34" charset="0"/>
                <a:cs typeface="Calibri" panose="020F0502020204030204" pitchFamily="34" charset="0"/>
              </a:rPr>
              <a:t>. - </a:t>
            </a:r>
            <a:r>
              <a:rPr lang="ru-RU" dirty="0" smtClean="0">
                <a:solidFill>
                  <a:srgbClr val="002060"/>
                </a:solidFill>
                <a:latin typeface="Calibri" panose="020F0502020204030204" pitchFamily="34" charset="0"/>
                <a:cs typeface="Calibri" panose="020F0502020204030204" pitchFamily="34" charset="0"/>
              </a:rPr>
              <a:t>Москва: </a:t>
            </a:r>
            <a:r>
              <a:rPr lang="ru-RU" dirty="0" err="1">
                <a:solidFill>
                  <a:srgbClr val="002060"/>
                </a:solidFill>
                <a:latin typeface="Calibri" panose="020F0502020204030204" pitchFamily="34" charset="0"/>
                <a:cs typeface="Calibri" panose="020F0502020204030204" pitchFamily="34" charset="0"/>
              </a:rPr>
              <a:t>Кнорус</a:t>
            </a:r>
            <a:r>
              <a:rPr lang="ru-RU" dirty="0">
                <a:solidFill>
                  <a:srgbClr val="002060"/>
                </a:solidFill>
                <a:latin typeface="Calibri" panose="020F0502020204030204" pitchFamily="34" charset="0"/>
                <a:cs typeface="Calibri" panose="020F0502020204030204" pitchFamily="34" charset="0"/>
              </a:rPr>
              <a:t>, 2012, 2013, 2014, 2017. - 264 с. – Текст : непосредственный. - То же. - 2018. - ЭБС BOOK.ru. - URL: https://</a:t>
            </a:r>
            <a:r>
              <a:rPr lang="ru-RU" dirty="0" smtClean="0">
                <a:solidFill>
                  <a:srgbClr val="002060"/>
                </a:solidFill>
                <a:latin typeface="Calibri" panose="020F0502020204030204" pitchFamily="34" charset="0"/>
                <a:cs typeface="Calibri" panose="020F0502020204030204" pitchFamily="34" charset="0"/>
              </a:rPr>
              <a:t>book.ru/book/927826. </a:t>
            </a:r>
            <a:r>
              <a:rPr lang="ru-RU" dirty="0">
                <a:solidFill>
                  <a:srgbClr val="002060"/>
                </a:solidFill>
                <a:latin typeface="Calibri" panose="020F0502020204030204" pitchFamily="34" charset="0"/>
                <a:cs typeface="Calibri" panose="020F0502020204030204" pitchFamily="34" charset="0"/>
              </a:rPr>
              <a:t>— Текст : электронный.</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6546" y="455843"/>
            <a:ext cx="2890554" cy="4442232"/>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1189822" y="781820"/>
            <a:ext cx="7458420" cy="3693319"/>
          </a:xfrm>
          <a:prstGeom prst="rect">
            <a:avLst/>
          </a:prstGeom>
        </p:spPr>
        <p:txBody>
          <a:bodyPr wrap="square">
            <a:spAutoFit/>
          </a:bodyPr>
          <a:lstStyle/>
          <a:p>
            <a:r>
              <a:rPr lang="ru-RU" b="1" dirty="0">
                <a:solidFill>
                  <a:srgbClr val="002060"/>
                </a:solidFill>
                <a:latin typeface="Calibri" panose="020F0502020204030204" pitchFamily="34" charset="0"/>
                <a:cs typeface="Calibri" panose="020F0502020204030204" pitchFamily="34" charset="0"/>
              </a:rPr>
              <a:t>Аннотация</a:t>
            </a:r>
          </a:p>
          <a:p>
            <a:r>
              <a:rPr lang="ru-RU" dirty="0" smtClean="0">
                <a:solidFill>
                  <a:srgbClr val="002060"/>
                </a:solidFill>
                <a:latin typeface="Calibri" panose="020F0502020204030204" pitchFamily="34" charset="0"/>
                <a:cs typeface="Calibri" panose="020F0502020204030204" pitchFamily="34" charset="0"/>
              </a:rPr>
              <a:t>Состоит </a:t>
            </a:r>
            <a:r>
              <a:rPr lang="ru-RU" dirty="0">
                <a:solidFill>
                  <a:srgbClr val="002060"/>
                </a:solidFill>
                <a:latin typeface="Calibri" panose="020F0502020204030204" pitchFamily="34" charset="0"/>
                <a:cs typeface="Calibri" panose="020F0502020204030204" pitchFamily="34" charset="0"/>
              </a:rPr>
              <a:t>из двух разделов: первый раздел содержит основные теоретические сведения о парных антагонистических играх с нулевой суммой выигрыша и условия задач из финансово-экономической области. Во втором разделе приведены решения этих задач с использованием свойств игровых моделей данного класса.</a:t>
            </a:r>
          </a:p>
          <a:p>
            <a:r>
              <a:rPr lang="ru-RU" dirty="0">
                <a:solidFill>
                  <a:srgbClr val="002060"/>
                </a:solidFill>
                <a:latin typeface="Calibri" panose="020F0502020204030204" pitchFamily="34" charset="0"/>
                <a:cs typeface="Calibri" panose="020F0502020204030204" pitchFamily="34" charset="0"/>
              </a:rPr>
              <a:t>Соответствует ФГОС ВПО третьего поколения.</a:t>
            </a:r>
          </a:p>
          <a:p>
            <a:r>
              <a:rPr lang="ru-RU" dirty="0">
                <a:solidFill>
                  <a:srgbClr val="002060"/>
                </a:solidFill>
                <a:latin typeface="Calibri" panose="020F0502020204030204" pitchFamily="34" charset="0"/>
                <a:cs typeface="Calibri" panose="020F0502020204030204" pitchFamily="34" charset="0"/>
              </a:rPr>
              <a:t>Для студентов </a:t>
            </a:r>
            <a:r>
              <a:rPr lang="ru-RU" dirty="0" err="1">
                <a:solidFill>
                  <a:srgbClr val="002060"/>
                </a:solidFill>
                <a:latin typeface="Calibri" panose="020F0502020204030204" pitchFamily="34" charset="0"/>
                <a:cs typeface="Calibri" panose="020F0502020204030204" pitchFamily="34" charset="0"/>
              </a:rPr>
              <a:t>бакалавриата</a:t>
            </a:r>
            <a:r>
              <a:rPr lang="ru-RU" dirty="0">
                <a:solidFill>
                  <a:srgbClr val="002060"/>
                </a:solidFill>
                <a:latin typeface="Calibri" panose="020F0502020204030204" pitchFamily="34" charset="0"/>
                <a:cs typeface="Calibri" panose="020F0502020204030204" pitchFamily="34" charset="0"/>
              </a:rPr>
              <a:t> по финансово-экономическим, управленческим и математическим направлениям. Может быть полезен магистрантам и аспирантам в рамках изучения дисциплин «Теория игр», «Принятие решений», «Экономико-математическое моделирование» и др., а также преподавателям этих курсов при подготовке к практическим занятиям.</a:t>
            </a:r>
          </a:p>
        </p:txBody>
      </p:sp>
    </p:spTree>
    <p:extLst>
      <p:ext uri="{BB962C8B-B14F-4D97-AF65-F5344CB8AC3E}">
        <p14:creationId xmlns:p14="http://schemas.microsoft.com/office/powerpoint/2010/main" val="1204245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3766" y="5204402"/>
            <a:ext cx="11193517" cy="1477328"/>
          </a:xfrm>
          <a:prstGeom prst="rect">
            <a:avLst/>
          </a:prstGeom>
        </p:spPr>
        <p:txBody>
          <a:bodyPr wrap="square">
            <a:spAutoFit/>
          </a:bodyPr>
          <a:lstStyle/>
          <a:p>
            <a:r>
              <a:rPr lang="ru-RU" b="1" kern="150" dirty="0">
                <a:solidFill>
                  <a:srgbClr val="002060"/>
                </a:solidFill>
                <a:latin typeface="Calibri" panose="020F0502020204030204" pitchFamily="34" charset="0"/>
                <a:ea typeface="SimSun" panose="02010600030101010101" pitchFamily="2" charset="-122"/>
                <a:cs typeface="Calibri" panose="020F0502020204030204" pitchFamily="34" charset="0"/>
              </a:rPr>
              <a:t>Библиографическое описание</a:t>
            </a:r>
          </a:p>
          <a:p>
            <a:r>
              <a:rPr lang="ru-RU" b="1" u="sng" dirty="0" err="1" smtClean="0">
                <a:solidFill>
                  <a:srgbClr val="002060"/>
                </a:solidFill>
                <a:latin typeface="Calibri" panose="020F0502020204030204" pitchFamily="34" charset="0"/>
                <a:cs typeface="Calibri" panose="020F0502020204030204" pitchFamily="34" charset="0"/>
              </a:rPr>
              <a:t>Лабскер</a:t>
            </a:r>
            <a:r>
              <a:rPr lang="ru-RU" b="1" u="sng" dirty="0" smtClean="0">
                <a:solidFill>
                  <a:srgbClr val="002060"/>
                </a:solidFill>
                <a:latin typeface="Calibri" panose="020F0502020204030204" pitchFamily="34" charset="0"/>
                <a:cs typeface="Calibri" panose="020F0502020204030204" pitchFamily="34" charset="0"/>
              </a:rPr>
              <a:t> </a:t>
            </a:r>
            <a:r>
              <a:rPr lang="ru-RU" b="1" u="sng" dirty="0">
                <a:solidFill>
                  <a:srgbClr val="002060"/>
                </a:solidFill>
                <a:latin typeface="Calibri" panose="020F0502020204030204" pitchFamily="34" charset="0"/>
                <a:cs typeface="Calibri" panose="020F0502020204030204" pitchFamily="34" charset="0"/>
              </a:rPr>
              <a:t>Л.Г. </a:t>
            </a:r>
            <a:endParaRPr lang="ru-RU" b="1" u="sng" dirty="0" smtClean="0">
              <a:solidFill>
                <a:srgbClr val="002060"/>
              </a:solidFill>
              <a:latin typeface="Calibri" panose="020F0502020204030204" pitchFamily="34" charset="0"/>
              <a:cs typeface="Calibri" panose="020F0502020204030204" pitchFamily="34" charset="0"/>
            </a:endParaRPr>
          </a:p>
          <a:p>
            <a:r>
              <a:rPr lang="ru-RU" dirty="0" smtClean="0">
                <a:solidFill>
                  <a:srgbClr val="002060"/>
                </a:solidFill>
                <a:latin typeface="Calibri" panose="020F0502020204030204" pitchFamily="34" charset="0"/>
                <a:cs typeface="Calibri" panose="020F0502020204030204" pitchFamily="34" charset="0"/>
              </a:rPr>
              <a:t>Экономические </a:t>
            </a:r>
            <a:r>
              <a:rPr lang="ru-RU" dirty="0">
                <a:solidFill>
                  <a:srgbClr val="002060"/>
                </a:solidFill>
                <a:latin typeface="Calibri" panose="020F0502020204030204" pitchFamily="34" charset="0"/>
                <a:cs typeface="Calibri" panose="020F0502020204030204" pitchFamily="34" charset="0"/>
              </a:rPr>
              <a:t>игры с природой (практикум с решениями задач ): учебное пособие для студ., </a:t>
            </a:r>
            <a:r>
              <a:rPr lang="ru-RU" dirty="0" err="1">
                <a:solidFill>
                  <a:srgbClr val="002060"/>
                </a:solidFill>
                <a:latin typeface="Calibri" panose="020F0502020204030204" pitchFamily="34" charset="0"/>
                <a:cs typeface="Calibri" panose="020F0502020204030204" pitchFamily="34" charset="0"/>
              </a:rPr>
              <a:t>обуч</a:t>
            </a:r>
            <a:r>
              <a:rPr lang="ru-RU" dirty="0">
                <a:solidFill>
                  <a:srgbClr val="002060"/>
                </a:solidFill>
                <a:latin typeface="Calibri" panose="020F0502020204030204" pitchFamily="34" charset="0"/>
                <a:cs typeface="Calibri" panose="020F0502020204030204" pitchFamily="34" charset="0"/>
              </a:rPr>
              <a:t>. по напр. "Экономика" / Л.Г. Лабскер, Н.А. Ященко; </a:t>
            </a:r>
            <a:r>
              <a:rPr lang="ru-RU" dirty="0" err="1">
                <a:solidFill>
                  <a:srgbClr val="002060"/>
                </a:solidFill>
                <a:latin typeface="Calibri" panose="020F0502020204030204" pitchFamily="34" charset="0"/>
                <a:cs typeface="Calibri" panose="020F0502020204030204" pitchFamily="34" charset="0"/>
              </a:rPr>
              <a:t>Финуниверситет</a:t>
            </a:r>
            <a:r>
              <a:rPr lang="ru-RU" dirty="0">
                <a:solidFill>
                  <a:srgbClr val="002060"/>
                </a:solidFill>
                <a:latin typeface="Calibri" panose="020F0502020204030204" pitchFamily="34" charset="0"/>
                <a:cs typeface="Calibri" panose="020F0502020204030204" pitchFamily="34" charset="0"/>
              </a:rPr>
              <a:t> ; под ред. Л.Г. </a:t>
            </a:r>
            <a:r>
              <a:rPr lang="ru-RU" dirty="0" err="1">
                <a:solidFill>
                  <a:srgbClr val="002060"/>
                </a:solidFill>
                <a:latin typeface="Calibri" panose="020F0502020204030204" pitchFamily="34" charset="0"/>
                <a:cs typeface="Calibri" panose="020F0502020204030204" pitchFamily="34" charset="0"/>
              </a:rPr>
              <a:t>Лабскера</a:t>
            </a:r>
            <a:r>
              <a:rPr lang="ru-RU" dirty="0">
                <a:solidFill>
                  <a:srgbClr val="002060"/>
                </a:solidFill>
                <a:latin typeface="Calibri" panose="020F0502020204030204" pitchFamily="34" charset="0"/>
                <a:cs typeface="Calibri" panose="020F0502020204030204" pitchFamily="34" charset="0"/>
              </a:rPr>
              <a:t>. - </a:t>
            </a:r>
            <a:r>
              <a:rPr lang="ru-RU" dirty="0" smtClean="0">
                <a:solidFill>
                  <a:srgbClr val="002060"/>
                </a:solidFill>
                <a:latin typeface="Calibri" panose="020F0502020204030204" pitchFamily="34" charset="0"/>
                <a:cs typeface="Calibri" panose="020F0502020204030204" pitchFamily="34" charset="0"/>
              </a:rPr>
              <a:t>Москва: </a:t>
            </a:r>
            <a:r>
              <a:rPr lang="ru-RU" dirty="0" err="1">
                <a:solidFill>
                  <a:srgbClr val="002060"/>
                </a:solidFill>
                <a:latin typeface="Calibri" panose="020F0502020204030204" pitchFamily="34" charset="0"/>
                <a:cs typeface="Calibri" panose="020F0502020204030204" pitchFamily="34" charset="0"/>
              </a:rPr>
              <a:t>Кнорус</a:t>
            </a:r>
            <a:r>
              <a:rPr lang="ru-RU" dirty="0">
                <a:solidFill>
                  <a:srgbClr val="002060"/>
                </a:solidFill>
                <a:latin typeface="Calibri" panose="020F0502020204030204" pitchFamily="34" charset="0"/>
                <a:cs typeface="Calibri" panose="020F0502020204030204" pitchFamily="34" charset="0"/>
              </a:rPr>
              <a:t>, 2015. - 512 с. – Текст : непосредственный. – То же.– 2017.- URL: https://www.book.ru/book/921481. - Текст : электронный.</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0443" y="375620"/>
            <a:ext cx="3011933" cy="4724743"/>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859315" y="917206"/>
            <a:ext cx="7459685" cy="3416320"/>
          </a:xfrm>
          <a:prstGeom prst="rect">
            <a:avLst/>
          </a:prstGeom>
        </p:spPr>
        <p:txBody>
          <a:bodyPr wrap="square">
            <a:spAutoFit/>
          </a:bodyPr>
          <a:lstStyle/>
          <a:p>
            <a:r>
              <a:rPr lang="ru-RU" b="1" dirty="0">
                <a:solidFill>
                  <a:srgbClr val="002060"/>
                </a:solidFill>
                <a:latin typeface="Calibri" panose="020F0502020204030204" pitchFamily="34" charset="0"/>
                <a:cs typeface="Calibri" panose="020F0502020204030204" pitchFamily="34" charset="0"/>
              </a:rPr>
              <a:t>Аннотация</a:t>
            </a:r>
          </a:p>
          <a:p>
            <a:r>
              <a:rPr lang="ru-RU" dirty="0" smtClean="0">
                <a:solidFill>
                  <a:srgbClr val="002060"/>
                </a:solidFill>
                <a:latin typeface="Calibri" panose="020F0502020204030204" pitchFamily="34" charset="0"/>
                <a:cs typeface="Calibri" panose="020F0502020204030204" pitchFamily="34" charset="0"/>
              </a:rPr>
              <a:t>Представляет </a:t>
            </a:r>
            <a:r>
              <a:rPr lang="ru-RU" dirty="0">
                <a:solidFill>
                  <a:srgbClr val="002060"/>
                </a:solidFill>
                <a:latin typeface="Calibri" panose="020F0502020204030204" pitchFamily="34" charset="0"/>
                <a:cs typeface="Calibri" panose="020F0502020204030204" pitchFamily="34" charset="0"/>
              </a:rPr>
              <a:t>собой практикум с решениями задач. Материал пособия, состоящего из двух разделов, относится к классу игр с природой. В каждом параграфе первого раздела приведены необходимые для решения задач теоретические основы и условия самих задач. Во втором разделе дается подробное решение каждой задачи из первого раздела. Задачи, приведенные в пособии, также делятся на два типа. К первому типу относятся задачи, содержание которых направлено на теорию игр как на объект математического исследования. Ко второму – задачи собственно финансово-экономического содержания, направленные на теорию игр как на инструмент их решения.</a:t>
            </a:r>
          </a:p>
          <a:p>
            <a:r>
              <a:rPr lang="ru-RU" dirty="0">
                <a:solidFill>
                  <a:srgbClr val="002060"/>
                </a:solidFill>
                <a:latin typeface="Calibri" panose="020F0502020204030204" pitchFamily="34" charset="0"/>
                <a:cs typeface="Calibri" panose="020F0502020204030204" pitchFamily="34" charset="0"/>
              </a:rPr>
              <a:t>Соответствует действующему ФГОС ВО нового поколения</a:t>
            </a:r>
            <a:r>
              <a:rPr lang="ru-RU" dirty="0" smtClean="0">
                <a:solidFill>
                  <a:srgbClr val="002060"/>
                </a:solidFill>
                <a:latin typeface="Calibri" panose="020F0502020204030204" pitchFamily="34" charset="0"/>
                <a:cs typeface="Calibri" panose="020F0502020204030204" pitchFamily="34" charset="0"/>
              </a:rPr>
              <a:t>.</a:t>
            </a:r>
            <a:endParaRPr lang="ru-RU"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3783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4158" y="5101125"/>
            <a:ext cx="11449312" cy="1477328"/>
          </a:xfrm>
          <a:prstGeom prst="rect">
            <a:avLst/>
          </a:prstGeom>
        </p:spPr>
        <p:txBody>
          <a:bodyPr wrap="square">
            <a:spAutoFit/>
          </a:bodyPr>
          <a:lstStyle/>
          <a:p>
            <a:pPr>
              <a:spcAft>
                <a:spcPts val="0"/>
              </a:spcAft>
            </a:pPr>
            <a:r>
              <a:rPr lang="ru-RU" b="1" kern="150" dirty="0">
                <a:solidFill>
                  <a:srgbClr val="002060"/>
                </a:solidFill>
                <a:latin typeface="Calibri" panose="020F0502020204030204" pitchFamily="34" charset="0"/>
                <a:ea typeface="SimSun" panose="02010600030101010101" pitchFamily="2" charset="-122"/>
                <a:cs typeface="Calibri" panose="020F0502020204030204" pitchFamily="34" charset="0"/>
              </a:rPr>
              <a:t>Библиографическое описание</a:t>
            </a:r>
          </a:p>
          <a:p>
            <a:pPr>
              <a:spcAft>
                <a:spcPts val="0"/>
              </a:spcAft>
            </a:pPr>
            <a:r>
              <a:rPr lang="ru-RU" b="1" u="sng" kern="150" dirty="0" smtClean="0">
                <a:solidFill>
                  <a:srgbClr val="002060"/>
                </a:solidFill>
                <a:latin typeface="Calibri" panose="020F0502020204030204" pitchFamily="34" charset="0"/>
                <a:ea typeface="SimSun" panose="02010600030101010101" pitchFamily="2" charset="-122"/>
                <a:cs typeface="Calibri" panose="020F0502020204030204" pitchFamily="34" charset="0"/>
              </a:rPr>
              <a:t>Аглицкий</a:t>
            </a:r>
            <a:r>
              <a:rPr lang="ru-RU" b="1" u="sng" kern="150" dirty="0">
                <a:solidFill>
                  <a:srgbClr val="002060"/>
                </a:solidFill>
                <a:latin typeface="Calibri" panose="020F0502020204030204" pitchFamily="34" charset="0"/>
                <a:ea typeface="SimSun" panose="02010600030101010101" pitchFamily="2" charset="-122"/>
                <a:cs typeface="Calibri" panose="020F0502020204030204" pitchFamily="34" charset="0"/>
              </a:rPr>
              <a:t>, И.С. </a:t>
            </a:r>
            <a:endParaRPr lang="ru-RU" b="1" u="sng" kern="150" dirty="0" smtClean="0">
              <a:solidFill>
                <a:srgbClr val="002060"/>
              </a:solidFill>
              <a:latin typeface="Calibri" panose="020F0502020204030204" pitchFamily="34" charset="0"/>
              <a:ea typeface="SimSun" panose="02010600030101010101" pitchFamily="2" charset="-122"/>
              <a:cs typeface="Calibri" panose="020F0502020204030204" pitchFamily="34" charset="0"/>
            </a:endParaRPr>
          </a:p>
          <a:p>
            <a:pPr>
              <a:spcAft>
                <a:spcPts val="0"/>
              </a:spcAft>
            </a:pPr>
            <a:r>
              <a:rPr lang="ru-RU" kern="150" dirty="0">
                <a:solidFill>
                  <a:srgbClr val="002060"/>
                </a:solidFill>
                <a:latin typeface="Calibri" panose="020F0502020204030204" pitchFamily="34" charset="0"/>
                <a:ea typeface="SimSun" panose="02010600030101010101" pitchFamily="2" charset="-122"/>
                <a:cs typeface="Calibri" panose="020F0502020204030204" pitchFamily="34" charset="0"/>
              </a:rPr>
              <a:t>Аглицкий И.С. Системный анализ инвестиционной деятельности: учебное пособие / И.С. Аглицкий, Г.Б. Клейнер, Е.Н. Сирота; </a:t>
            </a:r>
            <a:r>
              <a:rPr lang="ru-RU" kern="150" dirty="0" err="1">
                <a:solidFill>
                  <a:srgbClr val="002060"/>
                </a:solidFill>
                <a:latin typeface="Calibri" panose="020F0502020204030204" pitchFamily="34" charset="0"/>
                <a:ea typeface="SimSun" panose="02010600030101010101" pitchFamily="2" charset="-122"/>
                <a:cs typeface="Calibri" panose="020F0502020204030204" pitchFamily="34" charset="0"/>
              </a:rPr>
              <a:t>Финуниверситет</a:t>
            </a:r>
            <a:r>
              <a:rPr lang="ru-RU" kern="150" dirty="0">
                <a:solidFill>
                  <a:srgbClr val="002060"/>
                </a:solidFill>
                <a:latin typeface="Calibri" panose="020F0502020204030204" pitchFamily="34" charset="0"/>
                <a:ea typeface="SimSun" panose="02010600030101010101" pitchFamily="2" charset="-122"/>
                <a:cs typeface="Calibri" panose="020F0502020204030204" pitchFamily="34" charset="0"/>
              </a:rPr>
              <a:t>, Каф. "Системный анализ в экономике". - Москва: Прометей, 2018. - 156 с. – Текст : непосредственный. - То же. - URL: http://</a:t>
            </a:r>
            <a:r>
              <a:rPr lang="ru-RU" kern="150" dirty="0" smtClean="0">
                <a:solidFill>
                  <a:srgbClr val="002060"/>
                </a:solidFill>
                <a:latin typeface="Calibri" panose="020F0502020204030204" pitchFamily="34" charset="0"/>
                <a:ea typeface="SimSun" panose="02010600030101010101" pitchFamily="2" charset="-122"/>
                <a:cs typeface="Calibri" panose="020F0502020204030204" pitchFamily="34" charset="0"/>
              </a:rPr>
              <a:t>biblioclub.ru/index.php?page=book&amp;id=494847 . - </a:t>
            </a:r>
            <a:r>
              <a:rPr lang="ru-RU" kern="150" dirty="0">
                <a:solidFill>
                  <a:srgbClr val="002060"/>
                </a:solidFill>
                <a:latin typeface="Calibri" panose="020F0502020204030204" pitchFamily="34" charset="0"/>
                <a:ea typeface="SimSun" panose="02010600030101010101" pitchFamily="2" charset="-122"/>
                <a:cs typeface="Calibri" panose="020F0502020204030204" pitchFamily="34" charset="0"/>
              </a:rPr>
              <a:t>Текст : электронный.</a:t>
            </a:r>
            <a:endParaRPr lang="ru-RU" dirty="0">
              <a:solidFill>
                <a:srgbClr val="002060"/>
              </a:solidFill>
              <a:latin typeface="Calibri" panose="020F0502020204030204" pitchFamily="34" charset="0"/>
              <a:cs typeface="Calibri" panose="020F050202020403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1461" y="372217"/>
            <a:ext cx="2953806" cy="4255183"/>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823478" y="372217"/>
            <a:ext cx="7857813" cy="4247317"/>
          </a:xfrm>
          <a:prstGeom prst="rect">
            <a:avLst/>
          </a:prstGeom>
        </p:spPr>
        <p:txBody>
          <a:bodyPr wrap="square">
            <a:spAutoFit/>
          </a:bodyPr>
          <a:lstStyle/>
          <a:p>
            <a:r>
              <a:rPr lang="ru-RU" b="1" dirty="0" smtClean="0">
                <a:solidFill>
                  <a:srgbClr val="002060"/>
                </a:solidFill>
                <a:latin typeface="Calibri" panose="020F0502020204030204" pitchFamily="34" charset="0"/>
                <a:cs typeface="Calibri" panose="020F0502020204030204" pitchFamily="34" charset="0"/>
              </a:rPr>
              <a:t>Аннотация</a:t>
            </a:r>
            <a:endParaRPr lang="ru-RU" b="1" dirty="0">
              <a:solidFill>
                <a:srgbClr val="002060"/>
              </a:solidFill>
              <a:latin typeface="Calibri" panose="020F0502020204030204" pitchFamily="34" charset="0"/>
              <a:cs typeface="Calibri" panose="020F0502020204030204" pitchFamily="34" charset="0"/>
            </a:endParaRPr>
          </a:p>
          <a:p>
            <a:r>
              <a:rPr lang="ru-RU" dirty="0">
                <a:solidFill>
                  <a:srgbClr val="002060"/>
                </a:solidFill>
                <a:latin typeface="Calibri" panose="020F0502020204030204" pitchFamily="34" charset="0"/>
                <a:cs typeface="Calibri" panose="020F0502020204030204" pitchFamily="34" charset="0"/>
              </a:rPr>
              <a:t>Учебное пособие посвящено важному разделу системного анализа в экономике - моделированию инвестиционных процессов. Инвестиционная деятельность обладает рядом существенных особенностей, которые требуют применения экономико-математических моделей и методов, отличающихся от моделей и методов для хозяйственной деятельности уже функционирующих объектов. В частности, инвестиции предполагают достаточно большой лаг между первоначальными затратами и конечными результатами, что требует непременно учитывать фактор времени в моделях.</a:t>
            </a:r>
            <a:br>
              <a:rPr lang="ru-RU" dirty="0">
                <a:solidFill>
                  <a:srgbClr val="002060"/>
                </a:solidFill>
                <a:latin typeface="Calibri" panose="020F0502020204030204" pitchFamily="34" charset="0"/>
                <a:cs typeface="Calibri" panose="020F0502020204030204" pitchFamily="34" charset="0"/>
              </a:rPr>
            </a:br>
            <a:r>
              <a:rPr lang="ru-RU" dirty="0">
                <a:solidFill>
                  <a:srgbClr val="002060"/>
                </a:solidFill>
                <a:latin typeface="Calibri" panose="020F0502020204030204" pitchFamily="34" charset="0"/>
                <a:cs typeface="Calibri" panose="020F0502020204030204" pitchFamily="34" charset="0"/>
              </a:rPr>
              <a:t>Во-вторых, в инвестиционных процессах участвуют разные по своим интересам партнеры с несовпадающими, хотя и с не противоположными интересами. Такая комбинация интересов усложняет саму систему инвестиционного процесса и взаимосвязи ее участников. В-третьих, инвестиционные процессы подвержены высокой степени неопределенности и риска, которые необходимо учитывать в моделировании</a:t>
            </a:r>
            <a:r>
              <a:rPr lang="ru-RU" dirty="0" smtClean="0">
                <a:solidFill>
                  <a:srgbClr val="002060"/>
                </a:solidFill>
                <a:latin typeface="Calibri" panose="020F0502020204030204" pitchFamily="34" charset="0"/>
                <a:cs typeface="Calibri" panose="020F0502020204030204" pitchFamily="34" charset="0"/>
              </a:rPr>
              <a:t>.</a:t>
            </a:r>
            <a:endParaRPr lang="ru-RU" dirty="0">
              <a:solidFill>
                <a:srgbClr val="00206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81439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Изображение1"/>
          <p:cNvPicPr/>
          <p:nvPr/>
        </p:nvPicPr>
        <p:blipFill>
          <a:blip r:embed="rId2">
            <a:lum/>
            <a:alphaModFix/>
          </a:blip>
          <a:srcRect/>
          <a:stretch>
            <a:fillRect/>
          </a:stretch>
        </p:blipFill>
        <p:spPr>
          <a:xfrm>
            <a:off x="8758410" y="503184"/>
            <a:ext cx="3017340" cy="4278136"/>
          </a:xfrm>
          <a:prstGeom prst="rect">
            <a:avLst/>
          </a:prstGeom>
          <a:ln>
            <a:noFill/>
          </a:ln>
          <a:effectLst>
            <a:outerShdw blurRad="292100" dist="139700" dir="2700000" algn="tl" rotWithShape="0">
              <a:srgbClr val="333333">
                <a:alpha val="65000"/>
              </a:srgbClr>
            </a:outerShdw>
          </a:effectLst>
        </p:spPr>
      </p:pic>
      <p:sp>
        <p:nvSpPr>
          <p:cNvPr id="8" name="Rectangle 8"/>
          <p:cNvSpPr>
            <a:spLocks noChangeArrowheads="1"/>
          </p:cNvSpPr>
          <p:nvPr/>
        </p:nvSpPr>
        <p:spPr bwMode="auto">
          <a:xfrm>
            <a:off x="935420" y="1912884"/>
            <a:ext cx="680019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9" name="Rectangle 9"/>
          <p:cNvSpPr>
            <a:spLocks noChangeArrowheads="1"/>
          </p:cNvSpPr>
          <p:nvPr/>
        </p:nvSpPr>
        <p:spPr bwMode="auto">
          <a:xfrm>
            <a:off x="588578" y="553079"/>
            <a:ext cx="7704084"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5250" algn="l"/>
                <a:tab pos="514350" algn="l"/>
              </a:tabLst>
              <a:defRPr>
                <a:solidFill>
                  <a:schemeClr val="tx1"/>
                </a:solidFill>
                <a:latin typeface="Arial" panose="020B0604020202020204" pitchFamily="34" charset="0"/>
              </a:defRPr>
            </a:lvl1pPr>
            <a:lvl2pPr eaLnBrk="0" fontAlgn="base" hangingPunct="0">
              <a:spcBef>
                <a:spcPct val="0"/>
              </a:spcBef>
              <a:spcAft>
                <a:spcPct val="0"/>
              </a:spcAft>
              <a:tabLst>
                <a:tab pos="95250" algn="l"/>
                <a:tab pos="514350" algn="l"/>
              </a:tabLst>
              <a:defRPr>
                <a:solidFill>
                  <a:schemeClr val="tx1"/>
                </a:solidFill>
                <a:latin typeface="Arial" panose="020B0604020202020204" pitchFamily="34" charset="0"/>
              </a:defRPr>
            </a:lvl2pPr>
            <a:lvl3pPr eaLnBrk="0" fontAlgn="base" hangingPunct="0">
              <a:spcBef>
                <a:spcPct val="0"/>
              </a:spcBef>
              <a:spcAft>
                <a:spcPct val="0"/>
              </a:spcAft>
              <a:tabLst>
                <a:tab pos="95250" algn="l"/>
                <a:tab pos="514350" algn="l"/>
              </a:tabLst>
              <a:defRPr>
                <a:solidFill>
                  <a:schemeClr val="tx1"/>
                </a:solidFill>
                <a:latin typeface="Arial" panose="020B0604020202020204" pitchFamily="34" charset="0"/>
              </a:defRPr>
            </a:lvl3pPr>
            <a:lvl4pPr eaLnBrk="0" fontAlgn="base" hangingPunct="0">
              <a:spcBef>
                <a:spcPct val="0"/>
              </a:spcBef>
              <a:spcAft>
                <a:spcPct val="0"/>
              </a:spcAft>
              <a:tabLst>
                <a:tab pos="95250" algn="l"/>
                <a:tab pos="514350" algn="l"/>
              </a:tabLst>
              <a:defRPr>
                <a:solidFill>
                  <a:schemeClr val="tx1"/>
                </a:solidFill>
                <a:latin typeface="Arial" panose="020B0604020202020204" pitchFamily="34" charset="0"/>
              </a:defRPr>
            </a:lvl4pPr>
            <a:lvl5pPr eaLnBrk="0" fontAlgn="base" hangingPunct="0">
              <a:spcBef>
                <a:spcPct val="0"/>
              </a:spcBef>
              <a:spcAft>
                <a:spcPct val="0"/>
              </a:spcAft>
              <a:tabLst>
                <a:tab pos="95250" algn="l"/>
                <a:tab pos="514350" algn="l"/>
              </a:tabLst>
              <a:defRPr>
                <a:solidFill>
                  <a:schemeClr val="tx1"/>
                </a:solidFill>
                <a:latin typeface="Arial" panose="020B0604020202020204" pitchFamily="34" charset="0"/>
              </a:defRPr>
            </a:lvl5pPr>
            <a:lvl6pPr eaLnBrk="0" fontAlgn="base" hangingPunct="0">
              <a:spcBef>
                <a:spcPct val="0"/>
              </a:spcBef>
              <a:spcAft>
                <a:spcPct val="0"/>
              </a:spcAft>
              <a:tabLst>
                <a:tab pos="95250" algn="l"/>
                <a:tab pos="514350" algn="l"/>
              </a:tabLst>
              <a:defRPr>
                <a:solidFill>
                  <a:schemeClr val="tx1"/>
                </a:solidFill>
                <a:latin typeface="Arial" panose="020B0604020202020204" pitchFamily="34" charset="0"/>
              </a:defRPr>
            </a:lvl6pPr>
            <a:lvl7pPr eaLnBrk="0" fontAlgn="base" hangingPunct="0">
              <a:spcBef>
                <a:spcPct val="0"/>
              </a:spcBef>
              <a:spcAft>
                <a:spcPct val="0"/>
              </a:spcAft>
              <a:tabLst>
                <a:tab pos="95250" algn="l"/>
                <a:tab pos="514350" algn="l"/>
              </a:tabLst>
              <a:defRPr>
                <a:solidFill>
                  <a:schemeClr val="tx1"/>
                </a:solidFill>
                <a:latin typeface="Arial" panose="020B0604020202020204" pitchFamily="34" charset="0"/>
              </a:defRPr>
            </a:lvl7pPr>
            <a:lvl8pPr eaLnBrk="0" fontAlgn="base" hangingPunct="0">
              <a:spcBef>
                <a:spcPct val="0"/>
              </a:spcBef>
              <a:spcAft>
                <a:spcPct val="0"/>
              </a:spcAft>
              <a:tabLst>
                <a:tab pos="95250" algn="l"/>
                <a:tab pos="514350" algn="l"/>
              </a:tabLst>
              <a:defRPr>
                <a:solidFill>
                  <a:schemeClr val="tx1"/>
                </a:solidFill>
                <a:latin typeface="Arial" panose="020B0604020202020204" pitchFamily="34" charset="0"/>
              </a:defRPr>
            </a:lvl8pPr>
            <a:lvl9pPr eaLnBrk="0" fontAlgn="base" hangingPunct="0">
              <a:spcBef>
                <a:spcPct val="0"/>
              </a:spcBef>
              <a:spcAft>
                <a:spcPct val="0"/>
              </a:spcAft>
              <a:tabLst>
                <a:tab pos="95250" algn="l"/>
                <a:tab pos="514350" algn="l"/>
              </a:tabLst>
              <a:defRPr>
                <a:solidFill>
                  <a:schemeClr val="tx1"/>
                </a:solidFill>
                <a:latin typeface="Arial" panose="020B0604020202020204" pitchFamily="34" charset="0"/>
              </a:defRPr>
            </a:lvl9pPr>
          </a:lstStyle>
          <a:p>
            <a:pPr indent="107950" defTabSz="914400"/>
            <a:r>
              <a:rPr lang="ru-RU" b="1" dirty="0" smtClean="0">
                <a:solidFill>
                  <a:srgbClr val="002060"/>
                </a:solidFill>
                <a:latin typeface="Calibri" panose="020F0502020204030204" pitchFamily="34" charset="0"/>
                <a:cs typeface="Calibri" panose="020F0502020204030204" pitchFamily="34" charset="0"/>
              </a:rPr>
              <a:t>Аннотация</a:t>
            </a:r>
          </a:p>
          <a:p>
            <a:pPr indent="107950" defTabSz="914400"/>
            <a:r>
              <a:rPr kumimoji="0" lang="ru-RU" altLang="zh-CN" b="0" i="0" u="none" strike="noStrike" cap="none" normalizeH="0" baseline="0" dirty="0" smtClean="0">
                <a:ln>
                  <a:noFill/>
                </a:ln>
                <a:solidFill>
                  <a:srgbClr val="002060"/>
                </a:solidFill>
                <a:effectLst/>
                <a:latin typeface="Calibri" panose="020F0502020204030204" pitchFamily="34" charset="0"/>
                <a:ea typeface="SimSun" panose="02010600030101010101" pitchFamily="2" charset="-122"/>
                <a:cs typeface="Calibri" panose="020F0502020204030204" pitchFamily="34" charset="0"/>
              </a:rPr>
              <a:t>В учебнике проводятся  адаптация и творческое развитие  известных положений теории систем и системного анализа применительно к предметной области экономики. Рассматриваются многие вопросы анализа, синтеза, прогнозирования, мониторинга, организации и реструктурирования экономических систем в целях обеспечения их  эффективного функционирования и целенаправленного развития в текущий момент и в обозримой перспективе. Исследуются моделирование систем, диагностирование системных проблем, выбор рациональных подходов к их решению, поиск приемлемого решения и внедрение их в практику. Для студентов экономических направлений подготовки, топ-менеджеров и сотрудников аналитических подразделений крупных компаний, а также руководителей государственных структур, политических партий и общественных организаций.</a:t>
            </a:r>
            <a:endParaRPr kumimoji="0" lang="ru-RU" altLang="zh-CN" b="0" i="0" u="none" strike="noStrike" cap="none" normalizeH="0" baseline="0" dirty="0" smtClean="0">
              <a:ln>
                <a:noFill/>
              </a:ln>
              <a:solidFill>
                <a:srgbClr val="002060"/>
              </a:solidFill>
              <a:effectLst/>
              <a:latin typeface="Calibri" panose="020F0502020204030204" pitchFamily="34" charset="0"/>
              <a:cs typeface="Calibri" panose="020F0502020204030204" pitchFamily="34" charset="0"/>
            </a:endParaRPr>
          </a:p>
        </p:txBody>
      </p:sp>
      <p:sp>
        <p:nvSpPr>
          <p:cNvPr id="10" name="Прямоугольник 9"/>
          <p:cNvSpPr/>
          <p:nvPr/>
        </p:nvSpPr>
        <p:spPr>
          <a:xfrm>
            <a:off x="588578" y="5144538"/>
            <a:ext cx="11187172" cy="1754326"/>
          </a:xfrm>
          <a:prstGeom prst="rect">
            <a:avLst/>
          </a:prstGeom>
        </p:spPr>
        <p:txBody>
          <a:bodyPr wrap="square">
            <a:spAutoFit/>
          </a:bodyPr>
          <a:lstStyle/>
          <a:p>
            <a:pPr>
              <a:spcAft>
                <a:spcPts val="0"/>
              </a:spcAft>
            </a:pPr>
            <a:r>
              <a:rPr lang="ru-RU" b="1" kern="150" dirty="0">
                <a:solidFill>
                  <a:srgbClr val="002060"/>
                </a:solidFill>
                <a:latin typeface="Calibri" panose="020F0502020204030204" pitchFamily="34" charset="0"/>
                <a:ea typeface="SimSun" panose="02010600030101010101" pitchFamily="2" charset="-122"/>
                <a:cs typeface="Calibri" panose="020F0502020204030204" pitchFamily="34" charset="0"/>
              </a:rPr>
              <a:t>Библиографическое описание</a:t>
            </a:r>
          </a:p>
          <a:p>
            <a:pPr>
              <a:spcAft>
                <a:spcPts val="0"/>
              </a:spcAft>
            </a:pPr>
            <a:r>
              <a:rPr lang="ru-RU" b="1" kern="150" dirty="0">
                <a:solidFill>
                  <a:srgbClr val="002060"/>
                </a:solidFill>
                <a:latin typeface="Calibri" panose="020F0502020204030204" pitchFamily="34" charset="0"/>
                <a:ea typeface="SimSun" panose="02010600030101010101" pitchFamily="2" charset="-122"/>
                <a:cs typeface="Calibri" panose="020F0502020204030204" pitchFamily="34" charset="0"/>
              </a:rPr>
              <a:t> </a:t>
            </a:r>
            <a:r>
              <a:rPr lang="ru-RU" b="1" u="sng" kern="150" dirty="0" err="1" smtClean="0">
                <a:solidFill>
                  <a:srgbClr val="002060"/>
                </a:solidFill>
                <a:latin typeface="Calibri" panose="020F0502020204030204" pitchFamily="34" charset="0"/>
                <a:ea typeface="SimSun" panose="02010600030101010101" pitchFamily="2" charset="-122"/>
                <a:cs typeface="Calibri" panose="020F0502020204030204" pitchFamily="34" charset="0"/>
              </a:rPr>
              <a:t>Дрогобыцкий</a:t>
            </a:r>
            <a:r>
              <a:rPr lang="ru-RU" b="1" u="sng" kern="150" dirty="0">
                <a:solidFill>
                  <a:srgbClr val="002060"/>
                </a:solidFill>
                <a:latin typeface="Calibri" panose="020F0502020204030204" pitchFamily="34" charset="0"/>
                <a:ea typeface="SimSun" panose="02010600030101010101" pitchFamily="2" charset="-122"/>
                <a:cs typeface="Calibri" panose="020F0502020204030204" pitchFamily="34" charset="0"/>
              </a:rPr>
              <a:t>, И.Н. </a:t>
            </a:r>
            <a:endParaRPr lang="ru-RU" b="1" u="sng" kern="150" dirty="0" smtClean="0">
              <a:solidFill>
                <a:srgbClr val="002060"/>
              </a:solidFill>
              <a:latin typeface="Calibri" panose="020F0502020204030204" pitchFamily="34" charset="0"/>
              <a:ea typeface="SimSun" panose="02010600030101010101" pitchFamily="2" charset="-122"/>
              <a:cs typeface="Calibri" panose="020F0502020204030204" pitchFamily="34" charset="0"/>
            </a:endParaRPr>
          </a:p>
          <a:p>
            <a:pPr>
              <a:spcAft>
                <a:spcPts val="0"/>
              </a:spcAft>
            </a:pPr>
            <a:r>
              <a:rPr lang="ru-RU" kern="150" dirty="0" smtClean="0">
                <a:solidFill>
                  <a:srgbClr val="002060"/>
                </a:solidFill>
                <a:latin typeface="Calibri" panose="020F0502020204030204" pitchFamily="34" charset="0"/>
                <a:ea typeface="SimSun" panose="02010600030101010101" pitchFamily="2" charset="-122"/>
                <a:cs typeface="Calibri" panose="020F0502020204030204" pitchFamily="34" charset="0"/>
              </a:rPr>
              <a:t>Системный </a:t>
            </a:r>
            <a:r>
              <a:rPr lang="ru-RU" kern="150" dirty="0">
                <a:solidFill>
                  <a:srgbClr val="002060"/>
                </a:solidFill>
                <a:latin typeface="Calibri" panose="020F0502020204030204" pitchFamily="34" charset="0"/>
                <a:ea typeface="SimSun" panose="02010600030101010101" pitchFamily="2" charset="-122"/>
                <a:cs typeface="Calibri" panose="020F0502020204030204" pitchFamily="34" charset="0"/>
              </a:rPr>
              <a:t>анализ в экономике: учебник для студентов вузов, обучающихся направлению подготовки «Экономика» / И Н. </a:t>
            </a:r>
            <a:r>
              <a:rPr lang="ru-RU" kern="150" dirty="0" err="1">
                <a:solidFill>
                  <a:srgbClr val="002060"/>
                </a:solidFill>
                <a:latin typeface="Calibri" panose="020F0502020204030204" pitchFamily="34" charset="0"/>
                <a:ea typeface="SimSun" panose="02010600030101010101" pitchFamily="2" charset="-122"/>
                <a:cs typeface="Calibri" panose="020F0502020204030204" pitchFamily="34" charset="0"/>
              </a:rPr>
              <a:t>Дрогобыцкий</a:t>
            </a:r>
            <a:r>
              <a:rPr lang="ru-RU" kern="150" dirty="0">
                <a:solidFill>
                  <a:srgbClr val="002060"/>
                </a:solidFill>
                <a:latin typeface="Calibri" panose="020F0502020204030204" pitchFamily="34" charset="0"/>
                <a:ea typeface="SimSun" panose="02010600030101010101" pitchFamily="2" charset="-122"/>
                <a:cs typeface="Calibri" panose="020F0502020204030204" pitchFamily="34" charset="0"/>
              </a:rPr>
              <a:t>. - 3-е </a:t>
            </a:r>
            <a:r>
              <a:rPr lang="ru-RU" kern="150" dirty="0" err="1">
                <a:solidFill>
                  <a:srgbClr val="002060"/>
                </a:solidFill>
                <a:latin typeface="Calibri" panose="020F0502020204030204" pitchFamily="34" charset="0"/>
                <a:ea typeface="SimSun" panose="02010600030101010101" pitchFamily="2" charset="-122"/>
                <a:cs typeface="Calibri" panose="020F0502020204030204" pitchFamily="34" charset="0"/>
              </a:rPr>
              <a:t>изд</a:t>
            </a:r>
            <a:r>
              <a:rPr lang="ru-RU" kern="150" dirty="0">
                <a:solidFill>
                  <a:srgbClr val="002060"/>
                </a:solidFill>
                <a:latin typeface="Calibri" panose="020F0502020204030204" pitchFamily="34" charset="0"/>
                <a:ea typeface="SimSun" panose="02010600030101010101" pitchFamily="2" charset="-122"/>
                <a:cs typeface="Calibri" panose="020F0502020204030204" pitchFamily="34" charset="0"/>
              </a:rPr>
              <a:t>.,</a:t>
            </a:r>
            <a:r>
              <a:rPr lang="ru-RU" kern="150" dirty="0" err="1">
                <a:solidFill>
                  <a:srgbClr val="002060"/>
                </a:solidFill>
                <a:latin typeface="Calibri" panose="020F0502020204030204" pitchFamily="34" charset="0"/>
                <a:ea typeface="SimSun" panose="02010600030101010101" pitchFamily="2" charset="-122"/>
                <a:cs typeface="Calibri" panose="020F0502020204030204" pitchFamily="34" charset="0"/>
              </a:rPr>
              <a:t>перераб</a:t>
            </a:r>
            <a:r>
              <a:rPr lang="ru-RU" kern="150" dirty="0">
                <a:solidFill>
                  <a:srgbClr val="002060"/>
                </a:solidFill>
                <a:latin typeface="Calibri" panose="020F0502020204030204" pitchFamily="34" charset="0"/>
                <a:ea typeface="SimSun" panose="02010600030101010101" pitchFamily="2" charset="-122"/>
                <a:cs typeface="Calibri" panose="020F0502020204030204" pitchFamily="34" charset="0"/>
              </a:rPr>
              <a:t>.  и доп. - </a:t>
            </a:r>
            <a:r>
              <a:rPr lang="ru-RU" kern="150" dirty="0" smtClean="0">
                <a:solidFill>
                  <a:srgbClr val="002060"/>
                </a:solidFill>
                <a:latin typeface="Calibri" panose="020F0502020204030204" pitchFamily="34" charset="0"/>
                <a:ea typeface="SimSun" panose="02010600030101010101" pitchFamily="2" charset="-122"/>
                <a:cs typeface="Calibri" panose="020F0502020204030204" pitchFamily="34" charset="0"/>
              </a:rPr>
              <a:t>Москва: </a:t>
            </a:r>
            <a:r>
              <a:rPr lang="ru-RU" kern="150" dirty="0">
                <a:solidFill>
                  <a:srgbClr val="002060"/>
                </a:solidFill>
                <a:latin typeface="Calibri" panose="020F0502020204030204" pitchFamily="34" charset="0"/>
                <a:ea typeface="SimSun" panose="02010600030101010101" pitchFamily="2" charset="-122"/>
                <a:cs typeface="Calibri" panose="020F0502020204030204" pitchFamily="34" charset="0"/>
              </a:rPr>
              <a:t>ЮНИТИ — ДАНА, 2017.-607 </a:t>
            </a:r>
            <a:r>
              <a:rPr lang="ru-RU" kern="150" dirty="0" smtClean="0">
                <a:solidFill>
                  <a:srgbClr val="002060"/>
                </a:solidFill>
                <a:latin typeface="Calibri" panose="020F0502020204030204" pitchFamily="34" charset="0"/>
                <a:ea typeface="SimSun" panose="02010600030101010101" pitchFamily="2" charset="-122"/>
                <a:cs typeface="Calibri" panose="020F0502020204030204" pitchFamily="34" charset="0"/>
              </a:rPr>
              <a:t>с</a:t>
            </a:r>
            <a:r>
              <a:rPr lang="en-US" kern="150" dirty="0" smtClean="0">
                <a:solidFill>
                  <a:srgbClr val="002060"/>
                </a:solidFill>
                <a:latin typeface="Calibri" panose="020F0502020204030204" pitchFamily="34" charset="0"/>
                <a:ea typeface="SimSun" panose="02010600030101010101" pitchFamily="2" charset="-122"/>
                <a:cs typeface="Calibri" panose="020F0502020204030204" pitchFamily="34" charset="0"/>
              </a:rPr>
              <a:t>.- </a:t>
            </a:r>
            <a:r>
              <a:rPr lang="ru-RU" kern="150" dirty="0">
                <a:solidFill>
                  <a:srgbClr val="002060"/>
                </a:solidFill>
                <a:latin typeface="Calibri" panose="020F0502020204030204" pitchFamily="34" charset="0"/>
                <a:ea typeface="SimSun" panose="02010600030101010101" pitchFamily="2" charset="-122"/>
                <a:cs typeface="Calibri" panose="020F0502020204030204" pitchFamily="34" charset="0"/>
              </a:rPr>
              <a:t>Текст </a:t>
            </a:r>
            <a:r>
              <a:rPr lang="ru-RU" kern="150" dirty="0" smtClean="0">
                <a:solidFill>
                  <a:srgbClr val="002060"/>
                </a:solidFill>
                <a:latin typeface="Calibri" panose="020F0502020204030204" pitchFamily="34" charset="0"/>
                <a:ea typeface="SimSun" panose="02010600030101010101" pitchFamily="2" charset="-122"/>
                <a:cs typeface="Calibri" panose="020F0502020204030204" pitchFamily="34" charset="0"/>
              </a:rPr>
              <a:t>:непосредственный.- То же.- ЭБС </a:t>
            </a:r>
            <a:r>
              <a:rPr lang="en-US" kern="150" dirty="0" smtClean="0">
                <a:solidFill>
                  <a:srgbClr val="002060"/>
                </a:solidFill>
                <a:latin typeface="Calibri" panose="020F0502020204030204" pitchFamily="34" charset="0"/>
                <a:ea typeface="SimSun" panose="02010600030101010101" pitchFamily="2" charset="-122"/>
                <a:cs typeface="Calibri" panose="020F0502020204030204" pitchFamily="34" charset="0"/>
              </a:rPr>
              <a:t>ZNANIUM.com.-</a:t>
            </a:r>
            <a:r>
              <a:rPr lang="ru-RU" kern="150" dirty="0" smtClean="0">
                <a:solidFill>
                  <a:srgbClr val="002060"/>
                </a:solidFill>
                <a:latin typeface="Calibri" panose="020F0502020204030204" pitchFamily="34" charset="0"/>
                <a:ea typeface="SimSun" panose="02010600030101010101" pitchFamily="2" charset="-122"/>
                <a:cs typeface="Calibri" panose="020F0502020204030204" pitchFamily="34" charset="0"/>
              </a:rPr>
              <a:t>  </a:t>
            </a:r>
            <a:r>
              <a:rPr lang="en-US" kern="150" dirty="0">
                <a:solidFill>
                  <a:srgbClr val="002060"/>
                </a:solidFill>
                <a:latin typeface="Calibri" panose="020F0502020204030204" pitchFamily="34" charset="0"/>
                <a:ea typeface="SimSun" panose="02010600030101010101" pitchFamily="2" charset="-122"/>
                <a:cs typeface="Calibri" panose="020F0502020204030204" pitchFamily="34" charset="0"/>
              </a:rPr>
              <a:t>URL</a:t>
            </a:r>
            <a:r>
              <a:rPr lang="en-US" kern="150" dirty="0">
                <a:solidFill>
                  <a:schemeClr val="accent2">
                    <a:lumMod val="75000"/>
                  </a:schemeClr>
                </a:solidFill>
                <a:latin typeface="Calibri" panose="020F0502020204030204" pitchFamily="34" charset="0"/>
                <a:ea typeface="SimSun" panose="02010600030101010101" pitchFamily="2" charset="-122"/>
                <a:cs typeface="Calibri" panose="020F0502020204030204" pitchFamily="34" charset="0"/>
              </a:rPr>
              <a:t>: </a:t>
            </a:r>
            <a:r>
              <a:rPr lang="ru-RU" kern="150" dirty="0">
                <a:solidFill>
                  <a:schemeClr val="accent2">
                    <a:lumMod val="75000"/>
                  </a:schemeClr>
                </a:solidFill>
                <a:latin typeface="Calibri" panose="020F0502020204030204" pitchFamily="34" charset="0"/>
                <a:ea typeface="SimSun" panose="02010600030101010101" pitchFamily="2" charset="-122"/>
                <a:cs typeface="Calibri" panose="020F0502020204030204" pitchFamily="34" charset="0"/>
                <a:hlinkClick r:id="rId3"/>
              </a:rPr>
              <a:t>https://</a:t>
            </a:r>
            <a:r>
              <a:rPr lang="ru-RU" u="sng" kern="150" dirty="0" smtClean="0">
                <a:solidFill>
                  <a:schemeClr val="accent2">
                    <a:lumMod val="75000"/>
                  </a:schemeClr>
                </a:solidFill>
                <a:latin typeface="Calibri" panose="020F0502020204030204" pitchFamily="34" charset="0"/>
                <a:ea typeface="SimSun" panose="02010600030101010101" pitchFamily="2" charset="-122"/>
                <a:cs typeface="Calibri" panose="020F0502020204030204" pitchFamily="34" charset="0"/>
                <a:hlinkClick r:id="rId3"/>
              </a:rPr>
              <a:t>znanium.com/catalog/document?pid=1028469</a:t>
            </a:r>
            <a:r>
              <a:rPr lang="en-US" kern="150" dirty="0" smtClean="0">
                <a:solidFill>
                  <a:srgbClr val="002060"/>
                </a:solidFill>
                <a:latin typeface="Calibri" panose="020F0502020204030204" pitchFamily="34" charset="0"/>
                <a:ea typeface="SimSun" panose="02010600030101010101" pitchFamily="2" charset="-122"/>
                <a:cs typeface="Calibri" panose="020F0502020204030204" pitchFamily="34" charset="0"/>
                <a:hlinkClick r:id="rId3"/>
              </a:rPr>
              <a:t>.-</a:t>
            </a:r>
            <a:r>
              <a:rPr lang="en-US" kern="150" dirty="0" smtClean="0">
                <a:solidFill>
                  <a:srgbClr val="002060"/>
                </a:solidFill>
                <a:latin typeface="Calibri" panose="020F0502020204030204" pitchFamily="34" charset="0"/>
                <a:ea typeface="SimSun" panose="02010600030101010101" pitchFamily="2" charset="-122"/>
                <a:cs typeface="Calibri" panose="020F0502020204030204" pitchFamily="34" charset="0"/>
              </a:rPr>
              <a:t> </a:t>
            </a:r>
            <a:r>
              <a:rPr lang="ru-RU" kern="150" dirty="0" smtClean="0">
                <a:solidFill>
                  <a:srgbClr val="002060"/>
                </a:solidFill>
                <a:latin typeface="Calibri" panose="020F0502020204030204" pitchFamily="34" charset="0"/>
                <a:ea typeface="SimSun" panose="02010600030101010101" pitchFamily="2" charset="-122"/>
                <a:cs typeface="Calibri" panose="020F0502020204030204" pitchFamily="34" charset="0"/>
              </a:rPr>
              <a:t>Текст :электронный</a:t>
            </a:r>
            <a:endParaRPr lang="ru-RU" kern="150" dirty="0">
              <a:solidFill>
                <a:srgbClr val="002060"/>
              </a:solidFill>
              <a:effectLst/>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080211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5325" y="4880214"/>
            <a:ext cx="11267469" cy="1656864"/>
          </a:xfrm>
          <a:prstGeom prst="rect">
            <a:avLst/>
          </a:prstGeom>
        </p:spPr>
        <p:txBody>
          <a:bodyPr wrap="square">
            <a:spAutoFit/>
          </a:bodyPr>
          <a:lstStyle/>
          <a:p>
            <a:pPr algn="just">
              <a:spcAft>
                <a:spcPts val="700"/>
              </a:spcAft>
            </a:pPr>
            <a:r>
              <a:rPr lang="ru-RU" b="1" kern="150" dirty="0">
                <a:solidFill>
                  <a:srgbClr val="002060"/>
                </a:solidFill>
                <a:latin typeface="Calibri" panose="020F0502020204030204" pitchFamily="34" charset="0"/>
                <a:ea typeface="SimSun" panose="02010600030101010101" pitchFamily="2" charset="-122"/>
                <a:cs typeface="Calibri" panose="020F0502020204030204" pitchFamily="34" charset="0"/>
              </a:rPr>
              <a:t>Библиографическое описание</a:t>
            </a:r>
          </a:p>
          <a:p>
            <a:pPr algn="just">
              <a:spcAft>
                <a:spcPts val="700"/>
              </a:spcAft>
            </a:pPr>
            <a:r>
              <a:rPr lang="ru-RU" b="1" u="sng" kern="150" dirty="0">
                <a:solidFill>
                  <a:srgbClr val="002060"/>
                </a:solidFill>
                <a:latin typeface="Calibri" panose="020F0502020204030204" pitchFamily="34" charset="0"/>
                <a:ea typeface="SimSun" panose="02010600030101010101" pitchFamily="2" charset="-122"/>
                <a:cs typeface="Calibri" panose="020F0502020204030204" pitchFamily="34" charset="0"/>
              </a:rPr>
              <a:t>Клейнер, Г. Б.  </a:t>
            </a:r>
            <a:endParaRPr lang="ru-RU" b="1" u="sng" kern="150" dirty="0" smtClean="0">
              <a:solidFill>
                <a:srgbClr val="002060"/>
              </a:solidFill>
              <a:latin typeface="Calibri" panose="020F0502020204030204" pitchFamily="34" charset="0"/>
              <a:ea typeface="SimSun" panose="02010600030101010101" pitchFamily="2" charset="-122"/>
              <a:cs typeface="Calibri" panose="020F0502020204030204" pitchFamily="34" charset="0"/>
            </a:endParaRPr>
          </a:p>
          <a:p>
            <a:pPr algn="just">
              <a:spcAft>
                <a:spcPts val="700"/>
              </a:spcAft>
            </a:pPr>
            <a:r>
              <a:rPr lang="ru-RU" kern="150" dirty="0" smtClean="0">
                <a:solidFill>
                  <a:srgbClr val="002060"/>
                </a:solidFill>
                <a:latin typeface="Calibri" panose="020F0502020204030204" pitchFamily="34" charset="0"/>
                <a:ea typeface="SimSun" panose="02010600030101010101" pitchFamily="2" charset="-122"/>
                <a:cs typeface="Calibri" panose="020F0502020204030204" pitchFamily="34" charset="0"/>
              </a:rPr>
              <a:t>Системный </a:t>
            </a:r>
            <a:r>
              <a:rPr lang="ru-RU" kern="150" dirty="0">
                <a:solidFill>
                  <a:srgbClr val="002060"/>
                </a:solidFill>
                <a:latin typeface="Calibri" panose="020F0502020204030204" pitchFamily="34" charset="0"/>
                <a:ea typeface="SimSun" panose="02010600030101010101" pitchFamily="2" charset="-122"/>
                <a:cs typeface="Calibri" panose="020F0502020204030204" pitchFamily="34" charset="0"/>
              </a:rPr>
              <a:t>анализ и моделирование: сборник ситуационных задач: учебное пособие / Г. Б. Клейнер,  Л. С. Звягин, Г. А. Щербаков; под редакцией Г. А. Щербакова. — Москва: ИД «Научная библиотека», 2018. — 506 с. — Текст: непосредственный.</a:t>
            </a:r>
            <a:endParaRPr lang="ru-RU" kern="150" dirty="0">
              <a:solidFill>
                <a:srgbClr val="002060"/>
              </a:solidFill>
              <a:effectLst/>
              <a:latin typeface="Calibri" panose="020F0502020204030204" pitchFamily="34" charset="0"/>
              <a:ea typeface="SimSun" panose="02010600030101010101" pitchFamily="2" charset="-122"/>
              <a:cs typeface="Calibri" panose="020F0502020204030204" pitchFamily="34" charset="0"/>
            </a:endParaRPr>
          </a:p>
        </p:txBody>
      </p:sp>
      <p:pic>
        <p:nvPicPr>
          <p:cNvPr id="4" name="Изображение20"/>
          <p:cNvPicPr/>
          <p:nvPr/>
        </p:nvPicPr>
        <p:blipFill>
          <a:blip r:embed="rId2">
            <a:lum/>
            <a:alphaModFix/>
          </a:blip>
          <a:srcRect/>
          <a:stretch>
            <a:fillRect/>
          </a:stretch>
        </p:blipFill>
        <p:spPr>
          <a:xfrm>
            <a:off x="8923664" y="437960"/>
            <a:ext cx="2798676" cy="4100990"/>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1232685" y="606741"/>
            <a:ext cx="7014959" cy="3416320"/>
          </a:xfrm>
          <a:prstGeom prst="rect">
            <a:avLst/>
          </a:prstGeom>
        </p:spPr>
        <p:txBody>
          <a:bodyPr wrap="square">
            <a:spAutoFit/>
          </a:bodyPr>
          <a:lstStyle/>
          <a:p>
            <a:r>
              <a:rPr lang="ru-RU" b="1" dirty="0">
                <a:solidFill>
                  <a:srgbClr val="002060"/>
                </a:solidFill>
                <a:latin typeface="Calibri" panose="020F0502020204030204" pitchFamily="34" charset="0"/>
                <a:cs typeface="Calibri" panose="020F0502020204030204" pitchFamily="34" charset="0"/>
              </a:rPr>
              <a:t>Аннотация:</a:t>
            </a:r>
            <a:r>
              <a:rPr lang="ru-RU" dirty="0">
                <a:solidFill>
                  <a:srgbClr val="002060"/>
                </a:solidFill>
                <a:latin typeface="Calibri" panose="020F0502020204030204" pitchFamily="34" charset="0"/>
                <a:cs typeface="Calibri" panose="020F0502020204030204" pitchFamily="34" charset="0"/>
              </a:rPr>
              <a:t/>
            </a:r>
            <a:br>
              <a:rPr lang="ru-RU" dirty="0">
                <a:solidFill>
                  <a:srgbClr val="002060"/>
                </a:solidFill>
                <a:latin typeface="Calibri" panose="020F0502020204030204" pitchFamily="34" charset="0"/>
                <a:cs typeface="Calibri" panose="020F0502020204030204" pitchFamily="34" charset="0"/>
              </a:rPr>
            </a:br>
            <a:r>
              <a:rPr lang="ru-RU" dirty="0">
                <a:solidFill>
                  <a:srgbClr val="002060"/>
                </a:solidFill>
                <a:latin typeface="Calibri" panose="020F0502020204030204" pitchFamily="34" charset="0"/>
                <a:cs typeface="Calibri" panose="020F0502020204030204" pitchFamily="34" charset="0"/>
              </a:rPr>
              <a:t>Данное учебное пособие предназначено для практических и теоретических занятий по дисциплине «Системный анализ и моделирование», которые проводятся с целью изучения и усвоения студентами теоретических основ и практических навыков системного анализа с применением математического аппарата и количественного системного анализа реальных экономических процессов и явлений. Цель учебного пособия – помочь студентам, специализирующимся в экономической сфере, проверить качество усвоения лекционного материала. Систематическое выполнение студентами заданий для самостоятельной работы обеспечит более глубокое понимание и запоминание учебного материала. </a:t>
            </a:r>
          </a:p>
        </p:txBody>
      </p:sp>
    </p:spTree>
    <p:extLst>
      <p:ext uri="{BB962C8B-B14F-4D97-AF65-F5344CB8AC3E}">
        <p14:creationId xmlns:p14="http://schemas.microsoft.com/office/powerpoint/2010/main" val="36765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5516" y="5285446"/>
            <a:ext cx="11339649" cy="1200329"/>
          </a:xfrm>
          <a:prstGeom prst="rect">
            <a:avLst/>
          </a:prstGeom>
        </p:spPr>
        <p:txBody>
          <a:bodyPr wrap="square">
            <a:spAutoFit/>
          </a:bodyPr>
          <a:lstStyle/>
          <a:p>
            <a:r>
              <a:rPr lang="ru-RU" b="1" kern="150" dirty="0">
                <a:solidFill>
                  <a:srgbClr val="002060"/>
                </a:solidFill>
                <a:latin typeface="Calibri" panose="020F0502020204030204" pitchFamily="34" charset="0"/>
                <a:ea typeface="SimSun" panose="02010600030101010101" pitchFamily="2" charset="-122"/>
                <a:cs typeface="Calibri" panose="020F0502020204030204" pitchFamily="34" charset="0"/>
              </a:rPr>
              <a:t>Библиографическое описание</a:t>
            </a:r>
          </a:p>
          <a:p>
            <a:r>
              <a:rPr lang="ru-RU" b="1" u="sng" dirty="0" smtClean="0">
                <a:solidFill>
                  <a:srgbClr val="002060"/>
                </a:solidFill>
                <a:latin typeface="Calibri" panose="020F0502020204030204" pitchFamily="34" charset="0"/>
                <a:cs typeface="Calibri" panose="020F0502020204030204" pitchFamily="34" charset="0"/>
              </a:rPr>
              <a:t>Тарасенко</a:t>
            </a:r>
            <a:r>
              <a:rPr lang="ru-RU" b="1" u="sng" dirty="0">
                <a:solidFill>
                  <a:srgbClr val="002060"/>
                </a:solidFill>
                <a:latin typeface="Calibri" panose="020F0502020204030204" pitchFamily="34" charset="0"/>
                <a:cs typeface="Calibri" panose="020F0502020204030204" pitchFamily="34" charset="0"/>
              </a:rPr>
              <a:t>, Ф.П. </a:t>
            </a:r>
            <a:endParaRPr lang="ru-RU" b="1" u="sng" dirty="0" smtClean="0">
              <a:solidFill>
                <a:srgbClr val="002060"/>
              </a:solidFill>
              <a:latin typeface="Calibri" panose="020F0502020204030204" pitchFamily="34" charset="0"/>
              <a:cs typeface="Calibri" panose="020F0502020204030204" pitchFamily="34" charset="0"/>
            </a:endParaRPr>
          </a:p>
          <a:p>
            <a:r>
              <a:rPr lang="ru-RU" dirty="0" smtClean="0">
                <a:solidFill>
                  <a:srgbClr val="002060"/>
                </a:solidFill>
                <a:latin typeface="Calibri" panose="020F0502020204030204" pitchFamily="34" charset="0"/>
                <a:cs typeface="Calibri" panose="020F0502020204030204" pitchFamily="34" charset="0"/>
              </a:rPr>
              <a:t>Прикладной </a:t>
            </a:r>
            <a:r>
              <a:rPr lang="ru-RU" dirty="0">
                <a:solidFill>
                  <a:srgbClr val="002060"/>
                </a:solidFill>
                <a:latin typeface="Calibri" panose="020F0502020204030204" pitchFamily="34" charset="0"/>
                <a:cs typeface="Calibri" panose="020F0502020204030204" pitchFamily="34" charset="0"/>
              </a:rPr>
              <a:t>системный анализ: учебное пособие / Ф.П. Тарасенко. - Москва: </a:t>
            </a:r>
            <a:r>
              <a:rPr lang="ru-RU" dirty="0" err="1">
                <a:solidFill>
                  <a:srgbClr val="002060"/>
                </a:solidFill>
                <a:latin typeface="Calibri" panose="020F0502020204030204" pitchFamily="34" charset="0"/>
                <a:cs typeface="Calibri" panose="020F0502020204030204" pitchFamily="34" charset="0"/>
              </a:rPr>
              <a:t>Кнорус</a:t>
            </a:r>
            <a:r>
              <a:rPr lang="ru-RU" dirty="0">
                <a:solidFill>
                  <a:srgbClr val="002060"/>
                </a:solidFill>
                <a:latin typeface="Calibri" panose="020F0502020204030204" pitchFamily="34" charset="0"/>
                <a:cs typeface="Calibri" panose="020F0502020204030204" pitchFamily="34" charset="0"/>
              </a:rPr>
              <a:t>, 2010, 2014. - 220 с. – Текст : непосредственный. - То же. - 2019. - ЭБС BOOK.ru. - URL: https://</a:t>
            </a:r>
            <a:r>
              <a:rPr lang="ru-RU" dirty="0" smtClean="0">
                <a:solidFill>
                  <a:srgbClr val="002060"/>
                </a:solidFill>
                <a:latin typeface="Calibri" panose="020F0502020204030204" pitchFamily="34" charset="0"/>
                <a:cs typeface="Calibri" panose="020F0502020204030204" pitchFamily="34" charset="0"/>
              </a:rPr>
              <a:t>www.book.ru/book/929657. </a:t>
            </a:r>
            <a:r>
              <a:rPr lang="ru-RU" dirty="0">
                <a:solidFill>
                  <a:srgbClr val="002060"/>
                </a:solidFill>
                <a:latin typeface="Calibri" panose="020F0502020204030204" pitchFamily="34" charset="0"/>
                <a:cs typeface="Calibri" panose="020F0502020204030204" pitchFamily="34" charset="0"/>
              </a:rPr>
              <a:t>- Текст : электронный.</a:t>
            </a:r>
          </a:p>
        </p:txBody>
      </p:sp>
      <p:sp>
        <p:nvSpPr>
          <p:cNvPr id="4" name="Прямоугольник 3"/>
          <p:cNvSpPr/>
          <p:nvPr/>
        </p:nvSpPr>
        <p:spPr>
          <a:xfrm>
            <a:off x="897241" y="711996"/>
            <a:ext cx="7832993" cy="3416320"/>
          </a:xfrm>
          <a:prstGeom prst="rect">
            <a:avLst/>
          </a:prstGeom>
        </p:spPr>
        <p:txBody>
          <a:bodyPr wrap="square">
            <a:spAutoFit/>
          </a:bodyPr>
          <a:lstStyle/>
          <a:p>
            <a:r>
              <a:rPr lang="ru-RU" b="1" dirty="0">
                <a:solidFill>
                  <a:srgbClr val="002060"/>
                </a:solidFill>
                <a:latin typeface="Calibri" panose="020F0502020204030204" pitchFamily="34" charset="0"/>
                <a:cs typeface="Calibri" panose="020F0502020204030204" pitchFamily="34" charset="0"/>
              </a:rPr>
              <a:t>Аннотация </a:t>
            </a:r>
            <a:endParaRPr lang="ru-RU" b="1" dirty="0" smtClean="0">
              <a:solidFill>
                <a:srgbClr val="002060"/>
              </a:solidFill>
              <a:latin typeface="Calibri" panose="020F0502020204030204" pitchFamily="34" charset="0"/>
              <a:cs typeface="Calibri" panose="020F0502020204030204" pitchFamily="34" charset="0"/>
            </a:endParaRPr>
          </a:p>
          <a:p>
            <a:r>
              <a:rPr lang="ru-RU" dirty="0" smtClean="0">
                <a:solidFill>
                  <a:srgbClr val="002060"/>
                </a:solidFill>
                <a:latin typeface="Calibri" panose="020F0502020204030204" pitchFamily="34" charset="0"/>
                <a:cs typeface="Calibri" panose="020F0502020204030204" pitchFamily="34" charset="0"/>
              </a:rPr>
              <a:t>Содержится </a:t>
            </a:r>
            <a:r>
              <a:rPr lang="ru-RU" dirty="0">
                <a:solidFill>
                  <a:srgbClr val="002060"/>
                </a:solidFill>
                <a:latin typeface="Calibri" panose="020F0502020204030204" pitchFamily="34" charset="0"/>
                <a:cs typeface="Calibri" panose="020F0502020204030204" pitchFamily="34" charset="0"/>
              </a:rPr>
              <a:t>описание созданной в последние десятилетия теоретиками и практиками системного анализа технологии решения проблем реальной жизни. В первой, методологической, части курса даются базовые понятия </a:t>
            </a:r>
            <a:r>
              <a:rPr lang="ru-RU" dirty="0" err="1">
                <a:solidFill>
                  <a:srgbClr val="002060"/>
                </a:solidFill>
                <a:latin typeface="Calibri" panose="020F0502020204030204" pitchFamily="34" charset="0"/>
                <a:cs typeface="Calibri" panose="020F0502020204030204" pitchFamily="34" charset="0"/>
              </a:rPr>
              <a:t>системологии</a:t>
            </a:r>
            <a:r>
              <a:rPr lang="ru-RU" dirty="0">
                <a:solidFill>
                  <a:srgbClr val="002060"/>
                </a:solidFill>
                <a:latin typeface="Calibri" panose="020F0502020204030204" pitchFamily="34" charset="0"/>
                <a:cs typeface="Calibri" panose="020F0502020204030204" pitchFamily="34" charset="0"/>
              </a:rPr>
              <a:t>, необходимые для обоснования и изложения технологии. Вторая часть курса описывает рекомендуемую технологию, следование которой повышает вероятность успешного решения проблем. В третьей части, дополняющей новое издание книги, дается краткий обзор основных результатов, полученных системными науками за последнее столетие.</a:t>
            </a:r>
            <a:br>
              <a:rPr lang="ru-RU" dirty="0">
                <a:solidFill>
                  <a:srgbClr val="002060"/>
                </a:solidFill>
                <a:latin typeface="Calibri" panose="020F0502020204030204" pitchFamily="34" charset="0"/>
                <a:cs typeface="Calibri" panose="020F0502020204030204" pitchFamily="34" charset="0"/>
              </a:rPr>
            </a:br>
            <a:r>
              <a:rPr lang="ru-RU" dirty="0">
                <a:solidFill>
                  <a:srgbClr val="002060"/>
                </a:solidFill>
                <a:latin typeface="Calibri" panose="020F0502020204030204" pitchFamily="34" charset="0"/>
                <a:cs typeface="Calibri" panose="020F0502020204030204" pitchFamily="34" charset="0"/>
              </a:rPr>
              <a:t>Соответствует ФГОС ВО последнего поколения.</a:t>
            </a:r>
            <a:br>
              <a:rPr lang="ru-RU" dirty="0">
                <a:solidFill>
                  <a:srgbClr val="002060"/>
                </a:solidFill>
                <a:latin typeface="Calibri" panose="020F0502020204030204" pitchFamily="34" charset="0"/>
                <a:cs typeface="Calibri" panose="020F0502020204030204" pitchFamily="34" charset="0"/>
              </a:rPr>
            </a:br>
            <a:r>
              <a:rPr lang="ru-RU" dirty="0">
                <a:solidFill>
                  <a:srgbClr val="002060"/>
                </a:solidFill>
                <a:latin typeface="Calibri" panose="020F0502020204030204" pitchFamily="34" charset="0"/>
                <a:cs typeface="Calibri" panose="020F0502020204030204" pitchFamily="34" charset="0"/>
              </a:rPr>
              <a:t>Для студентов и специалистов в области управления, а также профессионалов-управленцев различного профиля</a:t>
            </a:r>
            <a:r>
              <a:rPr lang="ru-RU" dirty="0" smtClean="0">
                <a:solidFill>
                  <a:srgbClr val="002060"/>
                </a:solidFill>
                <a:latin typeface="Calibri" panose="020F0502020204030204" pitchFamily="34" charset="0"/>
                <a:cs typeface="Calibri" panose="020F0502020204030204" pitchFamily="34" charset="0"/>
              </a:rPr>
              <a:t>.</a:t>
            </a:r>
            <a:endParaRPr lang="ru-RU" dirty="0">
              <a:solidFill>
                <a:srgbClr val="002060"/>
              </a:solidFill>
              <a:latin typeface="Calibri" panose="020F0502020204030204" pitchFamily="34" charset="0"/>
              <a:cs typeface="Calibri" panose="020F0502020204030204" pitchFamily="34"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0234" y="339410"/>
            <a:ext cx="3036771" cy="45734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29933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5437" y="211665"/>
            <a:ext cx="1129157" cy="1659860"/>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2884" y="217565"/>
            <a:ext cx="1109122" cy="1665531"/>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8032" y="218894"/>
            <a:ext cx="1168031" cy="1662496"/>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5579" y="218894"/>
            <a:ext cx="1177592" cy="1665281"/>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8868" y="181518"/>
            <a:ext cx="1184500" cy="1658300"/>
          </a:xfrm>
          <a:prstGeom prst="rect">
            <a:avLst/>
          </a:prstGeom>
          <a:ln>
            <a:noFill/>
          </a:ln>
          <a:effectLst>
            <a:outerShdw blurRad="292100" dist="139700" dir="2700000" algn="tl" rotWithShape="0">
              <a:srgbClr val="333333">
                <a:alpha val="65000"/>
              </a:srgbClr>
            </a:outerShdw>
          </a:effectLst>
        </p:spPr>
      </p:pic>
      <p:pic>
        <p:nvPicPr>
          <p:cNvPr id="9" name="Рисунок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1239" y="211665"/>
            <a:ext cx="1140047" cy="1669725"/>
          </a:xfrm>
          <a:prstGeom prst="rect">
            <a:avLst/>
          </a:prstGeom>
          <a:ln>
            <a:noFill/>
          </a:ln>
          <a:effectLst>
            <a:outerShdw blurRad="292100" dist="139700" dir="2700000" algn="tl" rotWithShape="0">
              <a:srgbClr val="333333">
                <a:alpha val="65000"/>
              </a:srgbClr>
            </a:outerShdw>
          </a:effectLst>
        </p:spPr>
      </p:pic>
      <p:pic>
        <p:nvPicPr>
          <p:cNvPr id="10" name="Рисунок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2778" y="2327506"/>
            <a:ext cx="1102193" cy="1658300"/>
          </a:xfrm>
          <a:prstGeom prst="rect">
            <a:avLst/>
          </a:prstGeom>
          <a:ln>
            <a:noFill/>
          </a:ln>
          <a:effectLst>
            <a:outerShdw blurRad="292100" dist="139700" dir="2700000" algn="tl" rotWithShape="0">
              <a:srgbClr val="333333">
                <a:alpha val="65000"/>
              </a:srgbClr>
            </a:outerShdw>
          </a:effectLst>
        </p:spPr>
      </p:pic>
      <p:pic>
        <p:nvPicPr>
          <p:cNvPr id="11" name="Рисунок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23248" y="2346579"/>
            <a:ext cx="1091452" cy="1639227"/>
          </a:xfrm>
          <a:prstGeom prst="rect">
            <a:avLst/>
          </a:prstGeom>
          <a:ln>
            <a:noFill/>
          </a:ln>
          <a:effectLst>
            <a:outerShdw blurRad="292100" dist="139700" dir="2700000" algn="tl" rotWithShape="0">
              <a:srgbClr val="333333">
                <a:alpha val="65000"/>
              </a:srgbClr>
            </a:outerShdw>
          </a:effectLst>
        </p:spPr>
      </p:pic>
      <p:pic>
        <p:nvPicPr>
          <p:cNvPr id="12" name="Рисунок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61303" y="2339696"/>
            <a:ext cx="1071122" cy="1646110"/>
          </a:xfrm>
          <a:prstGeom prst="rect">
            <a:avLst/>
          </a:prstGeom>
          <a:ln>
            <a:noFill/>
          </a:ln>
          <a:effectLst>
            <a:outerShdw blurRad="292100" dist="139700" dir="2700000" algn="tl" rotWithShape="0">
              <a:srgbClr val="333333">
                <a:alpha val="65000"/>
              </a:srgbClr>
            </a:outerShdw>
          </a:effectLst>
        </p:spPr>
      </p:pic>
      <p:pic>
        <p:nvPicPr>
          <p:cNvPr id="13" name="Рисунок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53615" y="2339696"/>
            <a:ext cx="1049363" cy="1646110"/>
          </a:xfrm>
          <a:prstGeom prst="rect">
            <a:avLst/>
          </a:prstGeom>
          <a:ln>
            <a:noFill/>
          </a:ln>
          <a:effectLst>
            <a:outerShdw blurRad="292100" dist="139700" dir="2700000" algn="tl" rotWithShape="0">
              <a:srgbClr val="333333">
                <a:alpha val="65000"/>
              </a:srgbClr>
            </a:outerShdw>
          </a:effectLst>
        </p:spPr>
      </p:pic>
      <p:pic>
        <p:nvPicPr>
          <p:cNvPr id="14" name="Рисунок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22385" y="2339696"/>
            <a:ext cx="1142675" cy="1646110"/>
          </a:xfrm>
          <a:prstGeom prst="rect">
            <a:avLst/>
          </a:prstGeom>
          <a:ln>
            <a:noFill/>
          </a:ln>
          <a:effectLst>
            <a:outerShdw blurRad="292100" dist="139700" dir="2700000" algn="tl" rotWithShape="0">
              <a:srgbClr val="333333">
                <a:alpha val="65000"/>
              </a:srgbClr>
            </a:outerShdw>
          </a:effectLst>
        </p:spPr>
      </p:pic>
      <p:pic>
        <p:nvPicPr>
          <p:cNvPr id="15" name="Изображение1"/>
          <p:cNvPicPr/>
          <p:nvPr/>
        </p:nvPicPr>
        <p:blipFill>
          <a:blip r:embed="rId13">
            <a:lum/>
            <a:alphaModFix/>
          </a:blip>
          <a:srcRect/>
          <a:stretch>
            <a:fillRect/>
          </a:stretch>
        </p:blipFill>
        <p:spPr>
          <a:xfrm>
            <a:off x="6811808" y="2339696"/>
            <a:ext cx="1147143" cy="1646110"/>
          </a:xfrm>
          <a:prstGeom prst="rect">
            <a:avLst/>
          </a:prstGeom>
          <a:ln>
            <a:noFill/>
          </a:ln>
          <a:effectLst>
            <a:outerShdw blurRad="292100" dist="139700" dir="2700000" algn="tl" rotWithShape="0">
              <a:srgbClr val="333333">
                <a:alpha val="65000"/>
              </a:srgbClr>
            </a:outerShdw>
          </a:effectLst>
        </p:spPr>
      </p:pic>
      <p:pic>
        <p:nvPicPr>
          <p:cNvPr id="16" name="Изображение20"/>
          <p:cNvPicPr/>
          <p:nvPr/>
        </p:nvPicPr>
        <p:blipFill>
          <a:blip r:embed="rId14">
            <a:lum/>
            <a:alphaModFix/>
          </a:blip>
          <a:srcRect/>
          <a:stretch>
            <a:fillRect/>
          </a:stretch>
        </p:blipFill>
        <p:spPr>
          <a:xfrm>
            <a:off x="8238639" y="2327506"/>
            <a:ext cx="1004513" cy="1658300"/>
          </a:xfrm>
          <a:prstGeom prst="rect">
            <a:avLst/>
          </a:prstGeom>
          <a:ln>
            <a:noFill/>
          </a:ln>
          <a:effectLst>
            <a:outerShdw blurRad="292100" dist="139700" dir="2700000" algn="tl" rotWithShape="0">
              <a:srgbClr val="333333">
                <a:alpha val="65000"/>
              </a:srgbClr>
            </a:outerShdw>
          </a:effectLst>
        </p:spPr>
      </p:pic>
      <p:pic>
        <p:nvPicPr>
          <p:cNvPr id="17" name="Рисунок 1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461589" y="2331348"/>
            <a:ext cx="1098560" cy="1654458"/>
          </a:xfrm>
          <a:prstGeom prst="rect">
            <a:avLst/>
          </a:prstGeom>
          <a:ln>
            <a:noFill/>
          </a:ln>
          <a:effectLst>
            <a:outerShdw blurRad="292100" dist="139700" dir="2700000" algn="tl" rotWithShape="0">
              <a:srgbClr val="333333">
                <a:alpha val="65000"/>
              </a:srgbClr>
            </a:outerShdw>
          </a:effectLst>
        </p:spPr>
      </p:pic>
      <p:pic>
        <p:nvPicPr>
          <p:cNvPr id="18" name="Рисунок 1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755422" y="2336300"/>
            <a:ext cx="1049086" cy="1649506"/>
          </a:xfrm>
          <a:prstGeom prst="rect">
            <a:avLst/>
          </a:prstGeom>
          <a:ln>
            <a:noFill/>
          </a:ln>
          <a:effectLst>
            <a:outerShdw blurRad="292100" dist="139700" dir="2700000" algn="tl" rotWithShape="0">
              <a:srgbClr val="333333">
                <a:alpha val="65000"/>
              </a:srgbClr>
            </a:outerShdw>
          </a:effectLst>
        </p:spPr>
      </p:pic>
      <p:pic>
        <p:nvPicPr>
          <p:cNvPr id="19" name="Рисунок 1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88868" y="4747305"/>
            <a:ext cx="1156563" cy="1715242"/>
          </a:xfrm>
          <a:prstGeom prst="rect">
            <a:avLst/>
          </a:prstGeom>
          <a:ln>
            <a:noFill/>
          </a:ln>
          <a:effectLst>
            <a:outerShdw blurRad="292100" dist="139700" dir="2700000" algn="tl" rotWithShape="0">
              <a:srgbClr val="333333">
                <a:alpha val="65000"/>
              </a:srgbClr>
            </a:outerShdw>
          </a:effectLst>
        </p:spPr>
      </p:pic>
      <p:pic>
        <p:nvPicPr>
          <p:cNvPr id="20" name="Рисунок 1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861303" y="4753189"/>
            <a:ext cx="1160520" cy="1736439"/>
          </a:xfrm>
          <a:prstGeom prst="rect">
            <a:avLst/>
          </a:prstGeom>
          <a:ln>
            <a:noFill/>
          </a:ln>
          <a:effectLst>
            <a:outerShdw blurRad="292100" dist="139700" dir="2700000" algn="tl" rotWithShape="0">
              <a:srgbClr val="333333">
                <a:alpha val="65000"/>
              </a:srgbClr>
            </a:outerShdw>
          </a:effectLst>
        </p:spPr>
      </p:pic>
      <p:pic>
        <p:nvPicPr>
          <p:cNvPr id="2" name="Рисунок 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203955" y="218895"/>
            <a:ext cx="1159130" cy="1662496"/>
          </a:xfrm>
          <a:prstGeom prst="rect">
            <a:avLst/>
          </a:prstGeom>
          <a:ln>
            <a:noFill/>
          </a:ln>
          <a:effectLst>
            <a:outerShdw blurRad="292100" dist="139700" dir="2700000" algn="tl" rotWithShape="0">
              <a:srgbClr val="333333">
                <a:alpha val="65000"/>
              </a:srgbClr>
            </a:outerShdw>
          </a:effectLst>
        </p:spPr>
      </p:pic>
      <p:pic>
        <p:nvPicPr>
          <p:cNvPr id="21" name="Рисунок 2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514064" y="218894"/>
            <a:ext cx="1126670" cy="1690007"/>
          </a:xfrm>
          <a:prstGeom prst="rect">
            <a:avLst/>
          </a:prstGeom>
          <a:ln>
            <a:noFill/>
          </a:ln>
          <a:effectLst>
            <a:outerShdw blurRad="292100" dist="139700" dir="2700000" algn="tl" rotWithShape="0">
              <a:srgbClr val="333333">
                <a:alpha val="65000"/>
              </a:srgbClr>
            </a:outerShdw>
          </a:effectLst>
        </p:spPr>
      </p:pic>
      <p:pic>
        <p:nvPicPr>
          <p:cNvPr id="22" name="Рисунок 2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753353" y="211665"/>
            <a:ext cx="1150156" cy="1716651"/>
          </a:xfrm>
          <a:prstGeom prst="rect">
            <a:avLst/>
          </a:prstGeom>
          <a:ln>
            <a:noFill/>
          </a:ln>
          <a:effectLst>
            <a:outerShdw blurRad="292100" dist="139700" dir="2700000" algn="tl" rotWithShape="0">
              <a:srgbClr val="333333">
                <a:alpha val="65000"/>
              </a:srgbClr>
            </a:outerShdw>
          </a:effectLst>
        </p:spPr>
      </p:pic>
      <p:pic>
        <p:nvPicPr>
          <p:cNvPr id="23" name="Рисунок 2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507378" y="4751599"/>
            <a:ext cx="1148207" cy="1706654"/>
          </a:xfrm>
          <a:prstGeom prst="rect">
            <a:avLst/>
          </a:prstGeom>
          <a:ln>
            <a:noFill/>
          </a:ln>
          <a:effectLst>
            <a:outerShdw blurRad="292100" dist="139700" dir="2700000" algn="tl" rotWithShape="0">
              <a:srgbClr val="333333">
                <a:alpha val="65000"/>
              </a:srgbClr>
            </a:outerShdw>
          </a:effectLst>
        </p:spPr>
      </p:pic>
      <p:pic>
        <p:nvPicPr>
          <p:cNvPr id="24" name="Рисунок 2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236853" y="4750505"/>
            <a:ext cx="1065639" cy="1739123"/>
          </a:xfrm>
          <a:prstGeom prst="rect">
            <a:avLst/>
          </a:prstGeom>
          <a:ln>
            <a:noFill/>
          </a:ln>
          <a:effectLst>
            <a:outerShdw blurRad="292100" dist="139700" dir="2700000" algn="tl" rotWithShape="0">
              <a:srgbClr val="333333">
                <a:alpha val="65000"/>
              </a:srgbClr>
            </a:outerShdw>
          </a:effectLst>
        </p:spPr>
      </p:pic>
      <p:pic>
        <p:nvPicPr>
          <p:cNvPr id="25" name="Рисунок 24"/>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464439" y="4750505"/>
            <a:ext cx="1205054" cy="1744510"/>
          </a:xfrm>
          <a:prstGeom prst="rect">
            <a:avLst/>
          </a:prstGeom>
          <a:ln>
            <a:noFill/>
          </a:ln>
          <a:effectLst>
            <a:outerShdw blurRad="292100" dist="139700" dir="2700000" algn="tl" rotWithShape="0">
              <a:srgbClr val="333333">
                <a:alpha val="65000"/>
              </a:srgbClr>
            </a:outerShdw>
          </a:effectLst>
        </p:spPr>
      </p:pic>
      <p:pic>
        <p:nvPicPr>
          <p:cNvPr id="26" name="Изображение21"/>
          <p:cNvPicPr/>
          <p:nvPr/>
        </p:nvPicPr>
        <p:blipFill>
          <a:blip r:embed="rId25">
            <a:lum/>
            <a:alphaModFix/>
          </a:blip>
          <a:srcRect/>
          <a:stretch>
            <a:fillRect/>
          </a:stretch>
        </p:blipFill>
        <p:spPr>
          <a:xfrm>
            <a:off x="7923585" y="4747305"/>
            <a:ext cx="1242699" cy="1777345"/>
          </a:xfrm>
          <a:prstGeom prst="rect">
            <a:avLst/>
          </a:prstGeom>
          <a:ln>
            <a:noFill/>
          </a:ln>
          <a:effectLst>
            <a:outerShdw blurRad="292100" dist="139700" dir="2700000" algn="tl" rotWithShape="0">
              <a:srgbClr val="333333">
                <a:alpha val="65000"/>
              </a:srgbClr>
            </a:outerShdw>
          </a:effectLst>
        </p:spPr>
      </p:pic>
      <p:pic>
        <p:nvPicPr>
          <p:cNvPr id="27" name="Изображение9"/>
          <p:cNvPicPr/>
          <p:nvPr/>
        </p:nvPicPr>
        <p:blipFill>
          <a:blip r:embed="rId26">
            <a:lum/>
            <a:alphaModFix/>
          </a:blip>
          <a:srcRect/>
          <a:stretch>
            <a:fillRect/>
          </a:stretch>
        </p:blipFill>
        <p:spPr>
          <a:xfrm>
            <a:off x="6909320" y="4753365"/>
            <a:ext cx="1179794" cy="1771285"/>
          </a:xfrm>
          <a:prstGeom prst="rect">
            <a:avLst/>
          </a:prstGeom>
          <a:ln>
            <a:noFill/>
          </a:ln>
          <a:effectLst>
            <a:outerShdw blurRad="292100" dist="139700" dir="2700000" algn="tl" rotWithShape="0">
              <a:srgbClr val="333333">
                <a:alpha val="65000"/>
              </a:srgbClr>
            </a:outerShdw>
          </a:effectLst>
        </p:spPr>
      </p:pic>
      <p:pic>
        <p:nvPicPr>
          <p:cNvPr id="28" name="Изображение19"/>
          <p:cNvPicPr/>
          <p:nvPr/>
        </p:nvPicPr>
        <p:blipFill>
          <a:blip r:embed="rId27">
            <a:lum/>
            <a:alphaModFix/>
          </a:blip>
          <a:srcRect/>
          <a:stretch>
            <a:fillRect/>
          </a:stretch>
        </p:blipFill>
        <p:spPr>
          <a:xfrm>
            <a:off x="9306057" y="4747305"/>
            <a:ext cx="1424608" cy="1539328"/>
          </a:xfrm>
          <a:prstGeom prst="rect">
            <a:avLst/>
          </a:prstGeom>
        </p:spPr>
      </p:pic>
      <p:pic>
        <p:nvPicPr>
          <p:cNvPr id="29" name="Изображение18"/>
          <p:cNvPicPr/>
          <p:nvPr/>
        </p:nvPicPr>
        <p:blipFill>
          <a:blip r:embed="rId28">
            <a:lum/>
            <a:alphaModFix/>
          </a:blip>
          <a:srcRect/>
          <a:stretch>
            <a:fillRect/>
          </a:stretch>
        </p:blipFill>
        <p:spPr>
          <a:xfrm>
            <a:off x="10560149" y="4909121"/>
            <a:ext cx="1442512" cy="1553426"/>
          </a:xfrm>
          <a:prstGeom prst="rect">
            <a:avLst/>
          </a:prstGeom>
        </p:spPr>
      </p:pic>
    </p:spTree>
    <p:extLst>
      <p:ext uri="{BB962C8B-B14F-4D97-AF65-F5344CB8AC3E}">
        <p14:creationId xmlns:p14="http://schemas.microsoft.com/office/powerpoint/2010/main" val="3561874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69526" y="5020098"/>
            <a:ext cx="11438168" cy="1477328"/>
          </a:xfrm>
          <a:prstGeom prst="rect">
            <a:avLst/>
          </a:prstGeom>
        </p:spPr>
        <p:txBody>
          <a:bodyPr wrap="square">
            <a:spAutoFit/>
          </a:bodyPr>
          <a:lstStyle/>
          <a:p>
            <a:r>
              <a:rPr lang="ru-RU" b="1" kern="150" dirty="0">
                <a:solidFill>
                  <a:srgbClr val="002060"/>
                </a:solidFill>
                <a:latin typeface="Calibri" panose="020F0502020204030204" pitchFamily="34" charset="0"/>
                <a:ea typeface="SimSun" panose="02010600030101010101" pitchFamily="2" charset="-122"/>
                <a:cs typeface="Calibri" panose="020F0502020204030204" pitchFamily="34" charset="0"/>
              </a:rPr>
              <a:t>Библиографическое описание</a:t>
            </a:r>
          </a:p>
          <a:p>
            <a:r>
              <a:rPr lang="ru-RU" b="1" u="sng" dirty="0" smtClean="0">
                <a:solidFill>
                  <a:srgbClr val="002060"/>
                </a:solidFill>
                <a:latin typeface="Calibri" panose="020F0502020204030204" pitchFamily="34" charset="0"/>
                <a:cs typeface="Calibri" panose="020F0502020204030204" pitchFamily="34" charset="0"/>
              </a:rPr>
              <a:t>Невежин</a:t>
            </a:r>
            <a:r>
              <a:rPr lang="ru-RU" b="1" u="sng" dirty="0">
                <a:solidFill>
                  <a:srgbClr val="002060"/>
                </a:solidFill>
                <a:latin typeface="Calibri" panose="020F0502020204030204" pitchFamily="34" charset="0"/>
                <a:cs typeface="Calibri" panose="020F0502020204030204" pitchFamily="34" charset="0"/>
              </a:rPr>
              <a:t>, В. П. </a:t>
            </a:r>
            <a:endParaRPr lang="ru-RU" b="1" u="sng" dirty="0" smtClean="0">
              <a:solidFill>
                <a:srgbClr val="002060"/>
              </a:solidFill>
              <a:latin typeface="Calibri" panose="020F0502020204030204" pitchFamily="34" charset="0"/>
              <a:cs typeface="Calibri" panose="020F0502020204030204" pitchFamily="34" charset="0"/>
            </a:endParaRPr>
          </a:p>
          <a:p>
            <a:r>
              <a:rPr lang="ru-RU" dirty="0" smtClean="0">
                <a:solidFill>
                  <a:srgbClr val="002060"/>
                </a:solidFill>
                <a:latin typeface="Calibri" panose="020F0502020204030204" pitchFamily="34" charset="0"/>
                <a:cs typeface="Calibri" panose="020F0502020204030204" pitchFamily="34" charset="0"/>
              </a:rPr>
              <a:t>Игровые </a:t>
            </a:r>
            <a:r>
              <a:rPr lang="ru-RU" dirty="0">
                <a:solidFill>
                  <a:srgbClr val="002060"/>
                </a:solidFill>
                <a:latin typeface="Calibri" panose="020F0502020204030204" pitchFamily="34" charset="0"/>
                <a:cs typeface="Calibri" panose="020F0502020204030204" pitchFamily="34" charset="0"/>
              </a:rPr>
              <a:t>модели для экономических задач : учеб. пособие / В.П. Невежин, А.И. Богомолов. — Москва : ИНФРА-М, 2019. — 195 с. — www.dx.doi.org/10.12737/textbook_5cac4aab732631.13260132.. — URL: https://</a:t>
            </a:r>
            <a:r>
              <a:rPr lang="ru-RU" dirty="0" smtClean="0">
                <a:solidFill>
                  <a:srgbClr val="002060"/>
                </a:solidFill>
                <a:latin typeface="Calibri" panose="020F0502020204030204" pitchFamily="34" charset="0"/>
                <a:cs typeface="Calibri" panose="020F0502020204030204" pitchFamily="34" charset="0"/>
              </a:rPr>
              <a:t>new.znanium.com/catalog/product/1014637. </a:t>
            </a:r>
            <a:r>
              <a:rPr lang="ru-RU" dirty="0">
                <a:solidFill>
                  <a:srgbClr val="002060"/>
                </a:solidFill>
                <a:latin typeface="Calibri" panose="020F0502020204030204" pitchFamily="34" charset="0"/>
                <a:cs typeface="Calibri" panose="020F0502020204030204" pitchFamily="34" charset="0"/>
              </a:rPr>
              <a:t>— Текст : </a:t>
            </a:r>
            <a:r>
              <a:rPr lang="ru-RU" dirty="0" smtClean="0">
                <a:solidFill>
                  <a:srgbClr val="002060"/>
                </a:solidFill>
                <a:latin typeface="Calibri" panose="020F0502020204030204" pitchFamily="34" charset="0"/>
                <a:cs typeface="Calibri" panose="020F0502020204030204" pitchFamily="34" charset="0"/>
              </a:rPr>
              <a:t>электронный</a:t>
            </a:r>
            <a:endParaRPr lang="ru-RU" dirty="0">
              <a:solidFill>
                <a:srgbClr val="002060"/>
              </a:solidFill>
              <a:latin typeface="Calibri" panose="020F0502020204030204" pitchFamily="34" charset="0"/>
              <a:cs typeface="Calibri" panose="020F0502020204030204" pitchFamily="34"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6042" y="416519"/>
            <a:ext cx="2621652" cy="4122094"/>
          </a:xfrm>
          <a:prstGeom prst="rect">
            <a:avLst/>
          </a:prstGeom>
          <a:ln>
            <a:noFill/>
          </a:ln>
          <a:effectLst>
            <a:outerShdw blurRad="292100" dist="139700" dir="2700000" algn="tl" rotWithShape="0">
              <a:srgbClr val="333333">
                <a:alpha val="65000"/>
              </a:srgbClr>
            </a:outerShdw>
          </a:effectLst>
        </p:spPr>
      </p:pic>
      <p:sp>
        <p:nvSpPr>
          <p:cNvPr id="6" name="Прямоугольник 5"/>
          <p:cNvSpPr/>
          <p:nvPr/>
        </p:nvSpPr>
        <p:spPr>
          <a:xfrm>
            <a:off x="770009" y="719871"/>
            <a:ext cx="7929801" cy="3693319"/>
          </a:xfrm>
          <a:prstGeom prst="rect">
            <a:avLst/>
          </a:prstGeom>
        </p:spPr>
        <p:txBody>
          <a:bodyPr wrap="square">
            <a:spAutoFit/>
          </a:bodyPr>
          <a:lstStyle/>
          <a:p>
            <a:r>
              <a:rPr lang="ru-RU" b="1" dirty="0">
                <a:solidFill>
                  <a:srgbClr val="002060"/>
                </a:solidFill>
                <a:latin typeface="Calibri" panose="020F0502020204030204" pitchFamily="34" charset="0"/>
                <a:cs typeface="Calibri" panose="020F0502020204030204" pitchFamily="34" charset="0"/>
              </a:rPr>
              <a:t>Аннотация</a:t>
            </a:r>
          </a:p>
          <a:p>
            <a:r>
              <a:rPr lang="ru-RU" dirty="0" smtClean="0">
                <a:solidFill>
                  <a:srgbClr val="002060"/>
                </a:solidFill>
                <a:latin typeface="Calibri" panose="020F0502020204030204" pitchFamily="34" charset="0"/>
                <a:cs typeface="Calibri" panose="020F0502020204030204" pitchFamily="34" charset="0"/>
              </a:rPr>
              <a:t>В </a:t>
            </a:r>
            <a:r>
              <a:rPr lang="ru-RU" dirty="0">
                <a:solidFill>
                  <a:srgbClr val="002060"/>
                </a:solidFill>
                <a:latin typeface="Calibri" panose="020F0502020204030204" pitchFamily="34" charset="0"/>
                <a:cs typeface="Calibri" panose="020F0502020204030204" pitchFamily="34" charset="0"/>
              </a:rPr>
              <a:t>учебном пособии рассмотрены теоретические и практические аспекты теории игр, представлены примеры и задания для выполнения расчетных работ по темам: решение матричных игр в чистых стратегиях; решение матричных игр 2 ? 2 в смешанных стратегиях и моделирование результатов; методы решения матричных игр m ? n в смешанных стратегиях; биматричные игры, игры с природой (статистические игры), нахождение равновесных и оптимальных стратегий по </a:t>
            </a:r>
            <a:r>
              <a:rPr lang="ru-RU" dirty="0" err="1">
                <a:solidFill>
                  <a:srgbClr val="002060"/>
                </a:solidFill>
                <a:latin typeface="Calibri" panose="020F0502020204030204" pitchFamily="34" charset="0"/>
                <a:cs typeface="Calibri" panose="020F0502020204030204" pitchFamily="34" charset="0"/>
              </a:rPr>
              <a:t>Нэшу</a:t>
            </a:r>
            <a:r>
              <a:rPr lang="ru-RU" dirty="0">
                <a:solidFill>
                  <a:srgbClr val="002060"/>
                </a:solidFill>
                <a:latin typeface="Calibri" panose="020F0502020204030204" pitchFamily="34" charset="0"/>
                <a:cs typeface="Calibri" panose="020F0502020204030204" pitchFamily="34" charset="0"/>
              </a:rPr>
              <a:t> и Парето. Каждая рассматриваемая тема сопровождается кратко изложенной теорией, решением типовых примеров, а также заданиями для самостоятельной работы студентов в аудитории или дома. Приведенные задания могут быть использованы как для промежуточного контроля знаний, так и в качестве практических заданий на экзамене или зачете.</a:t>
            </a:r>
          </a:p>
        </p:txBody>
      </p:sp>
    </p:spTree>
    <p:extLst>
      <p:ext uri="{BB962C8B-B14F-4D97-AF65-F5344CB8AC3E}">
        <p14:creationId xmlns:p14="http://schemas.microsoft.com/office/powerpoint/2010/main" val="1048636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3779" y="5275825"/>
            <a:ext cx="11557313" cy="1477328"/>
          </a:xfrm>
          <a:prstGeom prst="rect">
            <a:avLst/>
          </a:prstGeom>
        </p:spPr>
        <p:txBody>
          <a:bodyPr wrap="square">
            <a:spAutoFit/>
          </a:bodyPr>
          <a:lstStyle/>
          <a:p>
            <a:r>
              <a:rPr lang="ru-RU" b="1" kern="150" dirty="0">
                <a:solidFill>
                  <a:srgbClr val="002060"/>
                </a:solidFill>
                <a:latin typeface="Calibri" panose="020F0502020204030204" pitchFamily="34" charset="0"/>
                <a:ea typeface="SimSun" panose="02010600030101010101" pitchFamily="2" charset="-122"/>
                <a:cs typeface="Calibri" panose="020F0502020204030204" pitchFamily="34" charset="0"/>
              </a:rPr>
              <a:t>Библиографическое описание</a:t>
            </a:r>
          </a:p>
          <a:p>
            <a:r>
              <a:rPr lang="ru-RU" b="1" u="sng" dirty="0" smtClean="0">
                <a:solidFill>
                  <a:srgbClr val="002060"/>
                </a:solidFill>
                <a:latin typeface="Calibri" panose="020F0502020204030204" pitchFamily="34" charset="0"/>
                <a:cs typeface="Calibri" panose="020F0502020204030204" pitchFamily="34" charset="0"/>
              </a:rPr>
              <a:t>Невежин</a:t>
            </a:r>
            <a:r>
              <a:rPr lang="ru-RU" b="1" u="sng" dirty="0">
                <a:solidFill>
                  <a:srgbClr val="002060"/>
                </a:solidFill>
                <a:latin typeface="Calibri" panose="020F0502020204030204" pitchFamily="34" charset="0"/>
                <a:cs typeface="Calibri" panose="020F0502020204030204" pitchFamily="34" charset="0"/>
              </a:rPr>
              <a:t>, В.П</a:t>
            </a:r>
            <a:r>
              <a:rPr lang="ru-RU" b="1" dirty="0">
                <a:solidFill>
                  <a:srgbClr val="002060"/>
                </a:solidFill>
                <a:latin typeface="Calibri" panose="020F0502020204030204" pitchFamily="34" charset="0"/>
                <a:cs typeface="Calibri" panose="020F0502020204030204" pitchFamily="34" charset="0"/>
              </a:rPr>
              <a:t>. </a:t>
            </a:r>
            <a:endParaRPr lang="ru-RU" b="1" dirty="0" smtClean="0">
              <a:solidFill>
                <a:srgbClr val="002060"/>
              </a:solidFill>
              <a:latin typeface="Calibri" panose="020F0502020204030204" pitchFamily="34" charset="0"/>
              <a:cs typeface="Calibri" panose="020F0502020204030204" pitchFamily="34" charset="0"/>
            </a:endParaRPr>
          </a:p>
          <a:p>
            <a:r>
              <a:rPr lang="ru-RU" dirty="0" smtClean="0">
                <a:solidFill>
                  <a:srgbClr val="002060"/>
                </a:solidFill>
                <a:latin typeface="Calibri" panose="020F0502020204030204" pitchFamily="34" charset="0"/>
                <a:cs typeface="Calibri" panose="020F0502020204030204" pitchFamily="34" charset="0"/>
              </a:rPr>
              <a:t>Практическая </a:t>
            </a:r>
            <a:r>
              <a:rPr lang="ru-RU" dirty="0">
                <a:solidFill>
                  <a:srgbClr val="002060"/>
                </a:solidFill>
                <a:latin typeface="Calibri" panose="020F0502020204030204" pitchFamily="34" charset="0"/>
                <a:cs typeface="Calibri" panose="020F0502020204030204" pitchFamily="34" charset="0"/>
              </a:rPr>
              <a:t>эконометрика в кейсах: учебное пособие / В.П. Невежин, Ю.В. Невежин. - Москва: Форум, 2016, 2017. - 317 с. – Текст : непосредственный. - То же. - 2019. - ЭБС ZNANIUM.com. – URL: https://new.znanium.com/catalog/product/1010768 </a:t>
            </a:r>
            <a:r>
              <a:rPr lang="ru-RU" dirty="0" smtClean="0">
                <a:solidFill>
                  <a:srgbClr val="002060"/>
                </a:solidFill>
                <a:latin typeface="Calibri" panose="020F0502020204030204" pitchFamily="34" charset="0"/>
                <a:cs typeface="Calibri" panose="020F0502020204030204" pitchFamily="34" charset="0"/>
              </a:rPr>
              <a:t>. - </a:t>
            </a:r>
            <a:r>
              <a:rPr lang="ru-RU" dirty="0">
                <a:solidFill>
                  <a:srgbClr val="002060"/>
                </a:solidFill>
                <a:latin typeface="Calibri" panose="020F0502020204030204" pitchFamily="34" charset="0"/>
                <a:cs typeface="Calibri" panose="020F0502020204030204" pitchFamily="34" charset="0"/>
              </a:rPr>
              <a:t>Текст : электронный</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0443" y="265535"/>
            <a:ext cx="3060649" cy="4539098"/>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599089" y="265535"/>
            <a:ext cx="8060169" cy="3693319"/>
          </a:xfrm>
          <a:prstGeom prst="rect">
            <a:avLst/>
          </a:prstGeom>
        </p:spPr>
        <p:txBody>
          <a:bodyPr wrap="square">
            <a:spAutoFit/>
          </a:bodyPr>
          <a:lstStyle/>
          <a:p>
            <a:r>
              <a:rPr lang="ru-RU" b="1" dirty="0">
                <a:solidFill>
                  <a:srgbClr val="002060"/>
                </a:solidFill>
                <a:latin typeface="Calibri" panose="020F0502020204030204" pitchFamily="34" charset="0"/>
                <a:cs typeface="Calibri" panose="020F0502020204030204" pitchFamily="34" charset="0"/>
              </a:rPr>
              <a:t>Аннотация</a:t>
            </a:r>
          </a:p>
          <a:p>
            <a:r>
              <a:rPr lang="ru-RU" dirty="0">
                <a:solidFill>
                  <a:srgbClr val="002060"/>
                </a:solidFill>
                <a:latin typeface="Calibri" panose="020F0502020204030204" pitchFamily="34" charset="0"/>
                <a:cs typeface="Calibri" panose="020F0502020204030204" pitchFamily="34" charset="0"/>
              </a:rPr>
              <a:t>Учебное пособие содержит теоретический и практический материал по проведению спецификации, параметризации, идентификации и верификации линейных и нелинейных моделей парной и множественной регрессий.</a:t>
            </a:r>
            <a:br>
              <a:rPr lang="ru-RU" dirty="0">
                <a:solidFill>
                  <a:srgbClr val="002060"/>
                </a:solidFill>
                <a:latin typeface="Calibri" panose="020F0502020204030204" pitchFamily="34" charset="0"/>
                <a:cs typeface="Calibri" panose="020F0502020204030204" pitchFamily="34" charset="0"/>
              </a:rPr>
            </a:br>
            <a:r>
              <a:rPr lang="ru-RU" dirty="0" smtClean="0">
                <a:solidFill>
                  <a:srgbClr val="002060"/>
                </a:solidFill>
                <a:latin typeface="Calibri" panose="020F0502020204030204" pitchFamily="34" charset="0"/>
                <a:cs typeface="Calibri" panose="020F0502020204030204" pitchFamily="34" charset="0"/>
              </a:rPr>
              <a:t>Материал </a:t>
            </a:r>
            <a:r>
              <a:rPr lang="ru-RU" dirty="0">
                <a:solidFill>
                  <a:srgbClr val="002060"/>
                </a:solidFill>
                <a:latin typeface="Calibri" panose="020F0502020204030204" pitchFamily="34" charset="0"/>
                <a:cs typeface="Calibri" panose="020F0502020204030204" pitchFamily="34" charset="0"/>
              </a:rPr>
              <a:t>пособия соответствует базовому курсу эконометрики для экономических специальностей вузов. В каждом разделе представлены практические примеры по построению соответствующих моделей, оценки их параметров с применением метода наименьших квадратов. Рассмотрены вопросы выявления гетероскедастичности и автокорреляции случайных составляющих, проверки качества и адекватности оцененных параметров как парной, так и множественных линейной и нелинейных регрессионных моделей, а также качества и адекватности самих моделей. Предложены примерные темы задач.</a:t>
            </a:r>
          </a:p>
        </p:txBody>
      </p:sp>
    </p:spTree>
    <p:extLst>
      <p:ext uri="{BB962C8B-B14F-4D97-AF65-F5344CB8AC3E}">
        <p14:creationId xmlns:p14="http://schemas.microsoft.com/office/powerpoint/2010/main" val="10250167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3303" y="4819101"/>
            <a:ext cx="11457795" cy="1477328"/>
          </a:xfrm>
          <a:prstGeom prst="rect">
            <a:avLst/>
          </a:prstGeom>
        </p:spPr>
        <p:txBody>
          <a:bodyPr wrap="square">
            <a:spAutoFit/>
          </a:bodyPr>
          <a:lstStyle/>
          <a:p>
            <a:r>
              <a:rPr lang="ru-RU" b="1" kern="150" dirty="0">
                <a:solidFill>
                  <a:srgbClr val="002060"/>
                </a:solidFill>
                <a:latin typeface="Calibri" panose="020F0502020204030204" pitchFamily="34" charset="0"/>
                <a:ea typeface="SimSun" panose="02010600030101010101" pitchFamily="2" charset="-122"/>
                <a:cs typeface="Calibri" panose="020F0502020204030204" pitchFamily="34" charset="0"/>
              </a:rPr>
              <a:t>Библиографическое описание</a:t>
            </a:r>
          </a:p>
          <a:p>
            <a:r>
              <a:rPr lang="ru-RU" b="1" u="sng" dirty="0" smtClean="0">
                <a:solidFill>
                  <a:srgbClr val="002060"/>
                </a:solidFill>
                <a:latin typeface="Calibri" panose="020F0502020204030204" pitchFamily="34" charset="0"/>
                <a:cs typeface="Calibri" panose="020F0502020204030204" pitchFamily="34" charset="0"/>
              </a:rPr>
              <a:t>Бабешко</a:t>
            </a:r>
            <a:r>
              <a:rPr lang="ru-RU" b="1" u="sng" dirty="0">
                <a:solidFill>
                  <a:srgbClr val="002060"/>
                </a:solidFill>
                <a:latin typeface="Calibri" panose="020F0502020204030204" pitchFamily="34" charset="0"/>
                <a:cs typeface="Calibri" panose="020F0502020204030204" pitchFamily="34" charset="0"/>
              </a:rPr>
              <a:t>, Л. О. </a:t>
            </a:r>
            <a:endParaRPr lang="ru-RU" b="1" u="sng" dirty="0" smtClean="0">
              <a:solidFill>
                <a:srgbClr val="002060"/>
              </a:solidFill>
              <a:latin typeface="Calibri" panose="020F0502020204030204" pitchFamily="34" charset="0"/>
              <a:cs typeface="Calibri" panose="020F0502020204030204" pitchFamily="34" charset="0"/>
            </a:endParaRPr>
          </a:p>
          <a:p>
            <a:r>
              <a:rPr lang="ru-RU" dirty="0" smtClean="0">
                <a:solidFill>
                  <a:srgbClr val="002060"/>
                </a:solidFill>
                <a:latin typeface="Calibri" panose="020F0502020204030204" pitchFamily="34" charset="0"/>
                <a:cs typeface="Calibri" panose="020F0502020204030204" pitchFamily="34" charset="0"/>
              </a:rPr>
              <a:t>Эконометрика </a:t>
            </a:r>
            <a:r>
              <a:rPr lang="ru-RU" dirty="0">
                <a:solidFill>
                  <a:srgbClr val="002060"/>
                </a:solidFill>
                <a:latin typeface="Calibri" panose="020F0502020204030204" pitchFamily="34" charset="0"/>
                <a:cs typeface="Calibri" panose="020F0502020204030204" pitchFamily="34" charset="0"/>
              </a:rPr>
              <a:t>и эконометрическое моделирование: учебник / Л.О. Бабешко, М.Г. Бич, И.В. Орлова. — Москва: Инфра-М, 2018 . — 385 с. — Текст : непосредственный. - То же. – 2019. – ЭБС ZNANIUM.com. – URL: http://</a:t>
            </a:r>
            <a:r>
              <a:rPr lang="ru-RU" dirty="0" smtClean="0">
                <a:solidFill>
                  <a:srgbClr val="002060"/>
                </a:solidFill>
                <a:latin typeface="Calibri" panose="020F0502020204030204" pitchFamily="34" charset="0"/>
                <a:cs typeface="Calibri" panose="020F0502020204030204" pitchFamily="34" charset="0"/>
              </a:rPr>
              <a:t>znanium.com/catalog/product/1029152. </a:t>
            </a:r>
            <a:r>
              <a:rPr lang="ru-RU" dirty="0">
                <a:solidFill>
                  <a:srgbClr val="002060"/>
                </a:solidFill>
                <a:latin typeface="Calibri" panose="020F0502020204030204" pitchFamily="34" charset="0"/>
                <a:cs typeface="Calibri" panose="020F0502020204030204" pitchFamily="34" charset="0"/>
              </a:rPr>
              <a:t>– Текст : электронный.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1460" y="249457"/>
            <a:ext cx="3144627" cy="4674059"/>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826265" y="341636"/>
            <a:ext cx="7965195" cy="3970318"/>
          </a:xfrm>
          <a:prstGeom prst="rect">
            <a:avLst/>
          </a:prstGeom>
        </p:spPr>
        <p:txBody>
          <a:bodyPr wrap="square">
            <a:spAutoFit/>
          </a:bodyPr>
          <a:lstStyle/>
          <a:p>
            <a:r>
              <a:rPr lang="ru-RU" b="1" dirty="0" smtClean="0">
                <a:solidFill>
                  <a:srgbClr val="002060"/>
                </a:solidFill>
                <a:latin typeface="Calibri" panose="020F0502020204030204" pitchFamily="34" charset="0"/>
                <a:cs typeface="Calibri" panose="020F0502020204030204" pitchFamily="34" charset="0"/>
              </a:rPr>
              <a:t>Аннотация</a:t>
            </a:r>
            <a:endParaRPr lang="ru-RU" b="1" dirty="0">
              <a:solidFill>
                <a:srgbClr val="002060"/>
              </a:solidFill>
              <a:latin typeface="Calibri" panose="020F0502020204030204" pitchFamily="34" charset="0"/>
              <a:cs typeface="Calibri" panose="020F0502020204030204" pitchFamily="34" charset="0"/>
            </a:endParaRPr>
          </a:p>
          <a:p>
            <a:r>
              <a:rPr lang="ru-RU" dirty="0">
                <a:solidFill>
                  <a:srgbClr val="002060"/>
                </a:solidFill>
                <a:latin typeface="Calibri" panose="020F0502020204030204" pitchFamily="34" charset="0"/>
                <a:cs typeface="Calibri" panose="020F0502020204030204" pitchFamily="34" charset="0"/>
              </a:rPr>
              <a:t>Учебник охватывает широкий круг вопросов, связанных с эконометрическим моделированием. Регрессионные модели являются стержнем эконометрического моделирования, поэтому вопросам их оценки, тестирования предпосылок, корректировки и верификации отводится значительное место. Включены различные аспекты моделей множественной регрессии: </a:t>
            </a:r>
            <a:r>
              <a:rPr lang="ru-RU" dirty="0" err="1">
                <a:solidFill>
                  <a:srgbClr val="002060"/>
                </a:solidFill>
                <a:latin typeface="Calibri" panose="020F0502020204030204" pitchFamily="34" charset="0"/>
                <a:cs typeface="Calibri" panose="020F0502020204030204" pitchFamily="34" charset="0"/>
              </a:rPr>
              <a:t>мультиколлинеарность</a:t>
            </a:r>
            <a:r>
              <a:rPr lang="ru-RU" dirty="0">
                <a:solidFill>
                  <a:srgbClr val="002060"/>
                </a:solidFill>
                <a:latin typeface="Calibri" panose="020F0502020204030204" pitchFamily="34" charset="0"/>
                <a:cs typeface="Calibri" panose="020F0502020204030204" pitchFamily="34" charset="0"/>
              </a:rPr>
              <a:t>, фиктивные переменные, лаговая структура переменных. Рассматриваются способы линеаризации и оценки нелинейных моделей. Приводится аппарат оценивания систем одновременных и внешне не связанных уравнений. Уделяется внимание моделям временных рядов. Включены подробные решения примеров в </a:t>
            </a:r>
            <a:r>
              <a:rPr lang="ru-RU" dirty="0" err="1">
                <a:solidFill>
                  <a:srgbClr val="002060"/>
                </a:solidFill>
                <a:latin typeface="Calibri" panose="020F0502020204030204" pitchFamily="34" charset="0"/>
                <a:cs typeface="Calibri" panose="020F0502020204030204" pitchFamily="34" charset="0"/>
              </a:rPr>
              <a:t>Excel</a:t>
            </a:r>
            <a:r>
              <a:rPr lang="ru-RU" dirty="0">
                <a:solidFill>
                  <a:srgbClr val="002060"/>
                </a:solidFill>
                <a:latin typeface="Calibri" panose="020F0502020204030204" pitchFamily="34" charset="0"/>
                <a:cs typeface="Calibri" panose="020F0502020204030204" pitchFamily="34" charset="0"/>
              </a:rPr>
              <a:t> и программной среде R. </a:t>
            </a:r>
            <a:br>
              <a:rPr lang="ru-RU" dirty="0">
                <a:solidFill>
                  <a:srgbClr val="002060"/>
                </a:solidFill>
                <a:latin typeface="Calibri" panose="020F0502020204030204" pitchFamily="34" charset="0"/>
                <a:cs typeface="Calibri" panose="020F0502020204030204" pitchFamily="34" charset="0"/>
              </a:rPr>
            </a:br>
            <a:r>
              <a:rPr lang="ru-RU" dirty="0">
                <a:solidFill>
                  <a:srgbClr val="002060"/>
                </a:solidFill>
                <a:latin typeface="Calibri" panose="020F0502020204030204" pitchFamily="34" charset="0"/>
                <a:cs typeface="Calibri" panose="020F0502020204030204" pitchFamily="34" charset="0"/>
              </a:rPr>
              <a:t>Соответствует требованиям Федерального государственного образовательного стандарта высшего образования последнего поколения.</a:t>
            </a:r>
            <a:br>
              <a:rPr lang="ru-RU" dirty="0">
                <a:solidFill>
                  <a:srgbClr val="002060"/>
                </a:solidFill>
                <a:latin typeface="Calibri" panose="020F0502020204030204" pitchFamily="34" charset="0"/>
                <a:cs typeface="Calibri" panose="020F0502020204030204" pitchFamily="34" charset="0"/>
              </a:rPr>
            </a:br>
            <a:endParaRPr lang="ru-RU" dirty="0">
              <a:solidFill>
                <a:srgbClr val="00206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83334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9880" y="5160429"/>
            <a:ext cx="11625455" cy="1477328"/>
          </a:xfrm>
          <a:prstGeom prst="rect">
            <a:avLst/>
          </a:prstGeom>
        </p:spPr>
        <p:txBody>
          <a:bodyPr wrap="square">
            <a:spAutoFit/>
          </a:bodyPr>
          <a:lstStyle/>
          <a:p>
            <a:r>
              <a:rPr lang="ru-RU" b="1" kern="150" dirty="0">
                <a:solidFill>
                  <a:srgbClr val="002060"/>
                </a:solidFill>
                <a:latin typeface="Calibri" panose="020F0502020204030204" pitchFamily="34" charset="0"/>
                <a:ea typeface="SimSun" panose="02010600030101010101" pitchFamily="2" charset="-122"/>
                <a:cs typeface="Calibri" panose="020F0502020204030204" pitchFamily="34" charset="0"/>
              </a:rPr>
              <a:t>Библиографическое описание</a:t>
            </a:r>
          </a:p>
          <a:p>
            <a:r>
              <a:rPr lang="ru-RU" b="1" u="sng" dirty="0" smtClean="0">
                <a:solidFill>
                  <a:srgbClr val="002060"/>
                </a:solidFill>
                <a:latin typeface="Calibri" panose="020F0502020204030204" pitchFamily="34" charset="0"/>
                <a:cs typeface="Calibri" panose="020F0502020204030204" pitchFamily="34" charset="0"/>
              </a:rPr>
              <a:t>Бабешко</a:t>
            </a:r>
            <a:r>
              <a:rPr lang="ru-RU" b="1" u="sng" dirty="0">
                <a:solidFill>
                  <a:srgbClr val="002060"/>
                </a:solidFill>
                <a:latin typeface="Calibri" panose="020F0502020204030204" pitchFamily="34" charset="0"/>
                <a:cs typeface="Calibri" panose="020F0502020204030204" pitchFamily="34" charset="0"/>
              </a:rPr>
              <a:t>, Л.О. </a:t>
            </a:r>
            <a:endParaRPr lang="ru-RU" b="1" u="sng" dirty="0" smtClean="0">
              <a:solidFill>
                <a:srgbClr val="002060"/>
              </a:solidFill>
              <a:latin typeface="Calibri" panose="020F0502020204030204" pitchFamily="34" charset="0"/>
              <a:cs typeface="Calibri" panose="020F0502020204030204" pitchFamily="34" charset="0"/>
            </a:endParaRPr>
          </a:p>
          <a:p>
            <a:r>
              <a:rPr lang="ru-RU" dirty="0" smtClean="0">
                <a:solidFill>
                  <a:srgbClr val="002060"/>
                </a:solidFill>
                <a:latin typeface="Calibri" panose="020F0502020204030204" pitchFamily="34" charset="0"/>
                <a:cs typeface="Calibri" panose="020F0502020204030204" pitchFamily="34" charset="0"/>
              </a:rPr>
              <a:t>Основы </a:t>
            </a:r>
            <a:r>
              <a:rPr lang="ru-RU" dirty="0">
                <a:solidFill>
                  <a:srgbClr val="002060"/>
                </a:solidFill>
                <a:latin typeface="Calibri" panose="020F0502020204030204" pitchFamily="34" charset="0"/>
                <a:cs typeface="Calibri" panose="020F0502020204030204" pitchFamily="34" charset="0"/>
              </a:rPr>
              <a:t>эконометрического моделирования: учебное пособие для студ., </a:t>
            </a:r>
            <a:r>
              <a:rPr lang="ru-RU" dirty="0" err="1">
                <a:solidFill>
                  <a:srgbClr val="002060"/>
                </a:solidFill>
                <a:latin typeface="Calibri" panose="020F0502020204030204" pitchFamily="34" charset="0"/>
                <a:cs typeface="Calibri" panose="020F0502020204030204" pitchFamily="34" charset="0"/>
              </a:rPr>
              <a:t>обуч</a:t>
            </a:r>
            <a:r>
              <a:rPr lang="ru-RU" dirty="0">
                <a:solidFill>
                  <a:srgbClr val="002060"/>
                </a:solidFill>
                <a:latin typeface="Calibri" panose="020F0502020204030204" pitchFamily="34" charset="0"/>
                <a:cs typeface="Calibri" panose="020F0502020204030204" pitchFamily="34" charset="0"/>
              </a:rPr>
              <a:t>. по спец. "Бух. учет, анализ и аудит", "Финансы и кредит", "Мировая экономика", "Налоги и налогообложение" / Л.О. Бабешко. - Москва: </a:t>
            </a:r>
            <a:r>
              <a:rPr lang="ru-RU" dirty="0" err="1">
                <a:solidFill>
                  <a:srgbClr val="002060"/>
                </a:solidFill>
                <a:latin typeface="Calibri" panose="020F0502020204030204" pitchFamily="34" charset="0"/>
                <a:cs typeface="Calibri" panose="020F0502020204030204" pitchFamily="34" charset="0"/>
              </a:rPr>
              <a:t>Ленанд</a:t>
            </a:r>
            <a:r>
              <a:rPr lang="ru-RU" dirty="0">
                <a:solidFill>
                  <a:srgbClr val="002060"/>
                </a:solidFill>
                <a:latin typeface="Calibri" panose="020F0502020204030204" pitchFamily="34" charset="0"/>
                <a:cs typeface="Calibri" panose="020F0502020204030204" pitchFamily="34" charset="0"/>
              </a:rPr>
              <a:t>, 2006, 2015. - 432 с. – Текст : непосредственный</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2477" y="397839"/>
            <a:ext cx="2982803" cy="4463047"/>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524757" y="283972"/>
            <a:ext cx="8101451" cy="4524315"/>
          </a:xfrm>
          <a:prstGeom prst="rect">
            <a:avLst/>
          </a:prstGeom>
        </p:spPr>
        <p:txBody>
          <a:bodyPr wrap="square">
            <a:spAutoFit/>
          </a:bodyPr>
          <a:lstStyle/>
          <a:p>
            <a:r>
              <a:rPr lang="ru-RU" b="1" dirty="0">
                <a:solidFill>
                  <a:srgbClr val="002060"/>
                </a:solidFill>
                <a:latin typeface="Calibri" panose="020F0502020204030204" pitchFamily="34" charset="0"/>
                <a:cs typeface="Calibri" panose="020F0502020204030204" pitchFamily="34" charset="0"/>
              </a:rPr>
              <a:t>Аннотация</a:t>
            </a:r>
          </a:p>
          <a:p>
            <a:r>
              <a:rPr lang="ru-RU" dirty="0" smtClean="0">
                <a:solidFill>
                  <a:srgbClr val="002060"/>
                </a:solidFill>
                <a:latin typeface="Calibri" panose="020F0502020204030204" pitchFamily="34" charset="0"/>
                <a:cs typeface="Calibri" panose="020F0502020204030204" pitchFamily="34" charset="0"/>
              </a:rPr>
              <a:t>В </a:t>
            </a:r>
            <a:r>
              <a:rPr lang="ru-RU" dirty="0">
                <a:solidFill>
                  <a:srgbClr val="002060"/>
                </a:solidFill>
                <a:latin typeface="Calibri" panose="020F0502020204030204" pitchFamily="34" charset="0"/>
                <a:cs typeface="Calibri" panose="020F0502020204030204" pitchFamily="34" charset="0"/>
              </a:rPr>
              <a:t>настоящее пособие включены классические регрессионные модели (линейные и нелинейные), обобщенные регрессионные модели, регрессионные модели с фиктивными переменными, регрессионные модели с распределенными лагами, </a:t>
            </a:r>
            <a:r>
              <a:rPr lang="ru-RU" dirty="0" err="1">
                <a:solidFill>
                  <a:srgbClr val="002060"/>
                </a:solidFill>
                <a:latin typeface="Calibri" panose="020F0502020204030204" pitchFamily="34" charset="0"/>
                <a:cs typeface="Calibri" panose="020F0502020204030204" pitchFamily="34" charset="0"/>
              </a:rPr>
              <a:t>авторегрессионные</a:t>
            </a:r>
            <a:r>
              <a:rPr lang="ru-RU" dirty="0">
                <a:solidFill>
                  <a:srgbClr val="002060"/>
                </a:solidFill>
                <a:latin typeface="Calibri" panose="020F0502020204030204" pitchFamily="34" charset="0"/>
                <a:cs typeface="Calibri" panose="020F0502020204030204" pitchFamily="34" charset="0"/>
              </a:rPr>
              <a:t> модели, системы одновременных уравнений. Приводится подробное описание этапов построения эконометрических моделей, принципов составления спецификации, алгоритмов оценки параметров и проверки адекватности. В качестве примеров и упражнений используются известные модели макро- и микроэкономики. Рассматриваются вопросы анализа временных рядов: описание характерных особенностей ряда; подбор статистической модели, описывающей временной ряд; прогноз будущих значений ряда на основе прошлых наблюдений. Каждый раздел пособия состоит из теоретических основ, нескольких подробно разобранных примеров, упражнений для самостоятельной работы, тестов для самопроверки усвоения материала. Часть упражнений предназначена для работы с </a:t>
            </a:r>
            <a:r>
              <a:rPr lang="ru-RU" dirty="0" err="1">
                <a:solidFill>
                  <a:srgbClr val="002060"/>
                </a:solidFill>
                <a:latin typeface="Calibri" panose="020F0502020204030204" pitchFamily="34" charset="0"/>
                <a:cs typeface="Calibri" panose="020F0502020204030204" pitchFamily="34" charset="0"/>
              </a:rPr>
              <a:t>Excel</a:t>
            </a:r>
            <a:r>
              <a:rPr lang="ru-RU" dirty="0">
                <a:solidFill>
                  <a:srgbClr val="00206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0022189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9658" y="4896852"/>
            <a:ext cx="11611778" cy="1754326"/>
          </a:xfrm>
          <a:prstGeom prst="rect">
            <a:avLst/>
          </a:prstGeom>
        </p:spPr>
        <p:txBody>
          <a:bodyPr wrap="square">
            <a:spAutoFit/>
          </a:bodyPr>
          <a:lstStyle/>
          <a:p>
            <a:r>
              <a:rPr lang="ru-RU" b="1" kern="150" dirty="0">
                <a:solidFill>
                  <a:srgbClr val="002060"/>
                </a:solidFill>
                <a:latin typeface="Calibri" panose="020F0502020204030204" pitchFamily="34" charset="0"/>
                <a:ea typeface="SimSun" panose="02010600030101010101" pitchFamily="2" charset="-122"/>
                <a:cs typeface="Calibri" panose="020F0502020204030204" pitchFamily="34" charset="0"/>
              </a:rPr>
              <a:t>Библиографическое описание</a:t>
            </a:r>
          </a:p>
          <a:p>
            <a:r>
              <a:rPr lang="ru-RU" b="1" u="sng" dirty="0" err="1" smtClean="0">
                <a:solidFill>
                  <a:srgbClr val="002060"/>
                </a:solidFill>
                <a:latin typeface="Calibri" panose="020F0502020204030204" pitchFamily="34" charset="0"/>
                <a:cs typeface="Calibri" panose="020F0502020204030204" pitchFamily="34" charset="0"/>
              </a:rPr>
              <a:t>Гармаш</a:t>
            </a:r>
            <a:r>
              <a:rPr lang="ru-RU" b="1" u="sng" dirty="0" smtClean="0">
                <a:solidFill>
                  <a:srgbClr val="002060"/>
                </a:solidFill>
                <a:latin typeface="Calibri" panose="020F0502020204030204" pitchFamily="34" charset="0"/>
                <a:cs typeface="Calibri" panose="020F0502020204030204" pitchFamily="34" charset="0"/>
              </a:rPr>
              <a:t> </a:t>
            </a:r>
            <a:r>
              <a:rPr lang="ru-RU" b="1" u="sng" dirty="0">
                <a:solidFill>
                  <a:srgbClr val="002060"/>
                </a:solidFill>
                <a:latin typeface="Calibri" panose="020F0502020204030204" pitchFamily="34" charset="0"/>
                <a:cs typeface="Calibri" panose="020F0502020204030204" pitchFamily="34" charset="0"/>
              </a:rPr>
              <a:t>А. Н. </a:t>
            </a:r>
            <a:endParaRPr lang="ru-RU" b="1" u="sng" dirty="0" smtClean="0">
              <a:solidFill>
                <a:srgbClr val="002060"/>
              </a:solidFill>
              <a:latin typeface="Calibri" panose="020F0502020204030204" pitchFamily="34" charset="0"/>
              <a:cs typeface="Calibri" panose="020F0502020204030204" pitchFamily="34" charset="0"/>
            </a:endParaRPr>
          </a:p>
          <a:p>
            <a:r>
              <a:rPr lang="ru-RU" dirty="0" err="1">
                <a:solidFill>
                  <a:srgbClr val="002060"/>
                </a:solidFill>
                <a:latin typeface="Calibri" panose="020F0502020204030204" pitchFamily="34" charset="0"/>
                <a:cs typeface="Calibri" panose="020F0502020204030204" pitchFamily="34" charset="0"/>
              </a:rPr>
              <a:t>Гармаш</a:t>
            </a:r>
            <a:r>
              <a:rPr lang="ru-RU" dirty="0">
                <a:solidFill>
                  <a:srgbClr val="002060"/>
                </a:solidFill>
                <a:latin typeface="Calibri" panose="020F0502020204030204" pitchFamily="34" charset="0"/>
                <a:cs typeface="Calibri" panose="020F0502020204030204" pitchFamily="34" charset="0"/>
              </a:rPr>
              <a:t>, А. Н.  Экономико-математические методы и прикладные модели : учебник для </a:t>
            </a:r>
            <a:r>
              <a:rPr lang="ru-RU" dirty="0" err="1">
                <a:solidFill>
                  <a:srgbClr val="002060"/>
                </a:solidFill>
                <a:latin typeface="Calibri" panose="020F0502020204030204" pitchFamily="34" charset="0"/>
                <a:cs typeface="Calibri" panose="020F0502020204030204" pitchFamily="34" charset="0"/>
              </a:rPr>
              <a:t>бакалавриата</a:t>
            </a:r>
            <a:r>
              <a:rPr lang="ru-RU" dirty="0">
                <a:solidFill>
                  <a:srgbClr val="002060"/>
                </a:solidFill>
                <a:latin typeface="Calibri" panose="020F0502020204030204" pitchFamily="34" charset="0"/>
                <a:cs typeface="Calibri" panose="020F0502020204030204" pitchFamily="34" charset="0"/>
              </a:rPr>
              <a:t> и магистратуры / А. Н. </a:t>
            </a:r>
            <a:r>
              <a:rPr lang="ru-RU" dirty="0" err="1">
                <a:solidFill>
                  <a:srgbClr val="002060"/>
                </a:solidFill>
                <a:latin typeface="Calibri" panose="020F0502020204030204" pitchFamily="34" charset="0"/>
                <a:cs typeface="Calibri" panose="020F0502020204030204" pitchFamily="34" charset="0"/>
              </a:rPr>
              <a:t>Гармаш</a:t>
            </a:r>
            <a:r>
              <a:rPr lang="ru-RU" dirty="0">
                <a:solidFill>
                  <a:srgbClr val="002060"/>
                </a:solidFill>
                <a:latin typeface="Calibri" panose="020F0502020204030204" pitchFamily="34" charset="0"/>
                <a:cs typeface="Calibri" panose="020F0502020204030204" pitchFamily="34" charset="0"/>
              </a:rPr>
              <a:t>, И. В. Орлова, В. В. Федосеев ; под редакцией В. В. Федосеева. — 4-е изд., </a:t>
            </a:r>
            <a:r>
              <a:rPr lang="ru-RU" dirty="0" err="1">
                <a:solidFill>
                  <a:srgbClr val="002060"/>
                </a:solidFill>
                <a:latin typeface="Calibri" panose="020F0502020204030204" pitchFamily="34" charset="0"/>
                <a:cs typeface="Calibri" panose="020F0502020204030204" pitchFamily="34" charset="0"/>
              </a:rPr>
              <a:t>перераб</a:t>
            </a:r>
            <a:r>
              <a:rPr lang="ru-RU" dirty="0">
                <a:solidFill>
                  <a:srgbClr val="002060"/>
                </a:solidFill>
                <a:latin typeface="Calibri" panose="020F0502020204030204" pitchFamily="34" charset="0"/>
                <a:cs typeface="Calibri" panose="020F0502020204030204" pitchFamily="34" charset="0"/>
              </a:rPr>
              <a:t>. и доп. — Москва </a:t>
            </a:r>
            <a:r>
              <a:rPr lang="ru-RU" dirty="0" smtClean="0">
                <a:solidFill>
                  <a:srgbClr val="002060"/>
                </a:solidFill>
                <a:latin typeface="Calibri" panose="020F0502020204030204" pitchFamily="34" charset="0"/>
                <a:cs typeface="Calibri" panose="020F0502020204030204" pitchFamily="34" charset="0"/>
              </a:rPr>
              <a:t>: </a:t>
            </a:r>
            <a:r>
              <a:rPr lang="ru-RU" dirty="0" err="1" smtClean="0">
                <a:solidFill>
                  <a:srgbClr val="002060"/>
                </a:solidFill>
                <a:latin typeface="Calibri" panose="020F0502020204030204" pitchFamily="34" charset="0"/>
                <a:cs typeface="Calibri" panose="020F0502020204030204" pitchFamily="34" charset="0"/>
              </a:rPr>
              <a:t>Юрайт</a:t>
            </a:r>
            <a:r>
              <a:rPr lang="ru-RU" dirty="0">
                <a:solidFill>
                  <a:srgbClr val="002060"/>
                </a:solidFill>
                <a:latin typeface="Calibri" panose="020F0502020204030204" pitchFamily="34" charset="0"/>
                <a:cs typeface="Calibri" panose="020F0502020204030204" pitchFamily="34" charset="0"/>
              </a:rPr>
              <a:t>, 2019. — 328 с. — (Бакалавр и магистр. Академический </a:t>
            </a:r>
            <a:r>
              <a:rPr lang="ru-RU" dirty="0" smtClean="0">
                <a:solidFill>
                  <a:srgbClr val="002060"/>
                </a:solidFill>
                <a:latin typeface="Calibri" panose="020F0502020204030204" pitchFamily="34" charset="0"/>
                <a:cs typeface="Calibri" panose="020F0502020204030204" pitchFamily="34" charset="0"/>
              </a:rPr>
              <a:t>курс).- </a:t>
            </a:r>
            <a:r>
              <a:rPr lang="ru-RU" dirty="0">
                <a:solidFill>
                  <a:srgbClr val="002060"/>
                </a:solidFill>
                <a:latin typeface="Calibri" panose="020F0502020204030204" pitchFamily="34" charset="0"/>
                <a:cs typeface="Calibri" panose="020F0502020204030204" pitchFamily="34" charset="0"/>
              </a:rPr>
              <a:t>ЭБС </a:t>
            </a:r>
            <a:r>
              <a:rPr lang="ru-RU" dirty="0" err="1" smtClean="0">
                <a:solidFill>
                  <a:srgbClr val="002060"/>
                </a:solidFill>
                <a:latin typeface="Calibri" panose="020F0502020204030204" pitchFamily="34" charset="0"/>
                <a:cs typeface="Calibri" panose="020F0502020204030204" pitchFamily="34" charset="0"/>
              </a:rPr>
              <a:t>Юрайт</a:t>
            </a:r>
            <a:r>
              <a:rPr lang="ru-RU" dirty="0" smtClean="0">
                <a:solidFill>
                  <a:srgbClr val="002060"/>
                </a:solidFill>
                <a:latin typeface="Calibri" panose="020F0502020204030204" pitchFamily="34" charset="0"/>
                <a:cs typeface="Calibri" panose="020F0502020204030204" pitchFamily="34" charset="0"/>
              </a:rPr>
              <a:t>. </a:t>
            </a:r>
            <a:r>
              <a:rPr lang="ru-RU" dirty="0">
                <a:solidFill>
                  <a:srgbClr val="002060"/>
                </a:solidFill>
                <a:latin typeface="Calibri" panose="020F0502020204030204" pitchFamily="34" charset="0"/>
                <a:cs typeface="Calibri" panose="020F0502020204030204" pitchFamily="34" charset="0"/>
              </a:rPr>
              <a:t>— URL: https://</a:t>
            </a:r>
            <a:r>
              <a:rPr lang="ru-RU" dirty="0" smtClean="0">
                <a:solidFill>
                  <a:srgbClr val="002060"/>
                </a:solidFill>
                <a:latin typeface="Calibri" panose="020F0502020204030204" pitchFamily="34" charset="0"/>
                <a:cs typeface="Calibri" panose="020F0502020204030204" pitchFamily="34" charset="0"/>
              </a:rPr>
              <a:t>ezpro.fa.ru:3217/bcode/406453.— </a:t>
            </a:r>
            <a:r>
              <a:rPr lang="ru-RU" dirty="0">
                <a:solidFill>
                  <a:srgbClr val="002060"/>
                </a:solidFill>
                <a:latin typeface="Calibri" panose="020F0502020204030204" pitchFamily="34" charset="0"/>
                <a:cs typeface="Calibri" panose="020F0502020204030204" pitchFamily="34" charset="0"/>
              </a:rPr>
              <a:t>Текст : электронный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5017" y="388497"/>
            <a:ext cx="2721719" cy="4441846"/>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429658" y="451049"/>
            <a:ext cx="8273667" cy="3416320"/>
          </a:xfrm>
          <a:prstGeom prst="rect">
            <a:avLst/>
          </a:prstGeom>
        </p:spPr>
        <p:txBody>
          <a:bodyPr wrap="square">
            <a:spAutoFit/>
          </a:bodyPr>
          <a:lstStyle/>
          <a:p>
            <a:r>
              <a:rPr lang="ru-RU" b="1" dirty="0">
                <a:solidFill>
                  <a:srgbClr val="002060"/>
                </a:solidFill>
                <a:latin typeface="Calibri" panose="020F0502020204030204" pitchFamily="34" charset="0"/>
                <a:cs typeface="Calibri" panose="020F0502020204030204" pitchFamily="34" charset="0"/>
              </a:rPr>
              <a:t>Аннотация</a:t>
            </a:r>
          </a:p>
          <a:p>
            <a:r>
              <a:rPr lang="ru-RU" dirty="0" smtClean="0">
                <a:solidFill>
                  <a:srgbClr val="002060"/>
                </a:solidFill>
                <a:latin typeface="Calibri" panose="020F0502020204030204" pitchFamily="34" charset="0"/>
                <a:cs typeface="Calibri" panose="020F0502020204030204" pitchFamily="34" charset="0"/>
              </a:rPr>
              <a:t>В </a:t>
            </a:r>
            <a:r>
              <a:rPr lang="ru-RU" dirty="0">
                <a:solidFill>
                  <a:srgbClr val="002060"/>
                </a:solidFill>
                <a:latin typeface="Calibri" panose="020F0502020204030204" pitchFamily="34" charset="0"/>
                <a:cs typeface="Calibri" panose="020F0502020204030204" pitchFamily="34" charset="0"/>
              </a:rPr>
              <a:t>учебнике изложена система экономико-математических и математико-статистических методов и моделей для решения широкого класса теоретических и прикладных задач анализа и прогнозирования социально-экономических процессов. Теоретическое рассмотрение указанных моделей сопровождается конкретными числовыми примерами. После изучения данного курса студенты будут владеть методами постановки экономических задач, включая задачи макроэкономики; методами решения </a:t>
            </a:r>
            <a:r>
              <a:rPr lang="ru-RU" dirty="0" err="1">
                <a:solidFill>
                  <a:srgbClr val="002060"/>
                </a:solidFill>
                <a:latin typeface="Calibri" panose="020F0502020204030204" pitchFamily="34" charset="0"/>
                <a:cs typeface="Calibri" panose="020F0502020204030204" pitchFamily="34" charset="0"/>
              </a:rPr>
              <a:t>опти-мизационных</a:t>
            </a:r>
            <a:r>
              <a:rPr lang="ru-RU" dirty="0">
                <a:solidFill>
                  <a:srgbClr val="002060"/>
                </a:solidFill>
                <a:latin typeface="Calibri" panose="020F0502020204030204" pitchFamily="34" charset="0"/>
                <a:cs typeface="Calibri" panose="020F0502020204030204" pitchFamily="34" charset="0"/>
              </a:rPr>
              <a:t> задач, а также задач математико-статистического анализа экономических процессов; математическим аппаратом исследования широкого класса типовых и прикладных задач экономического анализа и принятия решений. После каждой главы приведены вопросы, задания и упражнения для контроля усвоения изучаемых тем. </a:t>
            </a:r>
          </a:p>
        </p:txBody>
      </p:sp>
    </p:spTree>
    <p:extLst>
      <p:ext uri="{BB962C8B-B14F-4D97-AF65-F5344CB8AC3E}">
        <p14:creationId xmlns:p14="http://schemas.microsoft.com/office/powerpoint/2010/main" val="20677620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0674" y="5068403"/>
            <a:ext cx="10983817" cy="1477328"/>
          </a:xfrm>
          <a:prstGeom prst="rect">
            <a:avLst/>
          </a:prstGeom>
        </p:spPr>
        <p:txBody>
          <a:bodyPr wrap="square">
            <a:spAutoFit/>
          </a:bodyPr>
          <a:lstStyle/>
          <a:p>
            <a:r>
              <a:rPr lang="ru-RU" b="1" kern="150" dirty="0">
                <a:solidFill>
                  <a:srgbClr val="002060"/>
                </a:solidFill>
                <a:latin typeface="Calibri" panose="020F0502020204030204" pitchFamily="34" charset="0"/>
                <a:ea typeface="SimSun" panose="02010600030101010101" pitchFamily="2" charset="-122"/>
                <a:cs typeface="Calibri" panose="020F0502020204030204" pitchFamily="34" charset="0"/>
              </a:rPr>
              <a:t>Библиографическое описание</a:t>
            </a:r>
          </a:p>
          <a:p>
            <a:r>
              <a:rPr lang="ru-RU" b="1" u="sng" dirty="0" smtClean="0">
                <a:solidFill>
                  <a:srgbClr val="002060"/>
                </a:solidFill>
                <a:latin typeface="Calibri" panose="020F0502020204030204" pitchFamily="34" charset="0"/>
                <a:cs typeface="Calibri" panose="020F0502020204030204" pitchFamily="34" charset="0"/>
              </a:rPr>
              <a:t>Невежин </a:t>
            </a:r>
            <a:r>
              <a:rPr lang="ru-RU" b="1" u="sng" dirty="0">
                <a:solidFill>
                  <a:srgbClr val="002060"/>
                </a:solidFill>
                <a:latin typeface="Calibri" panose="020F0502020204030204" pitchFamily="34" charset="0"/>
                <a:cs typeface="Calibri" panose="020F0502020204030204" pitchFamily="34" charset="0"/>
              </a:rPr>
              <a:t>В.П. </a:t>
            </a:r>
            <a:endParaRPr lang="ru-RU" b="1" u="sng" dirty="0" smtClean="0">
              <a:solidFill>
                <a:srgbClr val="002060"/>
              </a:solidFill>
              <a:latin typeface="Calibri" panose="020F0502020204030204" pitchFamily="34" charset="0"/>
              <a:cs typeface="Calibri" panose="020F0502020204030204" pitchFamily="34" charset="0"/>
            </a:endParaRPr>
          </a:p>
          <a:p>
            <a:r>
              <a:rPr lang="ru-RU" dirty="0" smtClean="0">
                <a:solidFill>
                  <a:srgbClr val="002060"/>
                </a:solidFill>
                <a:latin typeface="Calibri" panose="020F0502020204030204" pitchFamily="34" charset="0"/>
                <a:cs typeface="Calibri" panose="020F0502020204030204" pitchFamily="34" charset="0"/>
              </a:rPr>
              <a:t>Исследование </a:t>
            </a:r>
            <a:r>
              <a:rPr lang="ru-RU" dirty="0">
                <a:solidFill>
                  <a:srgbClr val="002060"/>
                </a:solidFill>
                <a:latin typeface="Calibri" panose="020F0502020204030204" pitchFamily="34" charset="0"/>
                <a:cs typeface="Calibri" panose="020F0502020204030204" pitchFamily="34" charset="0"/>
              </a:rPr>
              <a:t>операций и принятие решений в экономике. Сборник задач и упражнений: Учебное пособие для студ., </a:t>
            </a:r>
            <a:r>
              <a:rPr lang="ru-RU" dirty="0" err="1">
                <a:solidFill>
                  <a:srgbClr val="002060"/>
                </a:solidFill>
                <a:latin typeface="Calibri" panose="020F0502020204030204" pitchFamily="34" charset="0"/>
                <a:cs typeface="Calibri" panose="020F0502020204030204" pitchFamily="34" charset="0"/>
              </a:rPr>
              <a:t>обуч</a:t>
            </a:r>
            <a:r>
              <a:rPr lang="ru-RU" dirty="0">
                <a:solidFill>
                  <a:srgbClr val="002060"/>
                </a:solidFill>
                <a:latin typeface="Calibri" panose="020F0502020204030204" pitchFamily="34" charset="0"/>
                <a:cs typeface="Calibri" panose="020F0502020204030204" pitchFamily="34" charset="0"/>
              </a:rPr>
              <a:t>. по напр. "Экономика" (уровень - бакалавр) / В.П. Невежин, С.И. </a:t>
            </a:r>
            <a:r>
              <a:rPr lang="ru-RU" dirty="0" err="1">
                <a:solidFill>
                  <a:srgbClr val="002060"/>
                </a:solidFill>
                <a:latin typeface="Calibri" panose="020F0502020204030204" pitchFamily="34" charset="0"/>
                <a:cs typeface="Calibri" panose="020F0502020204030204" pitchFamily="34" charset="0"/>
              </a:rPr>
              <a:t>Кружилов</a:t>
            </a:r>
            <a:r>
              <a:rPr lang="ru-RU" dirty="0">
                <a:solidFill>
                  <a:srgbClr val="002060"/>
                </a:solidFill>
                <a:latin typeface="Calibri" panose="020F0502020204030204" pitchFamily="34" charset="0"/>
                <a:cs typeface="Calibri" panose="020F0502020204030204" pitchFamily="34" charset="0"/>
              </a:rPr>
              <a:t>, Ю.В. Невежин; под общ. ред. В.П. Невежина. - </a:t>
            </a:r>
            <a:r>
              <a:rPr lang="ru-RU" dirty="0" smtClean="0">
                <a:solidFill>
                  <a:srgbClr val="002060"/>
                </a:solidFill>
                <a:latin typeface="Calibri" panose="020F0502020204030204" pitchFamily="34" charset="0"/>
                <a:cs typeface="Calibri" panose="020F0502020204030204" pitchFamily="34" charset="0"/>
              </a:rPr>
              <a:t>Москва: </a:t>
            </a:r>
            <a:r>
              <a:rPr lang="ru-RU" dirty="0">
                <a:solidFill>
                  <a:srgbClr val="002060"/>
                </a:solidFill>
                <a:latin typeface="Calibri" panose="020F0502020204030204" pitchFamily="34" charset="0"/>
                <a:cs typeface="Calibri" panose="020F0502020204030204" pitchFamily="34" charset="0"/>
              </a:rPr>
              <a:t>Форум, 2012, 2014, 2015. - 400 с. – Текст : непосредственный.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0275" y="419574"/>
            <a:ext cx="3157443" cy="4570908"/>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991517" y="871266"/>
            <a:ext cx="6885543" cy="3139321"/>
          </a:xfrm>
          <a:prstGeom prst="rect">
            <a:avLst/>
          </a:prstGeom>
        </p:spPr>
        <p:txBody>
          <a:bodyPr wrap="square">
            <a:spAutoFit/>
          </a:bodyPr>
          <a:lstStyle/>
          <a:p>
            <a:r>
              <a:rPr lang="ru-RU" b="1" dirty="0">
                <a:solidFill>
                  <a:srgbClr val="002060"/>
                </a:solidFill>
                <a:latin typeface="Calibri" panose="020F0502020204030204" pitchFamily="34" charset="0"/>
                <a:cs typeface="Calibri" panose="020F0502020204030204" pitchFamily="34" charset="0"/>
              </a:rPr>
              <a:t>Аннотация</a:t>
            </a:r>
          </a:p>
          <a:p>
            <a:r>
              <a:rPr lang="ru-RU" dirty="0" smtClean="0">
                <a:solidFill>
                  <a:srgbClr val="002060"/>
                </a:solidFill>
                <a:latin typeface="Calibri" panose="020F0502020204030204" pitchFamily="34" charset="0"/>
                <a:cs typeface="Calibri" panose="020F0502020204030204" pitchFamily="34" charset="0"/>
              </a:rPr>
              <a:t>В </a:t>
            </a:r>
            <a:r>
              <a:rPr lang="ru-RU" dirty="0">
                <a:solidFill>
                  <a:srgbClr val="002060"/>
                </a:solidFill>
                <a:latin typeface="Calibri" panose="020F0502020204030204" pitchFamily="34" charset="0"/>
                <a:cs typeface="Calibri" panose="020F0502020204030204" pitchFamily="34" charset="0"/>
              </a:rPr>
              <a:t>сборнике подобраны и систематизированы примеры и задачи по разделам: линейное, нелинейное и динамическое программирование; системы массового обслуживания; принятие решений и теория игр; балансовые методы; сетевое моделирование; модели управления запасами и др.</a:t>
            </a:r>
            <a:br>
              <a:rPr lang="ru-RU" dirty="0">
                <a:solidFill>
                  <a:srgbClr val="002060"/>
                </a:solidFill>
                <a:latin typeface="Calibri" panose="020F0502020204030204" pitchFamily="34" charset="0"/>
                <a:cs typeface="Calibri" panose="020F0502020204030204" pitchFamily="34" charset="0"/>
              </a:rPr>
            </a:br>
            <a:r>
              <a:rPr lang="ru-RU" dirty="0">
                <a:solidFill>
                  <a:srgbClr val="002060"/>
                </a:solidFill>
                <a:latin typeface="Calibri" panose="020F0502020204030204" pitchFamily="34" charset="0"/>
                <a:cs typeface="Calibri" panose="020F0502020204030204" pitchFamily="34" charset="0"/>
              </a:rPr>
              <a:t>Большинство задач, представленных в сборнике, используется авторами в течение ряда лет при Проведении практических занятий со студентами Финансового университета при Правительстве Российской Федерации (ранее Финансовой академии), а также в качестве заданий для самостоятельной работы</a:t>
            </a:r>
            <a:r>
              <a:rPr lang="ru-RU" dirty="0" smtClean="0">
                <a:solidFill>
                  <a:srgbClr val="002060"/>
                </a:solidFill>
                <a:latin typeface="Calibri" panose="020F0502020204030204" pitchFamily="34" charset="0"/>
                <a:cs typeface="Calibri" panose="020F0502020204030204" pitchFamily="34" charset="0"/>
              </a:rPr>
              <a:t>.</a:t>
            </a:r>
            <a:endParaRPr lang="ru-RU"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92025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Изображение9"/>
          <p:cNvPicPr/>
          <p:nvPr/>
        </p:nvPicPr>
        <p:blipFill>
          <a:blip r:embed="rId2">
            <a:lum/>
            <a:alphaModFix/>
          </a:blip>
          <a:srcRect/>
          <a:stretch>
            <a:fillRect/>
          </a:stretch>
        </p:blipFill>
        <p:spPr>
          <a:xfrm>
            <a:off x="9212489" y="191161"/>
            <a:ext cx="2245051" cy="3130523"/>
          </a:xfrm>
          <a:prstGeom prst="rect">
            <a:avLst/>
          </a:prstGeom>
          <a:ln>
            <a:noFill/>
          </a:ln>
          <a:effectLst>
            <a:outerShdw blurRad="292100" dist="139700" dir="2700000" algn="tl" rotWithShape="0">
              <a:srgbClr val="333333">
                <a:alpha val="65000"/>
              </a:srgbClr>
            </a:outerShdw>
          </a:effectLst>
        </p:spPr>
      </p:pic>
      <p:pic>
        <p:nvPicPr>
          <p:cNvPr id="3" name="Изображение21"/>
          <p:cNvPicPr/>
          <p:nvPr/>
        </p:nvPicPr>
        <p:blipFill>
          <a:blip r:embed="rId3">
            <a:lum/>
            <a:alphaModFix/>
          </a:blip>
          <a:srcRect/>
          <a:stretch>
            <a:fillRect/>
          </a:stretch>
        </p:blipFill>
        <p:spPr>
          <a:xfrm>
            <a:off x="9212489" y="3514381"/>
            <a:ext cx="2245051" cy="3099519"/>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715074" y="602260"/>
            <a:ext cx="7649141" cy="2308324"/>
          </a:xfrm>
          <a:prstGeom prst="rect">
            <a:avLst/>
          </a:prstGeom>
        </p:spPr>
        <p:txBody>
          <a:bodyPr wrap="square">
            <a:spAutoFit/>
          </a:bodyPr>
          <a:lstStyle/>
          <a:p>
            <a:r>
              <a:rPr lang="ru-RU" b="1" kern="150" dirty="0">
                <a:solidFill>
                  <a:srgbClr val="002060"/>
                </a:solidFill>
                <a:latin typeface="Calibri" panose="020F0502020204030204" pitchFamily="34" charset="0"/>
                <a:ea typeface="SimSun" panose="02010600030101010101" pitchFamily="2" charset="-122"/>
                <a:cs typeface="Calibri" panose="020F0502020204030204" pitchFamily="34" charset="0"/>
              </a:rPr>
              <a:t>Библиографическое описание</a:t>
            </a:r>
          </a:p>
          <a:p>
            <a:r>
              <a:rPr lang="ru-RU" dirty="0" smtClean="0">
                <a:solidFill>
                  <a:srgbClr val="002060"/>
                </a:solidFill>
                <a:latin typeface="Calibri" panose="020F0502020204030204" pitchFamily="34" charset="0"/>
                <a:ea typeface="SimSun" panose="02010600030101010101" pitchFamily="2" charset="-122"/>
                <a:cs typeface="Calibri" panose="020F0502020204030204" pitchFamily="34" charset="0"/>
              </a:rPr>
              <a:t>Системный </a:t>
            </a:r>
            <a:r>
              <a:rPr lang="ru-RU" dirty="0">
                <a:solidFill>
                  <a:srgbClr val="002060"/>
                </a:solidFill>
                <a:latin typeface="Calibri" panose="020F0502020204030204" pitchFamily="34" charset="0"/>
                <a:ea typeface="SimSun" panose="02010600030101010101" pitchFamily="2" charset="-122"/>
                <a:cs typeface="Calibri" panose="020F0502020204030204" pitchFamily="34" charset="0"/>
              </a:rPr>
              <a:t>анализ в экономике</a:t>
            </a:r>
            <a:r>
              <a:rPr lang="en-US" dirty="0">
                <a:solidFill>
                  <a:srgbClr val="002060"/>
                </a:solidFill>
                <a:latin typeface="Calibri" panose="020F0502020204030204" pitchFamily="34" charset="0"/>
                <a:ea typeface="SimSun" panose="02010600030101010101" pitchFamily="2" charset="-122"/>
                <a:cs typeface="Calibri" panose="020F0502020204030204" pitchFamily="34" charset="0"/>
              </a:rPr>
              <a:t> - 2016. </a:t>
            </a:r>
            <a:r>
              <a:rPr lang="ru-RU" dirty="0">
                <a:solidFill>
                  <a:srgbClr val="002060"/>
                </a:solidFill>
                <a:latin typeface="Calibri" panose="020F0502020204030204" pitchFamily="34" charset="0"/>
                <a:ea typeface="SimSun" panose="02010600030101010101" pitchFamily="2" charset="-122"/>
                <a:cs typeface="Calibri" panose="020F0502020204030204" pitchFamily="34" charset="0"/>
              </a:rPr>
              <a:t>Т</a:t>
            </a:r>
            <a:r>
              <a:rPr lang="en-US" dirty="0">
                <a:solidFill>
                  <a:srgbClr val="002060"/>
                </a:solidFill>
                <a:latin typeface="Calibri" panose="020F0502020204030204" pitchFamily="34" charset="0"/>
                <a:ea typeface="SimSun" panose="02010600030101010101" pitchFamily="2" charset="-122"/>
                <a:cs typeface="Calibri" panose="020F0502020204030204" pitchFamily="34" charset="0"/>
              </a:rPr>
              <a:t>. 1 = Systemic analysis in economics - 2016. </a:t>
            </a:r>
            <a:r>
              <a:rPr lang="ru-RU" dirty="0">
                <a:solidFill>
                  <a:srgbClr val="002060"/>
                </a:solidFill>
                <a:latin typeface="Calibri" panose="020F0502020204030204" pitchFamily="34" charset="0"/>
                <a:ea typeface="SimSun" panose="02010600030101010101" pitchFamily="2" charset="-122"/>
                <a:cs typeface="Calibri" panose="020F0502020204030204" pitchFamily="34" charset="0"/>
              </a:rPr>
              <a:t>V. 1: Сборник трудов IV </a:t>
            </a:r>
            <a:r>
              <a:rPr lang="ru-RU" dirty="0" err="1">
                <a:solidFill>
                  <a:srgbClr val="002060"/>
                </a:solidFill>
                <a:latin typeface="Calibri" panose="020F0502020204030204" pitchFamily="34" charset="0"/>
                <a:ea typeface="SimSun" panose="02010600030101010101" pitchFamily="2" charset="-122"/>
                <a:cs typeface="Calibri" panose="020F0502020204030204" pitchFamily="34" charset="0"/>
              </a:rPr>
              <a:t>Междунар</a:t>
            </a:r>
            <a:r>
              <a:rPr lang="ru-RU" dirty="0">
                <a:solidFill>
                  <a:srgbClr val="002060"/>
                </a:solidFill>
                <a:latin typeface="Calibri" panose="020F0502020204030204" pitchFamily="34" charset="0"/>
                <a:ea typeface="SimSun" panose="02010600030101010101" pitchFamily="2" charset="-122"/>
                <a:cs typeface="Calibri" panose="020F0502020204030204" pitchFamily="34" charset="0"/>
              </a:rPr>
              <a:t>. научно-</a:t>
            </a:r>
            <a:r>
              <a:rPr lang="ru-RU" dirty="0" err="1">
                <a:solidFill>
                  <a:srgbClr val="002060"/>
                </a:solidFill>
                <a:latin typeface="Calibri" panose="020F0502020204030204" pitchFamily="34" charset="0"/>
                <a:ea typeface="SimSun" panose="02010600030101010101" pitchFamily="2" charset="-122"/>
                <a:cs typeface="Calibri" panose="020F0502020204030204" pitchFamily="34" charset="0"/>
              </a:rPr>
              <a:t>практич</a:t>
            </a:r>
            <a:r>
              <a:rPr lang="ru-RU" dirty="0">
                <a:solidFill>
                  <a:srgbClr val="002060"/>
                </a:solidFill>
                <a:latin typeface="Calibri" panose="020F0502020204030204" pitchFamily="34" charset="0"/>
                <a:ea typeface="SimSun" panose="02010600030101010101" pitchFamily="2" charset="-122"/>
                <a:cs typeface="Calibri" panose="020F0502020204030204" pitchFamily="34" charset="0"/>
              </a:rPr>
              <a:t>. конференции-биеннале, 9-11 ноября 2016 г., г. Москва / </a:t>
            </a:r>
            <a:r>
              <a:rPr lang="ru-RU" dirty="0" err="1">
                <a:solidFill>
                  <a:srgbClr val="002060"/>
                </a:solidFill>
                <a:latin typeface="Calibri" panose="020F0502020204030204" pitchFamily="34" charset="0"/>
                <a:ea typeface="SimSun" panose="02010600030101010101" pitchFamily="2" charset="-122"/>
                <a:cs typeface="Calibri" panose="020F0502020204030204" pitchFamily="34" charset="0"/>
              </a:rPr>
              <a:t>Финуниверситет</a:t>
            </a:r>
            <a:r>
              <a:rPr lang="ru-RU" dirty="0">
                <a:solidFill>
                  <a:srgbClr val="002060"/>
                </a:solidFill>
                <a:latin typeface="Calibri" panose="020F0502020204030204" pitchFamily="34" charset="0"/>
                <a:ea typeface="SimSun" panose="02010600030101010101" pitchFamily="2" charset="-122"/>
                <a:cs typeface="Calibri" panose="020F0502020204030204" pitchFamily="34" charset="0"/>
              </a:rPr>
              <a:t> ; под ред. Г.Б. </a:t>
            </a:r>
            <a:r>
              <a:rPr lang="ru-RU" dirty="0" err="1">
                <a:solidFill>
                  <a:srgbClr val="002060"/>
                </a:solidFill>
                <a:latin typeface="Calibri" panose="020F0502020204030204" pitchFamily="34" charset="0"/>
                <a:ea typeface="SimSun" panose="02010600030101010101" pitchFamily="2" charset="-122"/>
                <a:cs typeface="Calibri" panose="020F0502020204030204" pitchFamily="34" charset="0"/>
              </a:rPr>
              <a:t>Клейнера</a:t>
            </a:r>
            <a:r>
              <a:rPr lang="ru-RU" dirty="0">
                <a:solidFill>
                  <a:srgbClr val="002060"/>
                </a:solidFill>
                <a:latin typeface="Calibri" panose="020F0502020204030204" pitchFamily="34" charset="0"/>
                <a:ea typeface="SimSun" panose="02010600030101010101" pitchFamily="2" charset="-122"/>
                <a:cs typeface="Calibri" panose="020F0502020204030204" pitchFamily="34" charset="0"/>
              </a:rPr>
              <a:t>, С.Е. </a:t>
            </a:r>
            <a:r>
              <a:rPr lang="ru-RU" dirty="0" err="1">
                <a:solidFill>
                  <a:srgbClr val="002060"/>
                </a:solidFill>
                <a:latin typeface="Calibri" panose="020F0502020204030204" pitchFamily="34" charset="0"/>
                <a:ea typeface="SimSun" panose="02010600030101010101" pitchFamily="2" charset="-122"/>
                <a:cs typeface="Calibri" panose="020F0502020204030204" pitchFamily="34" charset="0"/>
              </a:rPr>
              <a:t>Щепетовой</a:t>
            </a:r>
            <a:r>
              <a:rPr lang="ru-RU" dirty="0">
                <a:solidFill>
                  <a:srgbClr val="002060"/>
                </a:solidFill>
                <a:latin typeface="Calibri" panose="020F0502020204030204" pitchFamily="34" charset="0"/>
                <a:ea typeface="SimSun" panose="02010600030101010101" pitchFamily="2" charset="-122"/>
                <a:cs typeface="Calibri" panose="020F0502020204030204" pitchFamily="34" charset="0"/>
              </a:rPr>
              <a:t>. — Москва: </a:t>
            </a:r>
            <a:r>
              <a:rPr lang="ru-RU" dirty="0" err="1">
                <a:solidFill>
                  <a:srgbClr val="002060"/>
                </a:solidFill>
                <a:latin typeface="Calibri" panose="020F0502020204030204" pitchFamily="34" charset="0"/>
                <a:ea typeface="SimSun" panose="02010600030101010101" pitchFamily="2" charset="-122"/>
                <a:cs typeface="Calibri" panose="020F0502020204030204" pitchFamily="34" charset="0"/>
              </a:rPr>
              <a:t>Финуниверситет</a:t>
            </a:r>
            <a:r>
              <a:rPr lang="ru-RU" dirty="0">
                <a:solidFill>
                  <a:srgbClr val="002060"/>
                </a:solidFill>
                <a:latin typeface="Calibri" panose="020F0502020204030204" pitchFamily="34" charset="0"/>
                <a:ea typeface="SimSun" panose="02010600030101010101" pitchFamily="2" charset="-122"/>
                <a:cs typeface="Calibri" panose="020F0502020204030204" pitchFamily="34" charset="0"/>
              </a:rPr>
              <a:t>, 2016 — 460 с. — Имеется электронная версия: Электронные данные (1 файл: </a:t>
            </a:r>
            <a:r>
              <a:rPr lang="ru-RU" dirty="0">
                <a:solidFill>
                  <a:srgbClr val="002060"/>
                </a:solidFill>
                <a:latin typeface="Calibri" panose="020F0502020204030204" pitchFamily="34" charset="0"/>
                <a:cs typeface="Calibri" panose="020F0502020204030204" pitchFamily="34" charset="0"/>
              </a:rPr>
              <a:t>30,3Мб). — Свободный доступ из сети Интернет (чтение, печать, копирование). — &lt;URL:</a:t>
            </a:r>
            <a:r>
              <a:rPr lang="ru-RU" u="sng" dirty="0">
                <a:solidFill>
                  <a:srgbClr val="002060"/>
                </a:solidFill>
                <a:latin typeface="Calibri" panose="020F0502020204030204" pitchFamily="34" charset="0"/>
                <a:cs typeface="Calibri" panose="020F0502020204030204" pitchFamily="34" charset="0"/>
              </a:rPr>
              <a:t>http://elib.fa.ru/fbook/klaner_60317.pdf </a:t>
            </a:r>
            <a:r>
              <a:rPr lang="ru-RU" dirty="0">
                <a:solidFill>
                  <a:srgbClr val="002060"/>
                </a:solidFill>
                <a:latin typeface="Calibri" panose="020F0502020204030204" pitchFamily="34" charset="0"/>
                <a:cs typeface="Calibri" panose="020F0502020204030204" pitchFamily="34" charset="0"/>
              </a:rPr>
              <a:t>&gt;.</a:t>
            </a:r>
          </a:p>
        </p:txBody>
      </p:sp>
      <p:sp>
        <p:nvSpPr>
          <p:cNvPr id="5" name="Прямоугольник 4"/>
          <p:cNvSpPr/>
          <p:nvPr/>
        </p:nvSpPr>
        <p:spPr>
          <a:xfrm>
            <a:off x="715074" y="4035128"/>
            <a:ext cx="8371427" cy="2308324"/>
          </a:xfrm>
          <a:prstGeom prst="rect">
            <a:avLst/>
          </a:prstGeom>
        </p:spPr>
        <p:txBody>
          <a:bodyPr wrap="square">
            <a:spAutoFit/>
          </a:bodyPr>
          <a:lstStyle/>
          <a:p>
            <a:r>
              <a:rPr lang="ru-RU" b="1" kern="150" dirty="0">
                <a:solidFill>
                  <a:srgbClr val="002060"/>
                </a:solidFill>
                <a:latin typeface="Calibri" panose="020F0502020204030204" pitchFamily="34" charset="0"/>
                <a:ea typeface="SimSun" panose="02010600030101010101" pitchFamily="2" charset="-122"/>
                <a:cs typeface="Calibri" panose="020F0502020204030204" pitchFamily="34" charset="0"/>
              </a:rPr>
              <a:t>Библиографическое описание</a:t>
            </a:r>
          </a:p>
          <a:p>
            <a:r>
              <a:rPr lang="ru-RU" dirty="0" smtClean="0">
                <a:solidFill>
                  <a:srgbClr val="002060"/>
                </a:solidFill>
                <a:latin typeface="Calibri" panose="020F0502020204030204" pitchFamily="34" charset="0"/>
                <a:cs typeface="Calibri" panose="020F0502020204030204" pitchFamily="34" charset="0"/>
              </a:rPr>
              <a:t>Системный </a:t>
            </a:r>
            <a:r>
              <a:rPr lang="ru-RU" dirty="0">
                <a:solidFill>
                  <a:srgbClr val="002060"/>
                </a:solidFill>
                <a:latin typeface="Calibri" panose="020F0502020204030204" pitchFamily="34" charset="0"/>
                <a:cs typeface="Calibri" panose="020F0502020204030204" pitchFamily="34" charset="0"/>
              </a:rPr>
              <a:t>анализ в экономике</a:t>
            </a:r>
            <a:r>
              <a:rPr lang="en-US" dirty="0">
                <a:solidFill>
                  <a:srgbClr val="002060"/>
                </a:solidFill>
                <a:latin typeface="Calibri" panose="020F0502020204030204" pitchFamily="34" charset="0"/>
                <a:cs typeface="Calibri" panose="020F0502020204030204" pitchFamily="34" charset="0"/>
              </a:rPr>
              <a:t> - 2016. </a:t>
            </a:r>
            <a:r>
              <a:rPr lang="ru-RU" dirty="0">
                <a:solidFill>
                  <a:srgbClr val="002060"/>
                </a:solidFill>
                <a:latin typeface="Calibri" panose="020F0502020204030204" pitchFamily="34" charset="0"/>
                <a:cs typeface="Calibri" panose="020F0502020204030204" pitchFamily="34" charset="0"/>
              </a:rPr>
              <a:t>Т</a:t>
            </a:r>
            <a:r>
              <a:rPr lang="en-US" dirty="0">
                <a:solidFill>
                  <a:srgbClr val="002060"/>
                </a:solidFill>
                <a:latin typeface="Calibri" panose="020F0502020204030204" pitchFamily="34" charset="0"/>
                <a:cs typeface="Calibri" panose="020F0502020204030204" pitchFamily="34" charset="0"/>
              </a:rPr>
              <a:t>. 2 = Systemic analysis in economics - 2016. </a:t>
            </a:r>
            <a:r>
              <a:rPr lang="ru-RU" dirty="0">
                <a:solidFill>
                  <a:srgbClr val="002060"/>
                </a:solidFill>
                <a:latin typeface="Calibri" panose="020F0502020204030204" pitchFamily="34" charset="0"/>
                <a:cs typeface="Calibri" panose="020F0502020204030204" pitchFamily="34" charset="0"/>
              </a:rPr>
              <a:t>V. 2: Сборник </a:t>
            </a:r>
            <a:r>
              <a:rPr lang="ru-RU" dirty="0" smtClean="0">
                <a:solidFill>
                  <a:srgbClr val="002060"/>
                </a:solidFill>
                <a:latin typeface="Calibri" panose="020F0502020204030204" pitchFamily="34" charset="0"/>
                <a:ea typeface="SimSun" panose="02010600030101010101" pitchFamily="2" charset="-122"/>
                <a:cs typeface="Calibri" panose="020F0502020204030204" pitchFamily="34" charset="0"/>
              </a:rPr>
              <a:t>трудов </a:t>
            </a:r>
            <a:r>
              <a:rPr lang="ru-RU" dirty="0">
                <a:solidFill>
                  <a:srgbClr val="002060"/>
                </a:solidFill>
                <a:latin typeface="Calibri" panose="020F0502020204030204" pitchFamily="34" charset="0"/>
                <a:ea typeface="SimSun" panose="02010600030101010101" pitchFamily="2" charset="-122"/>
                <a:cs typeface="Calibri" panose="020F0502020204030204" pitchFamily="34" charset="0"/>
              </a:rPr>
              <a:t>IV </a:t>
            </a:r>
            <a:r>
              <a:rPr lang="ru-RU" dirty="0" err="1">
                <a:solidFill>
                  <a:srgbClr val="002060"/>
                </a:solidFill>
                <a:latin typeface="Calibri" panose="020F0502020204030204" pitchFamily="34" charset="0"/>
                <a:ea typeface="SimSun" panose="02010600030101010101" pitchFamily="2" charset="-122"/>
                <a:cs typeface="Calibri" panose="020F0502020204030204" pitchFamily="34" charset="0"/>
              </a:rPr>
              <a:t>Междунар</a:t>
            </a:r>
            <a:r>
              <a:rPr lang="ru-RU" dirty="0">
                <a:solidFill>
                  <a:srgbClr val="002060"/>
                </a:solidFill>
                <a:latin typeface="Calibri" panose="020F0502020204030204" pitchFamily="34" charset="0"/>
                <a:ea typeface="SimSun" panose="02010600030101010101" pitchFamily="2" charset="-122"/>
                <a:cs typeface="Calibri" panose="020F0502020204030204" pitchFamily="34" charset="0"/>
              </a:rPr>
              <a:t>. научно-</a:t>
            </a:r>
            <a:r>
              <a:rPr lang="ru-RU" dirty="0" err="1">
                <a:solidFill>
                  <a:srgbClr val="002060"/>
                </a:solidFill>
                <a:latin typeface="Calibri" panose="020F0502020204030204" pitchFamily="34" charset="0"/>
                <a:ea typeface="SimSun" panose="02010600030101010101" pitchFamily="2" charset="-122"/>
                <a:cs typeface="Calibri" panose="020F0502020204030204" pitchFamily="34" charset="0"/>
              </a:rPr>
              <a:t>практич</a:t>
            </a:r>
            <a:r>
              <a:rPr lang="ru-RU" dirty="0">
                <a:solidFill>
                  <a:srgbClr val="002060"/>
                </a:solidFill>
                <a:latin typeface="Calibri" panose="020F0502020204030204" pitchFamily="34" charset="0"/>
                <a:ea typeface="SimSun" panose="02010600030101010101" pitchFamily="2" charset="-122"/>
                <a:cs typeface="Calibri" panose="020F0502020204030204" pitchFamily="34" charset="0"/>
              </a:rPr>
              <a:t>. конференции-биеннале, 9-11 ноября 2016 г., г. Москва / </a:t>
            </a:r>
            <a:r>
              <a:rPr lang="ru-RU" dirty="0" err="1">
                <a:solidFill>
                  <a:srgbClr val="002060"/>
                </a:solidFill>
                <a:latin typeface="Calibri" panose="020F0502020204030204" pitchFamily="34" charset="0"/>
                <a:ea typeface="SimSun" panose="02010600030101010101" pitchFamily="2" charset="-122"/>
                <a:cs typeface="Calibri" panose="020F0502020204030204" pitchFamily="34" charset="0"/>
              </a:rPr>
              <a:t>Финуниверситет</a:t>
            </a:r>
            <a:r>
              <a:rPr lang="ru-RU" dirty="0">
                <a:solidFill>
                  <a:srgbClr val="002060"/>
                </a:solidFill>
                <a:latin typeface="Calibri" panose="020F0502020204030204" pitchFamily="34" charset="0"/>
                <a:ea typeface="SimSun" panose="02010600030101010101" pitchFamily="2" charset="-122"/>
                <a:cs typeface="Calibri" panose="020F0502020204030204" pitchFamily="34" charset="0"/>
              </a:rPr>
              <a:t> ; под ред. Г.Б. </a:t>
            </a:r>
            <a:r>
              <a:rPr lang="ru-RU" dirty="0" err="1">
                <a:solidFill>
                  <a:srgbClr val="002060"/>
                </a:solidFill>
                <a:latin typeface="Calibri" panose="020F0502020204030204" pitchFamily="34" charset="0"/>
                <a:ea typeface="SimSun" panose="02010600030101010101" pitchFamily="2" charset="-122"/>
                <a:cs typeface="Calibri" panose="020F0502020204030204" pitchFamily="34" charset="0"/>
              </a:rPr>
              <a:t>Клейнера</a:t>
            </a:r>
            <a:r>
              <a:rPr lang="ru-RU" dirty="0">
                <a:solidFill>
                  <a:srgbClr val="002060"/>
                </a:solidFill>
                <a:latin typeface="Calibri" panose="020F0502020204030204" pitchFamily="34" charset="0"/>
                <a:ea typeface="SimSun" panose="02010600030101010101" pitchFamily="2" charset="-122"/>
                <a:cs typeface="Calibri" panose="020F0502020204030204" pitchFamily="34" charset="0"/>
              </a:rPr>
              <a:t>, С.Е. </a:t>
            </a:r>
            <a:r>
              <a:rPr lang="ru-RU" dirty="0" err="1">
                <a:solidFill>
                  <a:srgbClr val="002060"/>
                </a:solidFill>
                <a:latin typeface="Calibri" panose="020F0502020204030204" pitchFamily="34" charset="0"/>
                <a:ea typeface="SimSun" panose="02010600030101010101" pitchFamily="2" charset="-122"/>
                <a:cs typeface="Calibri" panose="020F0502020204030204" pitchFamily="34" charset="0"/>
              </a:rPr>
              <a:t>Щепетовой</a:t>
            </a:r>
            <a:r>
              <a:rPr lang="ru-RU" dirty="0">
                <a:solidFill>
                  <a:srgbClr val="002060"/>
                </a:solidFill>
                <a:latin typeface="Calibri" panose="020F0502020204030204" pitchFamily="34" charset="0"/>
                <a:ea typeface="SimSun" panose="02010600030101010101" pitchFamily="2" charset="-122"/>
                <a:cs typeface="Calibri" panose="020F0502020204030204" pitchFamily="34" charset="0"/>
              </a:rPr>
              <a:t>. — Москва: </a:t>
            </a:r>
            <a:r>
              <a:rPr lang="ru-RU" dirty="0" err="1">
                <a:solidFill>
                  <a:srgbClr val="002060"/>
                </a:solidFill>
                <a:latin typeface="Calibri" panose="020F0502020204030204" pitchFamily="34" charset="0"/>
                <a:ea typeface="SimSun" panose="02010600030101010101" pitchFamily="2" charset="-122"/>
                <a:cs typeface="Calibri" panose="020F0502020204030204" pitchFamily="34" charset="0"/>
              </a:rPr>
              <a:t>Финуниверситет</a:t>
            </a:r>
            <a:r>
              <a:rPr lang="ru-RU" dirty="0">
                <a:solidFill>
                  <a:srgbClr val="002060"/>
                </a:solidFill>
                <a:latin typeface="Calibri" panose="020F0502020204030204" pitchFamily="34" charset="0"/>
                <a:ea typeface="SimSun" panose="02010600030101010101" pitchFamily="2" charset="-122"/>
                <a:cs typeface="Calibri" panose="020F0502020204030204" pitchFamily="34" charset="0"/>
              </a:rPr>
              <a:t>, 2016 — 140 с. — На русском и англ. яз. — Имеется электронная версия: Электронные данные (1 файл: 12,2 Мб). — Свободный доступ из сети Интернет (чтение, печать, копирование). — &lt; URL:</a:t>
            </a:r>
            <a:r>
              <a:rPr lang="ru-RU" u="sng" dirty="0">
                <a:solidFill>
                  <a:srgbClr val="002060"/>
                </a:solidFill>
                <a:latin typeface="Calibri" panose="020F0502020204030204" pitchFamily="34" charset="0"/>
                <a:ea typeface="SimSun" panose="02010600030101010101" pitchFamily="2" charset="-122"/>
                <a:cs typeface="Calibri" panose="020F0502020204030204" pitchFamily="34" charset="0"/>
              </a:rPr>
              <a:t>http://elib.fa.ru/fbook/klaner_60319.pdf </a:t>
            </a:r>
            <a:r>
              <a:rPr lang="ru-RU" dirty="0">
                <a:solidFill>
                  <a:srgbClr val="002060"/>
                </a:solidFill>
                <a:latin typeface="Calibri" panose="020F0502020204030204" pitchFamily="34" charset="0"/>
                <a:ea typeface="SimSun" panose="02010600030101010101" pitchFamily="2" charset="-122"/>
                <a:cs typeface="Calibri" panose="020F0502020204030204" pitchFamily="34" charset="0"/>
              </a:rPr>
              <a:t>&gt;.</a:t>
            </a:r>
            <a:endParaRPr lang="ru-RU"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68168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Изображение19"/>
          <p:cNvPicPr/>
          <p:nvPr/>
        </p:nvPicPr>
        <p:blipFill>
          <a:blip r:embed="rId2">
            <a:lum/>
            <a:alphaModFix/>
          </a:blip>
          <a:srcRect/>
          <a:stretch>
            <a:fillRect/>
          </a:stretch>
        </p:blipFill>
        <p:spPr>
          <a:xfrm>
            <a:off x="8562385" y="436835"/>
            <a:ext cx="2890344" cy="2894944"/>
          </a:xfrm>
          <a:prstGeom prst="rect">
            <a:avLst/>
          </a:prstGeom>
        </p:spPr>
      </p:pic>
      <p:sp>
        <p:nvSpPr>
          <p:cNvPr id="3" name="Прямоугольник 2"/>
          <p:cNvSpPr/>
          <p:nvPr/>
        </p:nvSpPr>
        <p:spPr>
          <a:xfrm>
            <a:off x="361624" y="436835"/>
            <a:ext cx="7706046" cy="2841291"/>
          </a:xfrm>
          <a:prstGeom prst="rect">
            <a:avLst/>
          </a:prstGeom>
        </p:spPr>
        <p:txBody>
          <a:bodyPr wrap="square">
            <a:spAutoFit/>
          </a:bodyPr>
          <a:lstStyle/>
          <a:p>
            <a:pPr>
              <a:lnSpc>
                <a:spcPct val="120000"/>
              </a:lnSpc>
              <a:spcAft>
                <a:spcPts val="700"/>
              </a:spcAft>
            </a:pPr>
            <a:r>
              <a:rPr lang="ru-RU" b="1" kern="150" dirty="0">
                <a:solidFill>
                  <a:srgbClr val="002060"/>
                </a:solidFill>
                <a:latin typeface="Calibri" panose="020F0502020204030204" pitchFamily="34" charset="0"/>
                <a:ea typeface="SimSun" panose="02010600030101010101" pitchFamily="2" charset="-122"/>
                <a:cs typeface="Calibri" panose="020F0502020204030204" pitchFamily="34" charset="0"/>
              </a:rPr>
              <a:t>Библиографическое описание</a:t>
            </a:r>
          </a:p>
          <a:p>
            <a:pPr>
              <a:lnSpc>
                <a:spcPct val="120000"/>
              </a:lnSpc>
              <a:spcAft>
                <a:spcPts val="700"/>
              </a:spcAft>
            </a:pPr>
            <a:r>
              <a:rPr lang="ru-RU" kern="150" dirty="0" smtClean="0">
                <a:solidFill>
                  <a:srgbClr val="002060"/>
                </a:solidFill>
                <a:latin typeface="Calibri" panose="020F0502020204030204" pitchFamily="34" charset="0"/>
                <a:ea typeface="SimSun" panose="02010600030101010101" pitchFamily="2" charset="-122"/>
                <a:cs typeface="Calibri" panose="020F0502020204030204" pitchFamily="34" charset="0"/>
              </a:rPr>
              <a:t>Звягин</a:t>
            </a:r>
            <a:r>
              <a:rPr lang="ru-RU" kern="150" dirty="0">
                <a:solidFill>
                  <a:srgbClr val="002060"/>
                </a:solidFill>
                <a:latin typeface="Calibri" panose="020F0502020204030204" pitchFamily="34" charset="0"/>
                <a:ea typeface="SimSun" panose="02010600030101010101" pitchFamily="2" charset="-122"/>
                <a:cs typeface="Calibri" panose="020F0502020204030204" pitchFamily="34" charset="0"/>
              </a:rPr>
              <a:t>, Л.С. Системный анализ и моделирование управления инвестициями в условиях экономической турбулентности = </a:t>
            </a:r>
            <a:r>
              <a:rPr lang="en-US" kern="150" dirty="0">
                <a:solidFill>
                  <a:srgbClr val="002060"/>
                </a:solidFill>
                <a:latin typeface="Calibri" panose="020F0502020204030204" pitchFamily="34" charset="0"/>
                <a:ea typeface="SimSun" panose="02010600030101010101" pitchFamily="2" charset="-122"/>
                <a:cs typeface="Calibri" panose="020F0502020204030204" pitchFamily="34" charset="0"/>
              </a:rPr>
              <a:t>System analysis and modeling for investment management in conditions of economic turbulence</a:t>
            </a:r>
            <a:r>
              <a:rPr lang="ru-RU" kern="150" dirty="0">
                <a:solidFill>
                  <a:srgbClr val="002060"/>
                </a:solidFill>
                <a:latin typeface="Calibri" panose="020F0502020204030204" pitchFamily="34" charset="0"/>
                <a:ea typeface="SimSun" panose="02010600030101010101" pitchFamily="2" charset="-122"/>
                <a:cs typeface="Calibri" panose="020F0502020204030204" pitchFamily="34" charset="0"/>
              </a:rPr>
              <a:t> [Электронный ресурс]: Монография / Л.С. Звягин. — Электронные данные (1 файл: 1,7 Мб). — М.: </a:t>
            </a:r>
            <a:r>
              <a:rPr lang="ru-RU" kern="150" dirty="0" err="1">
                <a:solidFill>
                  <a:srgbClr val="002060"/>
                </a:solidFill>
                <a:latin typeface="Calibri" panose="020F0502020204030204" pitchFamily="34" charset="0"/>
                <a:ea typeface="SimSun" panose="02010600030101010101" pitchFamily="2" charset="-122"/>
                <a:cs typeface="Calibri" panose="020F0502020204030204" pitchFamily="34" charset="0"/>
              </a:rPr>
              <a:t>Финуниверситет</a:t>
            </a:r>
            <a:r>
              <a:rPr lang="ru-RU" kern="150" dirty="0">
                <a:solidFill>
                  <a:srgbClr val="002060"/>
                </a:solidFill>
                <a:latin typeface="Calibri" panose="020F0502020204030204" pitchFamily="34" charset="0"/>
                <a:ea typeface="SimSun" panose="02010600030101010101" pitchFamily="2" charset="-122"/>
                <a:cs typeface="Calibri" panose="020F0502020204030204" pitchFamily="34" charset="0"/>
              </a:rPr>
              <a:t>, 2016 — 1 </a:t>
            </a:r>
            <a:r>
              <a:rPr lang="en-US" kern="150" dirty="0">
                <a:solidFill>
                  <a:srgbClr val="002060"/>
                </a:solidFill>
                <a:latin typeface="Calibri" panose="020F0502020204030204" pitchFamily="34" charset="0"/>
                <a:ea typeface="SimSun" panose="02010600030101010101" pitchFamily="2" charset="-122"/>
                <a:cs typeface="Calibri" panose="020F0502020204030204" pitchFamily="34" charset="0"/>
              </a:rPr>
              <a:t>CD</a:t>
            </a:r>
            <a:r>
              <a:rPr lang="ru-RU" kern="150" dirty="0">
                <a:solidFill>
                  <a:srgbClr val="002060"/>
                </a:solidFill>
                <a:latin typeface="Calibri" panose="020F0502020204030204" pitchFamily="34" charset="0"/>
                <a:ea typeface="SimSun" panose="02010600030101010101" pitchFamily="2" charset="-122"/>
                <a:cs typeface="Calibri" panose="020F0502020204030204" pitchFamily="34" charset="0"/>
              </a:rPr>
              <a:t>. — Только электронный ресурс. — Доступ из локальной сети </a:t>
            </a:r>
            <a:r>
              <a:rPr lang="ru-RU" kern="150" dirty="0" err="1">
                <a:solidFill>
                  <a:srgbClr val="002060"/>
                </a:solidFill>
                <a:latin typeface="Calibri" panose="020F0502020204030204" pitchFamily="34" charset="0"/>
                <a:ea typeface="SimSun" panose="02010600030101010101" pitchFamily="2" charset="-122"/>
                <a:cs typeface="Calibri" panose="020F0502020204030204" pitchFamily="34" charset="0"/>
              </a:rPr>
              <a:t>Финуниверситета</a:t>
            </a:r>
            <a:r>
              <a:rPr lang="ru-RU" kern="150" dirty="0">
                <a:solidFill>
                  <a:srgbClr val="002060"/>
                </a:solidFill>
                <a:latin typeface="Calibri" panose="020F0502020204030204" pitchFamily="34" charset="0"/>
                <a:ea typeface="SimSun" panose="02010600030101010101" pitchFamily="2" charset="-122"/>
                <a:cs typeface="Calibri" panose="020F0502020204030204" pitchFamily="34" charset="0"/>
              </a:rPr>
              <a:t>(чтение). — &lt;</a:t>
            </a:r>
            <a:r>
              <a:rPr lang="en-US" kern="150" dirty="0">
                <a:solidFill>
                  <a:srgbClr val="002060"/>
                </a:solidFill>
                <a:latin typeface="Calibri" panose="020F0502020204030204" pitchFamily="34" charset="0"/>
                <a:ea typeface="SimSun" panose="02010600030101010101" pitchFamily="2" charset="-122"/>
                <a:cs typeface="Calibri" panose="020F0502020204030204" pitchFamily="34" charset="0"/>
              </a:rPr>
              <a:t>URL</a:t>
            </a:r>
            <a:r>
              <a:rPr lang="ru-RU" kern="150" dirty="0">
                <a:solidFill>
                  <a:srgbClr val="002060"/>
                </a:solidFill>
                <a:latin typeface="Calibri" panose="020F0502020204030204" pitchFamily="34" charset="0"/>
                <a:ea typeface="SimSun" panose="02010600030101010101" pitchFamily="2" charset="-122"/>
                <a:cs typeface="Calibri" panose="020F0502020204030204" pitchFamily="34" charset="0"/>
              </a:rPr>
              <a:t>:</a:t>
            </a:r>
            <a:r>
              <a:rPr lang="en-US" kern="150" dirty="0">
                <a:solidFill>
                  <a:srgbClr val="002060"/>
                </a:solidFill>
                <a:latin typeface="Calibri" panose="020F0502020204030204" pitchFamily="34" charset="0"/>
                <a:ea typeface="SimSun" panose="02010600030101010101" pitchFamily="2" charset="-122"/>
                <a:cs typeface="Calibri" panose="020F0502020204030204" pitchFamily="34" charset="0"/>
              </a:rPr>
              <a:t>http</a:t>
            </a:r>
            <a:r>
              <a:rPr lang="ru-RU" kern="150" dirty="0">
                <a:solidFill>
                  <a:srgbClr val="002060"/>
                </a:solidFill>
                <a:latin typeface="Calibri" panose="020F0502020204030204" pitchFamily="34" charset="0"/>
                <a:ea typeface="SimSun" panose="02010600030101010101" pitchFamily="2" charset="-122"/>
                <a:cs typeface="Calibri" panose="020F0502020204030204" pitchFamily="34" charset="0"/>
              </a:rPr>
              <a:t>://</a:t>
            </a:r>
            <a:r>
              <a:rPr lang="en-US" kern="150" dirty="0" err="1">
                <a:solidFill>
                  <a:srgbClr val="002060"/>
                </a:solidFill>
                <a:latin typeface="Calibri" panose="020F0502020204030204" pitchFamily="34" charset="0"/>
                <a:ea typeface="SimSun" panose="02010600030101010101" pitchFamily="2" charset="-122"/>
                <a:cs typeface="Calibri" panose="020F0502020204030204" pitchFamily="34" charset="0"/>
              </a:rPr>
              <a:t>elib</a:t>
            </a:r>
            <a:r>
              <a:rPr lang="ru-RU" kern="150" dirty="0">
                <a:solidFill>
                  <a:srgbClr val="002060"/>
                </a:solidFill>
                <a:latin typeface="Calibri" panose="020F0502020204030204" pitchFamily="34" charset="0"/>
                <a:ea typeface="SimSun" panose="02010600030101010101" pitchFamily="2" charset="-122"/>
                <a:cs typeface="Calibri" panose="020F0502020204030204" pitchFamily="34" charset="0"/>
              </a:rPr>
              <a:t>.</a:t>
            </a:r>
            <a:r>
              <a:rPr lang="en-US" kern="150" dirty="0">
                <a:solidFill>
                  <a:srgbClr val="002060"/>
                </a:solidFill>
                <a:latin typeface="Calibri" panose="020F0502020204030204" pitchFamily="34" charset="0"/>
                <a:ea typeface="SimSun" panose="02010600030101010101" pitchFamily="2" charset="-122"/>
                <a:cs typeface="Calibri" panose="020F0502020204030204" pitchFamily="34" charset="0"/>
              </a:rPr>
              <a:t>fa</a:t>
            </a:r>
            <a:r>
              <a:rPr lang="ru-RU" kern="150" dirty="0">
                <a:solidFill>
                  <a:srgbClr val="002060"/>
                </a:solidFill>
                <a:latin typeface="Calibri" panose="020F0502020204030204" pitchFamily="34" charset="0"/>
                <a:ea typeface="SimSun" panose="02010600030101010101" pitchFamily="2" charset="-122"/>
                <a:cs typeface="Calibri" panose="020F0502020204030204" pitchFamily="34" charset="0"/>
              </a:rPr>
              <a:t>.</a:t>
            </a:r>
            <a:r>
              <a:rPr lang="en-US" kern="150" dirty="0" err="1">
                <a:solidFill>
                  <a:srgbClr val="002060"/>
                </a:solidFill>
                <a:latin typeface="Calibri" panose="020F0502020204030204" pitchFamily="34" charset="0"/>
                <a:ea typeface="SimSun" panose="02010600030101010101" pitchFamily="2" charset="-122"/>
                <a:cs typeface="Calibri" panose="020F0502020204030204" pitchFamily="34" charset="0"/>
              </a:rPr>
              <a:t>ru</a:t>
            </a:r>
            <a:r>
              <a:rPr lang="ru-RU" kern="150" dirty="0">
                <a:solidFill>
                  <a:srgbClr val="002060"/>
                </a:solidFill>
                <a:latin typeface="Calibri" panose="020F0502020204030204" pitchFamily="34" charset="0"/>
                <a:ea typeface="SimSun" panose="02010600030101010101" pitchFamily="2" charset="-122"/>
                <a:cs typeface="Calibri" panose="020F0502020204030204" pitchFamily="34" charset="0"/>
              </a:rPr>
              <a:t>/</a:t>
            </a:r>
            <a:r>
              <a:rPr lang="en-US" kern="150" dirty="0" err="1">
                <a:solidFill>
                  <a:srgbClr val="002060"/>
                </a:solidFill>
                <a:latin typeface="Calibri" panose="020F0502020204030204" pitchFamily="34" charset="0"/>
                <a:ea typeface="SimSun" panose="02010600030101010101" pitchFamily="2" charset="-122"/>
                <a:cs typeface="Calibri" panose="020F0502020204030204" pitchFamily="34" charset="0"/>
              </a:rPr>
              <a:t>rbook</a:t>
            </a:r>
            <a:r>
              <a:rPr lang="ru-RU" kern="150" dirty="0">
                <a:solidFill>
                  <a:srgbClr val="002060"/>
                </a:solidFill>
                <a:latin typeface="Calibri" panose="020F0502020204030204" pitchFamily="34" charset="0"/>
                <a:ea typeface="SimSun" panose="02010600030101010101" pitchFamily="2" charset="-122"/>
                <a:cs typeface="Calibri" panose="020F0502020204030204" pitchFamily="34" charset="0"/>
              </a:rPr>
              <a:t>/</a:t>
            </a:r>
            <a:r>
              <a:rPr lang="en-US" kern="150" dirty="0" err="1">
                <a:solidFill>
                  <a:srgbClr val="002060"/>
                </a:solidFill>
                <a:latin typeface="Calibri" panose="020F0502020204030204" pitchFamily="34" charset="0"/>
                <a:ea typeface="SimSun" panose="02010600030101010101" pitchFamily="2" charset="-122"/>
                <a:cs typeface="Calibri" panose="020F0502020204030204" pitchFamily="34" charset="0"/>
              </a:rPr>
              <a:t>zviagin</a:t>
            </a:r>
            <a:r>
              <a:rPr lang="ru-RU" kern="150" dirty="0">
                <a:solidFill>
                  <a:srgbClr val="002060"/>
                </a:solidFill>
                <a:latin typeface="Calibri" panose="020F0502020204030204" pitchFamily="34" charset="0"/>
                <a:ea typeface="SimSun" panose="02010600030101010101" pitchFamily="2" charset="-122"/>
                <a:cs typeface="Calibri" panose="020F0502020204030204" pitchFamily="34" charset="0"/>
              </a:rPr>
              <a:t>_1688.</a:t>
            </a:r>
            <a:r>
              <a:rPr lang="en-US" kern="150" dirty="0">
                <a:solidFill>
                  <a:srgbClr val="002060"/>
                </a:solidFill>
                <a:latin typeface="Calibri" panose="020F0502020204030204" pitchFamily="34" charset="0"/>
                <a:ea typeface="SimSun" panose="02010600030101010101" pitchFamily="2" charset="-122"/>
                <a:cs typeface="Calibri" panose="020F0502020204030204" pitchFamily="34" charset="0"/>
              </a:rPr>
              <a:t>pdf</a:t>
            </a:r>
            <a:r>
              <a:rPr lang="ru-RU" kern="150" dirty="0">
                <a:solidFill>
                  <a:srgbClr val="002060"/>
                </a:solidFill>
                <a:latin typeface="Calibri" panose="020F0502020204030204" pitchFamily="34" charset="0"/>
                <a:ea typeface="SimSun" panose="02010600030101010101" pitchFamily="2" charset="-122"/>
                <a:cs typeface="Calibri" panose="020F0502020204030204" pitchFamily="34" charset="0"/>
              </a:rPr>
              <a:t>&gt;.</a:t>
            </a:r>
            <a:endParaRPr lang="ru-RU" kern="150" dirty="0">
              <a:solidFill>
                <a:srgbClr val="002060"/>
              </a:solidFill>
              <a:effectLst/>
              <a:latin typeface="Calibri" panose="020F0502020204030204" pitchFamily="34" charset="0"/>
              <a:ea typeface="SimSun" panose="02010600030101010101" pitchFamily="2" charset="-122"/>
              <a:cs typeface="Calibri" panose="020F0502020204030204" pitchFamily="34" charset="0"/>
            </a:endParaRPr>
          </a:p>
        </p:txBody>
      </p:sp>
      <p:pic>
        <p:nvPicPr>
          <p:cNvPr id="4" name="Изображение18"/>
          <p:cNvPicPr/>
          <p:nvPr/>
        </p:nvPicPr>
        <p:blipFill>
          <a:blip r:embed="rId3">
            <a:lum/>
            <a:alphaModFix/>
          </a:blip>
          <a:srcRect/>
          <a:stretch>
            <a:fillRect/>
          </a:stretch>
        </p:blipFill>
        <p:spPr>
          <a:xfrm>
            <a:off x="8562385" y="3749771"/>
            <a:ext cx="2911365" cy="2910709"/>
          </a:xfrm>
          <a:prstGeom prst="rect">
            <a:avLst/>
          </a:prstGeom>
        </p:spPr>
      </p:pic>
      <p:sp>
        <p:nvSpPr>
          <p:cNvPr id="5" name="Прямоугольник 4"/>
          <p:cNvSpPr/>
          <p:nvPr/>
        </p:nvSpPr>
        <p:spPr>
          <a:xfrm>
            <a:off x="361624" y="3797048"/>
            <a:ext cx="7903779" cy="2816156"/>
          </a:xfrm>
          <a:prstGeom prst="rect">
            <a:avLst/>
          </a:prstGeom>
        </p:spPr>
        <p:txBody>
          <a:bodyPr wrap="square">
            <a:spAutoFit/>
          </a:bodyPr>
          <a:lstStyle/>
          <a:p>
            <a:pPr>
              <a:spcBef>
                <a:spcPts val="1200"/>
              </a:spcBef>
              <a:spcAft>
                <a:spcPts val="600"/>
              </a:spcAft>
            </a:pPr>
            <a:r>
              <a:rPr lang="ru-RU" b="1" kern="150" dirty="0">
                <a:solidFill>
                  <a:srgbClr val="002060"/>
                </a:solidFill>
                <a:latin typeface="Calibri" panose="020F0502020204030204" pitchFamily="34" charset="0"/>
                <a:ea typeface="SimSun" panose="02010600030101010101" pitchFamily="2" charset="-122"/>
                <a:cs typeface="Calibri" panose="020F0502020204030204" pitchFamily="34" charset="0"/>
              </a:rPr>
              <a:t>Библиографическое </a:t>
            </a:r>
            <a:r>
              <a:rPr lang="ru-RU" b="1" kern="150" dirty="0" smtClean="0">
                <a:solidFill>
                  <a:srgbClr val="002060"/>
                </a:solidFill>
                <a:latin typeface="Calibri" panose="020F0502020204030204" pitchFamily="34" charset="0"/>
                <a:ea typeface="SimSun" panose="02010600030101010101" pitchFamily="2" charset="-122"/>
                <a:cs typeface="Calibri" panose="020F0502020204030204" pitchFamily="34" charset="0"/>
              </a:rPr>
              <a:t>описание</a:t>
            </a:r>
          </a:p>
          <a:p>
            <a:pPr>
              <a:spcBef>
                <a:spcPts val="1200"/>
              </a:spcBef>
              <a:spcAft>
                <a:spcPts val="600"/>
              </a:spcAft>
            </a:pPr>
            <a:r>
              <a:rPr lang="ru-RU" kern="150" dirty="0" smtClean="0">
                <a:solidFill>
                  <a:srgbClr val="002060"/>
                </a:solidFill>
                <a:latin typeface="Calibri" panose="020F0502020204030204" pitchFamily="34" charset="0"/>
                <a:ea typeface="NSimSun" panose="02010609030101010101" pitchFamily="49" charset="-122"/>
                <a:cs typeface="Calibri" panose="020F0502020204030204" pitchFamily="34" charset="0"/>
              </a:rPr>
              <a:t>Звягин</a:t>
            </a:r>
            <a:r>
              <a:rPr lang="ru-RU" kern="150" dirty="0">
                <a:solidFill>
                  <a:srgbClr val="002060"/>
                </a:solidFill>
                <a:latin typeface="Calibri" panose="020F0502020204030204" pitchFamily="34" charset="0"/>
                <a:ea typeface="NSimSun" panose="02010609030101010101" pitchFamily="49" charset="-122"/>
                <a:cs typeface="Calibri" panose="020F0502020204030204" pitchFamily="34" charset="0"/>
              </a:rPr>
              <a:t>, Л.С. Методы финансовых расчетов: Сборник задач для проведения c</a:t>
            </a:r>
            <a:r>
              <a:rPr lang="en-US" kern="150" dirty="0">
                <a:solidFill>
                  <a:srgbClr val="002060"/>
                </a:solidFill>
                <a:latin typeface="Calibri" panose="020F0502020204030204" pitchFamily="34" charset="0"/>
                <a:ea typeface="NSimSun" panose="02010609030101010101" pitchFamily="49" charset="-122"/>
                <a:cs typeface="Calibri" panose="020F0502020204030204" pitchFamily="34" charset="0"/>
              </a:rPr>
              <a:t>a</a:t>
            </a:r>
            <a:r>
              <a:rPr lang="ru-RU" kern="150" dirty="0" err="1">
                <a:solidFill>
                  <a:srgbClr val="002060"/>
                </a:solidFill>
                <a:latin typeface="Calibri" panose="020F0502020204030204" pitchFamily="34" charset="0"/>
                <a:ea typeface="NSimSun" panose="02010609030101010101" pitchFamily="49" charset="-122"/>
                <a:cs typeface="Calibri" panose="020F0502020204030204" pitchFamily="34" charset="0"/>
              </a:rPr>
              <a:t>se</a:t>
            </a:r>
            <a:r>
              <a:rPr lang="ru-RU" kern="150" dirty="0">
                <a:solidFill>
                  <a:srgbClr val="002060"/>
                </a:solidFill>
                <a:latin typeface="Calibri" panose="020F0502020204030204" pitchFamily="34" charset="0"/>
                <a:ea typeface="NSimSun" panose="02010609030101010101" pitchFamily="49" charset="-122"/>
                <a:cs typeface="Calibri" panose="020F0502020204030204" pitchFamily="34" charset="0"/>
              </a:rPr>
              <a:t>-</a:t>
            </a:r>
            <a:r>
              <a:rPr lang="en-US" kern="150" dirty="0">
                <a:solidFill>
                  <a:srgbClr val="002060"/>
                </a:solidFill>
                <a:latin typeface="Calibri" panose="020F0502020204030204" pitchFamily="34" charset="0"/>
                <a:ea typeface="NSimSun" panose="02010609030101010101" pitchFamily="49" charset="-122"/>
                <a:cs typeface="Calibri" panose="020F0502020204030204" pitchFamily="34" charset="0"/>
              </a:rPr>
              <a:t>study</a:t>
            </a:r>
            <a:r>
              <a:rPr lang="ru-RU" kern="150" dirty="0">
                <a:solidFill>
                  <a:srgbClr val="002060"/>
                </a:solidFill>
                <a:latin typeface="Calibri" panose="020F0502020204030204" pitchFamily="34" charset="0"/>
                <a:ea typeface="NSimSun" panose="02010609030101010101" pitchFamily="49" charset="-122"/>
                <a:cs typeface="Calibri" panose="020F0502020204030204" pitchFamily="34" charset="0"/>
              </a:rPr>
              <a:t> = </a:t>
            </a:r>
            <a:r>
              <a:rPr lang="en-US" kern="150" dirty="0">
                <a:solidFill>
                  <a:srgbClr val="002060"/>
                </a:solidFill>
                <a:latin typeface="Calibri" panose="020F0502020204030204" pitchFamily="34" charset="0"/>
                <a:ea typeface="NSimSun" panose="02010609030101010101" pitchFamily="49" charset="-122"/>
                <a:cs typeface="Calibri" panose="020F0502020204030204" pitchFamily="34" charset="0"/>
              </a:rPr>
              <a:t>Methods</a:t>
            </a:r>
            <a:r>
              <a:rPr lang="ru-RU" kern="150" dirty="0">
                <a:solidFill>
                  <a:srgbClr val="002060"/>
                </a:solidFill>
                <a:latin typeface="Calibri" panose="020F0502020204030204" pitchFamily="34" charset="0"/>
                <a:ea typeface="NSimSun" panose="02010609030101010101" pitchFamily="49" charset="-122"/>
                <a:cs typeface="Calibri" panose="020F0502020204030204" pitchFamily="34" charset="0"/>
              </a:rPr>
              <a:t> </a:t>
            </a:r>
            <a:r>
              <a:rPr lang="ru-RU" kern="150" dirty="0" err="1">
                <a:solidFill>
                  <a:srgbClr val="002060"/>
                </a:solidFill>
                <a:latin typeface="Calibri" panose="020F0502020204030204" pitchFamily="34" charset="0"/>
                <a:ea typeface="NSimSun" panose="02010609030101010101" pitchFamily="49" charset="-122"/>
                <a:cs typeface="Calibri" panose="020F0502020204030204" pitchFamily="34" charset="0"/>
              </a:rPr>
              <a:t>of</a:t>
            </a:r>
            <a:r>
              <a:rPr lang="ru-RU" kern="150" dirty="0">
                <a:solidFill>
                  <a:srgbClr val="002060"/>
                </a:solidFill>
                <a:latin typeface="Calibri" panose="020F0502020204030204" pitchFamily="34" charset="0"/>
                <a:ea typeface="NSimSun" panose="02010609030101010101" pitchFamily="49" charset="-122"/>
                <a:cs typeface="Calibri" panose="020F0502020204030204" pitchFamily="34" charset="0"/>
              </a:rPr>
              <a:t> </a:t>
            </a:r>
            <a:r>
              <a:rPr lang="en-US" kern="150" dirty="0">
                <a:solidFill>
                  <a:srgbClr val="002060"/>
                </a:solidFill>
                <a:latin typeface="Calibri" panose="020F0502020204030204" pitchFamily="34" charset="0"/>
                <a:ea typeface="NSimSun" panose="02010609030101010101" pitchFamily="49" charset="-122"/>
                <a:cs typeface="Calibri" panose="020F0502020204030204" pitchFamily="34" charset="0"/>
              </a:rPr>
              <a:t>financial calculations</a:t>
            </a:r>
            <a:r>
              <a:rPr lang="ru-RU" kern="150" dirty="0">
                <a:solidFill>
                  <a:srgbClr val="002060"/>
                </a:solidFill>
                <a:latin typeface="Calibri" panose="020F0502020204030204" pitchFamily="34" charset="0"/>
                <a:ea typeface="NSimSun" panose="02010609030101010101" pitchFamily="49" charset="-122"/>
                <a:cs typeface="Calibri" panose="020F0502020204030204" pitchFamily="34" charset="0"/>
              </a:rPr>
              <a:t>: </a:t>
            </a:r>
            <a:r>
              <a:rPr lang="en-US" kern="150" dirty="0">
                <a:solidFill>
                  <a:srgbClr val="002060"/>
                </a:solidFill>
                <a:latin typeface="Calibri" panose="020F0502020204030204" pitchFamily="34" charset="0"/>
                <a:ea typeface="NSimSun" panose="02010609030101010101" pitchFamily="49" charset="-122"/>
                <a:cs typeface="Calibri" panose="020F0502020204030204" pitchFamily="34" charset="0"/>
              </a:rPr>
              <a:t>Collection o</a:t>
            </a:r>
            <a:r>
              <a:rPr lang="ru-RU" kern="150" dirty="0">
                <a:solidFill>
                  <a:srgbClr val="002060"/>
                </a:solidFill>
                <a:latin typeface="Calibri" panose="020F0502020204030204" pitchFamily="34" charset="0"/>
                <a:ea typeface="NSimSun" panose="02010609030101010101" pitchFamily="49" charset="-122"/>
                <a:cs typeface="Calibri" panose="020F0502020204030204" pitchFamily="34" charset="0"/>
              </a:rPr>
              <a:t>f </a:t>
            </a:r>
            <a:r>
              <a:rPr lang="en-US" kern="150" dirty="0">
                <a:solidFill>
                  <a:srgbClr val="002060"/>
                </a:solidFill>
                <a:latin typeface="Calibri" panose="020F0502020204030204" pitchFamily="34" charset="0"/>
                <a:ea typeface="NSimSun" panose="02010609030101010101" pitchFamily="49" charset="-122"/>
                <a:cs typeface="Calibri" panose="020F0502020204030204" pitchFamily="34" charset="0"/>
              </a:rPr>
              <a:t>tasks</a:t>
            </a:r>
            <a:r>
              <a:rPr lang="ru-RU" kern="150" dirty="0">
                <a:solidFill>
                  <a:srgbClr val="002060"/>
                </a:solidFill>
                <a:latin typeface="Calibri" panose="020F0502020204030204" pitchFamily="34" charset="0"/>
                <a:ea typeface="NSimSun" panose="02010609030101010101" pitchFamily="49" charset="-122"/>
                <a:cs typeface="Calibri" panose="020F0502020204030204" pitchFamily="34" charset="0"/>
              </a:rPr>
              <a:t> </a:t>
            </a:r>
            <a:r>
              <a:rPr lang="ru-RU" kern="150" dirty="0" err="1">
                <a:solidFill>
                  <a:srgbClr val="002060"/>
                </a:solidFill>
                <a:latin typeface="Calibri" panose="020F0502020204030204" pitchFamily="34" charset="0"/>
                <a:ea typeface="NSimSun" panose="02010609030101010101" pitchFamily="49" charset="-122"/>
                <a:cs typeface="Calibri" panose="020F0502020204030204" pitchFamily="34" charset="0"/>
              </a:rPr>
              <a:t>for</a:t>
            </a:r>
            <a:r>
              <a:rPr lang="ru-RU" kern="150" dirty="0">
                <a:solidFill>
                  <a:srgbClr val="002060"/>
                </a:solidFill>
                <a:latin typeface="Calibri" panose="020F0502020204030204" pitchFamily="34" charset="0"/>
                <a:ea typeface="NSimSun" panose="02010609030101010101" pitchFamily="49" charset="-122"/>
                <a:cs typeface="Calibri" panose="020F0502020204030204" pitchFamily="34" charset="0"/>
              </a:rPr>
              <a:t> </a:t>
            </a:r>
            <a:r>
              <a:rPr lang="en-US" kern="150" dirty="0" err="1">
                <a:solidFill>
                  <a:srgbClr val="002060"/>
                </a:solidFill>
                <a:latin typeface="Calibri" panose="020F0502020204030204" pitchFamily="34" charset="0"/>
                <a:ea typeface="NSimSun" panose="02010609030101010101" pitchFamily="49" charset="-122"/>
                <a:cs typeface="Calibri" panose="020F0502020204030204" pitchFamily="34" charset="0"/>
              </a:rPr>
              <a:t>carryngout</a:t>
            </a:r>
            <a:r>
              <a:rPr lang="ru-RU" kern="150" dirty="0">
                <a:solidFill>
                  <a:srgbClr val="002060"/>
                </a:solidFill>
                <a:latin typeface="Calibri" panose="020F0502020204030204" pitchFamily="34" charset="0"/>
                <a:ea typeface="NSimSun" panose="02010609030101010101" pitchFamily="49" charset="-122"/>
                <a:cs typeface="Calibri" panose="020F0502020204030204" pitchFamily="34" charset="0"/>
              </a:rPr>
              <a:t> </a:t>
            </a:r>
            <a:r>
              <a:rPr lang="ru-RU" kern="150" dirty="0" err="1">
                <a:solidFill>
                  <a:srgbClr val="002060"/>
                </a:solidFill>
                <a:latin typeface="Calibri" panose="020F0502020204030204" pitchFamily="34" charset="0"/>
                <a:ea typeface="NSimSun" panose="02010609030101010101" pitchFamily="49" charset="-122"/>
                <a:cs typeface="Calibri" panose="020F0502020204030204" pitchFamily="34" charset="0"/>
              </a:rPr>
              <a:t>case-study</a:t>
            </a:r>
            <a:r>
              <a:rPr lang="ru-RU" kern="150" dirty="0">
                <a:solidFill>
                  <a:srgbClr val="002060"/>
                </a:solidFill>
                <a:latin typeface="Calibri" panose="020F0502020204030204" pitchFamily="34" charset="0"/>
                <a:ea typeface="NSimSun" panose="02010609030101010101" pitchFamily="49" charset="-122"/>
                <a:cs typeface="Calibri" panose="020F0502020204030204" pitchFamily="34" charset="0"/>
              </a:rPr>
              <a:t> [Электронный ресурс]: Учебное пособие / Л.С. Звягин, О.В. </a:t>
            </a:r>
            <a:r>
              <a:rPr lang="ru-RU" kern="150" dirty="0" err="1">
                <a:solidFill>
                  <a:srgbClr val="002060"/>
                </a:solidFill>
                <a:latin typeface="Calibri" panose="020F0502020204030204" pitchFamily="34" charset="0"/>
                <a:ea typeface="NSimSun" panose="02010609030101010101" pitchFamily="49" charset="-122"/>
                <a:cs typeface="Calibri" panose="020F0502020204030204" pitchFamily="34" charset="0"/>
              </a:rPr>
              <a:t>Данеев</a:t>
            </a:r>
            <a:r>
              <a:rPr lang="ru-RU" kern="150" dirty="0">
                <a:solidFill>
                  <a:srgbClr val="002060"/>
                </a:solidFill>
                <a:latin typeface="Calibri" panose="020F0502020204030204" pitchFamily="34" charset="0"/>
                <a:ea typeface="NSimSun" panose="02010609030101010101" pitchFamily="49" charset="-122"/>
                <a:cs typeface="Calibri" panose="020F0502020204030204" pitchFamily="34" charset="0"/>
              </a:rPr>
              <a:t>; </a:t>
            </a:r>
            <a:r>
              <a:rPr lang="ru-RU" kern="150" dirty="0" err="1">
                <a:solidFill>
                  <a:srgbClr val="002060"/>
                </a:solidFill>
                <a:latin typeface="Calibri" panose="020F0502020204030204" pitchFamily="34" charset="0"/>
                <a:ea typeface="NSimSun" panose="02010609030101010101" pitchFamily="49" charset="-122"/>
                <a:cs typeface="Calibri" panose="020F0502020204030204" pitchFamily="34" charset="0"/>
              </a:rPr>
              <a:t>Финуниверситет</a:t>
            </a:r>
            <a:r>
              <a:rPr lang="ru-RU" kern="150" dirty="0">
                <a:solidFill>
                  <a:srgbClr val="002060"/>
                </a:solidFill>
                <a:latin typeface="Calibri" panose="020F0502020204030204" pitchFamily="34" charset="0"/>
                <a:ea typeface="NSimSun" panose="02010609030101010101" pitchFamily="49" charset="-122"/>
                <a:cs typeface="Calibri" panose="020F0502020204030204" pitchFamily="34" charset="0"/>
              </a:rPr>
              <a:t>, Каф. системного анализа и моделирования </a:t>
            </a:r>
            <a:r>
              <a:rPr lang="ru-RU" kern="150" dirty="0" err="1">
                <a:solidFill>
                  <a:srgbClr val="002060"/>
                </a:solidFill>
                <a:latin typeface="Calibri" panose="020F0502020204030204" pitchFamily="34" charset="0"/>
                <a:ea typeface="NSimSun" panose="02010609030101010101" pitchFamily="49" charset="-122"/>
                <a:cs typeface="Calibri" panose="020F0502020204030204" pitchFamily="34" charset="0"/>
              </a:rPr>
              <a:t>экономич</a:t>
            </a:r>
            <a:r>
              <a:rPr lang="ru-RU" kern="150" dirty="0">
                <a:solidFill>
                  <a:srgbClr val="002060"/>
                </a:solidFill>
                <a:latin typeface="Calibri" panose="020F0502020204030204" pitchFamily="34" charset="0"/>
                <a:ea typeface="NSimSun" panose="02010609030101010101" pitchFamily="49" charset="-122"/>
                <a:cs typeface="Calibri" panose="020F0502020204030204" pitchFamily="34" charset="0"/>
              </a:rPr>
              <a:t>. процессов. — Электронные текстовые данные (1 файл: 1,1 Мб). — М.: </a:t>
            </a:r>
            <a:r>
              <a:rPr lang="ru-RU" kern="150" dirty="0" err="1">
                <a:solidFill>
                  <a:srgbClr val="002060"/>
                </a:solidFill>
                <a:latin typeface="Calibri" panose="020F0502020204030204" pitchFamily="34" charset="0"/>
                <a:ea typeface="NSimSun" panose="02010609030101010101" pitchFamily="49" charset="-122"/>
                <a:cs typeface="Calibri" panose="020F0502020204030204" pitchFamily="34" charset="0"/>
              </a:rPr>
              <a:t>Финуниверситет</a:t>
            </a:r>
            <a:r>
              <a:rPr lang="ru-RU" kern="150" dirty="0">
                <a:solidFill>
                  <a:srgbClr val="002060"/>
                </a:solidFill>
                <a:latin typeface="Calibri" panose="020F0502020204030204" pitchFamily="34" charset="0"/>
                <a:ea typeface="NSimSun" panose="02010609030101010101" pitchFamily="49" charset="-122"/>
                <a:cs typeface="Calibri" panose="020F0502020204030204" pitchFamily="34" charset="0"/>
              </a:rPr>
              <a:t>, 2016 — 1 CD. — Только электронный ресурс;. — Доступ из локальной сети </a:t>
            </a:r>
            <a:r>
              <a:rPr lang="ru-RU" kern="150" dirty="0" err="1">
                <a:solidFill>
                  <a:srgbClr val="002060"/>
                </a:solidFill>
                <a:latin typeface="Calibri" panose="020F0502020204030204" pitchFamily="34" charset="0"/>
                <a:ea typeface="NSimSun" panose="02010609030101010101" pitchFamily="49" charset="-122"/>
                <a:cs typeface="Calibri" panose="020F0502020204030204" pitchFamily="34" charset="0"/>
              </a:rPr>
              <a:t>Финуниверситета</a:t>
            </a:r>
            <a:r>
              <a:rPr lang="ru-RU" kern="150" dirty="0">
                <a:solidFill>
                  <a:srgbClr val="002060"/>
                </a:solidFill>
                <a:latin typeface="Calibri" panose="020F0502020204030204" pitchFamily="34" charset="0"/>
                <a:ea typeface="NSimSun" panose="02010609030101010101" pitchFamily="49" charset="-122"/>
                <a:cs typeface="Calibri" panose="020F0502020204030204" pitchFamily="34" charset="0"/>
              </a:rPr>
              <a:t> (чтение). — &lt;URL:</a:t>
            </a:r>
            <a:r>
              <a:rPr lang="ru-RU" u="sng" kern="150" dirty="0">
                <a:solidFill>
                  <a:srgbClr val="002060"/>
                </a:solidFill>
                <a:latin typeface="Calibri" panose="020F0502020204030204" pitchFamily="34" charset="0"/>
                <a:ea typeface="NSimSun" panose="02010609030101010101" pitchFamily="49" charset="-122"/>
                <a:cs typeface="Calibri" panose="020F0502020204030204" pitchFamily="34" charset="0"/>
              </a:rPr>
              <a:t>http://elib.fa.ru/rbook/zvyagin_daneev.pdf</a:t>
            </a:r>
            <a:r>
              <a:rPr lang="ru-RU" kern="150" dirty="0">
                <a:solidFill>
                  <a:srgbClr val="002060"/>
                </a:solidFill>
                <a:latin typeface="Calibri" panose="020F0502020204030204" pitchFamily="34" charset="0"/>
                <a:ea typeface="NSimSun" panose="02010609030101010101" pitchFamily="49" charset="-122"/>
                <a:cs typeface="Calibri" panose="020F0502020204030204" pitchFamily="34" charset="0"/>
              </a:rPr>
              <a:t>&gt;</a:t>
            </a:r>
            <a:endParaRPr lang="ru-RU" sz="3200" b="1" kern="150" dirty="0">
              <a:solidFill>
                <a:srgbClr val="002060"/>
              </a:solidFill>
              <a:latin typeface="Calibri" panose="020F0502020204030204" pitchFamily="34" charset="0"/>
              <a:ea typeface="NSimSun" panose="02010609030101010101" pitchFamily="49" charset="-122"/>
              <a:cs typeface="Calibri" panose="020F0502020204030204" pitchFamily="34" charset="0"/>
            </a:endParaRPr>
          </a:p>
        </p:txBody>
      </p:sp>
    </p:spTree>
    <p:extLst>
      <p:ext uri="{BB962C8B-B14F-4D97-AF65-F5344CB8AC3E}">
        <p14:creationId xmlns:p14="http://schemas.microsoft.com/office/powerpoint/2010/main" val="841304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33319" y="4909618"/>
            <a:ext cx="11108412" cy="1723549"/>
          </a:xfrm>
          <a:prstGeom prst="rect">
            <a:avLst/>
          </a:prstGeom>
        </p:spPr>
        <p:txBody>
          <a:bodyPr wrap="square">
            <a:spAutoFit/>
          </a:bodyPr>
          <a:lstStyle/>
          <a:p>
            <a:pPr>
              <a:spcAft>
                <a:spcPts val="0"/>
              </a:spcAft>
            </a:pPr>
            <a:r>
              <a:rPr lang="ru-RU" b="1" kern="150" dirty="0">
                <a:solidFill>
                  <a:srgbClr val="002060"/>
                </a:solidFill>
                <a:latin typeface="Calibri" panose="020F0502020204030204" pitchFamily="34" charset="0"/>
                <a:ea typeface="SimSun" panose="02010600030101010101" pitchFamily="2" charset="-122"/>
                <a:cs typeface="Calibri" panose="020F0502020204030204" pitchFamily="34" charset="0"/>
              </a:rPr>
              <a:t>Библиографическое описание</a:t>
            </a:r>
          </a:p>
          <a:p>
            <a:pPr>
              <a:spcAft>
                <a:spcPts val="0"/>
              </a:spcAft>
            </a:pPr>
            <a:r>
              <a:rPr lang="ru-RU" b="1" u="sng" kern="150" dirty="0" err="1" smtClean="0">
                <a:solidFill>
                  <a:srgbClr val="002060"/>
                </a:solidFill>
                <a:latin typeface="Calibri" panose="020F0502020204030204" pitchFamily="34" charset="0"/>
                <a:ea typeface="SimSun" panose="02010600030101010101" pitchFamily="2" charset="-122"/>
                <a:cs typeface="Calibri" panose="020F0502020204030204" pitchFamily="34" charset="0"/>
              </a:rPr>
              <a:t>Щепетова</a:t>
            </a:r>
            <a:r>
              <a:rPr lang="ru-RU" b="1" u="sng" kern="150" dirty="0">
                <a:solidFill>
                  <a:srgbClr val="002060"/>
                </a:solidFill>
                <a:latin typeface="Calibri" panose="020F0502020204030204" pitchFamily="34" charset="0"/>
                <a:ea typeface="SimSun" panose="02010600030101010101" pitchFamily="2" charset="-122"/>
                <a:cs typeface="Calibri" panose="020F0502020204030204" pitchFamily="34" charset="0"/>
              </a:rPr>
              <a:t>, С.Е</a:t>
            </a:r>
            <a:r>
              <a:rPr lang="ru-RU" u="sng" kern="150" dirty="0">
                <a:solidFill>
                  <a:srgbClr val="002060"/>
                </a:solidFill>
                <a:latin typeface="Calibri" panose="020F0502020204030204" pitchFamily="34" charset="0"/>
                <a:ea typeface="SimSun" panose="02010600030101010101" pitchFamily="2" charset="-122"/>
                <a:cs typeface="Calibri" panose="020F0502020204030204" pitchFamily="34" charset="0"/>
              </a:rPr>
              <a:t>. </a:t>
            </a:r>
            <a:endParaRPr lang="ru-RU" u="sng" kern="150" dirty="0" smtClean="0">
              <a:solidFill>
                <a:srgbClr val="002060"/>
              </a:solidFill>
              <a:latin typeface="Calibri" panose="020F0502020204030204" pitchFamily="34" charset="0"/>
              <a:ea typeface="SimSun" panose="02010600030101010101" pitchFamily="2" charset="-122"/>
              <a:cs typeface="Calibri" panose="020F0502020204030204" pitchFamily="34" charset="0"/>
            </a:endParaRPr>
          </a:p>
          <a:p>
            <a:pPr>
              <a:spcAft>
                <a:spcPts val="0"/>
              </a:spcAft>
            </a:pPr>
            <a:r>
              <a:rPr lang="ru-RU" kern="150" dirty="0" smtClean="0">
                <a:solidFill>
                  <a:srgbClr val="002060"/>
                </a:solidFill>
                <a:latin typeface="Calibri" panose="020F0502020204030204" pitchFamily="34" charset="0"/>
                <a:ea typeface="SimSun" panose="02010600030101010101" pitchFamily="2" charset="-122"/>
                <a:cs typeface="Calibri" panose="020F0502020204030204" pitchFamily="34" charset="0"/>
              </a:rPr>
              <a:t>Системные </a:t>
            </a:r>
            <a:r>
              <a:rPr lang="ru-RU" kern="150" dirty="0">
                <a:solidFill>
                  <a:srgbClr val="002060"/>
                </a:solidFill>
                <a:latin typeface="Calibri" panose="020F0502020204030204" pitchFamily="34" charset="0"/>
                <a:ea typeface="SimSun" panose="02010600030101010101" pitchFamily="2" charset="-122"/>
                <a:cs typeface="Calibri" panose="020F0502020204030204" pitchFamily="34" charset="0"/>
              </a:rPr>
              <a:t>механизмы координации в инновационной экономике : монография / С.Е</a:t>
            </a:r>
            <a:r>
              <a:rPr lang="ru-RU" kern="150" dirty="0" smtClean="0">
                <a:solidFill>
                  <a:srgbClr val="002060"/>
                </a:solidFill>
                <a:latin typeface="Calibri" panose="020F0502020204030204" pitchFamily="34" charset="0"/>
                <a:ea typeface="SimSun" panose="02010600030101010101" pitchFamily="2" charset="-122"/>
                <a:cs typeface="Calibri" panose="020F0502020204030204" pitchFamily="34" charset="0"/>
              </a:rPr>
              <a:t>. </a:t>
            </a:r>
            <a:r>
              <a:rPr lang="ru-RU" kern="150" dirty="0" err="1" smtClean="0">
                <a:solidFill>
                  <a:srgbClr val="002060"/>
                </a:solidFill>
                <a:latin typeface="Calibri" panose="020F0502020204030204" pitchFamily="34" charset="0"/>
                <a:ea typeface="SimSun" panose="02010600030101010101" pitchFamily="2" charset="-122"/>
                <a:cs typeface="Calibri" panose="020F0502020204030204" pitchFamily="34" charset="0"/>
              </a:rPr>
              <a:t>Щепетова</a:t>
            </a:r>
            <a:r>
              <a:rPr lang="ru-RU" kern="150" dirty="0" smtClean="0">
                <a:solidFill>
                  <a:srgbClr val="002060"/>
                </a:solidFill>
                <a:latin typeface="Calibri" panose="020F0502020204030204" pitchFamily="34" charset="0"/>
                <a:ea typeface="SimSun" panose="02010600030101010101" pitchFamily="2" charset="-122"/>
                <a:cs typeface="Calibri" panose="020F0502020204030204" pitchFamily="34" charset="0"/>
              </a:rPr>
              <a:t>; под общей редакцией Г.Б. </a:t>
            </a:r>
            <a:r>
              <a:rPr lang="ru-RU" kern="150" dirty="0" err="1" smtClean="0">
                <a:solidFill>
                  <a:srgbClr val="002060"/>
                </a:solidFill>
                <a:latin typeface="Calibri" panose="020F0502020204030204" pitchFamily="34" charset="0"/>
                <a:ea typeface="SimSun" panose="02010600030101010101" pitchFamily="2" charset="-122"/>
                <a:cs typeface="Calibri" panose="020F0502020204030204" pitchFamily="34" charset="0"/>
              </a:rPr>
              <a:t>Клейнера</a:t>
            </a:r>
            <a:r>
              <a:rPr lang="ru-RU" kern="150" dirty="0" smtClean="0">
                <a:solidFill>
                  <a:srgbClr val="002060"/>
                </a:solidFill>
                <a:latin typeface="Calibri" panose="020F0502020204030204" pitchFamily="34" charset="0"/>
                <a:ea typeface="SimSun" panose="02010600030101010101" pitchFamily="2" charset="-122"/>
                <a:cs typeface="Calibri" panose="020F0502020204030204" pitchFamily="34" charset="0"/>
              </a:rPr>
              <a:t>. </a:t>
            </a:r>
            <a:r>
              <a:rPr lang="ru-RU" kern="150" dirty="0">
                <a:solidFill>
                  <a:srgbClr val="002060"/>
                </a:solidFill>
                <a:latin typeface="Calibri" panose="020F0502020204030204" pitchFamily="34" charset="0"/>
                <a:ea typeface="SimSun" panose="02010600030101010101" pitchFamily="2" charset="-122"/>
                <a:cs typeface="Calibri" panose="020F0502020204030204" pitchFamily="34" charset="0"/>
              </a:rPr>
              <a:t>— Москва : </a:t>
            </a:r>
            <a:r>
              <a:rPr lang="ru-RU" kern="150" dirty="0" err="1">
                <a:solidFill>
                  <a:srgbClr val="002060"/>
                </a:solidFill>
                <a:latin typeface="Calibri" panose="020F0502020204030204" pitchFamily="34" charset="0"/>
                <a:ea typeface="SimSun" panose="02010600030101010101" pitchFamily="2" charset="-122"/>
                <a:cs typeface="Calibri" panose="020F0502020204030204" pitchFamily="34" charset="0"/>
              </a:rPr>
              <a:t>КноРус</a:t>
            </a:r>
            <a:r>
              <a:rPr lang="ru-RU" kern="150" dirty="0">
                <a:solidFill>
                  <a:srgbClr val="002060"/>
                </a:solidFill>
                <a:latin typeface="Calibri" panose="020F0502020204030204" pitchFamily="34" charset="0"/>
                <a:ea typeface="SimSun" panose="02010600030101010101" pitchFamily="2" charset="-122"/>
                <a:cs typeface="Calibri" panose="020F0502020204030204" pitchFamily="34" charset="0"/>
              </a:rPr>
              <a:t>, 2019. — 261 </a:t>
            </a:r>
            <a:r>
              <a:rPr lang="ru-RU" kern="150" dirty="0" smtClean="0">
                <a:solidFill>
                  <a:srgbClr val="002060"/>
                </a:solidFill>
                <a:latin typeface="Calibri" panose="020F0502020204030204" pitchFamily="34" charset="0"/>
                <a:ea typeface="SimSun" panose="02010600030101010101" pitchFamily="2" charset="-122"/>
                <a:cs typeface="Calibri" panose="020F0502020204030204" pitchFamily="34" charset="0"/>
              </a:rPr>
              <a:t>с. </a:t>
            </a:r>
            <a:r>
              <a:rPr lang="ru-RU" kern="150" dirty="0">
                <a:solidFill>
                  <a:srgbClr val="002060"/>
                </a:solidFill>
                <a:latin typeface="Calibri" panose="020F0502020204030204" pitchFamily="34" charset="0"/>
                <a:ea typeface="SimSun" panose="02010600030101010101" pitchFamily="2" charset="-122"/>
                <a:cs typeface="Calibri" panose="020F0502020204030204" pitchFamily="34" charset="0"/>
              </a:rPr>
              <a:t>— URL: </a:t>
            </a:r>
            <a:r>
              <a:rPr lang="ru-RU" u="sng" kern="150" dirty="0">
                <a:solidFill>
                  <a:srgbClr val="002060"/>
                </a:solidFill>
                <a:latin typeface="Calibri" panose="020F0502020204030204" pitchFamily="34" charset="0"/>
                <a:ea typeface="SimSun" panose="02010600030101010101" pitchFamily="2" charset="-122"/>
                <a:cs typeface="Calibri" panose="020F0502020204030204" pitchFamily="34" charset="0"/>
              </a:rPr>
              <a:t>https://</a:t>
            </a:r>
            <a:r>
              <a:rPr lang="ru-RU" u="sng" kern="150" dirty="0" smtClean="0">
                <a:solidFill>
                  <a:srgbClr val="002060"/>
                </a:solidFill>
                <a:latin typeface="Calibri" panose="020F0502020204030204" pitchFamily="34" charset="0"/>
                <a:ea typeface="SimSun" panose="02010600030101010101" pitchFamily="2" charset="-122"/>
                <a:cs typeface="Calibri" panose="020F0502020204030204" pitchFamily="34" charset="0"/>
              </a:rPr>
              <a:t>book.ru/book/932215</a:t>
            </a:r>
            <a:r>
              <a:rPr lang="ru-RU" kern="150" dirty="0" smtClean="0">
                <a:solidFill>
                  <a:srgbClr val="002060"/>
                </a:solidFill>
                <a:latin typeface="Calibri" panose="020F0502020204030204" pitchFamily="34" charset="0"/>
                <a:ea typeface="SimSun" panose="02010600030101010101" pitchFamily="2" charset="-122"/>
                <a:cs typeface="Calibri" panose="020F0502020204030204" pitchFamily="34" charset="0"/>
              </a:rPr>
              <a:t>. </a:t>
            </a:r>
            <a:r>
              <a:rPr lang="ru-RU" kern="150" dirty="0">
                <a:solidFill>
                  <a:srgbClr val="002060"/>
                </a:solidFill>
                <a:latin typeface="Calibri" panose="020F0502020204030204" pitchFamily="34" charset="0"/>
                <a:ea typeface="SimSun" panose="02010600030101010101" pitchFamily="2" charset="-122"/>
                <a:cs typeface="Calibri" panose="020F0502020204030204" pitchFamily="34" charset="0"/>
              </a:rPr>
              <a:t>— Текст :</a:t>
            </a:r>
            <a:r>
              <a:rPr lang="ru-RU" sz="1200" kern="150" dirty="0">
                <a:solidFill>
                  <a:srgbClr val="002060"/>
                </a:solidFill>
                <a:latin typeface="Calibri" panose="020F0502020204030204" pitchFamily="34" charset="0"/>
                <a:ea typeface="SimSun" panose="02010600030101010101" pitchFamily="2" charset="-122"/>
                <a:cs typeface="Calibri" panose="020F0502020204030204" pitchFamily="34" charset="0"/>
              </a:rPr>
              <a:t> </a:t>
            </a:r>
            <a:r>
              <a:rPr lang="ru-RU" kern="150" dirty="0">
                <a:solidFill>
                  <a:srgbClr val="002060"/>
                </a:solidFill>
                <a:latin typeface="Calibri" panose="020F0502020204030204" pitchFamily="34" charset="0"/>
                <a:ea typeface="SimSun" panose="02010600030101010101" pitchFamily="2" charset="-122"/>
                <a:cs typeface="Calibri" panose="020F0502020204030204" pitchFamily="34" charset="0"/>
              </a:rPr>
              <a:t>электронный.</a:t>
            </a:r>
            <a:br>
              <a:rPr lang="ru-RU" kern="150" dirty="0">
                <a:solidFill>
                  <a:srgbClr val="002060"/>
                </a:solidFill>
                <a:latin typeface="Calibri" panose="020F0502020204030204" pitchFamily="34" charset="0"/>
                <a:ea typeface="SimSun" panose="02010600030101010101" pitchFamily="2" charset="-122"/>
                <a:cs typeface="Calibri" panose="020F0502020204030204" pitchFamily="34" charset="0"/>
              </a:rPr>
            </a:br>
            <a:endParaRPr lang="ru-RU" sz="1600" kern="150" dirty="0">
              <a:solidFill>
                <a:srgbClr val="002060"/>
              </a:solidFill>
              <a:effectLst/>
              <a:latin typeface="Calibri" panose="020F0502020204030204" pitchFamily="34" charset="0"/>
              <a:ea typeface="SimSun" panose="02010600030101010101" pitchFamily="2" charset="-122"/>
              <a:cs typeface="Calibri" panose="020F0502020204030204" pitchFamily="34"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0221" y="517842"/>
            <a:ext cx="2805240" cy="3927336"/>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1685580" y="693878"/>
            <a:ext cx="7027875" cy="3416320"/>
          </a:xfrm>
          <a:prstGeom prst="rect">
            <a:avLst/>
          </a:prstGeom>
        </p:spPr>
        <p:txBody>
          <a:bodyPr wrap="square">
            <a:spAutoFit/>
          </a:bodyPr>
          <a:lstStyle/>
          <a:p>
            <a:r>
              <a:rPr lang="ru-RU" b="1" dirty="0">
                <a:solidFill>
                  <a:srgbClr val="002060"/>
                </a:solidFill>
                <a:latin typeface="Calibri" panose="020F0502020204030204" pitchFamily="34" charset="0"/>
                <a:cs typeface="Calibri" panose="020F0502020204030204" pitchFamily="34" charset="0"/>
              </a:rPr>
              <a:t>Аннотация</a:t>
            </a:r>
          </a:p>
          <a:p>
            <a:r>
              <a:rPr lang="ru-RU" dirty="0">
                <a:solidFill>
                  <a:srgbClr val="002060"/>
                </a:solidFill>
                <a:latin typeface="Calibri" panose="020F0502020204030204" pitchFamily="34" charset="0"/>
                <a:cs typeface="Calibri" panose="020F0502020204030204" pitchFamily="34" charset="0"/>
              </a:rPr>
              <a:t>Отражены результаты научного исследования, проведенного по государственному заданию в Финансовом университете (регистрационный № НИОКР АААА-А17-117060110111-2), в котором объектом исследования выступала национальная инновационная система Российской Федерации в процессе становления и развития, предметом исследования — механизмы координации участников инновационного процесса в рамках национальной инновационной системы, а цель состояла в системном обосновании мер по повышению эффективности организации взаимодействия органов власти и экономических агентов в процессе развития инновационной экономики с учетом характерных особенностей России. </a:t>
            </a:r>
          </a:p>
        </p:txBody>
      </p:sp>
    </p:spTree>
    <p:extLst>
      <p:ext uri="{BB962C8B-B14F-4D97-AF65-F5344CB8AC3E}">
        <p14:creationId xmlns:p14="http://schemas.microsoft.com/office/powerpoint/2010/main" val="354948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94063" y="5011419"/>
            <a:ext cx="10961783" cy="1477328"/>
          </a:xfrm>
          <a:prstGeom prst="rect">
            <a:avLst/>
          </a:prstGeom>
        </p:spPr>
        <p:txBody>
          <a:bodyPr wrap="square">
            <a:spAutoFit/>
          </a:bodyPr>
          <a:lstStyle/>
          <a:p>
            <a:r>
              <a:rPr lang="ru-RU" b="1" kern="150" dirty="0">
                <a:solidFill>
                  <a:srgbClr val="002060"/>
                </a:solidFill>
                <a:latin typeface="Calibri" panose="020F0502020204030204" pitchFamily="34" charset="0"/>
                <a:ea typeface="SimSun" panose="02010600030101010101" pitchFamily="2" charset="-122"/>
                <a:cs typeface="Calibri" panose="020F0502020204030204" pitchFamily="34" charset="0"/>
              </a:rPr>
              <a:t>Библиографическое описание</a:t>
            </a:r>
          </a:p>
          <a:p>
            <a:r>
              <a:rPr lang="ru-RU" b="1" u="sng" dirty="0" smtClean="0">
                <a:solidFill>
                  <a:srgbClr val="002060"/>
                </a:solidFill>
                <a:latin typeface="Calibri" panose="020F0502020204030204" pitchFamily="34" charset="0"/>
                <a:cs typeface="Calibri" panose="020F0502020204030204" pitchFamily="34" charset="0"/>
              </a:rPr>
              <a:t>Лихтенштейн</a:t>
            </a:r>
            <a:r>
              <a:rPr lang="ru-RU" b="1" u="sng" dirty="0">
                <a:solidFill>
                  <a:srgbClr val="002060"/>
                </a:solidFill>
                <a:latin typeface="Calibri" panose="020F0502020204030204" pitchFamily="34" charset="0"/>
                <a:cs typeface="Calibri" panose="020F0502020204030204" pitchFamily="34" charset="0"/>
              </a:rPr>
              <a:t>, В.Е.</a:t>
            </a:r>
          </a:p>
          <a:p>
            <a:r>
              <a:rPr lang="ru-RU" dirty="0" smtClean="0">
                <a:solidFill>
                  <a:srgbClr val="002060"/>
                </a:solidFill>
                <a:latin typeface="Calibri" panose="020F0502020204030204" pitchFamily="34" charset="0"/>
                <a:cs typeface="Calibri" panose="020F0502020204030204" pitchFamily="34" charset="0"/>
              </a:rPr>
              <a:t>Информационные </a:t>
            </a:r>
            <a:r>
              <a:rPr lang="ru-RU" dirty="0">
                <a:solidFill>
                  <a:srgbClr val="002060"/>
                </a:solidFill>
                <a:latin typeface="Calibri" panose="020F0502020204030204" pitchFamily="34" charset="0"/>
                <a:cs typeface="Calibri" panose="020F0502020204030204" pitchFamily="34" charset="0"/>
              </a:rPr>
              <a:t>технологии в бизнесе. Практикум: применение системы </a:t>
            </a:r>
            <a:r>
              <a:rPr lang="ru-RU" dirty="0" err="1">
                <a:solidFill>
                  <a:srgbClr val="002060"/>
                </a:solidFill>
                <a:latin typeface="Calibri" panose="020F0502020204030204" pitchFamily="34" charset="0"/>
                <a:cs typeface="Calibri" panose="020F0502020204030204" pitchFamily="34" charset="0"/>
              </a:rPr>
              <a:t>Decision</a:t>
            </a:r>
            <a:r>
              <a:rPr lang="ru-RU" dirty="0">
                <a:solidFill>
                  <a:srgbClr val="002060"/>
                </a:solidFill>
                <a:latin typeface="Calibri" panose="020F0502020204030204" pitchFamily="34" charset="0"/>
                <a:cs typeface="Calibri" panose="020F0502020204030204" pitchFamily="34" charset="0"/>
              </a:rPr>
              <a:t> в микро- и макроэкономике: учеб. пособие / В.Е. Лихтенштейн, Г.В. Росс - </a:t>
            </a:r>
            <a:r>
              <a:rPr lang="ru-RU" dirty="0" smtClean="0">
                <a:solidFill>
                  <a:srgbClr val="002060"/>
                </a:solidFill>
                <a:latin typeface="Calibri" panose="020F0502020204030204" pitchFamily="34" charset="0"/>
                <a:cs typeface="Calibri" panose="020F0502020204030204" pitchFamily="34" charset="0"/>
              </a:rPr>
              <a:t>Москва: </a:t>
            </a:r>
            <a:r>
              <a:rPr lang="ru-RU" dirty="0">
                <a:solidFill>
                  <a:srgbClr val="002060"/>
                </a:solidFill>
                <a:latin typeface="Calibri" panose="020F0502020204030204" pitchFamily="34" charset="0"/>
                <a:cs typeface="Calibri" panose="020F0502020204030204" pitchFamily="34" charset="0"/>
              </a:rPr>
              <a:t>Финансы и статистика, 2008 - 509 с</a:t>
            </a:r>
            <a:r>
              <a:rPr lang="ru-RU" dirty="0" smtClean="0">
                <a:solidFill>
                  <a:srgbClr val="002060"/>
                </a:solidFill>
                <a:latin typeface="Calibri" panose="020F0502020204030204" pitchFamily="34" charset="0"/>
                <a:cs typeface="Calibri" panose="020F0502020204030204" pitchFamily="34" charset="0"/>
              </a:rPr>
              <a:t>.- Текст : непосредственный</a:t>
            </a:r>
            <a:endParaRPr lang="ru-RU" dirty="0">
              <a:solidFill>
                <a:srgbClr val="002060"/>
              </a:solidFill>
              <a:latin typeface="Calibri" panose="020F0502020204030204" pitchFamily="34" charset="0"/>
              <a:cs typeface="Calibri" panose="020F0502020204030204"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0322" y="383798"/>
            <a:ext cx="2945524" cy="4329920"/>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1564395" y="702099"/>
            <a:ext cx="6188440" cy="3693319"/>
          </a:xfrm>
          <a:prstGeom prst="rect">
            <a:avLst/>
          </a:prstGeom>
        </p:spPr>
        <p:txBody>
          <a:bodyPr wrap="square">
            <a:spAutoFit/>
          </a:bodyPr>
          <a:lstStyle/>
          <a:p>
            <a:r>
              <a:rPr lang="ru-RU" b="1" dirty="0">
                <a:solidFill>
                  <a:srgbClr val="002060"/>
                </a:solidFill>
                <a:latin typeface="Calibri" panose="020F0502020204030204" pitchFamily="34" charset="0"/>
                <a:cs typeface="Calibri" panose="020F0502020204030204" pitchFamily="34" charset="0"/>
              </a:rPr>
              <a:t>Аннотация</a:t>
            </a:r>
          </a:p>
          <a:p>
            <a:r>
              <a:rPr lang="ru-RU" dirty="0">
                <a:solidFill>
                  <a:srgbClr val="002060"/>
                </a:solidFill>
                <a:latin typeface="Calibri" panose="020F0502020204030204" pitchFamily="34" charset="0"/>
                <a:cs typeface="Calibri" panose="020F0502020204030204" pitchFamily="34" charset="0"/>
              </a:rPr>
              <a:t>Приведены наиболее важные и часто встречающиеся на практике типовые задачи из области экономики, маркетинга и управления, для каждой из которых предложено описание словесной и формальной постановок задач. Рассмотрены общие теоретические и прикладные вопросы, на конкретных примерах описаны процедуры диалога пользователя с компьютером, обеспечивающие процесс решения задач (автономно или в интерактивном режиме) с применением инструментальной системы </a:t>
            </a:r>
            <a:r>
              <a:rPr lang="ru-RU" dirty="0" err="1">
                <a:solidFill>
                  <a:srgbClr val="002060"/>
                </a:solidFill>
                <a:latin typeface="Calibri" panose="020F0502020204030204" pitchFamily="34" charset="0"/>
                <a:cs typeface="Calibri" panose="020F0502020204030204" pitchFamily="34" charset="0"/>
              </a:rPr>
              <a:t>Decision</a:t>
            </a:r>
            <a:r>
              <a:rPr lang="ru-RU" dirty="0">
                <a:solidFill>
                  <a:srgbClr val="002060"/>
                </a:solidFill>
                <a:latin typeface="Calibri" panose="020F0502020204030204" pitchFamily="34" charset="0"/>
                <a:cs typeface="Calibri" panose="020F0502020204030204" pitchFamily="34" charset="0"/>
              </a:rPr>
              <a:t>. Даны контрольные вопросы, упражнения, индивидуальные задания и ответы на них. Для студентов, преподавателей, научных работников, менеджеров и бизнесменов</a:t>
            </a:r>
            <a:r>
              <a:rPr lang="ru-RU" dirty="0" smtClean="0">
                <a:solidFill>
                  <a:srgbClr val="002060"/>
                </a:solidFill>
                <a:latin typeface="Calibri" panose="020F0502020204030204" pitchFamily="34" charset="0"/>
                <a:cs typeface="Calibri" panose="020F0502020204030204" pitchFamily="34" charset="0"/>
              </a:rPr>
              <a:t>.</a:t>
            </a:r>
            <a:endParaRPr lang="ru-RU"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9153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40665" y="1275402"/>
            <a:ext cx="6514642" cy="2862322"/>
          </a:xfrm>
          <a:prstGeom prst="rect">
            <a:avLst/>
          </a:prstGeom>
        </p:spPr>
        <p:txBody>
          <a:bodyPr wrap="square">
            <a:spAutoFit/>
          </a:bodyPr>
          <a:lstStyle/>
          <a:p>
            <a:r>
              <a:rPr lang="ru-RU" b="1" dirty="0">
                <a:solidFill>
                  <a:srgbClr val="002060"/>
                </a:solidFill>
                <a:latin typeface="Calibri" panose="020F0502020204030204" pitchFamily="34" charset="0"/>
                <a:cs typeface="Calibri" panose="020F0502020204030204" pitchFamily="34" charset="0"/>
              </a:rPr>
              <a:t>Аннотация</a:t>
            </a:r>
          </a:p>
          <a:p>
            <a:r>
              <a:rPr lang="ru-RU" dirty="0" smtClean="0">
                <a:solidFill>
                  <a:srgbClr val="002060"/>
                </a:solidFill>
                <a:latin typeface="Calibri" panose="020F0502020204030204" pitchFamily="34" charset="0"/>
                <a:cs typeface="Calibri" panose="020F0502020204030204" pitchFamily="34" charset="0"/>
              </a:rPr>
              <a:t>Для </a:t>
            </a:r>
            <a:r>
              <a:rPr lang="ru-RU" dirty="0">
                <a:solidFill>
                  <a:srgbClr val="002060"/>
                </a:solidFill>
                <a:latin typeface="Calibri" panose="020F0502020204030204" pitchFamily="34" charset="0"/>
                <a:cs typeface="Calibri" panose="020F0502020204030204" pitchFamily="34" charset="0"/>
              </a:rPr>
              <a:t>практических и теоретических занятий по дисциплинам «Системный анализ деятельности предприятий», «Системный анализ и моделирование», которые проводятся с целью изучения и усвоения студентами теоретических основ и практических навыков системного анализа с применением математического аппарата и количественного системного анализа реальных экономических процессов и явлений.</a:t>
            </a:r>
            <a:br>
              <a:rPr lang="ru-RU" dirty="0">
                <a:solidFill>
                  <a:srgbClr val="002060"/>
                </a:solidFill>
                <a:latin typeface="Calibri" panose="020F0502020204030204" pitchFamily="34" charset="0"/>
                <a:cs typeface="Calibri" panose="020F0502020204030204" pitchFamily="34" charset="0"/>
              </a:rPr>
            </a:br>
            <a:r>
              <a:rPr lang="ru-RU" dirty="0">
                <a:solidFill>
                  <a:srgbClr val="002060"/>
                </a:solidFill>
                <a:latin typeface="Calibri" panose="020F0502020204030204" pitchFamily="34" charset="0"/>
                <a:cs typeface="Calibri" panose="020F0502020204030204" pitchFamily="34" charset="0"/>
              </a:rPr>
              <a:t>Соответствует ФГОС ВО последнего поколения.</a:t>
            </a:r>
            <a:br>
              <a:rPr lang="ru-RU" dirty="0">
                <a:solidFill>
                  <a:srgbClr val="002060"/>
                </a:solidFill>
                <a:latin typeface="Calibri" panose="020F0502020204030204" pitchFamily="34" charset="0"/>
                <a:cs typeface="Calibri" panose="020F0502020204030204" pitchFamily="34" charset="0"/>
              </a:rPr>
            </a:br>
            <a:endParaRPr lang="ru-RU" dirty="0">
              <a:solidFill>
                <a:srgbClr val="002060"/>
              </a:solidFill>
              <a:latin typeface="Calibri" panose="020F0502020204030204" pitchFamily="34" charset="0"/>
              <a:cs typeface="Calibri" panose="020F0502020204030204" pitchFamily="34" charset="0"/>
            </a:endParaRPr>
          </a:p>
        </p:txBody>
      </p:sp>
      <p:sp>
        <p:nvSpPr>
          <p:cNvPr id="4" name="Прямоугольник 3"/>
          <p:cNvSpPr/>
          <p:nvPr/>
        </p:nvSpPr>
        <p:spPr>
          <a:xfrm>
            <a:off x="493353" y="5103860"/>
            <a:ext cx="10798936" cy="1477328"/>
          </a:xfrm>
          <a:prstGeom prst="rect">
            <a:avLst/>
          </a:prstGeom>
        </p:spPr>
        <p:txBody>
          <a:bodyPr wrap="square">
            <a:spAutoFit/>
          </a:bodyPr>
          <a:lstStyle/>
          <a:p>
            <a:pPr>
              <a:spcAft>
                <a:spcPts val="0"/>
              </a:spcAft>
            </a:pPr>
            <a:r>
              <a:rPr lang="ru-RU" b="1" kern="150" dirty="0" smtClean="0">
                <a:solidFill>
                  <a:srgbClr val="002060"/>
                </a:solidFill>
                <a:latin typeface="Calibri" panose="020F0502020204030204" pitchFamily="34" charset="0"/>
                <a:ea typeface="SimSun" panose="02010600030101010101" pitchFamily="2" charset="-122"/>
                <a:cs typeface="Calibri" panose="020F0502020204030204" pitchFamily="34" charset="0"/>
              </a:rPr>
              <a:t>Библиографическое описание</a:t>
            </a:r>
          </a:p>
          <a:p>
            <a:pPr>
              <a:spcAft>
                <a:spcPts val="0"/>
              </a:spcAft>
            </a:pPr>
            <a:r>
              <a:rPr lang="ru-RU" b="1" u="sng" dirty="0" smtClean="0">
                <a:solidFill>
                  <a:srgbClr val="002060"/>
                </a:solidFill>
                <a:latin typeface="Calibri" panose="020F0502020204030204" pitchFamily="34" charset="0"/>
                <a:ea typeface="SimSun" panose="02010600030101010101" pitchFamily="2" charset="-122"/>
                <a:cs typeface="Calibri" panose="020F0502020204030204" pitchFamily="34" charset="0"/>
              </a:rPr>
              <a:t>Звягин Л.С.</a:t>
            </a:r>
            <a:endParaRPr lang="ru-RU" b="1" u="sng" kern="150" dirty="0" smtClean="0">
              <a:solidFill>
                <a:srgbClr val="002060"/>
              </a:solidFill>
              <a:latin typeface="Calibri" panose="020F0502020204030204" pitchFamily="34" charset="0"/>
              <a:ea typeface="SimSun" panose="02010600030101010101" pitchFamily="2" charset="-122"/>
              <a:cs typeface="Calibri" panose="020F0502020204030204" pitchFamily="34" charset="0"/>
            </a:endParaRPr>
          </a:p>
          <a:p>
            <a:r>
              <a:rPr lang="ru-RU" dirty="0" smtClean="0">
                <a:solidFill>
                  <a:srgbClr val="002060"/>
                </a:solidFill>
                <a:latin typeface="Calibri" panose="020F0502020204030204" pitchFamily="34" charset="0"/>
                <a:ea typeface="SimSun" panose="02010600030101010101" pitchFamily="2" charset="-122"/>
                <a:cs typeface="Calibri" panose="020F0502020204030204" pitchFamily="34" charset="0"/>
              </a:rPr>
              <a:t>Системный анализ деятельности предприятий в экономике и финансах : учебное пособие / </a:t>
            </a:r>
            <a:r>
              <a:rPr lang="ru-RU" dirty="0" err="1" smtClean="0">
                <a:solidFill>
                  <a:srgbClr val="002060"/>
                </a:solidFill>
                <a:latin typeface="Calibri" panose="020F0502020204030204" pitchFamily="34" charset="0"/>
                <a:ea typeface="SimSun" panose="02010600030101010101" pitchFamily="2" charset="-122"/>
                <a:cs typeface="Calibri" panose="020F0502020204030204" pitchFamily="34" charset="0"/>
              </a:rPr>
              <a:t>А.И.Сатдыков</a:t>
            </a:r>
            <a:r>
              <a:rPr lang="ru-RU" dirty="0" smtClean="0">
                <a:solidFill>
                  <a:srgbClr val="002060"/>
                </a:solidFill>
                <a:latin typeface="Calibri" panose="020F0502020204030204" pitchFamily="34" charset="0"/>
                <a:ea typeface="SimSun" panose="02010600030101010101" pitchFamily="2" charset="-122"/>
                <a:cs typeface="Calibri" panose="020F0502020204030204" pitchFamily="34" charset="0"/>
              </a:rPr>
              <a:t>, </a:t>
            </a:r>
            <a:r>
              <a:rPr lang="ru-RU" dirty="0">
                <a:solidFill>
                  <a:srgbClr val="002060"/>
                </a:solidFill>
                <a:latin typeface="Calibri" panose="020F0502020204030204" pitchFamily="34" charset="0"/>
                <a:ea typeface="SimSun" panose="02010600030101010101" pitchFamily="2" charset="-122"/>
                <a:cs typeface="Calibri" panose="020F0502020204030204" pitchFamily="34" charset="0"/>
              </a:rPr>
              <a:t>О.В </a:t>
            </a:r>
            <a:r>
              <a:rPr lang="ru-RU" dirty="0" smtClean="0">
                <a:solidFill>
                  <a:srgbClr val="002060"/>
                </a:solidFill>
                <a:latin typeface="Calibri" panose="020F0502020204030204" pitchFamily="34" charset="0"/>
                <a:ea typeface="SimSun" panose="02010600030101010101" pitchFamily="2" charset="-122"/>
                <a:cs typeface="Calibri" panose="020F0502020204030204" pitchFamily="34" charset="0"/>
              </a:rPr>
              <a:t>Беспалова-</a:t>
            </a:r>
            <a:r>
              <a:rPr lang="ru-RU" dirty="0" err="1" smtClean="0">
                <a:solidFill>
                  <a:srgbClr val="002060"/>
                </a:solidFill>
                <a:latin typeface="Calibri" panose="020F0502020204030204" pitchFamily="34" charset="0"/>
                <a:ea typeface="SimSun" panose="02010600030101010101" pitchFamily="2" charset="-122"/>
                <a:cs typeface="Calibri" panose="020F0502020204030204" pitchFamily="34" charset="0"/>
              </a:rPr>
              <a:t>Милек</a:t>
            </a:r>
            <a:r>
              <a:rPr lang="ru-RU" dirty="0" smtClean="0">
                <a:solidFill>
                  <a:srgbClr val="002060"/>
                </a:solidFill>
                <a:latin typeface="Calibri" panose="020F0502020204030204" pitchFamily="34" charset="0"/>
                <a:ea typeface="SimSun" panose="02010600030101010101" pitchFamily="2" charset="-122"/>
                <a:cs typeface="Calibri" panose="020F0502020204030204" pitchFamily="34" charset="0"/>
              </a:rPr>
              <a:t> под редакцией </a:t>
            </a:r>
            <a:r>
              <a:rPr lang="ru-RU" dirty="0" err="1" smtClean="0">
                <a:solidFill>
                  <a:srgbClr val="002060"/>
                </a:solidFill>
                <a:latin typeface="Calibri" panose="020F0502020204030204" pitchFamily="34" charset="0"/>
                <a:ea typeface="SimSun" panose="02010600030101010101" pitchFamily="2" charset="-122"/>
                <a:cs typeface="Calibri" panose="020F0502020204030204" pitchFamily="34" charset="0"/>
              </a:rPr>
              <a:t>Л.С.Звягина</a:t>
            </a:r>
            <a:r>
              <a:rPr lang="ru-RU" dirty="0" smtClean="0">
                <a:solidFill>
                  <a:srgbClr val="002060"/>
                </a:solidFill>
                <a:latin typeface="Calibri" panose="020F0502020204030204" pitchFamily="34" charset="0"/>
                <a:ea typeface="SimSun" panose="02010600030101010101" pitchFamily="2" charset="-122"/>
                <a:cs typeface="Calibri" panose="020F0502020204030204" pitchFamily="34" charset="0"/>
              </a:rPr>
              <a:t>.— Москва : </a:t>
            </a:r>
            <a:r>
              <a:rPr lang="ru-RU" dirty="0" err="1" smtClean="0">
                <a:solidFill>
                  <a:srgbClr val="002060"/>
                </a:solidFill>
                <a:latin typeface="Calibri" panose="020F0502020204030204" pitchFamily="34" charset="0"/>
                <a:ea typeface="SimSun" panose="02010600030101010101" pitchFamily="2" charset="-122"/>
                <a:cs typeface="Calibri" panose="020F0502020204030204" pitchFamily="34" charset="0"/>
              </a:rPr>
              <a:t>КноРус</a:t>
            </a:r>
            <a:r>
              <a:rPr lang="ru-RU" dirty="0" smtClean="0">
                <a:solidFill>
                  <a:srgbClr val="002060"/>
                </a:solidFill>
                <a:latin typeface="Calibri" panose="020F0502020204030204" pitchFamily="34" charset="0"/>
                <a:ea typeface="SimSun" panose="02010600030101010101" pitchFamily="2" charset="-122"/>
                <a:cs typeface="Calibri" panose="020F0502020204030204" pitchFamily="34" charset="0"/>
              </a:rPr>
              <a:t>, 2020. — 589 с. — (</a:t>
            </a:r>
            <a:r>
              <a:rPr lang="ru-RU" dirty="0" err="1" smtClean="0">
                <a:solidFill>
                  <a:srgbClr val="002060"/>
                </a:solidFill>
                <a:latin typeface="Calibri" panose="020F0502020204030204" pitchFamily="34" charset="0"/>
                <a:ea typeface="SimSun" panose="02010600030101010101" pitchFamily="2" charset="-122"/>
                <a:cs typeface="Calibri" panose="020F0502020204030204" pitchFamily="34" charset="0"/>
              </a:rPr>
              <a:t>бакалавриат</a:t>
            </a:r>
            <a:r>
              <a:rPr lang="ru-RU" dirty="0" smtClean="0">
                <a:solidFill>
                  <a:srgbClr val="002060"/>
                </a:solidFill>
                <a:latin typeface="Calibri" panose="020F0502020204030204" pitchFamily="34" charset="0"/>
                <a:ea typeface="SimSun" panose="02010600030101010101" pitchFamily="2" charset="-122"/>
                <a:cs typeface="Calibri" panose="020F0502020204030204" pitchFamily="34" charset="0"/>
              </a:rPr>
              <a:t>). — URL:  </a:t>
            </a:r>
            <a:r>
              <a:rPr lang="ru-RU" u="sng" dirty="0" smtClean="0">
                <a:solidFill>
                  <a:srgbClr val="002060"/>
                </a:solidFill>
                <a:latin typeface="Calibri" panose="020F0502020204030204" pitchFamily="34" charset="0"/>
                <a:ea typeface="SimSun" panose="02010600030101010101" pitchFamily="2" charset="-122"/>
                <a:cs typeface="Calibri" panose="020F0502020204030204" pitchFamily="34" charset="0"/>
              </a:rPr>
              <a:t>https://www.book.ru/book/934026</a:t>
            </a:r>
            <a:endParaRPr lang="ru-RU" u="sng" dirty="0">
              <a:solidFill>
                <a:srgbClr val="002060"/>
              </a:solidFill>
              <a:latin typeface="Calibri" panose="020F0502020204030204" pitchFamily="34" charset="0"/>
              <a:cs typeface="Calibri" panose="020F0502020204030204" pitchFamily="34"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7153" y="396915"/>
            <a:ext cx="3076114" cy="46192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6853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0514" y="693765"/>
            <a:ext cx="2879831" cy="4098959"/>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425856" y="5217860"/>
            <a:ext cx="11304320" cy="1200329"/>
          </a:xfrm>
          <a:prstGeom prst="rect">
            <a:avLst/>
          </a:prstGeom>
        </p:spPr>
        <p:txBody>
          <a:bodyPr wrap="square">
            <a:spAutoFit/>
          </a:bodyPr>
          <a:lstStyle/>
          <a:p>
            <a:pPr>
              <a:spcAft>
                <a:spcPts val="0"/>
              </a:spcAft>
            </a:pPr>
            <a:r>
              <a:rPr lang="ru-RU" b="1" kern="150" dirty="0">
                <a:solidFill>
                  <a:srgbClr val="002060"/>
                </a:solidFill>
                <a:latin typeface="Calibri" panose="020F0502020204030204" pitchFamily="34" charset="0"/>
                <a:ea typeface="SimSun" panose="02010600030101010101" pitchFamily="2" charset="-122"/>
                <a:cs typeface="Calibri" panose="020F0502020204030204" pitchFamily="34" charset="0"/>
              </a:rPr>
              <a:t>Библиографическое описание</a:t>
            </a:r>
          </a:p>
          <a:p>
            <a:pPr>
              <a:spcAft>
                <a:spcPts val="0"/>
              </a:spcAft>
            </a:pPr>
            <a:r>
              <a:rPr lang="ru-RU" b="1" u="sng" kern="150" dirty="0" smtClean="0">
                <a:solidFill>
                  <a:srgbClr val="002060"/>
                </a:solidFill>
                <a:latin typeface="Calibri" panose="020F0502020204030204" pitchFamily="34" charset="0"/>
                <a:ea typeface="SimSun" panose="02010600030101010101" pitchFamily="2" charset="-122"/>
                <a:cs typeface="Calibri" panose="020F0502020204030204" pitchFamily="34" charset="0"/>
              </a:rPr>
              <a:t>Кораблев</a:t>
            </a:r>
            <a:r>
              <a:rPr lang="ru-RU" b="1" u="sng" kern="150" dirty="0">
                <a:solidFill>
                  <a:srgbClr val="002060"/>
                </a:solidFill>
                <a:latin typeface="Calibri" panose="020F0502020204030204" pitchFamily="34" charset="0"/>
                <a:ea typeface="SimSun" panose="02010600030101010101" pitchFamily="2" charset="-122"/>
                <a:cs typeface="Calibri" panose="020F0502020204030204" pitchFamily="34" charset="0"/>
              </a:rPr>
              <a:t>, Ю.А</a:t>
            </a:r>
            <a:r>
              <a:rPr lang="ru-RU" b="1" u="sng" kern="150" dirty="0" smtClean="0">
                <a:solidFill>
                  <a:srgbClr val="002060"/>
                </a:solidFill>
                <a:latin typeface="Calibri" panose="020F0502020204030204" pitchFamily="34" charset="0"/>
                <a:ea typeface="SimSun" panose="02010600030101010101" pitchFamily="2" charset="-122"/>
                <a:cs typeface="Calibri" panose="020F0502020204030204" pitchFamily="34" charset="0"/>
              </a:rPr>
              <a:t>.</a:t>
            </a:r>
          </a:p>
          <a:p>
            <a:pPr>
              <a:spcAft>
                <a:spcPts val="0"/>
              </a:spcAft>
            </a:pPr>
            <a:r>
              <a:rPr lang="ru-RU" kern="150" dirty="0" smtClean="0">
                <a:solidFill>
                  <a:srgbClr val="002060"/>
                </a:solidFill>
                <a:latin typeface="Calibri" panose="020F0502020204030204" pitchFamily="34" charset="0"/>
                <a:ea typeface="SimSun" panose="02010600030101010101" pitchFamily="2" charset="-122"/>
                <a:cs typeface="Calibri" panose="020F0502020204030204" pitchFamily="34" charset="0"/>
              </a:rPr>
              <a:t>Имитационное </a:t>
            </a:r>
            <a:r>
              <a:rPr lang="ru-RU" kern="150" dirty="0">
                <a:solidFill>
                  <a:srgbClr val="002060"/>
                </a:solidFill>
                <a:latin typeface="Calibri" panose="020F0502020204030204" pitchFamily="34" charset="0"/>
                <a:ea typeface="SimSun" panose="02010600030101010101" pitchFamily="2" charset="-122"/>
                <a:cs typeface="Calibri" panose="020F0502020204030204" pitchFamily="34" charset="0"/>
              </a:rPr>
              <a:t>моделирование: Учебник / Ю.А. Кораблев; </a:t>
            </a:r>
            <a:r>
              <a:rPr lang="ru-RU" kern="150" dirty="0" err="1">
                <a:solidFill>
                  <a:srgbClr val="002060"/>
                </a:solidFill>
                <a:latin typeface="Calibri" panose="020F0502020204030204" pitchFamily="34" charset="0"/>
                <a:ea typeface="SimSun" panose="02010600030101010101" pitchFamily="2" charset="-122"/>
                <a:cs typeface="Calibri" panose="020F0502020204030204" pitchFamily="34" charset="0"/>
              </a:rPr>
              <a:t>Финуниверситет</a:t>
            </a:r>
            <a:r>
              <a:rPr lang="ru-RU" kern="150" dirty="0">
                <a:solidFill>
                  <a:srgbClr val="002060"/>
                </a:solidFill>
                <a:latin typeface="Calibri" panose="020F0502020204030204" pitchFamily="34" charset="0"/>
                <a:ea typeface="SimSun" panose="02010600030101010101" pitchFamily="2" charset="-122"/>
                <a:cs typeface="Calibri" panose="020F0502020204030204" pitchFamily="34" charset="0"/>
              </a:rPr>
              <a:t>. - Москва: </a:t>
            </a:r>
            <a:r>
              <a:rPr lang="ru-RU" kern="150" dirty="0" err="1">
                <a:solidFill>
                  <a:srgbClr val="002060"/>
                </a:solidFill>
                <a:latin typeface="Calibri" panose="020F0502020204030204" pitchFamily="34" charset="0"/>
                <a:ea typeface="SimSun" panose="02010600030101010101" pitchFamily="2" charset="-122"/>
                <a:cs typeface="Calibri" panose="020F0502020204030204" pitchFamily="34" charset="0"/>
              </a:rPr>
              <a:t>Кнорус</a:t>
            </a:r>
            <a:r>
              <a:rPr lang="ru-RU" kern="150" dirty="0">
                <a:solidFill>
                  <a:srgbClr val="002060"/>
                </a:solidFill>
                <a:latin typeface="Calibri" panose="020F0502020204030204" pitchFamily="34" charset="0"/>
                <a:ea typeface="SimSun" panose="02010600030101010101" pitchFamily="2" charset="-122"/>
                <a:cs typeface="Calibri" panose="020F0502020204030204" pitchFamily="34" charset="0"/>
              </a:rPr>
              <a:t>, 2017. - 146 с. – Текст : непосредственный. - То же. - ЭБС BOOK.ru. - URL: https://</a:t>
            </a:r>
            <a:r>
              <a:rPr lang="ru-RU" kern="150" dirty="0" smtClean="0">
                <a:solidFill>
                  <a:srgbClr val="002060"/>
                </a:solidFill>
                <a:latin typeface="Calibri" panose="020F0502020204030204" pitchFamily="34" charset="0"/>
                <a:ea typeface="SimSun" panose="02010600030101010101" pitchFamily="2" charset="-122"/>
                <a:cs typeface="Calibri" panose="020F0502020204030204" pitchFamily="34" charset="0"/>
              </a:rPr>
              <a:t>www.book.ru/book/921750. </a:t>
            </a:r>
            <a:r>
              <a:rPr lang="ru-RU" kern="150" dirty="0">
                <a:solidFill>
                  <a:srgbClr val="002060"/>
                </a:solidFill>
                <a:latin typeface="Calibri" panose="020F0502020204030204" pitchFamily="34" charset="0"/>
                <a:ea typeface="SimSun" panose="02010600030101010101" pitchFamily="2" charset="-122"/>
                <a:cs typeface="Calibri" panose="020F0502020204030204" pitchFamily="34" charset="0"/>
              </a:rPr>
              <a:t>- Текст : электронный</a:t>
            </a:r>
            <a:r>
              <a:rPr lang="ru-RU" kern="150" dirty="0" smtClean="0">
                <a:solidFill>
                  <a:srgbClr val="002060"/>
                </a:solidFill>
                <a:latin typeface="Calibri" panose="020F0502020204030204" pitchFamily="34" charset="0"/>
                <a:ea typeface="SimSun" panose="02010600030101010101" pitchFamily="2" charset="-122"/>
                <a:cs typeface="Calibri" panose="020F0502020204030204" pitchFamily="34" charset="0"/>
              </a:rPr>
              <a:t>. </a:t>
            </a:r>
            <a:endParaRPr lang="ru-RU" kern="150" dirty="0">
              <a:solidFill>
                <a:srgbClr val="002060"/>
              </a:solidFill>
              <a:effectLst/>
              <a:latin typeface="Calibri" panose="020F0502020204030204" pitchFamily="34" charset="0"/>
              <a:ea typeface="SimSun" panose="02010600030101010101" pitchFamily="2" charset="-122"/>
              <a:cs typeface="Calibri" panose="020F0502020204030204" pitchFamily="34" charset="0"/>
            </a:endParaRPr>
          </a:p>
        </p:txBody>
      </p:sp>
      <p:sp>
        <p:nvSpPr>
          <p:cNvPr id="6" name="Прямоугольник 5"/>
          <p:cNvSpPr/>
          <p:nvPr/>
        </p:nvSpPr>
        <p:spPr>
          <a:xfrm>
            <a:off x="649995" y="481086"/>
            <a:ext cx="7902895" cy="4524315"/>
          </a:xfrm>
          <a:prstGeom prst="rect">
            <a:avLst/>
          </a:prstGeom>
        </p:spPr>
        <p:txBody>
          <a:bodyPr wrap="square">
            <a:spAutoFit/>
          </a:bodyPr>
          <a:lstStyle/>
          <a:p>
            <a:r>
              <a:rPr lang="ru-RU" b="1" dirty="0">
                <a:solidFill>
                  <a:srgbClr val="002060"/>
                </a:solidFill>
                <a:latin typeface="Calibri" panose="020F0502020204030204" pitchFamily="34" charset="0"/>
                <a:cs typeface="Calibri" panose="020F0502020204030204" pitchFamily="34" charset="0"/>
              </a:rPr>
              <a:t>Аннотация</a:t>
            </a:r>
          </a:p>
          <a:p>
            <a:r>
              <a:rPr lang="ru-RU" dirty="0" smtClean="0">
                <a:solidFill>
                  <a:srgbClr val="002060"/>
                </a:solidFill>
                <a:latin typeface="Calibri" panose="020F0502020204030204" pitchFamily="34" charset="0"/>
                <a:cs typeface="Calibri" panose="020F0502020204030204" pitchFamily="34" charset="0"/>
              </a:rPr>
              <a:t>Охватываются </a:t>
            </a:r>
            <a:r>
              <a:rPr lang="ru-RU" dirty="0">
                <a:solidFill>
                  <a:srgbClr val="002060"/>
                </a:solidFill>
                <a:latin typeface="Calibri" panose="020F0502020204030204" pitchFamily="34" charset="0"/>
                <a:cs typeface="Calibri" panose="020F0502020204030204" pitchFamily="34" charset="0"/>
              </a:rPr>
              <a:t>вопросы подготовки и контроля статистической информации и методологии создания имитационных моделей и проведения исследований. Уделяется внимание генераторам случайных чисел, методам моделирования законов распределения, проверки получаемых выборок случайных чисел, требованиям к генераторам случайных чисел и применению их в моделировании. Дается методология создания имитационных моделей и проведения исследований на имитационных моделях, содержание этапов, обеспечение адекватности модели, планирование и анализ результатов экспериментов. Даются основные сведения о самых распространенных видах имитационного моделирования на популярных примерах. В конце каждой главы приводится список вопросов для самоконтроля знаний. Соответствует ФГОС ВО 3+. Для студентов 3 и 4 курса </a:t>
            </a:r>
            <a:r>
              <a:rPr lang="ru-RU" dirty="0" err="1">
                <a:solidFill>
                  <a:srgbClr val="002060"/>
                </a:solidFill>
                <a:latin typeface="Calibri" panose="020F0502020204030204" pitchFamily="34" charset="0"/>
                <a:cs typeface="Calibri" panose="020F0502020204030204" pitchFamily="34" charset="0"/>
              </a:rPr>
              <a:t>бакалавриата</a:t>
            </a:r>
            <a:r>
              <a:rPr lang="ru-RU" dirty="0">
                <a:solidFill>
                  <a:srgbClr val="002060"/>
                </a:solidFill>
                <a:latin typeface="Calibri" panose="020F0502020204030204" pitchFamily="34" charset="0"/>
                <a:cs typeface="Calibri" panose="020F0502020204030204" pitchFamily="34" charset="0"/>
              </a:rPr>
              <a:t>, обучающихся по направлениям «Прикладная математика и информатика», «Бизнес-информатика». Может быть полезно студентам, обучающимся по направлению «Экономика».</a:t>
            </a:r>
          </a:p>
        </p:txBody>
      </p:sp>
    </p:spTree>
    <p:extLst>
      <p:ext uri="{BB962C8B-B14F-4D97-AF65-F5344CB8AC3E}">
        <p14:creationId xmlns:p14="http://schemas.microsoft.com/office/powerpoint/2010/main" val="3026075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6339" y="4909204"/>
            <a:ext cx="11343574" cy="1754326"/>
          </a:xfrm>
          <a:prstGeom prst="rect">
            <a:avLst/>
          </a:prstGeom>
        </p:spPr>
        <p:txBody>
          <a:bodyPr wrap="square">
            <a:spAutoFit/>
          </a:bodyPr>
          <a:lstStyle/>
          <a:p>
            <a:r>
              <a:rPr lang="ru-RU" b="1" kern="150" dirty="0">
                <a:solidFill>
                  <a:srgbClr val="002060"/>
                </a:solidFill>
                <a:latin typeface="Calibri" panose="020F0502020204030204" pitchFamily="34" charset="0"/>
                <a:ea typeface="SimSun" panose="02010600030101010101" pitchFamily="2" charset="-122"/>
                <a:cs typeface="Calibri" panose="020F0502020204030204" pitchFamily="34" charset="0"/>
              </a:rPr>
              <a:t>Библиографическое описание</a:t>
            </a:r>
          </a:p>
          <a:p>
            <a:r>
              <a:rPr lang="ru-RU" b="1" u="sng" dirty="0" smtClean="0">
                <a:solidFill>
                  <a:srgbClr val="002060"/>
                </a:solidFill>
                <a:latin typeface="Calibri" panose="020F0502020204030204" pitchFamily="34" charset="0"/>
                <a:cs typeface="Calibri" panose="020F0502020204030204" pitchFamily="34" charset="0"/>
              </a:rPr>
              <a:t>Кораблев</a:t>
            </a:r>
            <a:r>
              <a:rPr lang="ru-RU" b="1" u="sng" dirty="0">
                <a:solidFill>
                  <a:srgbClr val="002060"/>
                </a:solidFill>
                <a:latin typeface="Calibri" panose="020F0502020204030204" pitchFamily="34" charset="0"/>
                <a:cs typeface="Calibri" panose="020F0502020204030204" pitchFamily="34" charset="0"/>
              </a:rPr>
              <a:t>, Ю.А. </a:t>
            </a:r>
            <a:endParaRPr lang="ru-RU" b="1" u="sng" dirty="0" smtClean="0">
              <a:solidFill>
                <a:srgbClr val="002060"/>
              </a:solidFill>
              <a:latin typeface="Calibri" panose="020F0502020204030204" pitchFamily="34" charset="0"/>
              <a:cs typeface="Calibri" panose="020F0502020204030204" pitchFamily="34" charset="0"/>
            </a:endParaRPr>
          </a:p>
          <a:p>
            <a:r>
              <a:rPr lang="ru-RU" dirty="0" smtClean="0">
                <a:solidFill>
                  <a:srgbClr val="002060"/>
                </a:solidFill>
                <a:latin typeface="Calibri" panose="020F0502020204030204" pitchFamily="34" charset="0"/>
                <a:cs typeface="Calibri" panose="020F0502020204030204" pitchFamily="34" charset="0"/>
              </a:rPr>
              <a:t>Имитационное </a:t>
            </a:r>
            <a:r>
              <a:rPr lang="ru-RU" dirty="0">
                <a:solidFill>
                  <a:srgbClr val="002060"/>
                </a:solidFill>
                <a:latin typeface="Calibri" panose="020F0502020204030204" pitchFamily="34" charset="0"/>
                <a:cs typeface="Calibri" panose="020F0502020204030204" pitchFamily="34" charset="0"/>
              </a:rPr>
              <a:t>моделирование. Практикум: учебное пособие для направлений </a:t>
            </a:r>
            <a:r>
              <a:rPr lang="ru-RU" dirty="0" err="1">
                <a:solidFill>
                  <a:srgbClr val="002060"/>
                </a:solidFill>
                <a:latin typeface="Calibri" panose="020F0502020204030204" pitchFamily="34" charset="0"/>
                <a:cs typeface="Calibri" panose="020F0502020204030204" pitchFamily="34" charset="0"/>
              </a:rPr>
              <a:t>бакалавриата</a:t>
            </a:r>
            <a:r>
              <a:rPr lang="ru-RU" dirty="0">
                <a:solidFill>
                  <a:srgbClr val="002060"/>
                </a:solidFill>
                <a:latin typeface="Calibri" panose="020F0502020204030204" pitchFamily="34" charset="0"/>
                <a:cs typeface="Calibri" panose="020F0502020204030204" pitchFamily="34" charset="0"/>
              </a:rPr>
              <a:t> "Прикладная математика и информатика", "Прикладная информатика", "Бизнес-информатика" / Ю.А. Кораблев; </a:t>
            </a:r>
            <a:r>
              <a:rPr lang="ru-RU" dirty="0" err="1">
                <a:solidFill>
                  <a:srgbClr val="002060"/>
                </a:solidFill>
                <a:latin typeface="Calibri" panose="020F0502020204030204" pitchFamily="34" charset="0"/>
                <a:cs typeface="Calibri" panose="020F0502020204030204" pitchFamily="34" charset="0"/>
              </a:rPr>
              <a:t>Финуниверситет</a:t>
            </a:r>
            <a:r>
              <a:rPr lang="ru-RU" dirty="0">
                <a:solidFill>
                  <a:srgbClr val="002060"/>
                </a:solidFill>
                <a:latin typeface="Calibri" panose="020F0502020204030204" pitchFamily="34" charset="0"/>
                <a:cs typeface="Calibri" panose="020F0502020204030204" pitchFamily="34" charset="0"/>
              </a:rPr>
              <a:t> - Москва: </a:t>
            </a:r>
            <a:r>
              <a:rPr lang="ru-RU" dirty="0" err="1">
                <a:solidFill>
                  <a:srgbClr val="002060"/>
                </a:solidFill>
                <a:latin typeface="Calibri" panose="020F0502020204030204" pitchFamily="34" charset="0"/>
                <a:cs typeface="Calibri" panose="020F0502020204030204" pitchFamily="34" charset="0"/>
              </a:rPr>
              <a:t>Кнорус</a:t>
            </a:r>
            <a:r>
              <a:rPr lang="ru-RU" dirty="0">
                <a:solidFill>
                  <a:srgbClr val="002060"/>
                </a:solidFill>
                <a:latin typeface="Calibri" panose="020F0502020204030204" pitchFamily="34" charset="0"/>
                <a:cs typeface="Calibri" panose="020F0502020204030204" pitchFamily="34" charset="0"/>
              </a:rPr>
              <a:t>, 2021 - 153 с. -  </a:t>
            </a:r>
            <a:r>
              <a:rPr lang="ru-RU" dirty="0" err="1">
                <a:solidFill>
                  <a:srgbClr val="002060"/>
                </a:solidFill>
                <a:latin typeface="Calibri" panose="020F0502020204030204" pitchFamily="34" charset="0"/>
                <a:cs typeface="Calibri" panose="020F0502020204030204" pitchFamily="34" charset="0"/>
              </a:rPr>
              <a:t>Бакалавриат</a:t>
            </a:r>
            <a:r>
              <a:rPr lang="ru-RU" dirty="0">
                <a:solidFill>
                  <a:srgbClr val="002060"/>
                </a:solidFill>
                <a:latin typeface="Calibri" panose="020F0502020204030204" pitchFamily="34" charset="0"/>
                <a:cs typeface="Calibri" panose="020F0502020204030204" pitchFamily="34" charset="0"/>
              </a:rPr>
              <a:t>.- Текст : непосредственный.  – То же. – 2021. – ЭБС BOOK.ru. - URL: https://</a:t>
            </a:r>
            <a:r>
              <a:rPr lang="ru-RU" dirty="0" smtClean="0">
                <a:solidFill>
                  <a:srgbClr val="002060"/>
                </a:solidFill>
                <a:latin typeface="Calibri" panose="020F0502020204030204" pitchFamily="34" charset="0"/>
                <a:cs typeface="Calibri" panose="020F0502020204030204" pitchFamily="34" charset="0"/>
              </a:rPr>
              <a:t>book.ru/book/936268. </a:t>
            </a:r>
            <a:r>
              <a:rPr lang="ru-RU" dirty="0">
                <a:solidFill>
                  <a:srgbClr val="002060"/>
                </a:solidFill>
                <a:latin typeface="Calibri" panose="020F0502020204030204" pitchFamily="34" charset="0"/>
                <a:cs typeface="Calibri" panose="020F0502020204030204" pitchFamily="34" charset="0"/>
              </a:rPr>
              <a:t>– Текст : электронный</a:t>
            </a:r>
            <a:r>
              <a:rPr lang="ru-RU" dirty="0" smtClean="0">
                <a:solidFill>
                  <a:srgbClr val="002060"/>
                </a:solidFill>
                <a:latin typeface="Calibri" panose="020F0502020204030204" pitchFamily="34" charset="0"/>
                <a:cs typeface="Calibri" panose="020F0502020204030204" pitchFamily="34" charset="0"/>
              </a:rPr>
              <a:t>.</a:t>
            </a:r>
            <a:endParaRPr lang="ru-RU" dirty="0">
              <a:solidFill>
                <a:srgbClr val="002060"/>
              </a:solidFill>
              <a:latin typeface="Calibri" panose="020F0502020204030204" pitchFamily="34" charset="0"/>
              <a:cs typeface="Calibri" panose="020F0502020204030204"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2105" y="577477"/>
            <a:ext cx="3063150" cy="4331727"/>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1327239" y="1345946"/>
            <a:ext cx="6096000" cy="2031325"/>
          </a:xfrm>
          <a:prstGeom prst="rect">
            <a:avLst/>
          </a:prstGeom>
        </p:spPr>
        <p:txBody>
          <a:bodyPr>
            <a:spAutoFit/>
          </a:bodyPr>
          <a:lstStyle/>
          <a:p>
            <a:r>
              <a:rPr lang="ru-RU" b="1" dirty="0">
                <a:solidFill>
                  <a:srgbClr val="002060"/>
                </a:solidFill>
                <a:latin typeface="Calibri" panose="020F0502020204030204" pitchFamily="34" charset="0"/>
                <a:cs typeface="Calibri" panose="020F0502020204030204" pitchFamily="34" charset="0"/>
              </a:rPr>
              <a:t>Аннотация</a:t>
            </a:r>
          </a:p>
          <a:p>
            <a:r>
              <a:rPr lang="ru-RU" dirty="0">
                <a:solidFill>
                  <a:srgbClr val="002060"/>
                </a:solidFill>
                <a:latin typeface="Calibri" panose="020F0502020204030204" pitchFamily="34" charset="0"/>
                <a:cs typeface="Calibri" panose="020F0502020204030204" pitchFamily="34" charset="0"/>
              </a:rPr>
              <a:t>Посвящен технической и практической сторонам создания имитационных моделей.</a:t>
            </a:r>
            <a:br>
              <a:rPr lang="ru-RU" dirty="0">
                <a:solidFill>
                  <a:srgbClr val="002060"/>
                </a:solidFill>
                <a:latin typeface="Calibri" panose="020F0502020204030204" pitchFamily="34" charset="0"/>
                <a:cs typeface="Calibri" panose="020F0502020204030204" pitchFamily="34" charset="0"/>
              </a:rPr>
            </a:br>
            <a:r>
              <a:rPr lang="ru-RU" dirty="0">
                <a:solidFill>
                  <a:srgbClr val="002060"/>
                </a:solidFill>
                <a:latin typeface="Calibri" panose="020F0502020204030204" pitchFamily="34" charset="0"/>
                <a:cs typeface="Calibri" panose="020F0502020204030204" pitchFamily="34" charset="0"/>
              </a:rPr>
              <a:t>Соответствует ФГОС ВО последнего поколения.</a:t>
            </a:r>
            <a:br>
              <a:rPr lang="ru-RU" dirty="0">
                <a:solidFill>
                  <a:srgbClr val="002060"/>
                </a:solidFill>
                <a:latin typeface="Calibri" panose="020F0502020204030204" pitchFamily="34" charset="0"/>
                <a:cs typeface="Calibri" panose="020F0502020204030204" pitchFamily="34" charset="0"/>
              </a:rPr>
            </a:br>
            <a:r>
              <a:rPr lang="ru-RU" dirty="0">
                <a:solidFill>
                  <a:srgbClr val="002060"/>
                </a:solidFill>
                <a:latin typeface="Calibri" panose="020F0502020204030204" pitchFamily="34" charset="0"/>
                <a:cs typeface="Calibri" panose="020F0502020204030204" pitchFamily="34" charset="0"/>
              </a:rPr>
              <a:t>Для студентов </a:t>
            </a:r>
            <a:r>
              <a:rPr lang="ru-RU" dirty="0" err="1">
                <a:solidFill>
                  <a:srgbClr val="002060"/>
                </a:solidFill>
                <a:latin typeface="Calibri" panose="020F0502020204030204" pitchFamily="34" charset="0"/>
                <a:cs typeface="Calibri" panose="020F0502020204030204" pitchFamily="34" charset="0"/>
              </a:rPr>
              <a:t>бакалавриата</a:t>
            </a:r>
            <a:r>
              <a:rPr lang="ru-RU" dirty="0">
                <a:solidFill>
                  <a:srgbClr val="002060"/>
                </a:solidFill>
                <a:latin typeface="Calibri" panose="020F0502020204030204" pitchFamily="34" charset="0"/>
                <a:cs typeface="Calibri" panose="020F0502020204030204" pitchFamily="34" charset="0"/>
              </a:rPr>
              <a:t>, обучающихся по направлениям «Прикладная математика и информатика», «Прикладная информатика», «Бизнес-информатика». </a:t>
            </a:r>
          </a:p>
        </p:txBody>
      </p:sp>
    </p:spTree>
    <p:extLst>
      <p:ext uri="{BB962C8B-B14F-4D97-AF65-F5344CB8AC3E}">
        <p14:creationId xmlns:p14="http://schemas.microsoft.com/office/powerpoint/2010/main" val="729281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1904" y="5150508"/>
            <a:ext cx="11950263" cy="1477328"/>
          </a:xfrm>
          <a:prstGeom prst="rect">
            <a:avLst/>
          </a:prstGeom>
        </p:spPr>
        <p:txBody>
          <a:bodyPr wrap="square">
            <a:spAutoFit/>
          </a:bodyPr>
          <a:lstStyle/>
          <a:p>
            <a:r>
              <a:rPr lang="ru-RU" b="1" kern="150" dirty="0">
                <a:solidFill>
                  <a:srgbClr val="002060"/>
                </a:solidFill>
                <a:latin typeface="Calibri" panose="020F0502020204030204" pitchFamily="34" charset="0"/>
                <a:ea typeface="SimSun" panose="02010600030101010101" pitchFamily="2" charset="-122"/>
                <a:cs typeface="Calibri" panose="020F0502020204030204" pitchFamily="34" charset="0"/>
              </a:rPr>
              <a:t>Библиографическое описание</a:t>
            </a:r>
          </a:p>
          <a:p>
            <a:r>
              <a:rPr lang="ru-RU" b="1" u="sng" dirty="0" smtClean="0">
                <a:solidFill>
                  <a:srgbClr val="002060"/>
                </a:solidFill>
                <a:latin typeface="Calibri" panose="020F0502020204030204" pitchFamily="34" charset="0"/>
                <a:cs typeface="Calibri" panose="020F0502020204030204" pitchFamily="34" charset="0"/>
              </a:rPr>
              <a:t>Кораблев</a:t>
            </a:r>
            <a:r>
              <a:rPr lang="ru-RU" b="1" u="sng" dirty="0">
                <a:solidFill>
                  <a:srgbClr val="002060"/>
                </a:solidFill>
                <a:latin typeface="Calibri" panose="020F0502020204030204" pitchFamily="34" charset="0"/>
                <a:cs typeface="Calibri" panose="020F0502020204030204" pitchFamily="34" charset="0"/>
              </a:rPr>
              <a:t>, Ю.А. </a:t>
            </a:r>
            <a:endParaRPr lang="ru-RU" b="1" u="sng" dirty="0" smtClean="0">
              <a:solidFill>
                <a:srgbClr val="002060"/>
              </a:solidFill>
              <a:latin typeface="Calibri" panose="020F0502020204030204" pitchFamily="34" charset="0"/>
              <a:cs typeface="Calibri" panose="020F0502020204030204" pitchFamily="34" charset="0"/>
            </a:endParaRPr>
          </a:p>
          <a:p>
            <a:r>
              <a:rPr lang="ru-RU" dirty="0" smtClean="0">
                <a:solidFill>
                  <a:srgbClr val="002060"/>
                </a:solidFill>
                <a:latin typeface="Calibri" panose="020F0502020204030204" pitchFamily="34" charset="0"/>
                <a:cs typeface="Calibri" panose="020F0502020204030204" pitchFamily="34" charset="0"/>
              </a:rPr>
              <a:t>Теория </a:t>
            </a:r>
            <a:r>
              <a:rPr lang="ru-RU" dirty="0">
                <a:solidFill>
                  <a:srgbClr val="002060"/>
                </a:solidFill>
                <a:latin typeface="Calibri" panose="020F0502020204030204" pitchFamily="34" charset="0"/>
                <a:cs typeface="Calibri" panose="020F0502020204030204" pitchFamily="34" charset="0"/>
              </a:rPr>
              <a:t>игр. Примеры и задачи: учебное пособие для направления </a:t>
            </a:r>
            <a:r>
              <a:rPr lang="ru-RU" dirty="0" err="1">
                <a:solidFill>
                  <a:srgbClr val="002060"/>
                </a:solidFill>
                <a:latin typeface="Calibri" panose="020F0502020204030204" pitchFamily="34" charset="0"/>
                <a:cs typeface="Calibri" panose="020F0502020204030204" pitchFamily="34" charset="0"/>
              </a:rPr>
              <a:t>бакалавриата</a:t>
            </a:r>
            <a:r>
              <a:rPr lang="ru-RU" dirty="0">
                <a:solidFill>
                  <a:srgbClr val="002060"/>
                </a:solidFill>
                <a:latin typeface="Calibri" panose="020F0502020204030204" pitchFamily="34" charset="0"/>
                <a:cs typeface="Calibri" panose="020F0502020204030204" pitchFamily="34" charset="0"/>
              </a:rPr>
              <a:t> "Экономика" / Ю.А. Кораблев; </a:t>
            </a:r>
            <a:r>
              <a:rPr lang="ru-RU" dirty="0" err="1">
                <a:solidFill>
                  <a:srgbClr val="002060"/>
                </a:solidFill>
                <a:latin typeface="Calibri" panose="020F0502020204030204" pitchFamily="34" charset="0"/>
                <a:cs typeface="Calibri" panose="020F0502020204030204" pitchFamily="34" charset="0"/>
              </a:rPr>
              <a:t>Финуниверситет</a:t>
            </a:r>
            <a:r>
              <a:rPr lang="ru-RU" dirty="0">
                <a:solidFill>
                  <a:srgbClr val="002060"/>
                </a:solidFill>
                <a:latin typeface="Calibri" panose="020F0502020204030204" pitchFamily="34" charset="0"/>
                <a:cs typeface="Calibri" panose="020F0502020204030204" pitchFamily="34" charset="0"/>
              </a:rPr>
              <a:t> - Москва: </a:t>
            </a:r>
            <a:r>
              <a:rPr lang="ru-RU" dirty="0" err="1">
                <a:solidFill>
                  <a:srgbClr val="002060"/>
                </a:solidFill>
                <a:latin typeface="Calibri" panose="020F0502020204030204" pitchFamily="34" charset="0"/>
                <a:cs typeface="Calibri" panose="020F0502020204030204" pitchFamily="34" charset="0"/>
              </a:rPr>
              <a:t>Кнорус</a:t>
            </a:r>
            <a:r>
              <a:rPr lang="ru-RU" dirty="0">
                <a:solidFill>
                  <a:srgbClr val="002060"/>
                </a:solidFill>
                <a:latin typeface="Calibri" panose="020F0502020204030204" pitchFamily="34" charset="0"/>
                <a:cs typeface="Calibri" panose="020F0502020204030204" pitchFamily="34" charset="0"/>
              </a:rPr>
              <a:t>, 2020. - 176 с. - </a:t>
            </a:r>
            <a:r>
              <a:rPr lang="ru-RU" dirty="0" err="1">
                <a:solidFill>
                  <a:srgbClr val="002060"/>
                </a:solidFill>
                <a:latin typeface="Calibri" panose="020F0502020204030204" pitchFamily="34" charset="0"/>
                <a:cs typeface="Calibri" panose="020F0502020204030204" pitchFamily="34" charset="0"/>
              </a:rPr>
              <a:t>Бакалавриат</a:t>
            </a:r>
            <a:r>
              <a:rPr lang="ru-RU" dirty="0">
                <a:solidFill>
                  <a:srgbClr val="002060"/>
                </a:solidFill>
                <a:latin typeface="Calibri" panose="020F0502020204030204" pitchFamily="34" charset="0"/>
                <a:cs typeface="Calibri" panose="020F0502020204030204" pitchFamily="34" charset="0"/>
              </a:rPr>
              <a:t>.- Текст : непосредственный. – То же. – 2020. –  ЭБС BOOK.ru. - URL: https://</a:t>
            </a:r>
            <a:r>
              <a:rPr lang="ru-RU" dirty="0" smtClean="0">
                <a:solidFill>
                  <a:srgbClr val="002060"/>
                </a:solidFill>
                <a:latin typeface="Calibri" panose="020F0502020204030204" pitchFamily="34" charset="0"/>
                <a:cs typeface="Calibri" panose="020F0502020204030204" pitchFamily="34" charset="0"/>
              </a:rPr>
              <a:t>book.ru/book/933414. </a:t>
            </a:r>
            <a:r>
              <a:rPr lang="ru-RU" dirty="0">
                <a:solidFill>
                  <a:srgbClr val="002060"/>
                </a:solidFill>
                <a:latin typeface="Calibri" panose="020F0502020204030204" pitchFamily="34" charset="0"/>
                <a:cs typeface="Calibri" panose="020F0502020204030204" pitchFamily="34" charset="0"/>
              </a:rPr>
              <a:t>– Текст : электронный</a:t>
            </a:r>
            <a:r>
              <a:rPr lang="ru-RU" dirty="0" smtClean="0">
                <a:solidFill>
                  <a:srgbClr val="002060"/>
                </a:solidFill>
                <a:latin typeface="Calibri" panose="020F0502020204030204" pitchFamily="34" charset="0"/>
                <a:cs typeface="Calibri" panose="020F0502020204030204" pitchFamily="34" charset="0"/>
              </a:rPr>
              <a:t>.</a:t>
            </a:r>
            <a:endParaRPr lang="ru-RU" dirty="0">
              <a:solidFill>
                <a:srgbClr val="002060"/>
              </a:solidFill>
              <a:latin typeface="Calibri" panose="020F0502020204030204" pitchFamily="34" charset="0"/>
              <a:cs typeface="Calibri" panose="020F0502020204030204" pitchFamily="34" charset="0"/>
            </a:endParaRPr>
          </a:p>
        </p:txBody>
      </p:sp>
      <p:sp>
        <p:nvSpPr>
          <p:cNvPr id="4" name="Прямоугольник 3"/>
          <p:cNvSpPr/>
          <p:nvPr/>
        </p:nvSpPr>
        <p:spPr>
          <a:xfrm>
            <a:off x="946817" y="428262"/>
            <a:ext cx="7392951" cy="3970318"/>
          </a:xfrm>
          <a:prstGeom prst="rect">
            <a:avLst/>
          </a:prstGeom>
        </p:spPr>
        <p:txBody>
          <a:bodyPr wrap="square">
            <a:spAutoFit/>
          </a:bodyPr>
          <a:lstStyle/>
          <a:p>
            <a:r>
              <a:rPr lang="ru-RU" b="1" dirty="0" smtClean="0">
                <a:solidFill>
                  <a:srgbClr val="002060"/>
                </a:solidFill>
                <a:latin typeface="Calibri" panose="020F0502020204030204" pitchFamily="34" charset="0"/>
                <a:cs typeface="Calibri" panose="020F0502020204030204" pitchFamily="34" charset="0"/>
              </a:rPr>
              <a:t>Аннотация</a:t>
            </a:r>
            <a:endParaRPr lang="ru-RU" b="1" dirty="0">
              <a:solidFill>
                <a:srgbClr val="002060"/>
              </a:solidFill>
              <a:latin typeface="Calibri" panose="020F0502020204030204" pitchFamily="34" charset="0"/>
              <a:cs typeface="Calibri" panose="020F0502020204030204" pitchFamily="34" charset="0"/>
            </a:endParaRPr>
          </a:p>
          <a:p>
            <a:r>
              <a:rPr lang="ru-RU" dirty="0">
                <a:solidFill>
                  <a:srgbClr val="002060"/>
                </a:solidFill>
                <a:latin typeface="Calibri" panose="020F0502020204030204" pitchFamily="34" charset="0"/>
                <a:cs typeface="Calibri" panose="020F0502020204030204" pitchFamily="34" charset="0"/>
              </a:rPr>
              <a:t>Помогает принимать решения в условиях взаимодействия множества заинтересованных лиц, где другие математические методы не работают. Теория игр является единственным и практически универсальным средством изучения и анализа произвольных конфликтных ситуаций независимо от предметной области. Ориентировано на лиц, владеющих базовыми знаниями из линейной алгебры и теории вероятностей. Знакомит с основными видами теоретико-игровых моделей. Изучаются антагонистические, биматричные, кооперативные, позиционные игры и игры с природой. Даются приемы для автоматизированного нахождения решения на компьютере. Содержит задания для закрепления каждой темы. </a:t>
            </a:r>
            <a:br>
              <a:rPr lang="ru-RU" dirty="0">
                <a:solidFill>
                  <a:srgbClr val="002060"/>
                </a:solidFill>
                <a:latin typeface="Calibri" panose="020F0502020204030204" pitchFamily="34" charset="0"/>
                <a:cs typeface="Calibri" panose="020F0502020204030204" pitchFamily="34" charset="0"/>
              </a:rPr>
            </a:br>
            <a:r>
              <a:rPr lang="ru-RU" dirty="0">
                <a:solidFill>
                  <a:srgbClr val="002060"/>
                </a:solidFill>
                <a:latin typeface="Calibri" panose="020F0502020204030204" pitchFamily="34" charset="0"/>
                <a:cs typeface="Calibri" panose="020F0502020204030204" pitchFamily="34" charset="0"/>
              </a:rPr>
              <a:t>Соответствует ФГОС ВО последнего поколения.</a:t>
            </a:r>
            <a:br>
              <a:rPr lang="ru-RU" dirty="0">
                <a:solidFill>
                  <a:srgbClr val="002060"/>
                </a:solidFill>
                <a:latin typeface="Calibri" panose="020F0502020204030204" pitchFamily="34" charset="0"/>
                <a:cs typeface="Calibri" panose="020F0502020204030204" pitchFamily="34" charset="0"/>
              </a:rPr>
            </a:br>
            <a:endParaRPr lang="ru-RU" dirty="0">
              <a:solidFill>
                <a:srgbClr val="002060"/>
              </a:solidFill>
              <a:latin typeface="Calibri" panose="020F0502020204030204" pitchFamily="34" charset="0"/>
              <a:cs typeface="Calibri" panose="020F0502020204030204" pitchFamily="34"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9089" y="515008"/>
            <a:ext cx="3165007" cy="4635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7720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0507" y="5226436"/>
            <a:ext cx="11603654" cy="1477328"/>
          </a:xfrm>
          <a:prstGeom prst="rect">
            <a:avLst/>
          </a:prstGeom>
        </p:spPr>
        <p:txBody>
          <a:bodyPr wrap="square">
            <a:spAutoFit/>
          </a:bodyPr>
          <a:lstStyle/>
          <a:p>
            <a:r>
              <a:rPr lang="ru-RU" b="1" kern="150" dirty="0">
                <a:solidFill>
                  <a:srgbClr val="002060"/>
                </a:solidFill>
                <a:latin typeface="Calibri" panose="020F0502020204030204" pitchFamily="34" charset="0"/>
                <a:ea typeface="SimSun" panose="02010600030101010101" pitchFamily="2" charset="-122"/>
                <a:cs typeface="Calibri" panose="020F0502020204030204" pitchFamily="34" charset="0"/>
              </a:rPr>
              <a:t>Библиографическое описание</a:t>
            </a:r>
          </a:p>
          <a:p>
            <a:r>
              <a:rPr lang="ru-RU" b="1" u="sng" dirty="0" smtClean="0">
                <a:solidFill>
                  <a:srgbClr val="002060"/>
                </a:solidFill>
                <a:latin typeface="Calibri" panose="020F0502020204030204" pitchFamily="34" charset="0"/>
                <a:cs typeface="Calibri" panose="020F0502020204030204" pitchFamily="34" charset="0"/>
              </a:rPr>
              <a:t>Звягин </a:t>
            </a:r>
            <a:r>
              <a:rPr lang="ru-RU" b="1" u="sng" dirty="0">
                <a:solidFill>
                  <a:srgbClr val="002060"/>
                </a:solidFill>
                <a:latin typeface="Calibri" panose="020F0502020204030204" pitchFamily="34" charset="0"/>
                <a:cs typeface="Calibri" panose="020F0502020204030204" pitchFamily="34" charset="0"/>
              </a:rPr>
              <a:t>Л.С. </a:t>
            </a:r>
            <a:endParaRPr lang="ru-RU" b="1" u="sng" dirty="0" smtClean="0">
              <a:solidFill>
                <a:srgbClr val="002060"/>
              </a:solidFill>
              <a:latin typeface="Calibri" panose="020F0502020204030204" pitchFamily="34" charset="0"/>
              <a:cs typeface="Calibri" panose="020F0502020204030204" pitchFamily="34" charset="0"/>
            </a:endParaRPr>
          </a:p>
          <a:p>
            <a:r>
              <a:rPr lang="ru-RU" dirty="0" smtClean="0">
                <a:solidFill>
                  <a:srgbClr val="002060"/>
                </a:solidFill>
                <a:latin typeface="Calibri" panose="020F0502020204030204" pitchFamily="34" charset="0"/>
                <a:cs typeface="Calibri" panose="020F0502020204030204" pitchFamily="34" charset="0"/>
              </a:rPr>
              <a:t>Имитационное </a:t>
            </a:r>
            <a:r>
              <a:rPr lang="ru-RU" dirty="0">
                <a:solidFill>
                  <a:srgbClr val="002060"/>
                </a:solidFill>
                <a:latin typeface="Calibri" panose="020F0502020204030204" pitchFamily="34" charset="0"/>
                <a:cs typeface="Calibri" panose="020F0502020204030204" pitchFamily="34" charset="0"/>
              </a:rPr>
              <a:t>моделирование сложных систем = </a:t>
            </a:r>
            <a:r>
              <a:rPr lang="ru-RU" dirty="0" err="1">
                <a:solidFill>
                  <a:srgbClr val="002060"/>
                </a:solidFill>
                <a:latin typeface="Calibri" panose="020F0502020204030204" pitchFamily="34" charset="0"/>
                <a:cs typeface="Calibri" panose="020F0502020204030204" pitchFamily="34" charset="0"/>
              </a:rPr>
              <a:t>Imitative</a:t>
            </a:r>
            <a:r>
              <a:rPr lang="ru-RU" dirty="0">
                <a:solidFill>
                  <a:srgbClr val="002060"/>
                </a:solidFill>
                <a:latin typeface="Calibri" panose="020F0502020204030204" pitchFamily="34" charset="0"/>
                <a:cs typeface="Calibri" panose="020F0502020204030204" pitchFamily="34" charset="0"/>
              </a:rPr>
              <a:t> </a:t>
            </a:r>
            <a:r>
              <a:rPr lang="ru-RU" dirty="0" err="1">
                <a:solidFill>
                  <a:srgbClr val="002060"/>
                </a:solidFill>
                <a:latin typeface="Calibri" panose="020F0502020204030204" pitchFamily="34" charset="0"/>
                <a:cs typeface="Calibri" panose="020F0502020204030204" pitchFamily="34" charset="0"/>
              </a:rPr>
              <a:t>modeling</a:t>
            </a:r>
            <a:r>
              <a:rPr lang="ru-RU" dirty="0">
                <a:solidFill>
                  <a:srgbClr val="002060"/>
                </a:solidFill>
                <a:latin typeface="Calibri" panose="020F0502020204030204" pitchFamily="34" charset="0"/>
                <a:cs typeface="Calibri" panose="020F0502020204030204" pitchFamily="34" charset="0"/>
              </a:rPr>
              <a:t> </a:t>
            </a:r>
            <a:r>
              <a:rPr lang="ru-RU" dirty="0" err="1">
                <a:solidFill>
                  <a:srgbClr val="002060"/>
                </a:solidFill>
                <a:latin typeface="Calibri" panose="020F0502020204030204" pitchFamily="34" charset="0"/>
                <a:cs typeface="Calibri" panose="020F0502020204030204" pitchFamily="34" charset="0"/>
              </a:rPr>
              <a:t>of</a:t>
            </a:r>
            <a:r>
              <a:rPr lang="ru-RU" dirty="0">
                <a:solidFill>
                  <a:srgbClr val="002060"/>
                </a:solidFill>
                <a:latin typeface="Calibri" panose="020F0502020204030204" pitchFamily="34" charset="0"/>
                <a:cs typeface="Calibri" panose="020F0502020204030204" pitchFamily="34" charset="0"/>
              </a:rPr>
              <a:t> </a:t>
            </a:r>
            <a:r>
              <a:rPr lang="ru-RU" dirty="0" err="1">
                <a:solidFill>
                  <a:srgbClr val="002060"/>
                </a:solidFill>
                <a:latin typeface="Calibri" panose="020F0502020204030204" pitchFamily="34" charset="0"/>
                <a:cs typeface="Calibri" panose="020F0502020204030204" pitchFamily="34" charset="0"/>
              </a:rPr>
              <a:t>complex</a:t>
            </a:r>
            <a:r>
              <a:rPr lang="ru-RU" dirty="0">
                <a:solidFill>
                  <a:srgbClr val="002060"/>
                </a:solidFill>
                <a:latin typeface="Calibri" panose="020F0502020204030204" pitchFamily="34" charset="0"/>
                <a:cs typeface="Calibri" panose="020F0502020204030204" pitchFamily="34" charset="0"/>
              </a:rPr>
              <a:t> </a:t>
            </a:r>
            <a:r>
              <a:rPr lang="ru-RU" dirty="0" err="1">
                <a:solidFill>
                  <a:srgbClr val="002060"/>
                </a:solidFill>
                <a:latin typeface="Calibri" panose="020F0502020204030204" pitchFamily="34" charset="0"/>
                <a:cs typeface="Calibri" panose="020F0502020204030204" pitchFamily="34" charset="0"/>
              </a:rPr>
              <a:t>systems</a:t>
            </a:r>
            <a:r>
              <a:rPr lang="ru-RU" dirty="0">
                <a:solidFill>
                  <a:srgbClr val="002060"/>
                </a:solidFill>
                <a:latin typeface="Calibri" panose="020F0502020204030204" pitchFamily="34" charset="0"/>
                <a:cs typeface="Calibri" panose="020F0502020204030204" pitchFamily="34" charset="0"/>
              </a:rPr>
              <a:t>: учебное пособие / Л.С. Звягин, С.Е. </a:t>
            </a:r>
            <a:r>
              <a:rPr lang="ru-RU" dirty="0" err="1">
                <a:solidFill>
                  <a:srgbClr val="002060"/>
                </a:solidFill>
                <a:latin typeface="Calibri" panose="020F0502020204030204" pitchFamily="34" charset="0"/>
                <a:cs typeface="Calibri" panose="020F0502020204030204" pitchFamily="34" charset="0"/>
              </a:rPr>
              <a:t>Щепетова</a:t>
            </a:r>
            <a:r>
              <a:rPr lang="ru-RU" dirty="0">
                <a:solidFill>
                  <a:srgbClr val="002060"/>
                </a:solidFill>
                <a:latin typeface="Calibri" panose="020F0502020204030204" pitchFamily="34" charset="0"/>
                <a:cs typeface="Calibri" panose="020F0502020204030204" pitchFamily="34" charset="0"/>
              </a:rPr>
              <a:t>; </a:t>
            </a:r>
            <a:r>
              <a:rPr lang="ru-RU" dirty="0" err="1">
                <a:solidFill>
                  <a:srgbClr val="002060"/>
                </a:solidFill>
                <a:latin typeface="Calibri" panose="020F0502020204030204" pitchFamily="34" charset="0"/>
                <a:cs typeface="Calibri" panose="020F0502020204030204" pitchFamily="34" charset="0"/>
              </a:rPr>
              <a:t>Финуниверситет</a:t>
            </a:r>
            <a:r>
              <a:rPr lang="ru-RU" dirty="0">
                <a:solidFill>
                  <a:srgbClr val="002060"/>
                </a:solidFill>
                <a:latin typeface="Calibri" panose="020F0502020204030204" pitchFamily="34" charset="0"/>
                <a:cs typeface="Calibri" panose="020F0502020204030204" pitchFamily="34" charset="0"/>
              </a:rPr>
              <a:t>, Каф. "Системный анализ в экономике" - Москва: </a:t>
            </a:r>
            <a:r>
              <a:rPr lang="ru-RU" dirty="0" err="1">
                <a:solidFill>
                  <a:srgbClr val="002060"/>
                </a:solidFill>
                <a:latin typeface="Calibri" panose="020F0502020204030204" pitchFamily="34" charset="0"/>
                <a:cs typeface="Calibri" panose="020F0502020204030204" pitchFamily="34" charset="0"/>
              </a:rPr>
              <a:t>Финуниверситет</a:t>
            </a:r>
            <a:r>
              <a:rPr lang="ru-RU" dirty="0">
                <a:solidFill>
                  <a:srgbClr val="002060"/>
                </a:solidFill>
                <a:latin typeface="Calibri" panose="020F0502020204030204" pitchFamily="34" charset="0"/>
                <a:cs typeface="Calibri" panose="020F0502020204030204" pitchFamily="34" charset="0"/>
              </a:rPr>
              <a:t>, 2017 - 204 с</a:t>
            </a:r>
            <a:r>
              <a:rPr lang="ru-RU" dirty="0" smtClean="0">
                <a:solidFill>
                  <a:srgbClr val="002060"/>
                </a:solidFill>
                <a:latin typeface="Calibri" panose="020F0502020204030204" pitchFamily="34" charset="0"/>
                <a:cs typeface="Calibri" panose="020F0502020204030204" pitchFamily="34" charset="0"/>
              </a:rPr>
              <a:t>.- Текст : непосредственный</a:t>
            </a:r>
            <a:endParaRPr lang="ru-RU" dirty="0">
              <a:solidFill>
                <a:srgbClr val="002060"/>
              </a:solidFill>
              <a:latin typeface="Calibri" panose="020F0502020204030204" pitchFamily="34" charset="0"/>
              <a:cs typeface="Calibri" panose="020F0502020204030204" pitchFamily="34"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8097" y="273268"/>
            <a:ext cx="3385557" cy="4855779"/>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898445" y="1269997"/>
            <a:ext cx="6736244" cy="2862322"/>
          </a:xfrm>
          <a:prstGeom prst="rect">
            <a:avLst/>
          </a:prstGeom>
          <a:noFill/>
        </p:spPr>
        <p:txBody>
          <a:bodyPr wrap="square" rtlCol="0">
            <a:spAutoFit/>
          </a:bodyPr>
          <a:lstStyle/>
          <a:p>
            <a:r>
              <a:rPr lang="ru-RU" b="1" dirty="0">
                <a:solidFill>
                  <a:srgbClr val="002060"/>
                </a:solidFill>
                <a:latin typeface="Calibri" panose="020F0502020204030204" pitchFamily="34" charset="0"/>
                <a:cs typeface="Calibri" panose="020F0502020204030204" pitchFamily="34" charset="0"/>
              </a:rPr>
              <a:t>Аннотация</a:t>
            </a:r>
          </a:p>
          <a:p>
            <a:r>
              <a:rPr lang="ru-RU" dirty="0" smtClean="0">
                <a:solidFill>
                  <a:srgbClr val="002060"/>
                </a:solidFill>
                <a:latin typeface="Calibri" panose="020F0502020204030204" pitchFamily="34" charset="0"/>
                <a:cs typeface="Calibri" panose="020F0502020204030204" pitchFamily="34" charset="0"/>
              </a:rPr>
              <a:t>Учебное пособие формирует основные понятия и концепции имитационного моделирования сложных систем. Подробно излагается методика построения имитационных моделей. Также рассматривается прогнозирование параметров системы, как одного из приложений имитационного моделирования. Имитационные модели в данном учебном пособии будут связаны не с аналитическим представлением, а с принципом имитации с помощью информационных и программных средств  сложных процессов и систем в самом сложном аспекте – динамическом.</a:t>
            </a:r>
            <a:endParaRPr lang="ru-RU"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5007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531</TotalTime>
  <Words>4073</Words>
  <Application>Microsoft Office PowerPoint</Application>
  <PresentationFormat>Широкоэкранный</PresentationFormat>
  <Paragraphs>127</Paragraphs>
  <Slides>27</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27</vt:i4>
      </vt:variant>
    </vt:vector>
  </HeadingPairs>
  <TitlesOfParts>
    <vt:vector size="35" baseType="lpstr">
      <vt:lpstr>NSimSun</vt:lpstr>
      <vt:lpstr>SimSun</vt:lpstr>
      <vt:lpstr>Arial</vt:lpstr>
      <vt:lpstr>Calibri</vt:lpstr>
      <vt:lpstr>华文新魏</vt:lpstr>
      <vt:lpstr>Trebuchet MS</vt:lpstr>
      <vt:lpstr>Wingdings 3</vt:lpstr>
      <vt:lpstr>Аспект</vt:lpstr>
      <vt:lpstr>Системный анализ в экономике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Левина Екатерина Дмитриевна</dc:creator>
  <cp:lastModifiedBy>TOSHIBA</cp:lastModifiedBy>
  <cp:revision>57</cp:revision>
  <dcterms:created xsi:type="dcterms:W3CDTF">2020-12-01T07:45:51Z</dcterms:created>
  <dcterms:modified xsi:type="dcterms:W3CDTF">2020-12-05T07:43:05Z</dcterms:modified>
</cp:coreProperties>
</file>