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4" r:id="rId11"/>
    <p:sldId id="265" r:id="rId12"/>
    <p:sldId id="269" r:id="rId13"/>
    <p:sldId id="268" r:id="rId14"/>
    <p:sldId id="266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66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9C741-ADD8-45C9-AE84-118CE6C78DAC}" type="datetimeFigureOut">
              <a:rPr lang="ru-RU"/>
              <a:pPr>
                <a:defRPr/>
              </a:pPr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48564-C2EA-4F5A-A877-14E9B52F23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10D07-392B-420C-9A9D-FD4FC52DD1A8}" type="datetimeFigureOut">
              <a:rPr lang="ru-RU"/>
              <a:pPr>
                <a:defRPr/>
              </a:pPr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2E81A-892F-4F07-A54E-72DCB1A3D3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AA342-C156-43A1-B786-12C2518F3800}" type="datetimeFigureOut">
              <a:rPr lang="ru-RU"/>
              <a:pPr>
                <a:defRPr/>
              </a:pPr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0081E-31A2-42DB-889D-89EB44CC30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A54DF-017B-4C7F-9C5D-2D0C01A16506}" type="datetimeFigureOut">
              <a:rPr lang="ru-RU"/>
              <a:pPr>
                <a:defRPr/>
              </a:pPr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8493C-5BBB-4B59-8B4A-9C46E9AFB6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5FBE8-C912-44BA-81EB-6A51A0453766}" type="datetimeFigureOut">
              <a:rPr lang="ru-RU"/>
              <a:pPr>
                <a:defRPr/>
              </a:pPr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3E575-AFE2-4ED9-9199-5D3EA30DCE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E13D2-5D6B-42B5-9943-C790D742E3B2}" type="datetimeFigureOut">
              <a:rPr lang="ru-RU"/>
              <a:pPr>
                <a:defRPr/>
              </a:pPr>
              <a:t>24.04.2014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E9E7E-0532-4C31-859C-F4F73ED0E7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6BBB7-47B7-4A79-8A1C-03D28615BFB1}" type="datetimeFigureOut">
              <a:rPr lang="ru-RU"/>
              <a:pPr>
                <a:defRPr/>
              </a:pPr>
              <a:t>24.04.2014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64661-59C9-4070-B1AC-A98C13738A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DD5AB-10CB-4CB7-9B60-0281DA8952D7}" type="datetimeFigureOut">
              <a:rPr lang="ru-RU"/>
              <a:pPr>
                <a:defRPr/>
              </a:pPr>
              <a:t>24.04.2014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EE684-600B-4584-B23C-1429BE382D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62784-5DFD-415C-8060-189129147D70}" type="datetimeFigureOut">
              <a:rPr lang="ru-RU"/>
              <a:pPr>
                <a:defRPr/>
              </a:pPr>
              <a:t>24.04.2014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49E23-95F2-4AAE-ABDE-B534122CB4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0725D-AFBC-4795-BDD3-ADBA26FE707E}" type="datetimeFigureOut">
              <a:rPr lang="ru-RU"/>
              <a:pPr>
                <a:defRPr/>
              </a:pPr>
              <a:t>24.04.2014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F1B92-D803-4950-B1F0-4D0BC359EA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B2362-39F3-4A9A-A232-5B847CE082BE}" type="datetimeFigureOut">
              <a:rPr lang="ru-RU"/>
              <a:pPr>
                <a:defRPr/>
              </a:pPr>
              <a:t>24.04.2014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1E764-93EB-4EA2-B5D1-EA97F79EE5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85ED5C6-D677-41D2-ACCB-09DFD8562067}" type="datetimeFigureOut">
              <a:rPr lang="ru-RU"/>
              <a:pPr>
                <a:defRPr/>
              </a:pPr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9BC393C-F090-47CF-8A1D-DB62378CBC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Использование АБИС  «РУСЛАН» в автоматизации библиотеки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60800"/>
            <a:ext cx="7377113" cy="1778000"/>
          </a:xfrm>
        </p:spPr>
        <p:txBody>
          <a:bodyPr rtlCol="0">
            <a:normAutofit lnSpcReduction="10000"/>
          </a:bodyPr>
          <a:lstStyle/>
          <a:p>
            <a:pPr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800" b="1" i="1" dirty="0" smtClean="0">
              <a:solidFill>
                <a:schemeClr val="tx1"/>
              </a:solidFill>
            </a:endParaRPr>
          </a:p>
          <a:p>
            <a:pPr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800" b="1" i="1" dirty="0">
              <a:solidFill>
                <a:schemeClr val="tx1"/>
              </a:solidFill>
            </a:endParaRPr>
          </a:p>
          <a:p>
            <a:pPr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800" b="1" i="1" dirty="0" smtClean="0">
              <a:solidFill>
                <a:schemeClr val="tx1"/>
              </a:solidFill>
            </a:endParaRPr>
          </a:p>
          <a:p>
            <a:pPr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b="1" i="1" dirty="0" smtClean="0">
                <a:solidFill>
                  <a:schemeClr val="tx1"/>
                </a:solidFill>
              </a:rPr>
              <a:t>Угрюмова Елена Борисовна,</a:t>
            </a:r>
          </a:p>
          <a:p>
            <a:pPr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400" dirty="0">
                <a:solidFill>
                  <a:schemeClr val="tx1"/>
                </a:solidFill>
              </a:rPr>
              <a:t>начальник Отдела технологий Библиотечно-информационного комплекса </a:t>
            </a:r>
            <a:endParaRPr lang="ru-RU" sz="1400" dirty="0" smtClean="0">
              <a:solidFill>
                <a:schemeClr val="tx1"/>
              </a:solidFill>
            </a:endParaRPr>
          </a:p>
          <a:p>
            <a:pPr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Управления </a:t>
            </a:r>
            <a:r>
              <a:rPr lang="ru-RU" sz="1400" dirty="0">
                <a:solidFill>
                  <a:schemeClr val="tx1"/>
                </a:solidFill>
              </a:rPr>
              <a:t>информационно-технологической инфраструктуры </a:t>
            </a:r>
            <a:r>
              <a:rPr lang="ru-RU" sz="1400" dirty="0" err="1">
                <a:solidFill>
                  <a:schemeClr val="tx1"/>
                </a:solidFill>
              </a:rPr>
              <a:t>Финуниверситета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pic>
        <p:nvPicPr>
          <p:cNvPr id="13315" name="Picture 2" descr="http://www.arms-expo.ru/im.xp/0500500550570510530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333375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http://lando-centr.com/wp-content/uploads/2013/05/17072009-300x2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88913"/>
            <a:ext cx="28575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0" name="Объект 3"/>
          <p:cNvPicPr>
            <a:picLocks noGrp="1"/>
          </p:cNvPicPr>
          <p:nvPr>
            <p:ph idx="1"/>
          </p:nvPr>
        </p:nvPicPr>
        <p:blipFill>
          <a:blip r:embed="rId2"/>
          <a:srcRect l="53000" b="12469"/>
          <a:stretch>
            <a:fillRect/>
          </a:stretch>
        </p:blipFill>
        <p:spPr>
          <a:xfrm>
            <a:off x="395288" y="404813"/>
            <a:ext cx="8208962" cy="64531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3554" name="Объект 3"/>
          <p:cNvPicPr>
            <a:picLocks noGrp="1"/>
          </p:cNvPicPr>
          <p:nvPr>
            <p:ph idx="1"/>
          </p:nvPr>
        </p:nvPicPr>
        <p:blipFill>
          <a:blip r:embed="rId2"/>
          <a:srcRect l="52725" t="2663" b="15134"/>
          <a:stretch>
            <a:fillRect/>
          </a:stretch>
        </p:blipFill>
        <p:spPr>
          <a:xfrm>
            <a:off x="0" y="115888"/>
            <a:ext cx="8748713" cy="67421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0000"/>
                </a:solidFill>
                <a:latin typeface="Times New Roman" pitchFamily="18" charset="0"/>
              </a:rPr>
              <a:t>АРМ Книговыдачи </a:t>
            </a:r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обеспечивает выдачу документов на абонементе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ведение БД читателей с использованием расширенных сведений о читателе, включая фото, адрес электронной почты и своевременная регистрация/перерегистрация читателей.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автоматический контроль сроков выдачи, индикация должников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получение сводных оперативных данных о выданных книгах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5602" name="Объект 3"/>
          <p:cNvPicPr>
            <a:picLocks noGrp="1"/>
          </p:cNvPicPr>
          <p:nvPr>
            <p:ph idx="1"/>
          </p:nvPr>
        </p:nvPicPr>
        <p:blipFill>
          <a:blip r:embed="rId2"/>
          <a:srcRect l="52245" b="15134"/>
          <a:stretch>
            <a:fillRect/>
          </a:stretch>
        </p:blipFill>
        <p:spPr>
          <a:xfrm>
            <a:off x="107950" y="333375"/>
            <a:ext cx="8785225" cy="6524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Программа </a:t>
            </a:r>
            <a:r>
              <a:rPr lang="ru-RU" dirty="0" err="1" smtClean="0"/>
              <a:t>Книгообеспеченность</a:t>
            </a:r>
            <a:endParaRPr lang="ru-RU" dirty="0"/>
          </a:p>
        </p:txBody>
      </p:sp>
      <p:sp>
        <p:nvSpPr>
          <p:cNvPr id="2662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позволяет осуществлять ввод данных об учебном процессе, рекомендованной литературе</a:t>
            </a:r>
          </a:p>
          <a:p>
            <a:r>
              <a:rPr lang="ru-RU" smtClean="0"/>
              <a:t>генерировать отчеты по книгообеспеченности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7650" name="Объект 3"/>
          <p:cNvPicPr>
            <a:picLocks noGrp="1"/>
          </p:cNvPicPr>
          <p:nvPr>
            <p:ph idx="1"/>
          </p:nvPr>
        </p:nvPicPr>
        <p:blipFill>
          <a:blip r:embed="rId2"/>
          <a:srcRect l="52690" t="14081" b="14372"/>
          <a:stretch>
            <a:fillRect/>
          </a:stretch>
        </p:blipFill>
        <p:spPr>
          <a:xfrm>
            <a:off x="0" y="260350"/>
            <a:ext cx="9324975" cy="69135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8674" name="Объект 3"/>
          <p:cNvPicPr>
            <a:picLocks noGrp="1"/>
          </p:cNvPicPr>
          <p:nvPr>
            <p:ph idx="1"/>
          </p:nvPr>
        </p:nvPicPr>
        <p:blipFill>
          <a:blip r:embed="rId2"/>
          <a:srcRect l="52083" b="19701"/>
          <a:stretch>
            <a:fillRect/>
          </a:stretch>
        </p:blipFill>
        <p:spPr>
          <a:xfrm>
            <a:off x="0" y="188913"/>
            <a:ext cx="8893175" cy="66690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433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Особенности системы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Открытость – система поддерживает взаимодействие с внешними библиотеками по протоколу Z39.50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Полная поддержка формата </a:t>
            </a:r>
            <a:r>
              <a:rPr lang="en-US" dirty="0" smtClean="0"/>
              <a:t>RUSMARC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Удаленная работа читателя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Удаленная работа сотрудника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Надежная устойчивая работа-изолированность базы данных от пользователей(сервер «Руслан»)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Интернет/</a:t>
            </a:r>
            <a:r>
              <a:rPr lang="ru-RU" dirty="0" err="1" smtClean="0"/>
              <a:t>Интранет</a:t>
            </a:r>
            <a:r>
              <a:rPr lang="ru-RU" dirty="0" smtClean="0"/>
              <a:t> и </a:t>
            </a:r>
            <a:r>
              <a:rPr lang="en-US" dirty="0" smtClean="0"/>
              <a:t>Web </a:t>
            </a:r>
            <a:r>
              <a:rPr lang="ru-RU" dirty="0" smtClean="0"/>
              <a:t>технологии</a:t>
            </a: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Автоматизированные рабочие места: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АРМ Администратора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АРМ читателя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АРМ Комплектования/ Каталогизации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АРМ Книговыдачи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Программа </a:t>
            </a:r>
            <a:r>
              <a:rPr lang="ru-RU" dirty="0" err="1" smtClean="0"/>
              <a:t>Книгообеспеченности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АРМ МБА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Модуль Заказ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Модуль Статистика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274638"/>
            <a:ext cx="8147050" cy="12096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АРМ Администратора</a:t>
            </a:r>
            <a:r>
              <a:rPr lang="ru-RU" sz="1100" dirty="0" smtClean="0"/>
              <a:t/>
            </a:r>
            <a:br>
              <a:rPr lang="ru-RU" sz="1100" dirty="0" smtClean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позволяет управлять сервером «Руслан» и базами данных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вести учет пользователей системы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управлять правами доступа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заведение и поддержка,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 резервное копирование,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 пакетные операции изменения ,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переиндексация данных,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откат к предыдущим версиям записей.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843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5888"/>
            <a:ext cx="9144000" cy="674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АРМ Читателя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HTTP-Z39.50 шлюз для поиска и заказа литературы пользователем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Возможна одновременная работа с несколькими базами данных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предоставление пользователю информации о наличии и местонахождении экземпляров документов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представление библиографических, авторитетных записей и полнотекстовых документов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2" name="Объект 3"/>
          <p:cNvPicPr>
            <a:picLocks noGrp="1"/>
          </p:cNvPicPr>
          <p:nvPr>
            <p:ph idx="1"/>
          </p:nvPr>
        </p:nvPicPr>
        <p:blipFill>
          <a:blip r:embed="rId2"/>
          <a:srcRect l="51762" b="13992"/>
          <a:stretch>
            <a:fillRect/>
          </a:stretch>
        </p:blipFill>
        <p:spPr>
          <a:xfrm>
            <a:off x="0" y="333375"/>
            <a:ext cx="9144000" cy="6524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АРМ Комплектования/ Каталогизации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комплектования/ списания единиц хранения фонда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проводка счетов и актов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заказ книг в книготорговых фирмах и издательствах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формирование выходных форм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каталогизация любых видов документов с использованием шаблонов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заимствование записей из внешних источников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работы с периодическими изданиями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аналитическая роспись статей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автоматическое формирование записей электронного каталога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235</Words>
  <Application>Microsoft Office PowerPoint</Application>
  <PresentationFormat>Экран (4:3)</PresentationFormat>
  <Paragraphs>55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Calibri</vt:lpstr>
      <vt:lpstr>Arial</vt:lpstr>
      <vt:lpstr>Times New Roman</vt:lpstr>
      <vt:lpstr>Тема Office</vt:lpstr>
      <vt:lpstr>Использование АБИС  «РУСЛАН» в автоматизации библиотеки</vt:lpstr>
      <vt:lpstr>Слайд 2</vt:lpstr>
      <vt:lpstr>Особенности системы</vt:lpstr>
      <vt:lpstr>Автоматизированные рабочие места:</vt:lpstr>
      <vt:lpstr>АРМ Администратора </vt:lpstr>
      <vt:lpstr>Слайд 6</vt:lpstr>
      <vt:lpstr>АРМ Читателя</vt:lpstr>
      <vt:lpstr>Слайд 8</vt:lpstr>
      <vt:lpstr>АРМ Комплектования/ Каталогизации</vt:lpstr>
      <vt:lpstr>Слайд 10</vt:lpstr>
      <vt:lpstr>Слайд 11</vt:lpstr>
      <vt:lpstr>АРМ Книговыдачи </vt:lpstr>
      <vt:lpstr>Слайд 13</vt:lpstr>
      <vt:lpstr>Программа Книгообеспеченность</vt:lpstr>
      <vt:lpstr>Слайд 15</vt:lpstr>
      <vt:lpstr>Слайд 16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АБИС  «РУСЛАН» в автоматизации библиотеки</dc:title>
  <dc:creator>Библиотека - Угрюмова Елена Борисовна</dc:creator>
  <cp:lastModifiedBy>Ermilova</cp:lastModifiedBy>
  <cp:revision>16</cp:revision>
  <dcterms:created xsi:type="dcterms:W3CDTF">2014-04-03T07:45:59Z</dcterms:created>
  <dcterms:modified xsi:type="dcterms:W3CDTF">2014-04-24T11:04:43Z</dcterms:modified>
</cp:coreProperties>
</file>