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74E5D-BEB0-4480-B651-5165AF4B0860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375BA-1933-4879-AC50-45AD6B1E4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30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375BA-1933-4879-AC50-45AD6B1E44B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961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375BA-1933-4879-AC50-45AD6B1E44B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278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375BA-1933-4879-AC50-45AD6B1E44B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764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375BA-1933-4879-AC50-45AD6B1E44B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3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375BA-1933-4879-AC50-45AD6B1E44B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018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375BA-1933-4879-AC50-45AD6B1E44B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38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375BA-1933-4879-AC50-45AD6B1E44B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063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375BA-1933-4879-AC50-45AD6B1E44B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382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375BA-1933-4879-AC50-45AD6B1E44B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678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375BA-1933-4879-AC50-45AD6B1E44B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994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375BA-1933-4879-AC50-45AD6B1E44B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768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375BA-1933-4879-AC50-45AD6B1E44B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50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96F863-10B5-4F92-98B9-A7BE3D8CC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223" y="0"/>
            <a:ext cx="4157777" cy="18763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93EC5-7D7B-474D-8552-316561F62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80" y="1679943"/>
            <a:ext cx="8637072" cy="2048583"/>
          </a:xfrm>
        </p:spPr>
        <p:txBody>
          <a:bodyPr/>
          <a:lstStyle/>
          <a:p>
            <a:pPr lvl="0" algn="ctr">
              <a:spcBef>
                <a:spcPts val="1001"/>
              </a:spcBef>
              <a:tabLst>
                <a:tab pos="0" algn="l"/>
              </a:tabLst>
            </a:pPr>
            <a:r>
              <a:rPr lang="ru-RU" sz="4400" b="1" cap="none" spc="-1" dirty="0">
                <a:solidFill>
                  <a:srgbClr val="0070C0"/>
                </a:solidFill>
                <a:latin typeface="Book Antiqua" panose="02040602050305030304" pitchFamily="18" charset="0"/>
                <a:ea typeface="DejaVu Sans"/>
              </a:rPr>
              <a:t>ЖЕНЩИНЫ-РЕКТОРЫ</a:t>
            </a:r>
            <a:r>
              <a:rPr lang="ru-RU" sz="4000" cap="none" spc="-1" dirty="0">
                <a:solidFill>
                  <a:srgbClr val="0070C0"/>
                </a:solidFill>
                <a:latin typeface="Book Antiqua" panose="02040602050305030304" pitchFamily="18" charset="0"/>
              </a:rPr>
              <a:t/>
            </a:r>
            <a:br>
              <a:rPr lang="ru-RU" sz="4000" cap="none" spc="-1" dirty="0">
                <a:solidFill>
                  <a:srgbClr val="0070C0"/>
                </a:solidFill>
                <a:latin typeface="Book Antiqua" panose="02040602050305030304" pitchFamily="18" charset="0"/>
              </a:rPr>
            </a:br>
            <a:endParaRPr lang="ru-RU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4F86C1-1C5E-4944-92BE-DD191D869F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cap="none" spc="-1" dirty="0">
                <a:solidFill>
                  <a:srgbClr val="0070C0"/>
                </a:solidFill>
                <a:latin typeface="Book Antiqua"/>
                <a:ea typeface="DejaVu Sans"/>
              </a:rPr>
              <a:t>история и совреме</a:t>
            </a:r>
            <a:r>
              <a:rPr lang="ru-RU" sz="3600" b="1" cap="none" spc="-1" dirty="0">
                <a:solidFill>
                  <a:srgbClr val="0070C0"/>
                </a:solidFill>
                <a:latin typeface="Book Antiqua"/>
                <a:ea typeface="DejaVu Sans"/>
              </a:rPr>
              <a:t>нность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7" name="energichnaya-muzyika-dlya-prezentatsiy-1838">
            <a:hlinkClick r:id="" action="ppaction://media"/>
            <a:extLst>
              <a:ext uri="{FF2B5EF4-FFF2-40B4-BE49-F238E27FC236}">
                <a16:creationId xmlns:a16="http://schemas.microsoft.com/office/drawing/2014/main" id="{03125336-25E0-42F5-B86A-B8251CB144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77573" y="53298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29">
        <p:fade/>
      </p:transition>
    </mc:Choice>
    <mc:Fallback xmlns="">
      <p:transition spd="med" advTm="91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42096-835C-44DA-9E49-0459C6F15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-1" dirty="0">
                <a:solidFill>
                  <a:srgbClr val="0070C0"/>
                </a:solidFill>
                <a:latin typeface="Book Antiqua"/>
                <a:ea typeface="DejaVu Sans"/>
              </a:rPr>
              <a:t>Кудряшова Елена Владимировна</a:t>
            </a:r>
            <a:r>
              <a:rPr lang="ru-RU" spc="-1" dirty="0">
                <a:latin typeface="Arial"/>
              </a:rPr>
              <a:t/>
            </a:r>
            <a:br>
              <a:rPr lang="ru-RU" spc="-1" dirty="0">
                <a:latin typeface="Arial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4B5D7A-A0BB-4EA8-9299-BF8D5FC17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4468" y="2062716"/>
            <a:ext cx="8704613" cy="3531219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pc="-1" dirty="0">
                <a:latin typeface="Book Antiqua" panose="02040602050305030304" pitchFamily="18" charset="0"/>
                <a:ea typeface="DejaVu Sans"/>
              </a:rPr>
              <a:t>Российский философ, доктор философских наук, профессор, действительный член Российской академии естественных наук. Ректор Северного (Арктического) федерального университета имени М. В. Ломоносова с 2010 года.</a:t>
            </a:r>
            <a:endParaRPr lang="ru-RU" spc="-1" dirty="0">
              <a:latin typeface="Book Antiqua" panose="020406020503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pc="-1" dirty="0">
                <a:latin typeface="Book Antiqua" panose="02040602050305030304" pitchFamily="18" charset="0"/>
                <a:ea typeface="DejaVu Sans"/>
              </a:rPr>
              <a:t>Автор четырех монографий и более 100 научных статей по вопросам управления, лидерства, развитию науки и высшего профессионального образования, международному сотрудничеству.</a:t>
            </a:r>
            <a:endParaRPr lang="ru-RU" spc="-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7BB7276C-DBD0-48F9-BFDE-4F310856CDC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354701" y="1972881"/>
            <a:ext cx="2721600" cy="4080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392924"/>
      </p:ext>
    </p:extLst>
  </p:cSld>
  <p:clrMapOvr>
    <a:masterClrMapping/>
  </p:clrMapOvr>
  <p:transition spd="slow" advTm="1176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E7709-0DF1-42C8-9DA7-CFDBDBA5A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-1" dirty="0">
                <a:solidFill>
                  <a:srgbClr val="0070C0"/>
                </a:solidFill>
                <a:latin typeface="Book Antiqua"/>
                <a:ea typeface="DejaVu Sans"/>
              </a:rPr>
              <a:t>Черникова Алевтина Анатольевна</a:t>
            </a:r>
            <a:r>
              <a:rPr lang="ru-RU" spc="-1" dirty="0">
                <a:latin typeface="Arial"/>
              </a:rPr>
              <a:t/>
            </a:r>
            <a:br>
              <a:rPr lang="ru-RU" spc="-1" dirty="0">
                <a:latin typeface="Arial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45E9B-ADF5-47C9-A730-59129AEB5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126" y="2030819"/>
            <a:ext cx="7309814" cy="343552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pc="-1" dirty="0">
                <a:latin typeface="Book Antiqua" panose="02040602050305030304" pitchFamily="18" charset="0"/>
                <a:ea typeface="DejaVu Sans"/>
              </a:rPr>
              <a:t>Российский экономист, доктор экономических наук, ректор НИТУ «</a:t>
            </a:r>
            <a:r>
              <a:rPr lang="ru-RU" spc="-1" dirty="0" err="1">
                <a:latin typeface="Book Antiqua" panose="02040602050305030304" pitchFamily="18" charset="0"/>
                <a:ea typeface="DejaVu Sans"/>
              </a:rPr>
              <a:t>МИСиС</a:t>
            </a:r>
            <a:r>
              <a:rPr lang="ru-RU" spc="-1" dirty="0">
                <a:latin typeface="Book Antiqua" panose="02040602050305030304" pitchFamily="18" charset="0"/>
                <a:ea typeface="DejaVu Sans"/>
              </a:rPr>
              <a:t>» с 2013 года. Заслуженный работник высшей школы Российской Федерации (2020), член Совета по науке и образованию при президенте РФ.</a:t>
            </a:r>
            <a:endParaRPr lang="ru-RU" spc="-1" dirty="0">
              <a:latin typeface="Book Antiqua" panose="020406020503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pc="-1" dirty="0">
                <a:latin typeface="Book Antiqua" panose="02040602050305030304" pitchFamily="18" charset="0"/>
                <a:ea typeface="DejaVu Sans"/>
              </a:rPr>
              <a:t>Автор более 120 публикаций, в том числе более 90 научных работ и 30 учебно-методических пособий.</a:t>
            </a:r>
            <a:endParaRPr lang="ru-RU" spc="-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Черникова, Алевтина Анатольевна — Википедия">
            <a:extLst>
              <a:ext uri="{FF2B5EF4-FFF2-40B4-BE49-F238E27FC236}">
                <a16:creationId xmlns:a16="http://schemas.microsoft.com/office/drawing/2014/main" id="{E9EF1D09-BA37-45D6-86AF-700687C8607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69577" y="2094438"/>
            <a:ext cx="3913326" cy="26691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38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783">
        <p:fade/>
      </p:transition>
    </mc:Choice>
    <mc:Fallback xmlns="">
      <p:transition spd="med" advTm="10783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C5EF2-4C34-42D8-8C2A-618175DE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5" y="296883"/>
            <a:ext cx="10204250" cy="15568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spc="-1" dirty="0">
                <a:solidFill>
                  <a:srgbClr val="0070C0"/>
                </a:solidFill>
                <a:latin typeface="Bookman Old Style" panose="02050604050505020204" pitchFamily="18" charset="0"/>
                <a:ea typeface="DejaVu Sans"/>
              </a:rPr>
              <a:t>Милые Женщины! </a:t>
            </a:r>
            <a:br>
              <a:rPr lang="ru-RU" sz="2000" b="1" i="1" spc="-1" dirty="0">
                <a:solidFill>
                  <a:srgbClr val="0070C0"/>
                </a:solidFill>
                <a:latin typeface="Bookman Old Style" panose="02050604050505020204" pitchFamily="18" charset="0"/>
                <a:ea typeface="DejaVu Sans"/>
              </a:rPr>
            </a:br>
            <a:r>
              <a:rPr lang="ru-RU" sz="2000" b="1" i="1" spc="-1" dirty="0">
                <a:solidFill>
                  <a:srgbClr val="0070C0"/>
                </a:solidFill>
                <a:latin typeface="Bookman Old Style" panose="02050604050505020204" pitchFamily="18" charset="0"/>
                <a:ea typeface="DejaVu Sans"/>
              </a:rPr>
              <a:t>Коллектив </a:t>
            </a:r>
            <a:r>
              <a:rPr lang="ru-RU" sz="2000" b="1" i="1" spc="-1" dirty="0" smtClean="0">
                <a:solidFill>
                  <a:srgbClr val="0070C0"/>
                </a:solidFill>
                <a:latin typeface="Bookman Old Style" panose="02050604050505020204" pitchFamily="18" charset="0"/>
                <a:ea typeface="DejaVu Sans"/>
              </a:rPr>
              <a:t>Библиотечно-информационного комплекса Финансового университета </a:t>
            </a:r>
            <a:r>
              <a:rPr lang="ru-RU" sz="2000" b="1" i="1" spc="-1" dirty="0">
                <a:solidFill>
                  <a:srgbClr val="0070C0"/>
                </a:solidFill>
                <a:latin typeface="Bookman Old Style" panose="02050604050505020204" pitchFamily="18" charset="0"/>
                <a:ea typeface="DejaVu Sans"/>
              </a:rPr>
              <a:t>поздравляет вас с праздником 8 марта!</a:t>
            </a:r>
            <a:br>
              <a:rPr lang="ru-RU" sz="2000" b="1" i="1" spc="-1" dirty="0">
                <a:solidFill>
                  <a:srgbClr val="0070C0"/>
                </a:solidFill>
                <a:latin typeface="Bookman Old Style" panose="02050604050505020204" pitchFamily="18" charset="0"/>
                <a:ea typeface="DejaVu Sans"/>
              </a:rPr>
            </a:br>
            <a:r>
              <a:rPr lang="ru-RU" sz="2000" b="1" i="1" spc="-1" dirty="0">
                <a:solidFill>
                  <a:srgbClr val="0070C0"/>
                </a:solidFill>
                <a:latin typeface="Bookman Old Style" panose="02050604050505020204" pitchFamily="18" charset="0"/>
                <a:ea typeface="DejaVu Sans"/>
              </a:rPr>
              <a:t>От души желаем здоровья, счастья, весеннего настроения и профессиональных успехов!</a:t>
            </a:r>
            <a:r>
              <a:rPr lang="ru-RU" b="1" i="1" dirty="0">
                <a:latin typeface="Bookman Old Style" panose="02050604050505020204" pitchFamily="18" charset="0"/>
              </a:rPr>
              <a:t/>
            </a:r>
            <a:br>
              <a:rPr lang="ru-RU" b="1" i="1" dirty="0">
                <a:latin typeface="Bookman Old Style" panose="02050604050505020204" pitchFamily="18" charset="0"/>
              </a:rPr>
            </a:br>
            <a:endParaRPr lang="ru-RU" b="1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DD7CC2-B6F6-489A-A46F-99D1F0A0B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04" y="1872359"/>
            <a:ext cx="10204249" cy="386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30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eelOff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8779E-4992-426B-AAF7-5A53B7794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none" spc="-1" dirty="0">
                <a:solidFill>
                  <a:srgbClr val="0070C0"/>
                </a:solidFill>
                <a:latin typeface="Book Antiqua" panose="02040602050305030304" pitchFamily="18" charset="0"/>
                <a:ea typeface="DejaVu Sans"/>
              </a:rPr>
              <a:t>ЖЕНЩИНЫ-РЕКТОРЫ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1FA6C4-D991-48DD-AA65-0E3C1FB93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pc="-1" dirty="0">
                <a:solidFill>
                  <a:srgbClr val="0070C0"/>
                </a:solidFill>
                <a:latin typeface="Bookman Old Style" panose="02050604050505020204" pitchFamily="18" charset="0"/>
                <a:ea typeface="DejaVu Sans"/>
              </a:rPr>
              <a:t>В системе высшего образования и науки России трудится немало женщин, в определенных профессиональных категориях они составляют подавляющее большинство — до 82 %. Но, как замечают исследователи, с каждым новым уровнем должности их количество уменьшается, сокращаясь до 11 % среди ректоров вузов.</a:t>
            </a:r>
            <a:endParaRPr lang="ru-RU" spc="-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pc="-1" dirty="0">
                <a:solidFill>
                  <a:srgbClr val="0070C0"/>
                </a:solidFill>
                <a:latin typeface="Bookman Old Style" panose="02050604050505020204" pitchFamily="18" charset="0"/>
                <a:ea typeface="DejaVu Sans"/>
              </a:rPr>
              <a:t>Мы представляем </a:t>
            </a:r>
            <a:r>
              <a:rPr lang="ru-RU" spc="-1" dirty="0" smtClean="0">
                <a:solidFill>
                  <a:srgbClr val="0070C0"/>
                </a:solidFill>
                <a:latin typeface="Bookman Old Style" panose="02050604050505020204" pitchFamily="18" charset="0"/>
                <a:ea typeface="DejaVu Sans"/>
              </a:rPr>
              <a:t>некоторых </a:t>
            </a:r>
            <a:r>
              <a:rPr lang="ru-RU" spc="-1" dirty="0">
                <a:solidFill>
                  <a:srgbClr val="0070C0"/>
                </a:solidFill>
                <a:latin typeface="Bookman Old Style" panose="02050604050505020204" pitchFamily="18" charset="0"/>
                <a:ea typeface="DejaVu Sans"/>
              </a:rPr>
              <a:t>из них — самых известных и успешных представительниц ректорского сообщества. Эти женщины настоящие лидеры, они не только руководили или руководят ведущими вузами нашей страны, они создали научные школы, воспитали множество учеников и последователей, активно содействовали продвижению своего вуза в обществе.</a:t>
            </a: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pc="-1" dirty="0">
              <a:solidFill>
                <a:srgbClr val="595959"/>
              </a:solidFill>
              <a:latin typeface="Bookman Old Style" panose="02050604050505020204" pitchFamily="18" charset="0"/>
              <a:ea typeface="DejaVu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72110"/>
      </p:ext>
    </p:extLst>
  </p:cSld>
  <p:clrMapOvr>
    <a:masterClrMapping/>
  </p:clrMapOvr>
  <p:transition spd="slow" advTm="8918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A38A4-F552-460F-B681-484ED3E75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-1" dirty="0">
                <a:solidFill>
                  <a:srgbClr val="0070C0"/>
                </a:solidFill>
                <a:latin typeface="Book Antiqua"/>
                <a:ea typeface="DejaVu Sans"/>
              </a:rPr>
              <a:t>Грязнова Алла Георгиевна</a:t>
            </a:r>
            <a:r>
              <a:rPr lang="ru-RU" spc="-1" dirty="0">
                <a:latin typeface="Arial"/>
              </a:rPr>
              <a:t/>
            </a:r>
            <a:br>
              <a:rPr lang="ru-RU" spc="-1" dirty="0">
                <a:latin typeface="Arial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22F12C-495C-4CA1-84DE-EA0850BB2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2073349"/>
            <a:ext cx="7397254" cy="3392996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pc="-1" dirty="0">
                <a:latin typeface="Book Antiqua" panose="02040602050305030304" pitchFamily="18" charset="0"/>
                <a:ea typeface="DejaVu Sans"/>
              </a:rPr>
              <a:t>Ректор Финансовой академии (1986-2006), Президент Финансового университета при Правительстве Российской Федерации (2006-2021), с 2021 г. – Почетный президент Финансового университета. </a:t>
            </a:r>
            <a:endParaRPr lang="ru-RU" spc="-1" dirty="0">
              <a:latin typeface="Book Antiqua" panose="0204060205030503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pc="-1" dirty="0">
                <a:latin typeface="Book Antiqua" panose="02040602050305030304" pitchFamily="18" charset="0"/>
                <a:ea typeface="DejaVu Sans"/>
              </a:rPr>
              <a:t>   Заслуженный деятель науки Российской Федерации, доктор экономических наук, профессор, заместитель председателя Высшей аттестационной комиссии Министерства образования РФ, первый вице-президент Международной гильдии финансистов, вице-президент Академии менеджмента и рынка, возглавляет научную школу в области экономической теории. Автор свыше 200 научных работ, монографий, учебников, статей в экономических журналах. </a:t>
            </a:r>
            <a:endParaRPr lang="ru-RU" spc="-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гря.png">
            <a:extLst>
              <a:ext uri="{FF2B5EF4-FFF2-40B4-BE49-F238E27FC236}">
                <a16:creationId xmlns:a16="http://schemas.microsoft.com/office/drawing/2014/main" id="{4886DDE5-B2D3-4A56-B3E5-FE6321F13EA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38223" y="1945758"/>
            <a:ext cx="3232298" cy="410772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7255723"/>
      </p:ext>
    </p:extLst>
  </p:cSld>
  <p:clrMapOvr>
    <a:masterClrMapping/>
  </p:clrMapOvr>
  <p:transition spd="slow" advTm="10902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43F4D-0DED-43B1-8016-8B5B9F261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pc="-1" dirty="0">
                <a:solidFill>
                  <a:srgbClr val="0070C0"/>
                </a:solidFill>
                <a:latin typeface="Book Antiqua" panose="02040602050305030304" pitchFamily="18" charset="0"/>
                <a:ea typeface="DejaVu Sans"/>
              </a:rPr>
              <a:t>Козлова Олимпиада Васильевна (1906-1986)</a:t>
            </a:r>
            <a:r>
              <a:rPr lang="ru-RU" spc="-1" dirty="0">
                <a:solidFill>
                  <a:srgbClr val="0070C0"/>
                </a:solidFill>
                <a:latin typeface="Book Antiqua" panose="02040602050305030304" pitchFamily="18" charset="0"/>
              </a:rPr>
              <a:t/>
            </a:r>
            <a:br>
              <a:rPr lang="ru-RU" spc="-1" dirty="0">
                <a:solidFill>
                  <a:srgbClr val="0070C0"/>
                </a:solidFill>
                <a:latin typeface="Book Antiqua" panose="02040602050305030304" pitchFamily="18" charset="0"/>
              </a:rPr>
            </a:br>
            <a:endParaRPr lang="ru-RU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154A34-D518-4C0E-A363-9098B03BB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19" y="2169042"/>
            <a:ext cx="8152272" cy="329730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pc="-1" dirty="0">
                <a:solidFill>
                  <a:srgbClr val="000000"/>
                </a:solidFill>
                <a:latin typeface="Book Antiqua"/>
                <a:ea typeface="DejaVu Sans"/>
              </a:rPr>
              <a:t>Ректор Московского института управления имени С. Орджоникидзе в 1950-1986 гг. (сейчас – Государственный университет управления), доктор экономических наук, профессор, основатель управленческого образования в России.</a:t>
            </a:r>
            <a:endParaRPr lang="ru-RU" spc="-1" dirty="0">
              <a:latin typeface="Arial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pc="-1" dirty="0">
                <a:solidFill>
                  <a:srgbClr val="000000"/>
                </a:solidFill>
                <a:latin typeface="Book Antiqua"/>
                <a:ea typeface="DejaVu Sans"/>
              </a:rPr>
              <a:t>В 1966 г. под руководством О. В. Козловой была создана первая в СССР кафедра, занимавшаяся разработкой научных проблем и подготовкой квалифицированных кадров в области теории управления социалистическим производством. </a:t>
            </a:r>
            <a:endParaRPr lang="ru-RU" spc="-1" dirty="0">
              <a:latin typeface="Arial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pc="-1" dirty="0">
                <a:solidFill>
                  <a:srgbClr val="000000"/>
                </a:solidFill>
                <a:latin typeface="Book Antiqua"/>
                <a:ea typeface="DejaVu Sans"/>
              </a:rPr>
              <a:t>Автор более 50 научных работ в области теории и совершенствования систем управления, использования экономико-математических методов в управлении, организации производства и труда.</a:t>
            </a:r>
            <a:endParaRPr lang="ru-RU" spc="-1" dirty="0">
              <a:latin typeface="Arial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Олимпиада Козлова – знаменитый ректор нашего вуза, которая в 1950-е годы полностью перестроила подготовку управленческих кадров в СССР, изображение №1">
            <a:extLst>
              <a:ext uri="{FF2B5EF4-FFF2-40B4-BE49-F238E27FC236}">
                <a16:creationId xmlns:a16="http://schemas.microsoft.com/office/drawing/2014/main" id="{0D78827C-0B93-4666-896A-661F2C0D846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59487" y="1982411"/>
            <a:ext cx="3136605" cy="385486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205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111">
        <p15:prstTrans prst="peelOff"/>
      </p:transition>
    </mc:Choice>
    <mc:Fallback xmlns="">
      <p:transition spd="slow" advTm="1111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348CF-7CEA-4D03-ABA3-5AE4DD92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-1" dirty="0" err="1">
                <a:solidFill>
                  <a:srgbClr val="0070C0"/>
                </a:solidFill>
                <a:latin typeface="Book Antiqua" panose="02040602050305030304" pitchFamily="18" charset="0"/>
                <a:ea typeface="DejaVu Sans"/>
              </a:rPr>
              <a:t>Гнесина</a:t>
            </a:r>
            <a:r>
              <a:rPr lang="ru-RU" spc="-1" dirty="0">
                <a:solidFill>
                  <a:srgbClr val="0070C0"/>
                </a:solidFill>
                <a:latin typeface="Book Antiqua" panose="02040602050305030304" pitchFamily="18" charset="0"/>
                <a:ea typeface="DejaVu Sans"/>
              </a:rPr>
              <a:t> Елена </a:t>
            </a:r>
            <a:r>
              <a:rPr lang="ru-RU" spc="-1" dirty="0" err="1">
                <a:solidFill>
                  <a:srgbClr val="0070C0"/>
                </a:solidFill>
                <a:latin typeface="Book Antiqua" panose="02040602050305030304" pitchFamily="18" charset="0"/>
                <a:ea typeface="DejaVu Sans"/>
              </a:rPr>
              <a:t>Фабиановна</a:t>
            </a:r>
            <a:r>
              <a:rPr lang="ru-RU" spc="-1" dirty="0">
                <a:solidFill>
                  <a:srgbClr val="0070C0"/>
                </a:solidFill>
                <a:latin typeface="Book Antiqua" panose="02040602050305030304" pitchFamily="18" charset="0"/>
                <a:ea typeface="DejaVu Sans"/>
              </a:rPr>
              <a:t> (1874-1967)</a:t>
            </a:r>
            <a:r>
              <a:rPr lang="ru-RU" spc="-1" dirty="0">
                <a:solidFill>
                  <a:srgbClr val="0070C0"/>
                </a:solidFill>
                <a:latin typeface="Book Antiqua" panose="02040602050305030304" pitchFamily="18" charset="0"/>
              </a:rPr>
              <a:t/>
            </a:r>
            <a:br>
              <a:rPr lang="ru-RU" spc="-1" dirty="0">
                <a:solidFill>
                  <a:srgbClr val="0070C0"/>
                </a:solidFill>
                <a:latin typeface="Book Antiqua" panose="02040602050305030304" pitchFamily="18" charset="0"/>
              </a:rPr>
            </a:br>
            <a:endParaRPr lang="ru-RU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769E38-219D-441F-9BA9-D1FEAA938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3684" y="2015732"/>
            <a:ext cx="7631170" cy="334307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pc="-1" dirty="0">
                <a:solidFill>
                  <a:srgbClr val="000000"/>
                </a:solidFill>
                <a:latin typeface="Book Antiqua"/>
                <a:ea typeface="DejaVu Sans"/>
              </a:rPr>
              <a:t>Пианистка, основатель и бессменный глава комплекса учебных заведений имени Гнесиных (сейчас Российская академия музыки имени Гнесиных), Заслуженный деятель искусств РСФСР (1935), профессор (1943). </a:t>
            </a:r>
            <a:endParaRPr lang="ru-RU" spc="-1" dirty="0">
              <a:latin typeface="Arial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pc="-1" dirty="0">
                <a:solidFill>
                  <a:srgbClr val="000000"/>
                </a:solidFill>
                <a:latin typeface="Book Antiqua"/>
                <a:ea typeface="DejaVu Sans"/>
              </a:rPr>
              <a:t>Количество учеников, воспитанных </a:t>
            </a:r>
            <a:r>
              <a:rPr lang="ru-RU" spc="-1" dirty="0" err="1">
                <a:solidFill>
                  <a:srgbClr val="000000"/>
                </a:solidFill>
                <a:latin typeface="Book Antiqua"/>
                <a:ea typeface="DejaVu Sans"/>
              </a:rPr>
              <a:t>Гнесиной</a:t>
            </a:r>
            <a:r>
              <a:rPr lang="ru-RU" spc="-1" dirty="0">
                <a:solidFill>
                  <a:srgbClr val="000000"/>
                </a:solidFill>
                <a:latin typeface="Book Antiqua"/>
                <a:ea typeface="DejaVu Sans"/>
              </a:rPr>
              <a:t>, огромно. Окончивших училище с дипломом — 100 человек, институт — 25, были ученики, окончившие и спецшколу, и аспирантуру. Среди этих воспитанников такие пианисты, композиторы  и педагоги как Л. Н. Оборин, А. А. Чичкин, М. В. </a:t>
            </a:r>
            <a:r>
              <a:rPr lang="ru-RU" spc="-1" dirty="0" err="1">
                <a:solidFill>
                  <a:srgbClr val="000000"/>
                </a:solidFill>
                <a:latin typeface="Book Antiqua"/>
                <a:ea typeface="DejaVu Sans"/>
              </a:rPr>
              <a:t>Мильман</a:t>
            </a:r>
            <a:r>
              <a:rPr lang="ru-RU" spc="-1" dirty="0">
                <a:solidFill>
                  <a:srgbClr val="000000"/>
                </a:solidFill>
                <a:latin typeface="Book Antiqua"/>
                <a:ea typeface="DejaVu Sans"/>
              </a:rPr>
              <a:t>, Б. А. Чайковский, А. А. Бабаджанян; дирижёры — Г. Н. Рождественский, Е. А. Акулов, хормейстеры — К. П. Виноградов, музыковеды – С. С. Скребков, а также Л. Л. </a:t>
            </a:r>
            <a:r>
              <a:rPr lang="ru-RU" spc="-1" dirty="0" err="1">
                <a:solidFill>
                  <a:srgbClr val="000000"/>
                </a:solidFill>
                <a:latin typeface="Book Antiqua"/>
                <a:ea typeface="DejaVu Sans"/>
              </a:rPr>
              <a:t>Рыцлин</a:t>
            </a:r>
            <a:r>
              <a:rPr lang="ru-RU" spc="-1" dirty="0">
                <a:solidFill>
                  <a:srgbClr val="000000"/>
                </a:solidFill>
                <a:latin typeface="Book Antiqua"/>
                <a:ea typeface="DejaVu Sans"/>
              </a:rPr>
              <a:t>, Б. С. Ионин, О. Б. Степанов и другие.</a:t>
            </a:r>
            <a:endParaRPr lang="ru-RU" dirty="0"/>
          </a:p>
        </p:txBody>
      </p:sp>
      <p:pic>
        <p:nvPicPr>
          <p:cNvPr id="4" name="Picture 2" descr="Гнесина Елена Фабиановна">
            <a:extLst>
              <a:ext uri="{FF2B5EF4-FFF2-40B4-BE49-F238E27FC236}">
                <a16:creationId xmlns:a16="http://schemas.microsoft.com/office/drawing/2014/main" id="{BD815104-25AF-40E3-96E7-15C46BF5223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46400" y="2255760"/>
            <a:ext cx="2740680" cy="3049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634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855">
        <p:dissolve/>
      </p:transition>
    </mc:Choice>
    <mc:Fallback xmlns="">
      <p:transition spd="slow" advTm="10855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27E0C-1872-4791-A96E-F3043BDB9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-1" dirty="0" err="1">
                <a:solidFill>
                  <a:srgbClr val="0070C0"/>
                </a:solidFill>
                <a:latin typeface="Book Antiqua" panose="02040602050305030304" pitchFamily="18" charset="0"/>
                <a:ea typeface="DejaVu Sans"/>
              </a:rPr>
              <a:t>Дерман</a:t>
            </a:r>
            <a:r>
              <a:rPr lang="ru-RU" spc="-1" dirty="0">
                <a:solidFill>
                  <a:srgbClr val="0070C0"/>
                </a:solidFill>
                <a:latin typeface="Book Antiqua" panose="02040602050305030304" pitchFamily="18" charset="0"/>
                <a:ea typeface="DejaVu Sans"/>
              </a:rPr>
              <a:t> Генриетта Карловна (1882-1954)</a:t>
            </a:r>
            <a:r>
              <a:rPr lang="ru-RU" spc="-1" dirty="0">
                <a:solidFill>
                  <a:srgbClr val="0070C0"/>
                </a:solidFill>
                <a:latin typeface="Book Antiqua" panose="02040602050305030304" pitchFamily="18" charset="0"/>
              </a:rPr>
              <a:t/>
            </a:r>
            <a:br>
              <a:rPr lang="ru-RU" spc="-1" dirty="0">
                <a:solidFill>
                  <a:srgbClr val="0070C0"/>
                </a:solidFill>
                <a:latin typeface="Book Antiqua" panose="02040602050305030304" pitchFamily="18" charset="0"/>
              </a:rPr>
            </a:br>
            <a:endParaRPr lang="ru-RU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0DE2A9-720C-4CC9-9835-5680140B7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3535" y="2275367"/>
            <a:ext cx="6961319" cy="3190978"/>
          </a:xfrm>
        </p:spPr>
        <p:txBody>
          <a:bodyPr/>
          <a:lstStyle/>
          <a:p>
            <a:pPr marL="0" indent="0" algn="just">
              <a:buNone/>
            </a:pPr>
            <a:r>
              <a:rPr lang="ru-RU" spc="-1" dirty="0">
                <a:latin typeface="Book Antiqua" panose="02040602050305030304" pitchFamily="18" charset="0"/>
                <a:ea typeface="DejaVu Sans"/>
              </a:rPr>
              <a:t>Библиотековед, организатор, теоретик и практик библиотечного дела в СССР, директор и фактический основатель Библиотеки Коммунистической академии ЦИК СССР, первый директор Московского библиотечного института (ныне МГИК) в 1930-1938 гг. </a:t>
            </a:r>
            <a:endParaRPr lang="ru-RU" spc="-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s://vgulage.name/wp-content/uploads/2828_derman1-1.jpg">
            <a:extLst>
              <a:ext uri="{FF2B5EF4-FFF2-40B4-BE49-F238E27FC236}">
                <a16:creationId xmlns:a16="http://schemas.microsoft.com/office/drawing/2014/main" id="{0F09F781-6151-4704-A5B2-C5348388628F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93640" y="2400840"/>
            <a:ext cx="2083680" cy="3073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2155663"/>
      </p:ext>
    </p:extLst>
  </p:cSld>
  <p:clrMapOvr>
    <a:masterClrMapping/>
  </p:clrMapOvr>
  <p:transition spd="med" advTm="11192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65CB8E-1540-488D-A34C-B9871BC1B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pc="-1" dirty="0">
                <a:solidFill>
                  <a:srgbClr val="0070C0"/>
                </a:solidFill>
                <a:latin typeface="Book Antiqua"/>
                <a:ea typeface="DejaVu Sans"/>
              </a:rPr>
              <a:t>Витязева Валентина Александровна </a:t>
            </a:r>
            <a:br>
              <a:rPr lang="ru-RU" spc="-1" dirty="0">
                <a:solidFill>
                  <a:srgbClr val="0070C0"/>
                </a:solidFill>
                <a:latin typeface="Book Antiqua"/>
                <a:ea typeface="DejaVu Sans"/>
              </a:rPr>
            </a:br>
            <a:r>
              <a:rPr lang="ru-RU" spc="-1" dirty="0">
                <a:solidFill>
                  <a:srgbClr val="0070C0"/>
                </a:solidFill>
                <a:latin typeface="Book Antiqua"/>
                <a:ea typeface="DejaVu Sans"/>
              </a:rPr>
              <a:t>(1919-2010)</a:t>
            </a:r>
            <a:r>
              <a:rPr lang="ru-RU" spc="-1" dirty="0">
                <a:latin typeface="Arial"/>
              </a:rPr>
              <a:t/>
            </a:r>
            <a:br>
              <a:rPr lang="ru-RU" spc="-1" dirty="0">
                <a:latin typeface="Arial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F5B934-DFD4-4AB9-82C1-4855918B2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9228" y="2392326"/>
            <a:ext cx="6865626" cy="3074019"/>
          </a:xfrm>
        </p:spPr>
        <p:txBody>
          <a:bodyPr/>
          <a:lstStyle/>
          <a:p>
            <a:pPr marL="0" indent="0" algn="just">
              <a:buNone/>
            </a:pPr>
            <a:r>
              <a:rPr lang="ru-RU" spc="-1" dirty="0">
                <a:latin typeface="Book Antiqua" panose="02040602050305030304" pitchFamily="18" charset="0"/>
                <a:ea typeface="DejaVu Sans"/>
              </a:rPr>
              <a:t>Советский и российский экономист-географ, основатель и первый ректор Сыктывкарского государственного университета (1972—1987). Доктор географических наук (1967), профессор (1972). С 1983 по 1990 год заведующий кафедрой экономики Советского Севера, автор свыше 150 научных трудов. </a:t>
            </a:r>
            <a:endParaRPr lang="ru-RU" spc="-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AD9B3DD5-64C2-48DE-ACBE-B623985A866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14902" y="2392326"/>
            <a:ext cx="2240950" cy="3596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62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575">
        <p15:prstTrans prst="peelOff"/>
      </p:transition>
    </mc:Choice>
    <mc:Fallback xmlns="">
      <p:transition spd="slow" advTm="11575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2D1B2-79C3-49CB-87E4-83A41CC9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pc="-1" dirty="0">
                <a:solidFill>
                  <a:srgbClr val="0070C0"/>
                </a:solidFill>
                <a:latin typeface="Book Antiqua"/>
                <a:ea typeface="DejaVu Sans"/>
              </a:rPr>
              <a:t>Вербицкая Людмила Алексеевна (1936-2019) </a:t>
            </a:r>
            <a:r>
              <a:rPr lang="ru-RU" spc="-1" dirty="0">
                <a:latin typeface="Arial"/>
              </a:rPr>
              <a:t/>
            </a:r>
            <a:br>
              <a:rPr lang="ru-RU" spc="-1" dirty="0">
                <a:latin typeface="Arial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E50A85-BE96-4F32-A737-339D29D0F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949" y="2200940"/>
            <a:ext cx="8109742" cy="326540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90000"/>
              </a:lnSpc>
              <a:spcBef>
                <a:spcPts val="1001"/>
              </a:spcBef>
              <a:buNone/>
            </a:pPr>
            <a:r>
              <a:rPr lang="ru-RU" spc="-1" dirty="0">
                <a:latin typeface="Book Antiqua" panose="02040602050305030304" pitchFamily="18" charset="0"/>
                <a:ea typeface="DejaVu Sans"/>
              </a:rPr>
              <a:t>Декан филологического факультета Санкт-Петербургского государственного университета, профессор, доктор филологических наук. Ректор Санкт-Петербургского университета в 1994-2008 гг.</a:t>
            </a:r>
            <a:endParaRPr lang="ru-RU" spc="-1" dirty="0">
              <a:latin typeface="Book Antiqua" panose="02040602050305030304" pitchFamily="18" charset="0"/>
            </a:endParaRPr>
          </a:p>
          <a:p>
            <a:pPr marL="0" indent="0" algn="just">
              <a:lnSpc>
                <a:spcPct val="90000"/>
              </a:lnSpc>
              <a:spcBef>
                <a:spcPts val="1001"/>
              </a:spcBef>
              <a:buNone/>
            </a:pPr>
            <a:r>
              <a:rPr lang="ru-RU" spc="-1" dirty="0">
                <a:latin typeface="Book Antiqua" panose="02040602050305030304" pitchFamily="18" charset="0"/>
                <a:ea typeface="DejaVu Sans"/>
              </a:rPr>
              <a:t>Президент Российской академии образования. Президент Российского общества преподавателей русского языка и литературы. Председатель Попечительского совета Фонда «Русский мир». Заместитель председателя Общества русской словесности. Президент Санкт-Петербургского государственного университета, почетный доктор ряда российских и зарубежных университетов. </a:t>
            </a:r>
            <a:endParaRPr lang="ru-RU" spc="-1" dirty="0">
              <a:latin typeface="Book Antiqua" panose="02040602050305030304" pitchFamily="18" charset="0"/>
            </a:endParaRPr>
          </a:p>
          <a:p>
            <a:pPr marL="0" indent="0" algn="just">
              <a:lnSpc>
                <a:spcPct val="90000"/>
              </a:lnSpc>
              <a:spcBef>
                <a:spcPts val="1001"/>
              </a:spcBef>
              <a:buNone/>
            </a:pPr>
            <a:r>
              <a:rPr lang="ru-RU" spc="-1" dirty="0">
                <a:latin typeface="Book Antiqua" panose="02040602050305030304" pitchFamily="18" charset="0"/>
                <a:ea typeface="DejaVu Sans"/>
              </a:rPr>
              <a:t>Автор более 350 научных и учебно-методических работ в области русского и общего языкознания, фонетики, фонологии и методики преподавания русского языка.</a:t>
            </a:r>
            <a:endParaRPr lang="ru-RU" spc="-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Вербицкая">
            <a:extLst>
              <a:ext uri="{FF2B5EF4-FFF2-40B4-BE49-F238E27FC236}">
                <a16:creationId xmlns:a16="http://schemas.microsoft.com/office/drawing/2014/main" id="{965DF8B8-08B3-4F7C-8700-203C0692A85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69640" y="2003400"/>
            <a:ext cx="2542320" cy="3864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35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1167">
        <p14:switch dir="r"/>
      </p:transition>
    </mc:Choice>
    <mc:Fallback xmlns="">
      <p:transition spd="slow" advTm="11167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82C3A-3AA5-4D4C-B7B9-22A300AE5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pc="-1" dirty="0">
                <a:solidFill>
                  <a:srgbClr val="0070C0"/>
                </a:solidFill>
                <a:latin typeface="Book Antiqua"/>
                <a:ea typeface="DejaVu Sans"/>
              </a:rPr>
              <a:t>Нестерова Наталья Васильевна</a:t>
            </a:r>
            <a:r>
              <a:rPr lang="ru-RU" spc="-1" dirty="0">
                <a:latin typeface="Arial"/>
              </a:rPr>
              <a:t/>
            </a:r>
            <a:br>
              <a:rPr lang="ru-RU" spc="-1" dirty="0">
                <a:latin typeface="Arial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76DF24-77D9-409F-AC6F-EBBD31447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2781" y="2073349"/>
            <a:ext cx="7142073" cy="33929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pc="-1" dirty="0">
                <a:latin typeface="Book Antiqua" panose="02040602050305030304" pitchFamily="18" charset="0"/>
                <a:ea typeface="DejaVu Sans"/>
              </a:rPr>
              <a:t>Советский и российский педагог, создатель концепции непрерывного образования. Доктор педагогических наук (2005). Основатель и ректор «Московской академии образования Натальи Нестеровой» («Университет Натальи Нестеровой»). Действительный член Международной академии творчества, почётный член Академии культуры, Член президиума Ассоциации негосударственных вузов России.</a:t>
            </a:r>
            <a:endParaRPr lang="ru-RU" spc="-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B9104D98-117D-4567-B15D-2C0B9A01543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09460" y="2261355"/>
            <a:ext cx="2167920" cy="2939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773654"/>
      </p:ext>
    </p:extLst>
  </p:cSld>
  <p:clrMapOvr>
    <a:masterClrMapping/>
  </p:clrMapOvr>
  <p:transition spd="slow" advTm="11407">
    <p:wipe/>
  </p:transition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139</TotalTime>
  <Words>796</Words>
  <Application>Microsoft Office PowerPoint</Application>
  <PresentationFormat>Широкоэкранный</PresentationFormat>
  <Paragraphs>44</Paragraphs>
  <Slides>12</Slides>
  <Notes>12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Book Antiqua</vt:lpstr>
      <vt:lpstr>Bookman Old Style</vt:lpstr>
      <vt:lpstr>Calibri</vt:lpstr>
      <vt:lpstr>DejaVu Sans</vt:lpstr>
      <vt:lpstr>Gill Sans MT</vt:lpstr>
      <vt:lpstr>Галерея</vt:lpstr>
      <vt:lpstr>ЖЕНЩИНЫ-РЕКТОРЫ </vt:lpstr>
      <vt:lpstr>ЖЕНЩИНЫ-РЕКТОРЫ</vt:lpstr>
      <vt:lpstr>Грязнова Алла Георгиевна </vt:lpstr>
      <vt:lpstr>Козлова Олимпиада Васильевна (1906-1986) </vt:lpstr>
      <vt:lpstr>Гнесина Елена Фабиановна (1874-1967) </vt:lpstr>
      <vt:lpstr>Дерман Генриетта Карловна (1882-1954) </vt:lpstr>
      <vt:lpstr>Витязева Валентина Александровна  (1919-2010) </vt:lpstr>
      <vt:lpstr>Вербицкая Людмила Алексеевна (1936-2019)  </vt:lpstr>
      <vt:lpstr>Нестерова Наталья Васильевна </vt:lpstr>
      <vt:lpstr>Кудряшова Елена Владимировна </vt:lpstr>
      <vt:lpstr>Черникова Алевтина Анатольевна </vt:lpstr>
      <vt:lpstr>Милые Женщины!  Коллектив Библиотечно-информационного комплекса Финансового университета поздравляет вас с праздником 8 марта! От души желаем здоровья, счастья, весеннего настроения и профессиональных успехов!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ЖЕНЩИНЫ-РЕКТОРЫ:</dc:title>
  <dc:creator>Тавасиева Ольга Ахсаровна</dc:creator>
  <cp:lastModifiedBy>Ермилова Диана Борисовна</cp:lastModifiedBy>
  <cp:revision>21</cp:revision>
  <dcterms:created xsi:type="dcterms:W3CDTF">2024-01-29T11:53:24Z</dcterms:created>
  <dcterms:modified xsi:type="dcterms:W3CDTF">2024-03-04T06:26:24Z</dcterms:modified>
</cp:coreProperties>
</file>