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1"/>
  </p:sldMasterIdLst>
  <p:notesMasterIdLst>
    <p:notesMasterId r:id="rId21"/>
  </p:notesMasterIdLst>
  <p:sldIdLst>
    <p:sldId id="256" r:id="rId2"/>
    <p:sldId id="283" r:id="rId3"/>
    <p:sldId id="286" r:id="rId4"/>
    <p:sldId id="287" r:id="rId5"/>
    <p:sldId id="260" r:id="rId6"/>
    <p:sldId id="284" r:id="rId7"/>
    <p:sldId id="258" r:id="rId8"/>
    <p:sldId id="271" r:id="rId9"/>
    <p:sldId id="270" r:id="rId10"/>
    <p:sldId id="269" r:id="rId11"/>
    <p:sldId id="288" r:id="rId12"/>
    <p:sldId id="289" r:id="rId13"/>
    <p:sldId id="291" r:id="rId14"/>
    <p:sldId id="292" r:id="rId15"/>
    <p:sldId id="296" r:id="rId16"/>
    <p:sldId id="295" r:id="rId17"/>
    <p:sldId id="290" r:id="rId18"/>
    <p:sldId id="282" r:id="rId19"/>
    <p:sldId id="26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FF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55" autoAdjust="0"/>
  </p:normalViewPr>
  <p:slideViewPr>
    <p:cSldViewPr>
      <p:cViewPr varScale="1">
        <p:scale>
          <a:sx n="100" d="100"/>
          <a:sy n="100" d="100"/>
        </p:scale>
        <p:origin x="294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5B2B-3E11-434B-B64F-08E30028D718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BF91A-C6F9-42DB-847C-203D0442B1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066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BF91A-C6F9-42DB-847C-203D0442B16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51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BF91A-C6F9-42DB-847C-203D0442B16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644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BF91A-C6F9-42DB-847C-203D0442B16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126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BF91A-C6F9-42DB-847C-203D0442B16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613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BF91A-C6F9-42DB-847C-203D0442B16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639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BF91A-C6F9-42DB-847C-203D0442B16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558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158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974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236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218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98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957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528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38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56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059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02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56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4632" cy="309877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Университетская библиотека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информационно-образовательном пространстве: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новые технологии и эффективные проекты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 примере Библиотечно-информационного комплекса Финансового Университета)</a:t>
            </a:r>
            <a:b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805264"/>
            <a:ext cx="7088832" cy="864096"/>
          </a:xfrm>
        </p:spPr>
        <p:txBody>
          <a:bodyPr>
            <a:normAutofit/>
          </a:bodyPr>
          <a:lstStyle/>
          <a:p>
            <a:pPr algn="r"/>
            <a:endParaRPr lang="ru-RU" sz="18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БИК  Т.В. Корчагина</a:t>
            </a:r>
            <a:endParaRPr lang="ru-RU" sz="1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Финуниверсит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60648"/>
            <a:ext cx="4236789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4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3" y="4006158"/>
            <a:ext cx="3445625" cy="26642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16120" y="3429141"/>
            <a:ext cx="5020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«Библиотека без границ»: обучающие занятия со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студентами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курса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library.fa.ru/img/pages/327/IMG_62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12" y="198034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06156"/>
            <a:ext cx="3168353" cy="2639499"/>
          </a:xfrm>
          <a:prstGeom prst="rect">
            <a:avLst/>
          </a:prstGeom>
        </p:spPr>
      </p:pic>
      <p:pic>
        <p:nvPicPr>
          <p:cNvPr id="2050" name="Picture 2" descr="http://library.fa.ru/img/pages/342/p_20161207_15560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2" b="11562"/>
          <a:stretch/>
        </p:blipFill>
        <p:spPr bwMode="auto">
          <a:xfrm>
            <a:off x="5634955" y="198035"/>
            <a:ext cx="2914650" cy="301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2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3356992"/>
            <a:ext cx="4320480" cy="792088"/>
          </a:xfrm>
        </p:spPr>
        <p:txBody>
          <a:bodyPr>
            <a:noAutofit/>
          </a:bodyPr>
          <a:lstStyle/>
          <a:p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семинар компании </a:t>
            </a:r>
            <a:r>
              <a:rPr 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Elsevier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"Научно-исследовательская информация, ее представление и анализ в </a:t>
            </a:r>
            <a:r>
              <a:rPr 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Scopus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/Г. </a:t>
            </a:r>
            <a:r>
              <a:rPr lang="ru-RU" sz="1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Якшонок</a:t>
            </a:r>
            <a:endParaRPr lang="ru-RU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88640"/>
            <a:ext cx="3816424" cy="288032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26640" y="3284984"/>
            <a:ext cx="4572000" cy="864096"/>
          </a:xfrm>
        </p:spPr>
        <p:txBody>
          <a:bodyPr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Семинар-тренинг «Информационные продукты «Интерфакса» в учебном процессе и научно-исследовательской работе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»/ А.В. Захаров 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4327648" cy="2873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3810000" cy="25384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63128" y="4834373"/>
            <a:ext cx="4157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(практическое руководство) «ЭБС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Znanium.com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образовательном и научном процессе Финансового университета при Правительстве Российской Федерации» в рамках Зимней школы педагогического мастерства/П. Берберов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004865"/>
            <a:ext cx="3568860" cy="1648271"/>
          </a:xfrm>
        </p:spPr>
        <p:txBody>
          <a:bodyPr>
            <a:normAutofit/>
          </a:bodyPr>
          <a:lstStyle/>
          <a:p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резентация 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мастер-класс по работе с базой данных 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СПАРК 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студентов 1 курса 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УПР/ доцент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Департамента корпоративных финансов и корпоративного 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Ю.И.  Грищенко, работники БИК</a:t>
            </a:r>
            <a:endParaRPr lang="ru-RU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332656"/>
            <a:ext cx="3560064" cy="267004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420888"/>
            <a:ext cx="4429760" cy="33223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55976" y="692696"/>
            <a:ext cx="4320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 семинар по работе в "Системе Профессионального Анализа Рынка и Компаний" (СПАРК) для студентов 2 курса факультета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«Учет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аудит»/ к.н. Захаров А.В.,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зав. каф. «Экономика организации» </a:t>
            </a:r>
          </a:p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Шаркова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А.В., работники БИК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2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82266" y="5489576"/>
            <a:ext cx="6618684" cy="8604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6632"/>
            <a:ext cx="3420466" cy="30404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19" y="4343931"/>
            <a:ext cx="3014356" cy="22788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199" y="332405"/>
            <a:ext cx="2715241" cy="24135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43823" y="3809657"/>
            <a:ext cx="4085112" cy="2042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89977" y="1045909"/>
            <a:ext cx="3503221" cy="2076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4343931"/>
            <a:ext cx="2880320" cy="2291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555776" y="3157046"/>
            <a:ext cx="4000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«Историческое и политическое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источниковедение»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9546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http://library.fa.ru/img/stud-conf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9"/>
            <a:ext cx="3744416" cy="278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library.fa.ru/img/70project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r="3463"/>
          <a:stretch>
            <a:fillRect/>
          </a:stretch>
        </p:blipFill>
        <p:spPr bwMode="auto">
          <a:xfrm>
            <a:off x="4788024" y="3410085"/>
            <a:ext cx="4296005" cy="322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library.fa.ru/img/stud-conf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54" y="3799100"/>
            <a:ext cx="390144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library.fa.ru/img/stud-conf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9"/>
            <a:ext cx="3744416" cy="278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517171"/>
              </p:ext>
            </p:extLst>
          </p:nvPr>
        </p:nvGraphicFramePr>
        <p:xfrm>
          <a:off x="467545" y="3140968"/>
          <a:ext cx="8064896" cy="385797"/>
        </p:xfrm>
        <a:graphic>
          <a:graphicData uri="http://schemas.openxmlformats.org/drawingml/2006/table">
            <a:tbl>
              <a:tblPr/>
              <a:tblGrid>
                <a:gridCol w="8064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5797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Студенческая</a:t>
                      </a:r>
                      <a:r>
                        <a:rPr lang="ru-RU" sz="1600" b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научная конференция </a:t>
                      </a: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«Строки,</a:t>
                      </a:r>
                      <a:r>
                        <a:rPr lang="ru-RU" sz="1600" b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опаленные войной</a:t>
                      </a: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…»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57200" y="3695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4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brary.fa.ru/img/ecology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34" y="260648"/>
            <a:ext cx="1575238" cy="279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library.fa.ru/img/exhib/201/20170220_10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" r="3519"/>
          <a:stretch/>
        </p:blipFill>
        <p:spPr bwMode="auto">
          <a:xfrm>
            <a:off x="0" y="260648"/>
            <a:ext cx="3744416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library.fa.ru/img/exhib/135/img_706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9" r="8917"/>
          <a:stretch/>
        </p:blipFill>
        <p:spPr bwMode="auto">
          <a:xfrm>
            <a:off x="5220072" y="272752"/>
            <a:ext cx="3888432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library.fa.ru/img/exhib/188/lawda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98914"/>
            <a:ext cx="3146495" cy="474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63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library.fa.ru/img/pages/373/img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343400" cy="307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library.fa.ru/img/pages/373/img_70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library.fa.ru/img/pages/373/img_7076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33056"/>
            <a:ext cx="365760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fa.ru/dep/prof/projects/Documents/BMGoyxc62m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0648"/>
            <a:ext cx="3024336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63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88641"/>
            <a:ext cx="3096342" cy="34756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88524"/>
            <a:ext cx="2880320" cy="25491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844" y="188640"/>
            <a:ext cx="2991627" cy="34756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088524"/>
            <a:ext cx="2264955" cy="1944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3" y="4078014"/>
            <a:ext cx="2592288" cy="2447330"/>
          </a:xfrm>
          <a:prstGeom prst="rect">
            <a:avLst/>
          </a:prstGeom>
        </p:spPr>
      </p:pic>
      <p:pic>
        <p:nvPicPr>
          <p:cNvPr id="3074" name="Picture 2" descr="http://library.fa.ru/img/pages/364/p_20170228_13475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20688"/>
            <a:ext cx="309634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31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548680"/>
            <a:ext cx="82089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«Библиотека – это и место работы, и храм мысли, и научно – исследовательский центр, и лаборатория, и музей, и место высоких радостей ума и глаз» (Н. Рерих)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852936"/>
            <a:ext cx="468052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7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378695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301208"/>
            <a:ext cx="7088832" cy="1368152"/>
          </a:xfrm>
        </p:spPr>
        <p:txBody>
          <a:bodyPr>
            <a:normAutofit/>
          </a:bodyPr>
          <a:lstStyle/>
          <a:p>
            <a:pPr algn="r"/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контакты: (499)943-9892</a:t>
            </a:r>
            <a:endParaRPr lang="en-US" sz="2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tvkorchagina@fa.ru</a:t>
            </a:r>
            <a:endParaRPr lang="ru-RU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Финуниверсит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4241"/>
            <a:ext cx="4236789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27" y="4293096"/>
            <a:ext cx="2678621" cy="202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34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47564" y="120675"/>
            <a:ext cx="7848872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 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иблиотечно-информационного комплекса </a:t>
            </a:r>
          </a:p>
          <a:p>
            <a:pPr algn="ctr"/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интернете: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67712"/>
            <a:ext cx="8494483" cy="533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2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00808"/>
            <a:ext cx="7632848" cy="4680520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11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1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Маркетинг – это </a:t>
            </a:r>
            <a:r>
              <a:rPr lang="ru-RU" sz="11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искусство</a:t>
            </a:r>
            <a:r>
              <a:rPr lang="ru-RU" sz="11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1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наука</a:t>
            </a:r>
            <a:r>
              <a:rPr lang="ru-RU" sz="11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правильно выбирать целевой рынок, привлекать, сохранять и наращивать количество потребителей посредством создания у покупателей уверенности, что он представляет собой наивысшую ценность для компании», а также «упорядоченный и целенаправленный процесс осознания проблем потребителей и регулирования рыночной деятельности»                                               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ru-RU" sz="11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ru-RU" sz="96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Филипп </a:t>
            </a:r>
            <a:r>
              <a:rPr lang="ru-RU" sz="9600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Котлер</a:t>
            </a:r>
            <a:endParaRPr lang="ru-RU" sz="960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endParaRPr lang="ru-RU" sz="9600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59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9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</a:t>
            </a:r>
            <a:endParaRPr lang="ru-RU" dirty="0"/>
          </a:p>
        </p:txBody>
      </p:sp>
      <p:pic>
        <p:nvPicPr>
          <p:cNvPr id="4" name="Picture 2" descr="Логотип Финуниверсит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9" y="69484"/>
            <a:ext cx="3448798" cy="134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83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8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Стратегическая цель</a:t>
            </a: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превращение БИК в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информационно-образовательный центр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университета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28092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0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единого библиотечного фонда печатных изданий и электронных ресурсов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20000"/>
              </a:lnSpc>
              <a:buClrTx/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библиотеки как ресурсного центра для образовательной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научной деятельности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БИК в интеллектуальном, эстетическом и нравственном воспитании обучающихся путем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 и библиографических знаний. </a:t>
            </a:r>
          </a:p>
          <a:p>
            <a:pPr marL="0" indent="0">
              <a:lnSpc>
                <a:spcPct val="120000"/>
              </a:lnSpc>
              <a:buClrTx/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4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Корчагина Т.В\2016-04-26_14-23-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607910"/>
            <a:ext cx="6339840" cy="3432429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25"/>
            <a:ext cx="2411760" cy="16518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53" name="Picture 5" descr="W:\img\galery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43289" y="5018958"/>
            <a:ext cx="2696383" cy="17929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2054" name="Picture 6" descr="W:\img\pages\294\5.jpg"/>
          <p:cNvPicPr>
            <a:picLocks noChangeAspect="1" noChangeArrowheads="1"/>
          </p:cNvPicPr>
          <p:nvPr/>
        </p:nvPicPr>
        <p:blipFill>
          <a:blip r:embed="rId6" cstate="print"/>
          <a:srcRect t="16043" b="11900"/>
          <a:stretch>
            <a:fillRect/>
          </a:stretch>
        </p:blipFill>
        <p:spPr bwMode="auto">
          <a:xfrm>
            <a:off x="7362329" y="37598"/>
            <a:ext cx="1691640" cy="16292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18503" t="10058" r="18503" b="8632"/>
          <a:stretch/>
        </p:blipFill>
        <p:spPr>
          <a:xfrm>
            <a:off x="0" y="2636912"/>
            <a:ext cx="2915816" cy="1795700"/>
          </a:xfrm>
          <a:prstGeom prst="rect">
            <a:avLst/>
          </a:prstGeom>
        </p:spPr>
      </p:pic>
      <p:pic>
        <p:nvPicPr>
          <p:cNvPr id="9" name="Рисунок 8" descr="C:\Users\readadm\Desktop\IMG_04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133" y="1689637"/>
            <a:ext cx="1711862" cy="231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IMG_20161008_14263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3984" y="1665959"/>
            <a:ext cx="1990016" cy="342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4"/>
          <a:stretch/>
        </p:blipFill>
        <p:spPr bwMode="auto">
          <a:xfrm>
            <a:off x="5463830" y="3645023"/>
            <a:ext cx="1711863" cy="173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61" y="5040803"/>
            <a:ext cx="2656664" cy="177110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4"/>
          <a:stretch/>
        </p:blipFill>
        <p:spPr>
          <a:xfrm>
            <a:off x="4669667" y="5030180"/>
            <a:ext cx="2278598" cy="1789564"/>
          </a:xfrm>
          <a:prstGeom prst="rect">
            <a:avLst/>
          </a:prstGeom>
        </p:spPr>
      </p:pic>
      <p:pic>
        <p:nvPicPr>
          <p:cNvPr id="1026" name="Picture 2" descr="http://library.fa.ru/img/pages/365/startup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37825"/>
            <a:ext cx="2591609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library.fa.ru/img/pages/346/img_008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367" y="37824"/>
            <a:ext cx="2268931" cy="165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ibrary.fa.ru/img/pages/330/cyber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3193"/>
            <a:ext cx="2043289" cy="183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44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476672"/>
            <a:ext cx="6624736" cy="64807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Библиотечно-информационный комплекс </a:t>
            </a:r>
            <a:endParaRPr lang="ru-RU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6" y="1222670"/>
            <a:ext cx="3838806" cy="563533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Структура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Логотип Финуниверсит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2195736" cy="110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107505" y="1628800"/>
            <a:ext cx="3822665" cy="16561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отделов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 факультетских библиотек::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абонементов научной и учебной литературы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читальных залов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медиатек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07505" y="3327159"/>
            <a:ext cx="3822666" cy="265195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комплектования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научной обработки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электронных информационных ресурсов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тдел координации и развития информационно-библиотечной деятельности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хранения фондов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8370023"/>
              </p:ext>
            </p:extLst>
          </p:nvPr>
        </p:nvGraphicFramePr>
        <p:xfrm>
          <a:off x="4067944" y="1445919"/>
          <a:ext cx="4690866" cy="1372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2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36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16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(ед. хранения), в том числе: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992245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365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552993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Овал 17"/>
          <p:cNvSpPr/>
          <p:nvPr/>
        </p:nvSpPr>
        <p:spPr>
          <a:xfrm>
            <a:off x="107505" y="6021288"/>
            <a:ext cx="3822665" cy="70922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Штат 83 человека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5598956"/>
              </p:ext>
            </p:extLst>
          </p:nvPr>
        </p:nvGraphicFramePr>
        <p:xfrm>
          <a:off x="4067943" y="2818727"/>
          <a:ext cx="4690867" cy="3386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3">
                  <a:extLst>
                    <a:ext uri="{9D8B030D-6E8A-4147-A177-3AD203B41FA5}">
                      <a16:colId xmlns:a16="http://schemas.microsoft.com/office/drawing/2014/main" val="19496025"/>
                    </a:ext>
                  </a:extLst>
                </a:gridCol>
                <a:gridCol w="1882554">
                  <a:extLst>
                    <a:ext uri="{9D8B030D-6E8A-4147-A177-3AD203B41FA5}">
                      <a16:colId xmlns:a16="http://schemas.microsoft.com/office/drawing/2014/main" val="3190785164"/>
                    </a:ext>
                  </a:extLst>
                </a:gridCol>
              </a:tblGrid>
              <a:tr h="381886">
                <a:tc>
                  <a:txBody>
                    <a:bodyPr/>
                    <a:lstStyle/>
                    <a:p>
                      <a:r>
                        <a:rPr lang="ru-RU" b="0" i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научный</a:t>
                      </a:r>
                      <a:endParaRPr lang="ru-RU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277728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215630"/>
                  </a:ext>
                </a:extLst>
              </a:tr>
              <a:tr h="38242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читателей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24398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64921"/>
                  </a:ext>
                </a:extLst>
              </a:tr>
              <a:tr h="41850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студенты</a:t>
                      </a:r>
                      <a:endParaRPr lang="ru-RU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21271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934889"/>
                  </a:ext>
                </a:extLst>
              </a:tr>
              <a:tr h="384830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Выдано экз. с учетом ЭБ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428857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585965"/>
                  </a:ext>
                </a:extLst>
              </a:tr>
              <a:tr h="620008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посещений с учетом ЭБ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455852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958924"/>
                  </a:ext>
                </a:extLst>
              </a:tr>
              <a:tr h="620008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баз данных по подписке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433788"/>
                  </a:ext>
                </a:extLst>
              </a:tr>
              <a:tr h="53892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записей в ЭК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444874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947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616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143000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 девиз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 </a:t>
            </a:r>
            <a:r>
              <a:rPr lang="ru-RU" sz="28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ценим прошлое, и, основываясь на достигнутом, строим будущее»</a:t>
            </a:r>
            <a:endParaRPr lang="ru-RU" sz="28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03941"/>
            <a:ext cx="85689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Стратегической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развития на перспективу до 2020 года является формирование на базе Финансового университета ведущего научного, исследовательского, образовательного, методического и консалтингового центра в области общественных наук, входящего в число передовых мировых Университетов и осуществляющего значительный  теоретический и практический вклад в инновационное развитие и глобальную конкурентоспособность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89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310"/>
            <a:ext cx="4104456" cy="34747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068958"/>
            <a:ext cx="4226560" cy="31699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44008" y="692696"/>
            <a:ext cx="4176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Научно-практический семинар «Использование электронных ресурсов БИК в научно-педагогической деятельности» для профессорско-преподавательского состава Департамента общественных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зав. сектором отдела ЭИР Перегонцев В.А.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323528" y="4599131"/>
            <a:ext cx="4032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«Знакомство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электронными ресурсами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БИК»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для профессорско-преподавательского состава Департамента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языковой подготовки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/зав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отделом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ЭИР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Астапович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А.О.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86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 t="6570" r="1983" b="4740"/>
          <a:stretch>
            <a:fillRect/>
          </a:stretch>
        </p:blipFill>
        <p:spPr>
          <a:xfrm>
            <a:off x="539551" y="1052737"/>
            <a:ext cx="8056913" cy="2920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 l="10405" t="10128" r="5195"/>
          <a:stretch>
            <a:fillRect/>
          </a:stretch>
        </p:blipFill>
        <p:spPr>
          <a:xfrm>
            <a:off x="539551" y="3972946"/>
            <a:ext cx="8052766" cy="1987704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2" name="TextBox 1"/>
          <p:cNvSpPr txBox="1"/>
          <p:nvPr/>
        </p:nvSpPr>
        <p:spPr>
          <a:xfrm>
            <a:off x="539553" y="476672"/>
            <a:ext cx="805691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информационные ресурсы по подписке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60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1798</TotalTime>
  <Words>542</Words>
  <Application>Microsoft Office PowerPoint</Application>
  <PresentationFormat>Экран (4:3)</PresentationFormat>
  <Paragraphs>79</Paragraphs>
  <Slides>19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Symbol</vt:lpstr>
      <vt:lpstr>Times New Roman</vt:lpstr>
      <vt:lpstr>Wingdings</vt:lpstr>
      <vt:lpstr>Wingdings 3</vt:lpstr>
      <vt:lpstr>Тема Office</vt:lpstr>
      <vt:lpstr>  Университетская библиотека  в информационно-образовательном пространстве:  новые технологии и эффективные проекты  (на примере Библиотечно-информационного комплекса Финансового Университета) </vt:lpstr>
      <vt:lpstr>Презентация PowerPoint</vt:lpstr>
      <vt:lpstr>Презентация PowerPoint</vt:lpstr>
      <vt:lpstr>Стратегическая цель: превращение БИК в современный информационно-образовательный центр университета</vt:lpstr>
      <vt:lpstr>Презентация PowerPoint</vt:lpstr>
      <vt:lpstr>Библиотечно-информационный комплекс </vt:lpstr>
      <vt:lpstr>Наш девиз: «Мы ценим прошлое, и, основываясь на достигнутом, строим будущее»</vt:lpstr>
      <vt:lpstr>Презентация PowerPoint</vt:lpstr>
      <vt:lpstr>Презентация PowerPoint</vt:lpstr>
      <vt:lpstr>Презентация PowerPoint</vt:lpstr>
      <vt:lpstr>Научный семинар компании Elsevier "Научно-исследовательская информация, ее представление и анализ в Scopus" /Г. Якшонок</vt:lpstr>
      <vt:lpstr>Презентация и мастер-класс по работе с базой данных СПАРК для студентов 1 курса УПР/ доцент Департамента корпоративных финансов и корпоративного управления Ю.И.  Грищенко, работники БИК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Ермилова Диана Борисовна</cp:lastModifiedBy>
  <cp:revision>101</cp:revision>
  <dcterms:created xsi:type="dcterms:W3CDTF">2016-10-09T11:20:52Z</dcterms:created>
  <dcterms:modified xsi:type="dcterms:W3CDTF">2017-04-24T05:07:29Z</dcterms:modified>
</cp:coreProperties>
</file>