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568" r:id="rId2"/>
    <p:sldId id="516" r:id="rId3"/>
    <p:sldId id="577" r:id="rId4"/>
    <p:sldId id="616" r:id="rId5"/>
    <p:sldId id="581" r:id="rId6"/>
    <p:sldId id="583" r:id="rId7"/>
    <p:sldId id="584" r:id="rId8"/>
    <p:sldId id="579" r:id="rId9"/>
    <p:sldId id="585" r:id="rId10"/>
    <p:sldId id="652" r:id="rId11"/>
    <p:sldId id="586" r:id="rId12"/>
    <p:sldId id="617" r:id="rId13"/>
    <p:sldId id="587" r:id="rId14"/>
    <p:sldId id="593" r:id="rId15"/>
    <p:sldId id="600" r:id="rId16"/>
    <p:sldId id="594" r:id="rId17"/>
    <p:sldId id="603" r:id="rId18"/>
    <p:sldId id="604" r:id="rId19"/>
    <p:sldId id="605" r:id="rId20"/>
    <p:sldId id="606" r:id="rId21"/>
    <p:sldId id="608" r:id="rId22"/>
    <p:sldId id="602" r:id="rId23"/>
    <p:sldId id="609" r:id="rId24"/>
    <p:sldId id="610" r:id="rId25"/>
    <p:sldId id="611" r:id="rId26"/>
    <p:sldId id="612" r:id="rId27"/>
    <p:sldId id="614" r:id="rId28"/>
    <p:sldId id="613" r:id="rId29"/>
    <p:sldId id="592" r:id="rId30"/>
    <p:sldId id="619" r:id="rId31"/>
    <p:sldId id="597" r:id="rId32"/>
    <p:sldId id="621" r:id="rId33"/>
    <p:sldId id="623" r:id="rId34"/>
    <p:sldId id="625" r:id="rId35"/>
    <p:sldId id="626" r:id="rId36"/>
    <p:sldId id="624" r:id="rId37"/>
    <p:sldId id="628" r:id="rId38"/>
    <p:sldId id="653" r:id="rId39"/>
    <p:sldId id="629" r:id="rId40"/>
    <p:sldId id="630" r:id="rId41"/>
    <p:sldId id="631" r:id="rId42"/>
    <p:sldId id="632" r:id="rId43"/>
    <p:sldId id="633" r:id="rId44"/>
    <p:sldId id="642" r:id="rId45"/>
    <p:sldId id="636" r:id="rId46"/>
    <p:sldId id="635" r:id="rId47"/>
    <p:sldId id="634" r:id="rId48"/>
    <p:sldId id="641" r:id="rId49"/>
    <p:sldId id="639" r:id="rId50"/>
    <p:sldId id="637" r:id="rId51"/>
    <p:sldId id="638" r:id="rId52"/>
    <p:sldId id="644" r:id="rId53"/>
    <p:sldId id="646" r:id="rId54"/>
    <p:sldId id="647" r:id="rId55"/>
    <p:sldId id="651" r:id="rId56"/>
    <p:sldId id="654" r:id="rId57"/>
    <p:sldId id="655" r:id="rId58"/>
    <p:sldId id="657" r:id="rId59"/>
    <p:sldId id="656" r:id="rId60"/>
    <p:sldId id="649" r:id="rId61"/>
    <p:sldId id="650" r:id="rId62"/>
    <p:sldId id="658" r:id="rId63"/>
    <p:sldId id="567" r:id="rId64"/>
  </p:sldIdLst>
  <p:sldSz cx="10693400" cy="7561263"/>
  <p:notesSz cx="6797675" cy="9928225"/>
  <p:defaultTextStyle>
    <a:defPPr>
      <a:defRPr lang="ru-RU"/>
    </a:defPPr>
    <a:lvl1pPr marL="0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3504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7009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0513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4016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67521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1025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34530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68034" algn="l" defTabSz="106700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5433060-B428-4B37-A5A1-495C31FD05A8}">
          <p14:sldIdLst>
            <p14:sldId id="568"/>
            <p14:sldId id="516"/>
            <p14:sldId id="577"/>
            <p14:sldId id="616"/>
            <p14:sldId id="581"/>
            <p14:sldId id="583"/>
            <p14:sldId id="584"/>
            <p14:sldId id="579"/>
            <p14:sldId id="585"/>
            <p14:sldId id="652"/>
            <p14:sldId id="586"/>
            <p14:sldId id="617"/>
            <p14:sldId id="587"/>
            <p14:sldId id="593"/>
            <p14:sldId id="600"/>
            <p14:sldId id="594"/>
            <p14:sldId id="603"/>
            <p14:sldId id="604"/>
            <p14:sldId id="605"/>
            <p14:sldId id="606"/>
            <p14:sldId id="608"/>
            <p14:sldId id="602"/>
            <p14:sldId id="609"/>
            <p14:sldId id="610"/>
            <p14:sldId id="611"/>
            <p14:sldId id="612"/>
            <p14:sldId id="614"/>
            <p14:sldId id="613"/>
            <p14:sldId id="592"/>
            <p14:sldId id="619"/>
            <p14:sldId id="597"/>
            <p14:sldId id="621"/>
            <p14:sldId id="623"/>
            <p14:sldId id="625"/>
            <p14:sldId id="626"/>
            <p14:sldId id="624"/>
            <p14:sldId id="628"/>
            <p14:sldId id="653"/>
            <p14:sldId id="629"/>
            <p14:sldId id="630"/>
            <p14:sldId id="631"/>
            <p14:sldId id="632"/>
            <p14:sldId id="633"/>
            <p14:sldId id="642"/>
            <p14:sldId id="636"/>
            <p14:sldId id="635"/>
            <p14:sldId id="634"/>
            <p14:sldId id="641"/>
            <p14:sldId id="639"/>
            <p14:sldId id="637"/>
            <p14:sldId id="638"/>
            <p14:sldId id="644"/>
            <p14:sldId id="646"/>
            <p14:sldId id="647"/>
            <p14:sldId id="651"/>
            <p14:sldId id="654"/>
            <p14:sldId id="655"/>
            <p14:sldId id="657"/>
            <p14:sldId id="656"/>
            <p14:sldId id="649"/>
            <p14:sldId id="650"/>
            <p14:sldId id="658"/>
            <p14:sldId id="5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6" userDrawn="1">
          <p15:clr>
            <a:srgbClr val="A4A3A4"/>
          </p15:clr>
        </p15:guide>
        <p15:guide id="2" pos="1463" userDrawn="1">
          <p15:clr>
            <a:srgbClr val="A4A3A4"/>
          </p15:clr>
        </p15:guide>
        <p15:guide id="4" pos="5908" userDrawn="1">
          <p15:clr>
            <a:srgbClr val="A4A3A4"/>
          </p15:clr>
        </p15:guide>
        <p15:guide id="5" orient="horz" pos="3878" userDrawn="1">
          <p15:clr>
            <a:srgbClr val="A4A3A4"/>
          </p15:clr>
        </p15:guide>
        <p15:guide id="7" orient="horz" pos="1701" userDrawn="1">
          <p15:clr>
            <a:srgbClr val="A4A3A4"/>
          </p15:clr>
        </p15:guide>
        <p15:guide id="8" orient="horz" pos="658" userDrawn="1">
          <p15:clr>
            <a:srgbClr val="A4A3A4"/>
          </p15:clr>
        </p15:guide>
        <p15:guide id="9" orient="horz" pos="1610" userDrawn="1">
          <p15:clr>
            <a:srgbClr val="A4A3A4"/>
          </p15:clr>
        </p15:guide>
        <p15:guide id="10" pos="1009" userDrawn="1">
          <p15:clr>
            <a:srgbClr val="A4A3A4"/>
          </p15:clr>
        </p15:guide>
        <p15:guide id="11" orient="horz" pos="2926" userDrawn="1">
          <p15:clr>
            <a:srgbClr val="A4A3A4"/>
          </p15:clr>
        </p15:guide>
        <p15:guide id="12" pos="4139" userDrawn="1">
          <p15:clr>
            <a:srgbClr val="A4A3A4"/>
          </p15:clr>
        </p15:guide>
        <p15:guide id="13" pos="510" userDrawn="1">
          <p15:clr>
            <a:srgbClr val="A4A3A4"/>
          </p15:clr>
        </p15:guide>
        <p15:guide id="14" orient="horz" pos="476">
          <p15:clr>
            <a:srgbClr val="A4A3A4"/>
          </p15:clr>
        </p15:guide>
        <p15:guide id="15" orient="horz" pos="4604">
          <p15:clr>
            <a:srgbClr val="A4A3A4"/>
          </p15:clr>
        </p15:guide>
        <p15:guide id="16" orient="horz" pos="1292">
          <p15:clr>
            <a:srgbClr val="A4A3A4"/>
          </p15:clr>
        </p15:guide>
        <p15:guide id="17" orient="horz" pos="4377">
          <p15:clr>
            <a:srgbClr val="A4A3A4"/>
          </p15:clr>
        </p15:guide>
        <p15:guide id="18" orient="horz" pos="3016">
          <p15:clr>
            <a:srgbClr val="A4A3A4"/>
          </p15:clr>
        </p15:guide>
        <p15:guide id="19" orient="horz" pos="1428">
          <p15:clr>
            <a:srgbClr val="A4A3A4"/>
          </p15:clr>
        </p15:guide>
        <p15:guide id="20" pos="1191">
          <p15:clr>
            <a:srgbClr val="A4A3A4"/>
          </p15:clr>
        </p15:guide>
        <p15:guide id="21" pos="6135">
          <p15:clr>
            <a:srgbClr val="A4A3A4"/>
          </p15:clr>
        </p15:guide>
        <p15:guide id="22" pos="919">
          <p15:clr>
            <a:srgbClr val="A4A3A4"/>
          </p15:clr>
        </p15:guide>
        <p15:guide id="23" pos="6335">
          <p15:clr>
            <a:srgbClr val="A4A3A4"/>
          </p15:clr>
        </p15:guide>
        <p15:guide id="24" pos="556">
          <p15:clr>
            <a:srgbClr val="A4A3A4"/>
          </p15:clr>
        </p15:guide>
        <p15:guide id="25" pos="13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имирит Марина Владимировна" initials="СМВ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384"/>
    <a:srgbClr val="76B531"/>
    <a:srgbClr val="453D30"/>
    <a:srgbClr val="FF0066"/>
    <a:srgbClr val="FF6600"/>
    <a:srgbClr val="B9D888"/>
    <a:srgbClr val="C89717"/>
    <a:srgbClr val="E0B556"/>
    <a:srgbClr val="92D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8687" autoAdjust="0"/>
  </p:normalViewPr>
  <p:slideViewPr>
    <p:cSldViewPr>
      <p:cViewPr varScale="1">
        <p:scale>
          <a:sx n="66" d="100"/>
          <a:sy n="66" d="100"/>
        </p:scale>
        <p:origin x="1182" y="84"/>
      </p:cViewPr>
      <p:guideLst>
        <p:guide orient="horz" pos="386"/>
        <p:guide pos="1463"/>
        <p:guide pos="5908"/>
        <p:guide orient="horz" pos="3878"/>
        <p:guide orient="horz" pos="1701"/>
        <p:guide orient="horz" pos="658"/>
        <p:guide orient="horz" pos="1610"/>
        <p:guide pos="1009"/>
        <p:guide orient="horz" pos="2926"/>
        <p:guide pos="4139"/>
        <p:guide pos="510"/>
        <p:guide orient="horz" pos="476"/>
        <p:guide orient="horz" pos="4604"/>
        <p:guide orient="horz" pos="1292"/>
        <p:guide orient="horz" pos="4377"/>
        <p:guide orient="horz" pos="3016"/>
        <p:guide orient="horz" pos="1428"/>
        <p:guide pos="1191"/>
        <p:guide pos="6135"/>
        <p:guide pos="919"/>
        <p:guide pos="6335"/>
        <p:guide pos="556"/>
        <p:guide pos="1372"/>
      </p:guideLst>
    </p:cSldViewPr>
  </p:slideViewPr>
  <p:outlineViewPr>
    <p:cViewPr>
      <p:scale>
        <a:sx n="33" d="100"/>
        <a:sy n="33" d="100"/>
      </p:scale>
      <p:origin x="0" y="1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2" d="100"/>
          <a:sy n="82" d="100"/>
        </p:scale>
        <p:origin x="-3636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9D8AE392-FF74-4D44-ADFE-3962FC372FB3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A6BC73E4-2DB6-42E0-800B-B4E3E8B029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59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Степень свертываемости текста</a:t>
            </a:r>
          </a:p>
          <a:p>
            <a:r>
              <a:rPr lang="ru-RU" dirty="0" smtClean="0"/>
              <a:t>Коэффициент 1:8 – текст способен полностью заменить первоисточник</a:t>
            </a:r>
          </a:p>
          <a:p>
            <a:endParaRPr lang="ru-RU" dirty="0" smtClean="0"/>
          </a:p>
          <a:p>
            <a:r>
              <a:rPr lang="ru-RU" dirty="0"/>
              <a:t>Булатов Александр Сергеевич </a:t>
            </a:r>
            <a:endParaRPr lang="ru-RU" dirty="0" smtClean="0"/>
          </a:p>
          <a:p>
            <a:r>
              <a:rPr lang="ru-RU" dirty="0"/>
              <a:t>Мировая экономика и международные экономические отношения. Полный курс. </a:t>
            </a:r>
          </a:p>
          <a:p>
            <a:r>
              <a:rPr lang="ru-RU" dirty="0" smtClean="0"/>
              <a:t>Мировая </a:t>
            </a:r>
            <a:r>
              <a:rPr lang="ru-RU" dirty="0"/>
              <a:t>экономика и международные экономические отношения. Краткий курс.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/>
              <a:t>Булатов Александр Сергеевич </a:t>
            </a:r>
          </a:p>
          <a:p>
            <a:r>
              <a:rPr lang="ru-RU" dirty="0"/>
              <a:t> </a:t>
            </a:r>
            <a:r>
              <a:rPr lang="ru-RU" dirty="0" smtClean="0"/>
              <a:t>Монография "Промышленная </a:t>
            </a:r>
            <a:r>
              <a:rPr lang="ru-RU" dirty="0"/>
              <a:t>политика в XXI </a:t>
            </a:r>
            <a:r>
              <a:rPr lang="ru-RU" dirty="0" smtClean="0"/>
              <a:t>веке«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215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14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38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51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1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254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89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Частота </a:t>
            </a:r>
            <a:r>
              <a:rPr lang="ru-RU" dirty="0"/>
              <a:t>– 1. происходящий, повторяющийся через короткие промежутки времени; не редкий; 2. состоящий из близко расположенных друг к другу однородных предметов, </a:t>
            </a:r>
            <a:r>
              <a:rPr lang="ru-RU" dirty="0" smtClean="0"/>
              <a:t>частей</a:t>
            </a:r>
          </a:p>
          <a:p>
            <a:endParaRPr lang="ru-RU" dirty="0" smtClean="0"/>
          </a:p>
          <a:p>
            <a:r>
              <a:rPr lang="ru-RU" dirty="0" smtClean="0"/>
              <a:t>Аналог </a:t>
            </a:r>
            <a:r>
              <a:rPr lang="ru-RU" dirty="0"/>
              <a:t>- объект, идентичный или соответствующий данному по каким-либо параметрам</a:t>
            </a:r>
          </a:p>
          <a:p>
            <a:endParaRPr lang="ru-RU" dirty="0"/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Новизна</a:t>
            </a:r>
            <a:endParaRPr lang="ru-RU" dirty="0"/>
          </a:p>
          <a:p>
            <a:r>
              <a:rPr lang="ru-RU" dirty="0"/>
              <a:t>2018-2019 года – Цифровая экономика, циркулярная экономика</a:t>
            </a:r>
          </a:p>
          <a:p>
            <a:r>
              <a:rPr lang="ru-RU" dirty="0"/>
              <a:t>Циркулярная экономика (также встречается термин «экономика замкнутого цикла») в общем смысле это экономика, основанная на возобновлении ресурсов, альтернатива традиционной линейной экономики (создание, пользование, захоронение отходов)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08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Пример:</a:t>
            </a:r>
          </a:p>
          <a:p>
            <a:pPr lvl="1"/>
            <a:r>
              <a:rPr lang="ru-RU" dirty="0"/>
              <a:t>Неэкономические специальности</a:t>
            </a:r>
          </a:p>
          <a:p>
            <a:pPr lvl="1"/>
            <a:r>
              <a:rPr lang="ru-RU" dirty="0"/>
              <a:t>Экономические специальности</a:t>
            </a:r>
          </a:p>
          <a:p>
            <a:pPr lvl="1"/>
            <a:r>
              <a:rPr lang="ru-RU" dirty="0"/>
              <a:t>Профиль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636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8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цена влияет на гонорар: слишком дорого – меньше экземпляров купят, слишком дешево – маленький гонорар с одного экз.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394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цена влияет на гонорар: слишком дорого – меньше экземпляров купят, слишком дешево – маленький гонорар с одного экз.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7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73E4-2DB6-42E0-800B-B4E3E8B0292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74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8"/>
            <a:ext cx="7485380" cy="19323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3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0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67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1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34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6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1"/>
            <a:ext cx="2406015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1" y="302801"/>
            <a:ext cx="7039821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35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67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0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340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67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01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34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680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1" y="1764296"/>
            <a:ext cx="4722918" cy="499008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1" y="1764296"/>
            <a:ext cx="4722918" cy="499008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69" y="1692534"/>
            <a:ext cx="4724776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33504" indent="0">
              <a:buNone/>
              <a:defRPr sz="2300" b="1"/>
            </a:lvl2pPr>
            <a:lvl3pPr marL="1067009" indent="0">
              <a:buNone/>
              <a:defRPr sz="2100" b="1"/>
            </a:lvl3pPr>
            <a:lvl4pPr marL="1600513" indent="0">
              <a:buNone/>
              <a:defRPr sz="1900" b="1"/>
            </a:lvl4pPr>
            <a:lvl5pPr marL="2134016" indent="0">
              <a:buNone/>
              <a:defRPr sz="1900" b="1"/>
            </a:lvl5pPr>
            <a:lvl6pPr marL="2667521" indent="0">
              <a:buNone/>
              <a:defRPr sz="1900" b="1"/>
            </a:lvl6pPr>
            <a:lvl7pPr marL="3201025" indent="0">
              <a:buNone/>
              <a:defRPr sz="1900" b="1"/>
            </a:lvl7pPr>
            <a:lvl8pPr marL="3734530" indent="0">
              <a:buNone/>
              <a:defRPr sz="1900" b="1"/>
            </a:lvl8pPr>
            <a:lvl9pPr marL="4268034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69" y="2397901"/>
            <a:ext cx="4724776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4"/>
            <a:ext cx="4726632" cy="70536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33504" indent="0">
              <a:buNone/>
              <a:defRPr sz="2300" b="1"/>
            </a:lvl2pPr>
            <a:lvl3pPr marL="1067009" indent="0">
              <a:buNone/>
              <a:defRPr sz="2100" b="1"/>
            </a:lvl3pPr>
            <a:lvl4pPr marL="1600513" indent="0">
              <a:buNone/>
              <a:defRPr sz="1900" b="1"/>
            </a:lvl4pPr>
            <a:lvl5pPr marL="2134016" indent="0">
              <a:buNone/>
              <a:defRPr sz="1900" b="1"/>
            </a:lvl5pPr>
            <a:lvl6pPr marL="2667521" indent="0">
              <a:buNone/>
              <a:defRPr sz="1900" b="1"/>
            </a:lvl6pPr>
            <a:lvl7pPr marL="3201025" indent="0">
              <a:buNone/>
              <a:defRPr sz="1900" b="1"/>
            </a:lvl7pPr>
            <a:lvl8pPr marL="3734530" indent="0">
              <a:buNone/>
              <a:defRPr sz="1900" b="1"/>
            </a:lvl8pPr>
            <a:lvl9pPr marL="4268034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2" cy="435647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1051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2"/>
            <a:ext cx="5977907" cy="6453328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9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2264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33504" indent="0">
              <a:buNone/>
              <a:defRPr sz="1400"/>
            </a:lvl2pPr>
            <a:lvl3pPr marL="1067009" indent="0">
              <a:buNone/>
              <a:defRPr sz="1200"/>
            </a:lvl3pPr>
            <a:lvl4pPr marL="1600513" indent="0">
              <a:buNone/>
              <a:defRPr sz="1100"/>
            </a:lvl4pPr>
            <a:lvl5pPr marL="2134016" indent="0">
              <a:buNone/>
              <a:defRPr sz="1100"/>
            </a:lvl5pPr>
            <a:lvl6pPr marL="2667521" indent="0">
              <a:buNone/>
              <a:defRPr sz="1100"/>
            </a:lvl6pPr>
            <a:lvl7pPr marL="3201025" indent="0">
              <a:buNone/>
              <a:defRPr sz="1100"/>
            </a:lvl7pPr>
            <a:lvl8pPr marL="3734530" indent="0">
              <a:buNone/>
              <a:defRPr sz="1100"/>
            </a:lvl8pPr>
            <a:lvl9pPr marL="4268034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3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3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33504" indent="0">
              <a:buNone/>
              <a:defRPr sz="3300"/>
            </a:lvl2pPr>
            <a:lvl3pPr marL="1067009" indent="0">
              <a:buNone/>
              <a:defRPr sz="2900"/>
            </a:lvl3pPr>
            <a:lvl4pPr marL="1600513" indent="0">
              <a:buNone/>
              <a:defRPr sz="2300"/>
            </a:lvl4pPr>
            <a:lvl5pPr marL="2134016" indent="0">
              <a:buNone/>
              <a:defRPr sz="2300"/>
            </a:lvl5pPr>
            <a:lvl6pPr marL="2667521" indent="0">
              <a:buNone/>
              <a:defRPr sz="2300"/>
            </a:lvl6pPr>
            <a:lvl7pPr marL="3201025" indent="0">
              <a:buNone/>
              <a:defRPr sz="2300"/>
            </a:lvl7pPr>
            <a:lvl8pPr marL="3734530" indent="0">
              <a:buNone/>
              <a:defRPr sz="2300"/>
            </a:lvl8pPr>
            <a:lvl9pPr marL="426803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3" y="5917739"/>
            <a:ext cx="6416040" cy="887397"/>
          </a:xfrm>
        </p:spPr>
        <p:txBody>
          <a:bodyPr/>
          <a:lstStyle>
            <a:lvl1pPr marL="0" indent="0">
              <a:buNone/>
              <a:defRPr sz="1600"/>
            </a:lvl1pPr>
            <a:lvl2pPr marL="533504" indent="0">
              <a:buNone/>
              <a:defRPr sz="1400"/>
            </a:lvl2pPr>
            <a:lvl3pPr marL="1067009" indent="0">
              <a:buNone/>
              <a:defRPr sz="1200"/>
            </a:lvl3pPr>
            <a:lvl4pPr marL="1600513" indent="0">
              <a:buNone/>
              <a:defRPr sz="1100"/>
            </a:lvl4pPr>
            <a:lvl5pPr marL="2134016" indent="0">
              <a:buNone/>
              <a:defRPr sz="1100"/>
            </a:lvl5pPr>
            <a:lvl6pPr marL="2667521" indent="0">
              <a:buNone/>
              <a:defRPr sz="1100"/>
            </a:lvl6pPr>
            <a:lvl7pPr marL="3201025" indent="0">
              <a:buNone/>
              <a:defRPr sz="1100"/>
            </a:lvl7pPr>
            <a:lvl8pPr marL="3734530" indent="0">
              <a:buNone/>
              <a:defRPr sz="1100"/>
            </a:lvl8pPr>
            <a:lvl9pPr marL="4268034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2801"/>
            <a:ext cx="9624060" cy="1260211"/>
          </a:xfrm>
          <a:prstGeom prst="rect">
            <a:avLst/>
          </a:prstGeom>
        </p:spPr>
        <p:txBody>
          <a:bodyPr vert="horz" lIns="106701" tIns="53351" rIns="106701" bIns="5335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2" y="1764296"/>
            <a:ext cx="9624060" cy="4990084"/>
          </a:xfrm>
          <a:prstGeom prst="rect">
            <a:avLst/>
          </a:prstGeom>
        </p:spPr>
        <p:txBody>
          <a:bodyPr vert="horz" lIns="106701" tIns="53351" rIns="106701" bIns="5335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 vert="horz" lIns="106701" tIns="53351" rIns="106701" bIns="5335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74D8B-A907-4E5F-BE82-16C0020486F4}" type="datetimeFigureOut">
              <a:rPr lang="ru-RU" smtClean="0"/>
              <a:pPr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1" y="7008172"/>
            <a:ext cx="3386243" cy="402567"/>
          </a:xfrm>
          <a:prstGeom prst="rect">
            <a:avLst/>
          </a:prstGeom>
        </p:spPr>
        <p:txBody>
          <a:bodyPr vert="horz" lIns="106701" tIns="53351" rIns="106701" bIns="5335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5" y="7008172"/>
            <a:ext cx="2495127" cy="402567"/>
          </a:xfrm>
          <a:prstGeom prst="rect">
            <a:avLst/>
          </a:prstGeom>
        </p:spPr>
        <p:txBody>
          <a:bodyPr vert="horz" lIns="106701" tIns="53351" rIns="106701" bIns="5335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2947-DC7B-4AB8-A2B1-1553552C3E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67009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0129" indent="-400129" algn="l" defTabSz="1067009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6944" indent="-333440" algn="l" defTabSz="1067009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3760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867265" indent="-266752" algn="l" defTabSz="106700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00769" indent="-266752" algn="l" defTabSz="106700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4274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67777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01281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34786" indent="-266752" algn="l" defTabSz="106700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3504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7009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13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4016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7521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1025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34530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68034" algn="l" defTabSz="106700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zon.ru/context/detail/id/142746559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zon.ru/context/detail/id/142746559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10339" y="24775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25908" y="1210902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Готовим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 учебника </a:t>
            </a:r>
            <a:endParaRPr lang="ru-RU" sz="3000" b="1" cap="all" dirty="0" smtClean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выбираем </a:t>
            </a: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издателя</a:t>
            </a:r>
            <a:endParaRPr lang="ru-RU" sz="3000" b="1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800" dirty="0" smtClean="0">
              <a:solidFill>
                <a:srgbClr val="1D4384"/>
              </a:solidFill>
              <a:latin typeface="Myriad Pro" panose="020B0503030403020204" pitchFamily="34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5167" y="5103008"/>
            <a:ext cx="10693400" cy="184597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 algn="ctr"/>
            <a:endParaRPr lang="ru-RU" sz="2600" dirty="0" smtClean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</a:endParaRPr>
          </a:p>
          <a:p>
            <a:pPr algn="ctr">
              <a:spcBef>
                <a:spcPct val="0"/>
              </a:spcBef>
            </a:pPr>
            <a:endParaRPr lang="en-US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209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</a:t>
            </a: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в портфеле у выбранного издателя</a:t>
            </a: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39" y="4212679"/>
            <a:ext cx="5168395" cy="271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5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2118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Рецептурная формула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(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 + Читатель) * Автора</a:t>
            </a:r>
          </a:p>
          <a:p>
            <a:pPr>
              <a:lnSpc>
                <a:spcPts val="160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Отбор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----------------------------------------</a:t>
            </a:r>
          </a:p>
          <a:p>
            <a:pPr>
              <a:lnSpc>
                <a:spcPts val="160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Объем + Аналоги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9" descr="\\SKULL\Users$\smv\Desktop\Картинки и открытки\Картинки\3535989a7e776934a16f1b814e0f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42" y="4068663"/>
            <a:ext cx="431777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0356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algn="ctr"/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«своей» </a:t>
            </a: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</a:t>
            </a:r>
            <a:endParaRPr lang="ru-RU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Ре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комендации издателя</a:t>
            </a: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5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46634" y="1670547"/>
            <a:ext cx="8744148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  =  Дисциплина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Перечень «своих» тем:</a:t>
            </a:r>
          </a:p>
          <a:p>
            <a:pPr marL="711200" lvl="1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преподаваемых дисциплин: сейчас, ранее, в будущем</a:t>
            </a:r>
          </a:p>
          <a:p>
            <a:pPr marL="711200" lvl="1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интересов (исследования, статьи, выступления, гранты)</a:t>
            </a:r>
          </a:p>
          <a:p>
            <a:pPr marL="711200" lvl="1" indent="-1778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Опыт публикаций – смежные дисциплины, издания-спутники</a:t>
            </a:r>
          </a:p>
          <a:p>
            <a:pPr marL="533400" lvl="1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Оценка темы:</a:t>
            </a:r>
          </a:p>
          <a:p>
            <a:pPr marL="715963" lvl="1" indent="-182563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</a:t>
            </a:r>
          </a:p>
          <a:p>
            <a:pPr marL="715963" lvl="1" indent="-182563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Вариативность</a:t>
            </a:r>
          </a:p>
          <a:p>
            <a:pPr marL="715963" lvl="1" indent="-182563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рынке</a:t>
            </a:r>
          </a:p>
          <a:p>
            <a:pPr marL="715963" lvl="1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 и/или динамика обновления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 lvl="1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\\SKULL\Users$\smv\Desktop\Картинки и открытки\Картинки\images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1046" r="20171" b="11908"/>
          <a:stretch/>
        </p:blipFill>
        <p:spPr bwMode="auto">
          <a:xfrm>
            <a:off x="7578948" y="5148783"/>
            <a:ext cx="2456330" cy="17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дисциплины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867271" y="2176577"/>
            <a:ext cx="8205011" cy="4771911"/>
            <a:chOff x="867271" y="2176577"/>
            <a:chExt cx="8205011" cy="477191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5" t="6541" r="12653" b="43149"/>
            <a:stretch/>
          </p:blipFill>
          <p:spPr bwMode="auto">
            <a:xfrm>
              <a:off x="867271" y="2268463"/>
              <a:ext cx="8205011" cy="468002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Скругленный прямоугольник 1"/>
            <p:cNvSpPr/>
            <p:nvPr/>
          </p:nvSpPr>
          <p:spPr>
            <a:xfrm>
              <a:off x="2754412" y="2176577"/>
              <a:ext cx="1080120" cy="379918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351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дисциплины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2" t="34165" r="30903" b="26944"/>
          <a:stretch/>
        </p:blipFill>
        <p:spPr bwMode="auto">
          <a:xfrm>
            <a:off x="882204" y="2268463"/>
            <a:ext cx="5165719" cy="260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34165" r="29852" b="26944"/>
          <a:stretch/>
        </p:blipFill>
        <p:spPr bwMode="auto">
          <a:xfrm>
            <a:off x="4842644" y="2268463"/>
            <a:ext cx="5203609" cy="260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314252" y="1739223"/>
            <a:ext cx="87441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Вариативность дисциплины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82203" y="2268463"/>
            <a:ext cx="8807075" cy="4464496"/>
            <a:chOff x="882203" y="2268463"/>
            <a:chExt cx="8807075" cy="4464496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7" t="22157" r="46452" b="46464"/>
            <a:stretch/>
          </p:blipFill>
          <p:spPr bwMode="auto">
            <a:xfrm>
              <a:off x="882203" y="2268463"/>
              <a:ext cx="8807075" cy="322510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" t="47038" r="58059" b="44630"/>
            <a:stretch/>
          </p:blipFill>
          <p:spPr bwMode="auto">
            <a:xfrm>
              <a:off x="882204" y="5796855"/>
              <a:ext cx="6696744" cy="85529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1458268" y="6425049"/>
              <a:ext cx="1440160" cy="307910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351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86260" y="1752068"/>
            <a:ext cx="8744148" cy="4578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Интернет-магазины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17550" lvl="2" indent="-1841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labirint.ru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1" indent="-1841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ozon.ru</a:t>
            </a:r>
          </a:p>
          <a:p>
            <a:pPr marL="717550" lvl="1" indent="-184150">
              <a:buFont typeface="Arial" panose="020B0604020202020204" pitchFamily="34" charset="0"/>
              <a:buChar char="•"/>
            </a:pPr>
            <a:endParaRPr lang="ru-RU" dirty="0">
              <a:hlinkClick r:id="rId3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Информационно-библиографические базы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2313" lvl="2" indent="-188913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НЭБ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eLibrary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2313" lvl="2" indent="-188913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РГБ</a:t>
            </a:r>
          </a:p>
          <a:p>
            <a:pPr marL="342900" lvl="1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Сайт выбранного издателя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3538" lvl="0" indent="85725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                                                                                       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labirint.ru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15286" r="5714" b="4432"/>
          <a:stretch/>
        </p:blipFill>
        <p:spPr bwMode="auto">
          <a:xfrm>
            <a:off x="893468" y="2269627"/>
            <a:ext cx="9164932" cy="44633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292123" y="4787900"/>
            <a:ext cx="1303049" cy="1945059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9795" y="4788743"/>
            <a:ext cx="1303049" cy="1945059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0196" y="2484487"/>
            <a:ext cx="1303049" cy="1945059"/>
          </a:xfrm>
          <a:prstGeom prst="roundRect">
            <a:avLst/>
          </a:prstGeom>
          <a:noFill/>
          <a:ln w="38100" cap="rnd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14252" y="1739223"/>
            <a:ext cx="8744148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                                                     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ozon.ru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lvl="1"/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58268" y="2284643"/>
            <a:ext cx="6281742" cy="4664339"/>
            <a:chOff x="1446999" y="2310709"/>
            <a:chExt cx="5546184" cy="446080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0" t="14176" r="15158"/>
            <a:stretch/>
          </p:blipFill>
          <p:spPr bwMode="auto">
            <a:xfrm>
              <a:off x="1446999" y="2310709"/>
              <a:ext cx="5546184" cy="4432736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5274692" y="2354468"/>
              <a:ext cx="1377854" cy="1872208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4050556" y="4874749"/>
              <a:ext cx="1377854" cy="1896763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1458268" y="4874751"/>
              <a:ext cx="1377854" cy="1896762"/>
            </a:xfrm>
            <a:prstGeom prst="roundRect">
              <a:avLst/>
            </a:prstGeom>
            <a:noFill/>
            <a:ln w="38100" cap="rnd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976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2" y="396255"/>
            <a:ext cx="6696543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4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Издательство «КНОРУС» </a:t>
            </a:r>
            <a:r>
              <a:rPr lang="ru-RU" sz="2400" dirty="0">
                <a:solidFill>
                  <a:srgbClr val="1D4384"/>
                </a:solidFill>
                <a:latin typeface="Myriad Pro" panose="020B0503030403020204" pitchFamily="34" charset="0"/>
                <a:sym typeface="Symbol"/>
              </a:rPr>
              <a:t></a:t>
            </a:r>
            <a:r>
              <a:rPr lang="ru-RU" sz="24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 2020</a:t>
            </a:r>
            <a:endParaRPr lang="ru-RU" sz="24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14252" y="1620391"/>
            <a:ext cx="937914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лет на рынке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редакции: </a:t>
            </a:r>
          </a:p>
          <a:p>
            <a:pPr marL="536575" lvl="0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«Высшее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536575" lvl="0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«СПО»</a:t>
            </a:r>
          </a:p>
          <a:p>
            <a:pPr marL="536575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«Русайнс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3888" lvl="0" indent="-6238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5000 изданий и 9000 авторов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новинок ежемесячно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Официальный партнер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36575" lvl="0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латвийского издательства «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tific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Клуб привилегий «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VIP-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Автор»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книжная премия «Золотой фонд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 книжных конкурсов:</a:t>
            </a:r>
          </a:p>
          <a:p>
            <a:pPr marL="536575" lvl="0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«Лидеры российской науки»</a:t>
            </a:r>
          </a:p>
          <a:p>
            <a:pPr marL="536575" lvl="0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«Учебник года»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710" y="1323788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52500" r="42877" b="18398"/>
          <a:stretch/>
        </p:blipFill>
        <p:spPr bwMode="auto">
          <a:xfrm>
            <a:off x="7171410" y="1595517"/>
            <a:ext cx="3071834" cy="304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4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14252" y="1739223"/>
            <a:ext cx="874414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 на рынке                                                                          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elibrary.ru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12692" r="23541" b="18470"/>
          <a:stretch/>
        </p:blipFill>
        <p:spPr bwMode="auto">
          <a:xfrm>
            <a:off x="1458268" y="2268463"/>
            <a:ext cx="7759133" cy="50403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258468" y="5940871"/>
            <a:ext cx="3384376" cy="936104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8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 дисциплины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12692" r="23541" b="18470"/>
          <a:stretch/>
        </p:blipFill>
        <p:spPr bwMode="auto">
          <a:xfrm>
            <a:off x="2250356" y="2268636"/>
            <a:ext cx="7759133" cy="50403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6" t="33826" r="29297" b="36957"/>
          <a:stretch/>
        </p:blipFill>
        <p:spPr bwMode="auto">
          <a:xfrm>
            <a:off x="882204" y="2268463"/>
            <a:ext cx="6725603" cy="24559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906540" y="5940871"/>
            <a:ext cx="3600400" cy="936104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1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 descr="\\SKULL\Data\Издательство\__KNIGA_OBLOJKA\СОКОЛИНСКАЯ_Бух учет в банках Вопросы, задания, тесты\_По требованию\4_2019\Sokolinska2_S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56" y="3299041"/>
            <a:ext cx="2376264" cy="364994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47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Соответствие программе дисциплины</a:t>
            </a:r>
          </a:p>
          <a:p>
            <a:pPr marL="717550" indent="-269875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Отталкиваться от своего материала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5963" lvl="1" indent="-268288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теоретический: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2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 учебные пособия</a:t>
            </a:r>
          </a:p>
          <a:p>
            <a:pPr marL="447675" indent="269875">
              <a:buFont typeface="Arial" panose="020B0604020202020204" pitchFamily="34" charset="0"/>
              <a:buChar char="•"/>
              <a:tabLst>
                <a:tab pos="71755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 (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рактикум):</a:t>
            </a:r>
          </a:p>
          <a:p>
            <a:pPr marL="717550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задачи, примеры решения,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кейсы,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тесты, кроссворды</a:t>
            </a:r>
          </a:p>
          <a:p>
            <a:pPr lvl="1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2118" y="2938021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ред. Соколинской Н.Э.</a:t>
            </a:r>
          </a:p>
        </p:txBody>
      </p:sp>
    </p:spTree>
    <p:extLst>
      <p:ext uri="{BB962C8B-B14F-4D97-AF65-F5344CB8AC3E}">
        <p14:creationId xmlns:p14="http://schemas.microsoft.com/office/powerpoint/2010/main" val="27392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Искать методику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изложение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452438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авторский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R:\Издательство\__KNIGA_OBLOJKA\НУРЕЕВ_Экономическая история России (опыт институционального анализа)\По требованию\3_2021\Nureev_EkonIstoriaRossii_s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41" y="3276575"/>
            <a:ext cx="2390891" cy="36724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\\office.knorus.ru\Share\Data\Издательство\__KNIGA_OBLOJKA\ЮДАНОВ_Микроэкономика для менеджеров\COVER\по требованию\2_2020\Judanov_Mikroekonomika_sa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18" y="3276575"/>
            <a:ext cx="2405660" cy="36724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0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Сокращать,  свертывать информацию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R:\Издательство\__KNIGA_OBLOJKA\БУЛАТОВ_Мировая экономика и международные экономические отношения. Полный курс\_По требованию\2_2021\Bulatov_MirEkonomika_s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113" y="3060551"/>
            <a:ext cx="2561106" cy="3841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\\SKULL\Data\Издательство\__KNIGA_OBLOJKA\БУЛАТОВ_Мировая экономика и международные экономические отношения Краткий курс\Bulatov_KratkiKurs_s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52" y="3456370"/>
            <a:ext cx="2323245" cy="34926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\\SKULL\Data\Издательство\__KNIGA_OBLOJKA\САПОЛГИНА_Бух учёт Краткий курс\Sapolgina_BU&amp;Analiz_sa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3456370"/>
            <a:ext cx="2381121" cy="34926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3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Меняем читательский адрес</a:t>
            </a:r>
          </a:p>
          <a:p>
            <a:pPr marL="717550" lvl="1" indent="-269875">
              <a:buFont typeface="Arial" panose="020B0604020202020204" pitchFamily="34" charset="0"/>
              <a:buChar char="•"/>
              <a:tabLst>
                <a:tab pos="717550" algn="l"/>
              </a:tabLs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ровень образования</a:t>
            </a:r>
          </a:p>
          <a:p>
            <a:pPr marL="717550" lvl="1" indent="-269875">
              <a:buFont typeface="Arial" panose="020B0604020202020204" pitchFamily="34" charset="0"/>
              <a:buChar char="•"/>
              <a:tabLst>
                <a:tab pos="71755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специализации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386261" y="3630148"/>
            <a:ext cx="8017716" cy="3678875"/>
            <a:chOff x="810196" y="2341635"/>
            <a:chExt cx="9248204" cy="4463332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" t="15286" r="5714" b="4432"/>
            <a:stretch/>
          </p:blipFill>
          <p:spPr bwMode="auto">
            <a:xfrm>
              <a:off x="893468" y="2341635"/>
              <a:ext cx="9164932" cy="446333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Скругленный прямоугольник 18"/>
            <p:cNvSpPr/>
            <p:nvPr/>
          </p:nvSpPr>
          <p:spPr>
            <a:xfrm>
              <a:off x="8292123" y="4787900"/>
              <a:ext cx="1303049" cy="1945059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5339795" y="4788743"/>
              <a:ext cx="1303049" cy="1945059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810196" y="2484487"/>
              <a:ext cx="1303049" cy="1945059"/>
            </a:xfrm>
            <a:prstGeom prst="roundRect">
              <a:avLst/>
            </a:prstGeom>
            <a:noFill/>
            <a:ln w="38100" cap="rnd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8353329" y="3226053"/>
            <a:ext cx="10159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labirint.ru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14252" y="1726947"/>
            <a:ext cx="8744148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</a:t>
            </a:r>
          </a:p>
          <a:p>
            <a:pPr marL="0"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.1. Меняем уровень образования </a:t>
            </a:r>
          </a:p>
          <a:p>
            <a:pPr marL="723900" lvl="1" indent="-1905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ренд - СПО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R:\Издательство\__KNIGA_OBLOJKA\СОКОЛИНСКАЯ_Организация бухучета в банках (СПО)\_По требованию\1_2021\Sokolinska_OrgBUvBankah_s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84" y="3708623"/>
            <a:ext cx="2160240" cy="32403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R:\Издательство\__KNIGA_OBLOJKA\СОКОЛИНСКАЯ_Выполнение внутрибанковских операций и их учет (СПО)\Sokolinska_VVBO_sa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84" y="3708623"/>
            <a:ext cx="2160241" cy="32403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\\SKULL\Data\Издательство\__KNIGA_OBLOJKA\СОКОЛИНСКАЯ_Бух учет в банках Вопросы, задания, тесты\_По требованию\4_2019\Sokolinska2_Sa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68" y="3780631"/>
            <a:ext cx="2062729" cy="316835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5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14252" y="1726947"/>
            <a:ext cx="874414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</a:t>
            </a:r>
          </a:p>
          <a:p>
            <a:pPr marL="0"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.2. Меняем специализацию читателя:</a:t>
            </a:r>
          </a:p>
          <a:p>
            <a:pPr marL="444500" lvl="0" indent="2794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ругой профиль</a:t>
            </a:r>
          </a:p>
          <a:p>
            <a:pPr marL="444500" lvl="0" indent="2794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ругое направление подготовки, специальность                     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R:\Издательство\__KNIGA_OBLOJKA\КАЧКОВА_Бухучет в бюджетных учреждениях\_По требованию\3_2021\Kachkova_BUvBU_s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68" y="3708623"/>
            <a:ext cx="2147887" cy="31967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S:\Издательство\__KNIGA_OBLOJKA\ЦЕРПЕНТО_Бухгалтерский учет в строительстве\IZD-4\Zerpento-BUvStroitelstve_sa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192" y="3688306"/>
            <a:ext cx="2238028" cy="327125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\\SKULL\Data\Издательство\__KNIGA_OBLOJKA\МАЛОЛЕТКО_Бухучет придприятия тур индустрии\по требованию\Maloletko_sa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3683403"/>
            <a:ext cx="2232248" cy="32702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Взять смежную дисциплину</a:t>
            </a: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Использовать монографии</a:t>
            </a: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Собирать авторские коллективы</a:t>
            </a:r>
          </a:p>
          <a:p>
            <a:pPr marL="444500" lvl="0" indent="-444500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1" name="Picture 5" descr="R:\Издательство\__KNIGA_OBLOJKA\БУЛАТОВ_ПРОМЫШЛЕННАЯ ПОЛИТИКА В XXI В\Bulatov_PromPolitika_S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16" y="2699096"/>
            <a:ext cx="2767484" cy="42508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50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темы: рекомендации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Давать правильное название</a:t>
            </a:r>
          </a:p>
          <a:p>
            <a:pPr marL="723900" lvl="0" indent="-279400">
              <a:buFont typeface="Arial" panose="020B0604020202020204" pitchFamily="34" charset="0"/>
              <a:buChar char="•"/>
              <a:tabLst>
                <a:tab pos="8128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издания =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дисциплины</a:t>
            </a:r>
          </a:p>
          <a:p>
            <a:pPr marL="723900" lvl="0" indent="-279400">
              <a:buFont typeface="Arial" panose="020B0604020202020204" pitchFamily="34" charset="0"/>
              <a:buChar char="•"/>
              <a:tabLst>
                <a:tab pos="812800" algn="l"/>
              </a:tabLs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азвание издания = название дисциплины + уточнение</a:t>
            </a:r>
          </a:p>
          <a:p>
            <a:pPr marL="457200" lvl="0" indent="-457200">
              <a:buAutoNum type="arabicPeriod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5" descr="\\SKULL\Data\Издательство\__KNIGA_OBLOJKA\СОКОЛИНСКАЯ_Бух учет в банках Вопросы, задания, тесты\_По требованию\4_2019\Sokolinska2_Sa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69" y="3996655"/>
            <a:ext cx="1922088" cy="295232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:\Издательство\__KNIGA_OBLOJKA\НУРЕЕВ_Экономическая история России (опыт институционального анализа)\По требованию\3_2021\Nureev_EkonIstoriaRossii_sa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005" y="3975101"/>
            <a:ext cx="1973808" cy="295332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\\SKULL\Data\Издательство\__KNIGA_OBLOJKA\САПОЛГИНА_Бух учёт Краткий курс\Sapolgina_BU&amp;Analiz_sa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55" y="3996655"/>
            <a:ext cx="2012777" cy="29523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SKULL\Data\Издательство\__KNIGA_OBLOJKA\МАЛОЛЕТКО_Бухучет придприятия тур индустрии\по требованию\Maloletko_sa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56" y="3996655"/>
            <a:ext cx="2012447" cy="294823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1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84976" cy="5209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Что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учесть при подготовке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рукописи</a:t>
            </a:r>
            <a:endParaRPr lang="en-US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выбирает рукопись - раскрываем формулу отбора.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«своей» темы: рекомендации издателя. 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издатель может отказать? И что с этим делать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indent="-536575">
              <a:spcAft>
                <a:spcPts val="600"/>
              </a:spcAf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Как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автору выбрать издателя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Редакционно-издательские процессы или «мамонты» среди нас: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грифование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редактирование, 16 обязательных экземпляров, тираж и не только. 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издана, что дальше? eLIBRARY.ru, распространение, переиздание.</a:t>
            </a: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16113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lvl="0" algn="ctr">
              <a:spcAft>
                <a:spcPts val="600"/>
              </a:spcAft>
            </a:pPr>
            <a:endParaRPr lang="ru-RU" sz="3000" b="1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издатель может отказать? </a:t>
            </a:r>
            <a:endParaRPr lang="ru-RU" sz="3000" b="1" cap="all" dirty="0" smtClean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И что с этим 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делать</a:t>
            </a:r>
            <a:endParaRPr lang="en-US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  <a:p>
            <a:pPr marL="536575" lvl="0" indent="-536575">
              <a:spcAft>
                <a:spcPts val="600"/>
              </a:spcAft>
            </a:pP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1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соответствует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дисциплине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издания = название дисциплины +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уточнение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Рассказать издателю, каким дисциплинам соответствует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Дисциплина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слишком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новая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делать:  </a:t>
            </a:r>
          </a:p>
          <a:p>
            <a:pPr marL="444500" lvl="0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Уточнить издателю, что дисциплина новая, </a:t>
            </a:r>
          </a:p>
          <a:p>
            <a:pPr marL="444500" lvl="0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рассказать о дисциплине подробнее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\\SKULL\Users$\smv\Desktop\Картинки и открытки\Картинки\images 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0"/>
          <a:stretch/>
        </p:blipFill>
        <p:spPr bwMode="auto">
          <a:xfrm>
            <a:off x="7568345" y="4644726"/>
            <a:ext cx="2490056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3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аналогов на рынке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отличия: своя методику изложения, авторский подход. Рассказать об этом в аннотации, введении, предисловии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дисциплина требует частой актуализации – рассказать об этом издателю, сделать акцент на новизне данных</a:t>
            </a:r>
          </a:p>
          <a:p>
            <a:pPr marL="723900" indent="-279400">
              <a:buFontTx/>
              <a:buAutoNum type="arabicPeriod"/>
              <a:tabLst>
                <a:tab pos="723900" algn="l"/>
              </a:tabLs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Искать издателя с подходящим портфелем (пустым по теме)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7" name="Picture 3" descr="\\SKULL\Users$\smv\Desktop\Картинки и открытки\Картинки\69589719-reunión-creativa-el-hombre-de-negocios-la-solución-de-un-proble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84" y="5292799"/>
            <a:ext cx="4689316" cy="16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опыта публикации учебников, первый учебник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Тщательно выбирать тему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Искать издателя с подходящим портфелем (пустым по теме)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Собрать авторский коллектив и/или пригласить титульного автора, редактора</a:t>
            </a:r>
          </a:p>
          <a:p>
            <a:pPr marL="723900" indent="-279400">
              <a:buFontTx/>
              <a:buAutoNum type="arabicPeriod"/>
              <a:tabLst>
                <a:tab pos="723900" algn="l"/>
              </a:tabLs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учебник по заказу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издателя*</a:t>
            </a:r>
          </a:p>
          <a:p>
            <a:pPr marL="723900" indent="-279400">
              <a:buFontTx/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учебник в рамках гранта, </a:t>
            </a:r>
          </a:p>
          <a:p>
            <a:pPr marL="714375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конкурса**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\\SKULL\Users$\smv\Desktop\Картинки и открытки\Картинки\50242602-thinking-businessman-solving-a-probl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91" y="4846285"/>
            <a:ext cx="2973735" cy="210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82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</a:tabLs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учебник по заказу издателя </a:t>
            </a:r>
          </a:p>
          <a:p>
            <a:pPr marL="444500">
              <a:tabLst>
                <a:tab pos="723900" algn="l"/>
              </a:tabLst>
            </a:pP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33400" algn="l"/>
              </a:tabLst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Wish-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лист издательства «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КноРус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368300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дисциплины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</a:t>
            </a:r>
          </a:p>
          <a:p>
            <a:pPr marL="444500" indent="368300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компетенции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WORLDSKILLS</a:t>
            </a:r>
          </a:p>
          <a:p>
            <a:pPr marL="444500" indent="368300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незаполненные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темы ВО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6" name="Picture 4" descr="\\SKULL\Users$\smv\Desktop\Картинки и открытки\Картинки\wishlist-summ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6" y="3780631"/>
            <a:ext cx="3613623" cy="31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900" algn="l"/>
              </a:tabLst>
            </a:pP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учебник по заказу издателя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873324" y="905686"/>
            <a:ext cx="9303815" cy="6403164"/>
            <a:chOff x="939429" y="905684"/>
            <a:chExt cx="9303815" cy="6403164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0" t="8482" r="27223" b="37654"/>
            <a:stretch/>
          </p:blipFill>
          <p:spPr bwMode="auto">
            <a:xfrm>
              <a:off x="939429" y="2972633"/>
              <a:ext cx="7215583" cy="433621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3320874" y="5760852"/>
              <a:ext cx="4474098" cy="684075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4491021" y="3960651"/>
              <a:ext cx="567647" cy="252028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1386260" y="5148783"/>
              <a:ext cx="1080120" cy="224067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H="1">
              <a:off x="2466380" y="4103978"/>
              <a:ext cx="2024641" cy="1048138"/>
            </a:xfrm>
            <a:prstGeom prst="straightConnector1">
              <a:avLst/>
            </a:prstGeom>
            <a:ln w="38100">
              <a:solidFill>
                <a:srgbClr val="76B53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2466380" y="5372850"/>
              <a:ext cx="854494" cy="712038"/>
            </a:xfrm>
            <a:prstGeom prst="straightConnector1">
              <a:avLst/>
            </a:prstGeom>
            <a:ln w="38100">
              <a:solidFill>
                <a:srgbClr val="76B53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50" t="14939" r="39653" b="9506"/>
            <a:stretch/>
          </p:blipFill>
          <p:spPr bwMode="auto">
            <a:xfrm>
              <a:off x="7137202" y="905684"/>
              <a:ext cx="3106042" cy="496317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Прямая со стрелкой 10"/>
            <p:cNvCxnSpPr/>
            <p:nvPr/>
          </p:nvCxnSpPr>
          <p:spPr>
            <a:xfrm flipV="1">
              <a:off x="7794972" y="5652839"/>
              <a:ext cx="360040" cy="450051"/>
            </a:xfrm>
            <a:prstGeom prst="straightConnector1">
              <a:avLst/>
            </a:prstGeom>
            <a:ln w="38100">
              <a:solidFill>
                <a:srgbClr val="76B53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7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4500" algn="l"/>
              </a:tabLs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 по гранту, конкурсу 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11742" r="15856" b="9490"/>
          <a:stretch/>
        </p:blipFill>
        <p:spPr bwMode="auto">
          <a:xfrm>
            <a:off x="1461674" y="2268463"/>
            <a:ext cx="7644726" cy="46800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9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4500" algn="l"/>
              </a:tabLs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 по гранту, конкурсу 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489945" y="2268463"/>
            <a:ext cx="8566867" cy="4020480"/>
            <a:chOff x="1489945" y="2268463"/>
            <a:chExt cx="8566867" cy="402048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18887" r="20729" b="28534"/>
            <a:stretch/>
          </p:blipFill>
          <p:spPr bwMode="auto">
            <a:xfrm>
              <a:off x="1489945" y="2268463"/>
              <a:ext cx="8566867" cy="402048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1962324" y="5536255"/>
              <a:ext cx="2808312" cy="161661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650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 большого объема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Сокращать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Выводить часть в электронное приложение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Делить на несколько изданий</a:t>
            </a:r>
          </a:p>
          <a:p>
            <a:pPr lvl="0"/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\\SKULL\Users$\smv\Desktop\Картинки и открытки\Картинки\problem-solving-consists-using-generic-ad-hoc-methods-orderly-manner-finding-solutions-to-problems-some-384837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4"/>
          <a:stretch/>
        </p:blipFill>
        <p:spPr bwMode="auto">
          <a:xfrm>
            <a:off x="7826152" y="4740585"/>
            <a:ext cx="2232248" cy="21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9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 не прошла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антиплагиат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Проверять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антиплагиат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 отправкой рукописи издателю. Сопроводить рукопись отчетом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антиплагиата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Увеличить оригинальность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Получены замечания в рамках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внутреннего рецензирования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Доработать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ответ автора</a:t>
            </a:r>
          </a:p>
          <a:p>
            <a:pPr lvl="0"/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\\SKULL\Users$\smv\Desktop\Картинки и открытки\Картинки\69589719-reunión-creativa-el-hombre-de-negocios-la-solución-de-un-problem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r="35983"/>
          <a:stretch/>
        </p:blipFill>
        <p:spPr bwMode="auto">
          <a:xfrm>
            <a:off x="7938988" y="5170155"/>
            <a:ext cx="2088232" cy="177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4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0356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lvl="0" algn="ctr">
              <a:spcAft>
                <a:spcPts val="600"/>
              </a:spcAft>
            </a:pPr>
            <a:endParaRPr lang="ru-RU" sz="3000" b="1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600"/>
              </a:spcAft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Как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выбирает </a:t>
            </a: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 </a:t>
            </a:r>
          </a:p>
          <a:p>
            <a:pPr lvl="0" algn="ctr">
              <a:spcAft>
                <a:spcPts val="600"/>
              </a:spcAft>
            </a:pP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Р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аскрываем </a:t>
            </a: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формулу 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отбора</a:t>
            </a:r>
            <a:endParaRPr lang="ru-RU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  <a:p>
            <a:pPr marL="536575" lvl="0" indent="-536575">
              <a:spcAft>
                <a:spcPts val="600"/>
              </a:spcAft>
            </a:pP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72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Выявлены устаревшие данные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Проверить перед сдачей рукописи издателю</a:t>
            </a:r>
          </a:p>
          <a:p>
            <a:pPr marL="714375" lvl="0" indent="-269875"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нормативку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lvl="0" indent="-269875">
              <a:buFont typeface="Arial" panose="020B0604020202020204" pitchFamily="34" charset="0"/>
              <a:buChar char="•"/>
              <a:tabLst>
                <a:tab pos="714375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литературы</a:t>
            </a:r>
          </a:p>
          <a:p>
            <a:pPr marL="444500" lvl="0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Актуализировать данные</a:t>
            </a:r>
          </a:p>
          <a:p>
            <a:pPr marL="444500" lvl="0"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\\SKULL\Users$\smv\Desktop\Картинки и открытки\Картинки\problem-solving-consists-using-generic-ad-hoc-methods-orderly-manner-finding-solutions-to-problems-some-384837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4"/>
          <a:stretch/>
        </p:blipFill>
        <p:spPr bwMode="auto">
          <a:xfrm>
            <a:off x="7826152" y="4740585"/>
            <a:ext cx="2232248" cy="21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4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 может отказать? И что с этим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4500" indent="-4445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 </a:t>
            </a:r>
          </a:p>
          <a:p>
            <a:pPr marL="444500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технического оформление рукописи</a:t>
            </a:r>
          </a:p>
          <a:p>
            <a:pPr marL="714375" lvl="1" indent="-269875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рукописный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</a:t>
            </a:r>
          </a:p>
          <a:p>
            <a:pPr marL="714375" lvl="1" indent="-269875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непригодные рисунки</a:t>
            </a:r>
          </a:p>
          <a:p>
            <a:pPr marL="714375" lvl="1" indent="-269875">
              <a:buFont typeface="Arial" panose="020B0604020202020204" pitchFamily="34" charset="0"/>
              <a:buChar char="•"/>
            </a:pP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неединообразное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оформление глав разных авторов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lvl="1" indent="-269875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ехническая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небрежность оформления</a:t>
            </a:r>
          </a:p>
          <a:p>
            <a:pPr marL="444500" lvl="0" indent="-4445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делать:  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Ознакомиться с правилами оформления рукописи</a:t>
            </a:r>
          </a:p>
          <a:p>
            <a:pPr marL="714375" lvl="0"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конкретном издательстве</a:t>
            </a:r>
          </a:p>
          <a:p>
            <a:pPr marL="723900" lvl="0" indent="-279400">
              <a:buAutoNum type="arabicPeriod"/>
              <a:tabLst>
                <a:tab pos="723900" algn="l"/>
              </a:tabLs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Привести рукопись с требуемым параметрам</a:t>
            </a:r>
          </a:p>
          <a:p>
            <a:pPr lvl="0"/>
            <a:endParaRPr lang="ru-RU" sz="2000" dirty="0"/>
          </a:p>
          <a:p>
            <a:r>
              <a:rPr lang="ru-RU" sz="2000" dirty="0"/>
              <a:t> </a:t>
            </a:r>
          </a:p>
          <a:p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 </a:t>
            </a:r>
            <a:endParaRPr lang="ru-RU" sz="2000" dirty="0"/>
          </a:p>
          <a:p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3900" lvl="0" indent="-279400">
              <a:buAutoNum type="arabicPeriod"/>
              <a:tabLst>
                <a:tab pos="723900" algn="l"/>
              </a:tabLs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\\SKULL\Users$\smv\Desktop\Картинки и открытки\Картинки\69589719-reunión-creativa-el-hombre-de-negocios-la-solución-de-un-proble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263" r="33374"/>
          <a:stretch/>
        </p:blipFill>
        <p:spPr bwMode="auto">
          <a:xfrm>
            <a:off x="8906632" y="4787900"/>
            <a:ext cx="1205118" cy="216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8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16113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marL="536575" indent="-536575" algn="ctr">
              <a:spcAft>
                <a:spcPts val="600"/>
              </a:spcAft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Как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автору выбрать издателя</a:t>
            </a:r>
          </a:p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Договор – на что обратить 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внимание</a:t>
            </a:r>
            <a:endParaRPr lang="ru-RU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03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4750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внимание</a:t>
            </a: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договора</a:t>
            </a:r>
          </a:p>
          <a:p>
            <a:pPr marL="447675" lvl="1">
              <a:lnSpc>
                <a:spcPts val="2000"/>
              </a:lnSpc>
            </a:pPr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lvl="1">
              <a:lnSpc>
                <a:spcPts val="2000"/>
              </a:lnSpc>
            </a:pP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ЛИЦЕНЗИАР обязуется не позднее «__» ________ 202__ года предоставить ЛИЦЕНЗИАТУ исключительную лицензию сроком на </a:t>
            </a:r>
            <a:r>
              <a:rPr lang="ru-RU" sz="1800" b="1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(восемь) лет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произведения 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«___________________________»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(далее — ПРОИЗВЕДЕНИЕ).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5.3. Обладание ЛИЦЕНЗИАТОМ исключительной лицензией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пролонгируется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срок </a:t>
            </a:r>
            <a:r>
              <a:rPr lang="ru-RU" sz="1800" b="1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(восемь) лет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ни одна из Сторон за </a:t>
            </a:r>
            <a:r>
              <a:rPr lang="ru-RU" sz="1800" b="1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 (тридцать) дней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окончания срока обладания исключительной лицензией не заявит в письменной форме о прекращении настоящего Договора и о несогласии с обладанием ЛИЦЕНЗИАТОМ исключительной лицензией в течение нового срока. Пролонгация может осуществляться неограниченное количество раз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внимание</a:t>
            </a:r>
          </a:p>
          <a:p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издания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2.9. ЛИЦЕНЗИАТ издает ПРОИЗВЕДЕНИЕ </a:t>
            </a:r>
            <a:r>
              <a:rPr lang="ru-RU" sz="1800" u="sng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внутреннему графику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движения печатной продукции.</a:t>
            </a:r>
          </a:p>
          <a:p>
            <a:pPr lvl="1"/>
            <a:endParaRPr lang="ru-RU" sz="1800" dirty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00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Гонорар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соглашение</a:t>
            </a:r>
          </a:p>
          <a:p>
            <a:pPr lvl="1"/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ЛИЦЕНЗИАТ обязуется выплатить ЛИЦЕНЗИАРУ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вознаграждение в размере ___ (_____________________) процентов от издательской цены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ЛИЦЕНЗИАТА за каждый экземпляр ПРОИЗВЕДЕНИЯ (под экземпляром для целей настоящего Договора понимается текст ПРОИЗВЕДЕНИЯ на материальном носителе) за вычетом экземпляров, разосланных ЛИЦЕНЗИАТОМ бесплатно в рекламных целях при наличии соответствующих подтверждающих документов.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Издательская цена составляет 60 (шестьдесят) процентов от цены, закрепленной в прайс-листе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ЛИЦЕНЗИАТА на момент начала реализации ПРОИЗВЕДЕНИЯ, без учета НДС. </a:t>
            </a: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Гонорар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Вознаграждение выплачивается ЛИЦЕНЗИАРУ или надлежащим образом уполномоченному представителю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ежеквартально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мере реализации ПРОИЗВЕДЕНИЯ (в следующем порядке: 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___________________________).</a:t>
            </a:r>
          </a:p>
          <a:p>
            <a:pPr lvl="1"/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Вознаграждение выплачивается ЛИЦЕНЗИАТОМ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предоставлении отчета об использовании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ПРОИЗВЕДЕНИЯ согласно п. 2.16 Договора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случае возникновения переплаты ЛИЦЕНЗИАТ вправе удержать ее из текущих сумм, подлежащих выплате 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ЛИЦЕНЗИАРУ.</a:t>
            </a:r>
          </a:p>
          <a:p>
            <a:endParaRPr lang="ru-RU" sz="1800" dirty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12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авторских экземпляров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соглашение</a:t>
            </a:r>
            <a:endParaRPr lang="ru-RU" sz="1800" dirty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19050"/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ЛИЦЕНЗИАТ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передает ЛИЦЕНЗИАРУ с каждого завода ПРОИЗВЕДЕНИЯ авторские экземпляры в следующих количествах: </a:t>
            </a:r>
          </a:p>
          <a:p>
            <a:pPr marL="285750" lvl="0" indent="-19050">
              <a:buFont typeface="Symbol" panose="05050102010706020507" pitchFamily="18" charset="2"/>
              <a:buChar char="-"/>
            </a:pP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первого тиража и последующих тиражей и заводов свыше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 экз. — 10 тиражных экземпляров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факту поступления первого заказа и выхода тиража. ЛИЦЕНЗИАР имеет право получить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сигнальный экземпляр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мягкой обложке до выхода тиража, далее по факту выхода тиража –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тиражных экземпляров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lvl="0" indent="-19050">
              <a:buFont typeface="Symbol" panose="05050102010706020507" pitchFamily="18" charset="2"/>
              <a:buChar char="-"/>
            </a:pP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последующих заводов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 экз. и менее — 2 тиражных экземпляра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факту выхода тиража.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61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Внесение изменений в издание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1.4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ЛИЦЕНЗИАТ, в случае если это обусловлено коммерческими целями, вправе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изменить название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ПРОИЗВЕДЕНИЯ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согласованию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ЛИЦЕНЗИАРОМ.</a:t>
            </a: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Согласование проходит в следующем порядке: ЛИЦЕНЗИАТ предупреждает ЛИЦЕНЗИАРА в письменном виде, посредством почтовой или факсимильной связи, электронной почты либо курьерской службы о необходимости изменения названия ПРОИЗВЕДЕНИЯ. В случае несогласия ЛИЦЕНЗИАР должен в течение 10 (десяти) дней уведомить ЛИЦЕНЗИАТА и согласовать с ним название ПРОИЗВЕДЕНИЯ, отвечающее интересам обеих сторон. Если ЛИЦЕНЗИАР в течение 10 (десяти) календарных дней не уведомил о своем несогласии, его согласие </a:t>
            </a:r>
            <a:r>
              <a:rPr lang="ru-RU" sz="1800" dirty="0" err="1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презюмируется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ru-RU" sz="18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Внесение изменений в издание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1.3. Передаваемая ЛИЦЕНЗИАРОМ ЛИЦЕНЗИАТУ исключительная лицензия по настоящему Договору включает:</a:t>
            </a:r>
          </a:p>
          <a:p>
            <a:pPr marL="819254" lvl="1" indent="-285750" fontAlgn="base">
              <a:buFont typeface="Symbol" panose="05050102010706020507" pitchFamily="18" charset="2"/>
              <a:buChar char="-"/>
            </a:pP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переработку ПРОИЗВЕДЕНИЯ (в том числе путем внесения в текст ПРОИЗВЕДЕНИЯ каких-либо изменений, поручив выполнение такой работы ЛИЦЕНЗИАРУ или с его согласия третьему лицу, а также путем внесения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согласия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ЛИЦЕНЗИАРА в текст дополнений и сопровождение текста ПРОИЗВЕДЕНИЯ дополнительной информацией);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39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Формулу отбора или рецепт рукописи</a:t>
            </a: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Ингредиенты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 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Читатель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\\SKULL\Users$\smv\Desktop\Картинки и открытки\Картинки\cap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2988542"/>
            <a:ext cx="316835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8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712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Сублицензии и ЭБС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2.12. ЛИЦЕНЗИАТ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согласования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ЛИЦЕНЗИАРОМ вправе передавать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третьим лицам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принадлежащие ему в соответствии с настоящим Договором права и обязанности (как в полном объеме, так и частично, как исключительную сублицензию, так и простые сублицензии). ЛИЦЕНЗИАТ вправе поручать исполнение Договора любым юридическим и физическим лицам по своему усмотрению.</a:t>
            </a: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Сублицензиат не вправе выдавать лицензии третьим лицам.</a:t>
            </a:r>
          </a:p>
          <a:p>
            <a:pPr marL="447675"/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Сублицензиат несет самостоятельную ответственность за нарушение условий лицензионного договора.</a:t>
            </a:r>
          </a:p>
          <a:p>
            <a:pPr marL="447675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0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72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Сублицензии и ЭБС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2.13. ЛИЦЕНЗИАР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гарантирует ЛИЦЕНЗИАТУ, что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использования ПРОИЗВЕДЕНИЯ для Пользователей (покупателей) электронных библиотек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справочных правовых систем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соблюден 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полном объеме, в соответствии с условиями договоров между Пользователями и электронными библиотеками, справочными правовыми системами, </a:t>
            </a:r>
            <a:r>
              <a:rPr lang="ru-RU" sz="1800" u="sng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независимо от срока действия исключительной лицензии</a:t>
            </a:r>
            <a:r>
              <a:rPr lang="ru-RU" sz="1800" dirty="0">
                <a:solidFill>
                  <a:srgbClr val="1D438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указанной в п. 1.1. настоящего Договора, а также окончания действия настоящего Договора или же его расторжения в одностороннем порядке. Пользователи, правомерно приобретшие доступ к использованию Произведения в электронных библиотеках, справочных правовых системах, будут иметь возможность пользоваться Произведениями до окончания оплаченного срока доступа.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– на что обратить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</a:p>
          <a:p>
            <a:endParaRPr lang="ru-RU" sz="2200" dirty="0" smtClean="0">
              <a:solidFill>
                <a:srgbClr val="1D438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Автору нужно проверить перед заключением договора соблюдение следующих условий: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4375" lvl="1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 подготовлена НЕ в рамках служебного задания</a:t>
            </a:r>
          </a:p>
          <a:p>
            <a:pPr marL="714375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НЕ должны быть ограничены грантом, организацией</a:t>
            </a:r>
          </a:p>
          <a:p>
            <a:pPr marL="714375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с предыдущем издателем должен быть закрыт</a:t>
            </a:r>
          </a:p>
          <a:p>
            <a:pPr marL="714375" indent="-266700"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\\SKULL\Users$\smv\Desktop\Картинки и открытки\Картинки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64" y="4961634"/>
            <a:ext cx="2571692" cy="194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16113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marL="536575" indent="-536575" algn="ctr">
              <a:spcAft>
                <a:spcPts val="600"/>
              </a:spcAft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Редакционно-издательские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процессы </a:t>
            </a:r>
            <a:endParaRPr lang="ru-RU" sz="3000" b="1" cap="all" dirty="0" smtClean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indent="-536575" algn="ctr">
              <a:spcAft>
                <a:spcPts val="600"/>
              </a:spcAft>
            </a:pPr>
            <a:r>
              <a:rPr lang="ru-RU" sz="2800" dirty="0">
                <a:solidFill>
                  <a:srgbClr val="1D4384"/>
                </a:solidFill>
                <a:latin typeface="Myriad Pro" panose="020B0503030403020204" pitchFamily="34" charset="0"/>
              </a:rPr>
              <a:t>или «мамонты» среди </a:t>
            </a: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нас</a:t>
            </a:r>
            <a:endParaRPr lang="ru-RU" sz="28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1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«Мамонты» в издательском процессе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Грифование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 издания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Редактирование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обязательных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экземпляров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\\SKULL\Users$\smv\Desktop\Картинки и открытки\Картинки\Без названия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60" y="4787900"/>
            <a:ext cx="3871054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6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Грифование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отменено в 2015 </a:t>
            </a:r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44539" y="2266950"/>
            <a:ext cx="8621411" cy="4663616"/>
            <a:chOff x="1581580" y="2538031"/>
            <a:chExt cx="8238585" cy="4152089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7" t="16568" r="32430" b="16421"/>
            <a:stretch/>
          </p:blipFill>
          <p:spPr bwMode="auto">
            <a:xfrm>
              <a:off x="1581580" y="2883873"/>
              <a:ext cx="4004132" cy="380624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1981958" y="5332146"/>
              <a:ext cx="2303860" cy="224067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6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0" t="14815" r="31979" b="12839"/>
            <a:stretch/>
          </p:blipFill>
          <p:spPr bwMode="auto">
            <a:xfrm>
              <a:off x="5701661" y="2538031"/>
              <a:ext cx="4118504" cy="414325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Скругленный прямоугольник 8"/>
            <p:cNvSpPr/>
            <p:nvPr/>
          </p:nvSpPr>
          <p:spPr>
            <a:xfrm>
              <a:off x="5792145" y="5808979"/>
              <a:ext cx="3922203" cy="833428"/>
            </a:xfrm>
            <a:prstGeom prst="roundRect">
              <a:avLst/>
            </a:prstGeom>
            <a:noFill/>
            <a:ln w="38100" cap="rnd">
              <a:solidFill>
                <a:srgbClr val="76B5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710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Редактирование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«Сборник руководящих и нормативных материалов для редакционно-издательских работников вузов» (М., 1982)</a:t>
            </a: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Сервис «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Ridero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2438" lvl="1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нормативу, на редакторскую правку 1 а. л. мы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закладываем</a:t>
            </a:r>
          </a:p>
          <a:p>
            <a:pPr marL="452438" lvl="1"/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рабочих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дня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21315" r="1024" b="36054"/>
          <a:stretch/>
        </p:blipFill>
        <p:spPr>
          <a:xfrm>
            <a:off x="1818307" y="3204567"/>
            <a:ext cx="8230893" cy="237626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2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9217024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</a:t>
            </a:r>
          </a:p>
          <a:p>
            <a:pPr>
              <a:lnSpc>
                <a:spcPts val="2640"/>
              </a:lnSpc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</a:t>
            </a:r>
            <a:r>
              <a:rPr lang="ru-RU" sz="22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экземпляров печатного издания одного </a:t>
            </a:r>
            <a:r>
              <a:rPr lang="ru-RU" sz="2200" spc="-3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2640"/>
              </a:lnSpc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Завод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 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книги.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Экземпляры 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идентичны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40"/>
              </a:lnSpc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Допечатка – новый тираж.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Экземпляры идентичны.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40"/>
              </a:lnSpc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Повторный тираж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новый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4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– замена листов в отпечатанном тираже </a:t>
            </a:r>
          </a:p>
          <a:p>
            <a:pPr>
              <a:lnSpc>
                <a:spcPts val="2640"/>
              </a:lnSpc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«Титульный» тираж</a:t>
            </a: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40"/>
              </a:lnSpc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Печать по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требованию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 издательская 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lnSpc>
                <a:spcPts val="2640"/>
              </a:lnSpc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36" y="5436815"/>
            <a:ext cx="2021964" cy="1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обязательных экземпляров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869" t="26599" r="23613" b="18802"/>
          <a:stretch/>
        </p:blipFill>
        <p:spPr>
          <a:xfrm>
            <a:off x="1506075" y="2237323"/>
            <a:ext cx="7215549" cy="399158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890316" y="3797251"/>
            <a:ext cx="4680520" cy="199404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90316" y="6012879"/>
            <a:ext cx="4464496" cy="173642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обязательных экземпляров</a:t>
            </a:r>
          </a:p>
          <a:p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869" t="37099" r="18887" b="46801"/>
          <a:stretch/>
        </p:blipFill>
        <p:spPr>
          <a:xfrm>
            <a:off x="846106" y="2726274"/>
            <a:ext cx="7971783" cy="11983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266580" y="2830703"/>
            <a:ext cx="4392488" cy="210529"/>
          </a:xfrm>
          <a:prstGeom prst="roundRect">
            <a:avLst/>
          </a:prstGeom>
          <a:noFill/>
          <a:ln w="38100" cap="rnd">
            <a:solidFill>
              <a:srgbClr val="76B5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Дисциплина</a:t>
            </a:r>
          </a:p>
          <a:p>
            <a:pPr lvl="0"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часто встречается?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Базовая или вариативная?</a:t>
            </a: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ли аналогов?</a:t>
            </a: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Степень новизны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Тематическая матрица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1" descr="\\SKULL\Users$\smv\Desktop\Картинки и открытки\Картинки\v-cafe-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4"/>
          <a:stretch/>
        </p:blipFill>
        <p:spPr bwMode="auto">
          <a:xfrm>
            <a:off x="5922764" y="3898873"/>
            <a:ext cx="4104455" cy="30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70947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0356" y="1210165"/>
            <a:ext cx="10827656" cy="38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2066119"/>
            <a:ext cx="1069340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lvl="0" algn="ctr">
              <a:spcAft>
                <a:spcPts val="600"/>
              </a:spcAft>
            </a:pPr>
            <a:endParaRPr lang="ru-RU" sz="3000" b="1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3000" b="1" cap="all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sz="3000" b="1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издана, что дальше? </a:t>
            </a:r>
          </a:p>
          <a:p>
            <a:pPr algn="ctr">
              <a:spcAft>
                <a:spcPts val="600"/>
              </a:spcAft>
            </a:pPr>
            <a:r>
              <a:rPr lang="ru-RU" sz="2800" dirty="0" smtClean="0">
                <a:solidFill>
                  <a:srgbClr val="1D4384"/>
                </a:solidFill>
                <a:latin typeface="Myriad Pro" panose="020B0503030403020204" pitchFamily="34" charset="0"/>
              </a:rPr>
              <a:t>eLIBRARY.ru, распространение, переиздание</a:t>
            </a:r>
          </a:p>
          <a:p>
            <a:pPr marL="536575" lvl="0" indent="-536575" algn="ctr">
              <a:spcAft>
                <a:spcPts val="600"/>
              </a:spcAft>
            </a:pP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dirty="0"/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5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издана, что дальше? </a:t>
            </a:r>
          </a:p>
          <a:p>
            <a:pPr algn="ctr">
              <a:spcAft>
                <a:spcPts val="600"/>
              </a:spcAft>
            </a:pPr>
            <a:endParaRPr lang="ru-RU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eLIBRARY.ru</a:t>
            </a: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Продвижение</a:t>
            </a: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</a:t>
            </a: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Переиздание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14252" y="1739223"/>
            <a:ext cx="87441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</a:t>
            </a:r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издана, что дальше? </a:t>
            </a:r>
          </a:p>
          <a:p>
            <a:pPr algn="ctr">
              <a:spcAft>
                <a:spcPts val="600"/>
              </a:spcAft>
            </a:pP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indent="-4476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и продвижение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 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крупная оптовая книготорговая сеть 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тендерами и аукционами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интернет-магазины ozon.ru, labirint.ru, litres.ru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собственная ЭБС BOOK.ru (500 000 пользователей)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размещение в НЭБ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eLibrary.ry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печатный каталог 2 раза в год получают 3000 учебных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заведений</a:t>
            </a: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mail-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рассылки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авторских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вебинаров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76404" lvl="1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книжных конкурсах за счет издательства</a:t>
            </a:r>
          </a:p>
          <a:p>
            <a:pPr marL="447675" indent="-447675"/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73350" y="296833"/>
            <a:ext cx="53467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cap="all" dirty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и  продвижение</a:t>
            </a:r>
          </a:p>
          <a:p>
            <a:endParaRPr lang="ru-RU" sz="2000" cap="all" dirty="0">
              <a:solidFill>
                <a:srgbClr val="1D4384"/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8788" y="-1"/>
            <a:ext cx="4554612" cy="5076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R:\Реклама\РЕКЛАМА(новая)\!!!2017\презентация\для ppt\pexels-photo-46274.jpeg"/>
          <p:cNvPicPr>
            <a:picLocks noChangeAspect="1" noChangeArrowheads="1"/>
          </p:cNvPicPr>
          <p:nvPr/>
        </p:nvPicPr>
        <p:blipFill rotWithShape="1">
          <a:blip r:embed="rId3" cstate="print"/>
          <a:srcRect r="40572"/>
          <a:stretch/>
        </p:blipFill>
        <p:spPr bwMode="auto">
          <a:xfrm>
            <a:off x="-82588" y="-1"/>
            <a:ext cx="10775988" cy="75604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16114" y="0"/>
            <a:ext cx="10809514" cy="7561263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25908" y="1197539"/>
            <a:ext cx="10827656" cy="5031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0116" y="1362341"/>
            <a:ext cx="10400120" cy="29223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106701" tIns="53351" rIns="106701" bIns="53351" rtlCol="0" anchor="ctr">
            <a:noAutofit/>
          </a:bodyPr>
          <a:lstStyle/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>
              <a:solidFill>
                <a:srgbClr val="1D4384"/>
              </a:solidFill>
            </a:endParaRPr>
          </a:p>
          <a:p>
            <a:pPr lvl="1">
              <a:lnSpc>
                <a:spcPts val="4300"/>
              </a:lnSpc>
              <a:spcBef>
                <a:spcPct val="0"/>
              </a:spcBef>
            </a:pPr>
            <a:endParaRPr lang="ru-RU" sz="3500" b="1" cap="all" dirty="0" smtClean="0">
              <a:solidFill>
                <a:srgbClr val="1D4384"/>
              </a:solidFill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1D4384"/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нас рукописи становятся книгами!</a:t>
            </a:r>
          </a:p>
          <a:p>
            <a:pPr algn="ctr"/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Симирит Марина Владимировна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авторского отдела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издательства «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КноРус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(495) 741-46-28, доб. 113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8 925 199-30-70</a:t>
            </a:r>
          </a:p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smv@knorus.ru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R:\Реклама\РЕКЛАМА(новая)\!!!Макеты\Фирменные элементы 2013-2016\КНОРУС\knorus_300x300 px.png"/>
          <p:cNvPicPr>
            <a:picLocks noChangeAspect="1" noChangeArrowheads="1"/>
          </p:cNvPicPr>
          <p:nvPr/>
        </p:nvPicPr>
        <p:blipFill rotWithShape="1">
          <a:blip r:embed="rId4" cstate="print"/>
          <a:srcRect b="13689"/>
          <a:stretch/>
        </p:blipFill>
        <p:spPr bwMode="auto">
          <a:xfrm>
            <a:off x="4275130" y="1351739"/>
            <a:ext cx="1800200" cy="1553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524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Читатель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образования: </a:t>
            </a:r>
          </a:p>
          <a:p>
            <a:pPr marL="536575" lvl="0" indent="174625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ВО: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бакалавриат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174625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ВО: 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специалитет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36575" lvl="0" indent="174625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ВО: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магистратура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СПО: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 </a:t>
            </a:r>
          </a:p>
          <a:p>
            <a:pPr marL="536575" lvl="0" indent="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СПО: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профессии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Специализация</a:t>
            </a:r>
          </a:p>
          <a:p>
            <a:pPr marL="754063" lvl="0" indent="-217488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неспециалисты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lvl="0" indent="-217488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специалисты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lvl="0" indent="-217488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профиль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\\SKULL\Users$\smv\Desktop\Картинки и открытки\Картинки\racesquare-8dc33022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57" y="3059959"/>
            <a:ext cx="4666829" cy="38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2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362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</a:t>
            </a:r>
          </a:p>
          <a:p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Статус: вуз, должность, научная школа, регалии,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Опыт: библиография (учебники, монографии, статьи)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Популярность: переиздания, кол-во публикаций, </a:t>
            </a: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3538" lvl="0" indent="85725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индексы цитирования</a:t>
            </a:r>
          </a:p>
          <a:p>
            <a:pPr marL="363538" lvl="0" indent="85725"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Авторский коллектив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5192415" y="3924646"/>
            <a:ext cx="5194845" cy="3058857"/>
            <a:chOff x="5192415" y="3924646"/>
            <a:chExt cx="5194845" cy="305885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86326" y="3924646"/>
              <a:ext cx="4334532" cy="3058857"/>
              <a:chOff x="4913430" y="3664383"/>
              <a:chExt cx="5107428" cy="3319121"/>
            </a:xfrm>
          </p:grpSpPr>
          <p:pic>
            <p:nvPicPr>
              <p:cNvPr id="7171" name="Picture 3" descr="\\SKULL\Users$\smv\Desktop\Картинки и открытки\Картинки\2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7" t="360" r="51706" b="-360"/>
              <a:stretch/>
            </p:blipFill>
            <p:spPr bwMode="auto">
              <a:xfrm>
                <a:off x="7434932" y="3664383"/>
                <a:ext cx="2585926" cy="3284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2" name="Picture 4" descr="\\SKULL\Users$\smv\Desktop\Картинки и открытки\Картинки\Без названия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3430" y="3664384"/>
                <a:ext cx="2521502" cy="3319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7" descr="\\SKULL\Users$\smv\Desktop\Картинки и открытки\Картинки\Без названия (3)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73" t="56320" r="12148" b="9818"/>
            <a:stretch/>
          </p:blipFill>
          <p:spPr bwMode="auto">
            <a:xfrm>
              <a:off x="5192415" y="4644727"/>
              <a:ext cx="730349" cy="725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 descr="\\SKULL\Users$\smv\Desktop\Картинки и открытки\Картинки\Без названия (3)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8" t="56320" r="54252" b="10080"/>
            <a:stretch/>
          </p:blipFill>
          <p:spPr bwMode="auto">
            <a:xfrm>
              <a:off x="9667180" y="4644727"/>
              <a:ext cx="720080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41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1314253" y="396255"/>
            <a:ext cx="4104455" cy="476353"/>
          </a:xfrm>
          <a:prstGeom prst="rect">
            <a:avLst/>
          </a:prstGeom>
          <a:noFill/>
        </p:spPr>
        <p:txBody>
          <a:bodyPr vert="horz" lIns="106701" tIns="53351" rIns="106701" bIns="53351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D4384"/>
                </a:solidFill>
                <a:latin typeface="Myriad Pro" panose="020B0503030403020204" pitchFamily="34" charset="0"/>
              </a:rPr>
              <a:t>Секреты издательской кухни</a:t>
            </a:r>
            <a:endParaRPr lang="en-US" sz="2200" dirty="0">
              <a:solidFill>
                <a:srgbClr val="1D4384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252" y="1739223"/>
            <a:ext cx="8744148" cy="487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</a:t>
            </a:r>
          </a:p>
          <a:p>
            <a:endParaRPr lang="ru-RU" sz="2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часов</a:t>
            </a: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Мода -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10-25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Цена</a:t>
            </a:r>
          </a:p>
          <a:p>
            <a:pPr>
              <a:spcAft>
                <a:spcPts val="600"/>
              </a:spcAft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ru-RU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объем </a:t>
            </a: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максимально полном </a:t>
            </a: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содержании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4063" indent="-754063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536575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106" y="1351739"/>
            <a:ext cx="69742" cy="800659"/>
          </a:xfrm>
          <a:prstGeom prst="rect">
            <a:avLst/>
          </a:prstGeom>
          <a:solidFill>
            <a:srgbClr val="B9D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3" descr="\\SKULL\Users$\smv\Desktop\Картинки и открытки\Картинки\unnamed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-977" b="3410"/>
          <a:stretch/>
        </p:blipFill>
        <p:spPr bwMode="auto">
          <a:xfrm>
            <a:off x="6108243" y="1404367"/>
            <a:ext cx="3926958" cy="271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\\SKULL\Users$\smv\Desktop\Картинки и открытки\Картинки\caesar_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242" y="4284688"/>
            <a:ext cx="3926958" cy="259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\\SKULL\Users$\smv\Desktop\Картинки и открытки\Картинки\Без названия (3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3" t="56320" r="12148" b="9818"/>
          <a:stretch/>
        </p:blipFill>
        <p:spPr bwMode="auto">
          <a:xfrm>
            <a:off x="9693225" y="5022242"/>
            <a:ext cx="730349" cy="7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\\SKULL\Users$\smv\Desktop\Картинки и открытки\Картинки\Без названия (3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3" t="56320" r="12148" b="9818"/>
          <a:stretch/>
        </p:blipFill>
        <p:spPr bwMode="auto">
          <a:xfrm>
            <a:off x="9691638" y="2337486"/>
            <a:ext cx="730349" cy="72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11966</TotalTime>
  <Words>2358</Words>
  <Application>Microsoft Office PowerPoint</Application>
  <PresentationFormat>Произвольный</PresentationFormat>
  <Paragraphs>668</Paragraphs>
  <Slides>63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0" baseType="lpstr">
      <vt:lpstr>Arial</vt:lpstr>
      <vt:lpstr>Calibri</vt:lpstr>
      <vt:lpstr>Myriad Pro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gmv</dc:creator>
  <cp:lastModifiedBy>Ермилова Диана Борисовна</cp:lastModifiedBy>
  <cp:revision>1288</cp:revision>
  <cp:lastPrinted>2019-05-31T13:20:34Z</cp:lastPrinted>
  <dcterms:created xsi:type="dcterms:W3CDTF">2017-02-22T11:43:36Z</dcterms:created>
  <dcterms:modified xsi:type="dcterms:W3CDTF">2020-05-30T14:24:44Z</dcterms:modified>
</cp:coreProperties>
</file>