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 smtClean="0">
                <a:solidFill>
                  <a:srgbClr val="000000"/>
                </a:solidFill>
                <a:latin typeface="Calibri" pitchFamily="32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77863"/>
            <a:ext cx="4570413" cy="34432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 smtClean="0">
                <a:solidFill>
                  <a:srgbClr val="000000"/>
                </a:solidFill>
                <a:latin typeface="Calibri" pitchFamily="32" charset="0"/>
              </a:defRPr>
            </a:lvl1pPr>
          </a:lstStyle>
          <a:p>
            <a:pPr>
              <a:defRPr/>
            </a:pPr>
            <a:fld id="{FF043B26-713E-455D-ACA9-0CF9CB830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925D529-65AF-4952-B569-E3DAD8E31597}" type="slidenum">
              <a:rPr lang="ru-RU"/>
              <a:pPr/>
              <a:t>1</a:t>
            </a:fld>
            <a:endParaRPr lang="ru-RU"/>
          </a:p>
        </p:txBody>
      </p:sp>
      <p:sp>
        <p:nvSpPr>
          <p:cNvPr id="1229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77863"/>
            <a:ext cx="4591050" cy="3444875"/>
          </a:xfrm>
          <a:solidFill>
            <a:srgbClr val="FFFFFF"/>
          </a:solidFill>
          <a:ln/>
        </p:spPr>
      </p:sp>
      <p:sp>
        <p:nvSpPr>
          <p:cNvPr id="1229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2135F69-9D3F-4A1D-93E7-6B0CD2616659}" type="slidenum">
              <a:rPr lang="ru-RU"/>
              <a:pPr/>
              <a:t>2</a:t>
            </a:fld>
            <a:endParaRPr lang="ru-RU"/>
          </a:p>
        </p:txBody>
      </p:sp>
      <p:sp>
        <p:nvSpPr>
          <p:cNvPr id="1331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331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mtClean="0">
              <a:latin typeface="Calibri" pitchFamily="32" charset="0"/>
              <a:cs typeface="Arial Unicode MS" charset="0"/>
            </a:endParaRPr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74EEBDE-5B2E-4213-A215-9DD481259216}" type="slidenum">
              <a:rPr lang="ru-RU" sz="1200">
                <a:solidFill>
                  <a:srgbClr val="000000"/>
                </a:solidFill>
                <a:latin typeface="Calibri" pitchFamily="32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ru-RU" sz="1200">
              <a:solidFill>
                <a:srgbClr val="000000"/>
              </a:solidFill>
              <a:latin typeface="Calibri" pitchFamily="32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7701B88-D383-4261-8C54-F400C9925E72}" type="slidenum">
              <a:rPr lang="ru-RU"/>
              <a:pPr/>
              <a:t>3</a:t>
            </a:fld>
            <a:endParaRPr lang="ru-RU"/>
          </a:p>
        </p:txBody>
      </p:sp>
      <p:sp>
        <p:nvSpPr>
          <p:cNvPr id="1433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77863"/>
            <a:ext cx="4591050" cy="3444875"/>
          </a:xfrm>
          <a:solidFill>
            <a:srgbClr val="FFFFFF"/>
          </a:solidFill>
          <a:ln/>
        </p:spPr>
      </p:sp>
      <p:sp>
        <p:nvSpPr>
          <p:cNvPr id="1434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0438520-E1E3-43D2-B7F3-ACDA06E4E793}" type="slidenum">
              <a:rPr lang="ru-RU"/>
              <a:pPr/>
              <a:t>4</a:t>
            </a:fld>
            <a:endParaRPr lang="ru-RU"/>
          </a:p>
        </p:txBody>
      </p:sp>
      <p:sp>
        <p:nvSpPr>
          <p:cNvPr id="1536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77863"/>
            <a:ext cx="4591050" cy="3444875"/>
          </a:xfrm>
          <a:solidFill>
            <a:srgbClr val="FFFFFF"/>
          </a:solidFill>
          <a:ln/>
        </p:spPr>
      </p:sp>
      <p:sp>
        <p:nvSpPr>
          <p:cNvPr id="153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F3BE695-DB34-42B9-A085-C535E4EE574A}" type="slidenum">
              <a:rPr lang="ru-RU"/>
              <a:pPr/>
              <a:t>5</a:t>
            </a:fld>
            <a:endParaRPr lang="ru-RU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77863"/>
            <a:ext cx="4591050" cy="3444875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03A4363-0DFC-46B0-BD4A-C37419D75DE9}" type="slidenum">
              <a:rPr lang="ru-RU"/>
              <a:pPr/>
              <a:t>6</a:t>
            </a:fld>
            <a:endParaRPr lang="ru-RU"/>
          </a:p>
        </p:txBody>
      </p:sp>
      <p:sp>
        <p:nvSpPr>
          <p:cNvPr id="1741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77863"/>
            <a:ext cx="4591050" cy="3444875"/>
          </a:xfrm>
          <a:solidFill>
            <a:srgbClr val="FFFFFF"/>
          </a:solidFill>
          <a:ln/>
        </p:spPr>
      </p:sp>
      <p:sp>
        <p:nvSpPr>
          <p:cNvPr id="1741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AC871A1-30AF-42E1-9FAD-5B66DDBADB43}" type="slidenum">
              <a:rPr lang="ru-RU"/>
              <a:pPr/>
              <a:t>7</a:t>
            </a:fld>
            <a:endParaRPr lang="ru-RU"/>
          </a:p>
        </p:txBody>
      </p:sp>
      <p:sp>
        <p:nvSpPr>
          <p:cNvPr id="1843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77863"/>
            <a:ext cx="4591050" cy="3444875"/>
          </a:xfrm>
          <a:solidFill>
            <a:srgbClr val="FFFFFF"/>
          </a:solidFill>
          <a:ln/>
        </p:spPr>
      </p:sp>
      <p:sp>
        <p:nvSpPr>
          <p:cNvPr id="1843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E84F283-E665-426D-A43A-DCFE81C86BEA}" type="slidenum">
              <a:rPr lang="ru-RU"/>
              <a:pPr/>
              <a:t>8</a:t>
            </a:fld>
            <a:endParaRPr lang="ru-RU"/>
          </a:p>
        </p:txBody>
      </p:sp>
      <p:sp>
        <p:nvSpPr>
          <p:cNvPr id="1945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946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mtClean="0">
              <a:latin typeface="Calibri" pitchFamily="32" charset="0"/>
              <a:cs typeface="Arial Unicode MS" charset="0"/>
            </a:endParaRP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05A320F-FB2B-4BCC-AA00-D0FD58A9A607}" type="slidenum">
              <a:rPr lang="ru-RU" sz="1200">
                <a:solidFill>
                  <a:srgbClr val="000000"/>
                </a:solidFill>
                <a:latin typeface="Calibri" pitchFamily="32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ru-RU" sz="1200">
              <a:solidFill>
                <a:srgbClr val="000000"/>
              </a:solidFill>
              <a:latin typeface="Calibri" pitchFamily="3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24EB2-B8C1-4809-9AF3-C31C150E26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F340B-A87A-4FF0-A2E3-93071219B6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25450"/>
            <a:ext cx="2055813" cy="5440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25450"/>
            <a:ext cx="6019800" cy="5440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AF915-EE29-4F25-BD32-16C4FD10D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794D5-9928-4049-B074-400490DA55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DE671-0B96-445A-B93D-7DA2DF2A6D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4E88B-C0BC-4D5B-BB84-13D9B12431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7013" cy="3884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4038600" cy="3884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D0DB0-E316-4C59-86C8-4F21BD650B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DA926-9DE6-47C0-BE3A-A49D24C89E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FCF1C-0CEF-4E98-A2ED-ED07323897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49733-09DA-415A-A42A-B68E12C4C7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73D23-EF85-4F9B-9284-F9EC490EAE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7C9EF-3975-45BF-A4D2-3C433B73A9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59334-6757-4702-B77B-76A991A049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D4577-82DE-4ABA-A787-B78A189FCA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25450"/>
            <a:ext cx="2055813" cy="5440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25450"/>
            <a:ext cx="6019800" cy="5440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9076C-31D6-42AD-ACC6-A0399203E3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9E9E4-2330-4C94-97D0-A18B482380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7013" cy="3884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4038600" cy="3884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31BD7-4BAA-4CF3-BC14-97FD2812F3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F0778-DB6C-471A-B79C-DB449376F8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C7EF8-3BE6-4E95-A6FA-32BA906BD6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ACF2F-E33F-484A-B2BC-F72A1312BC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CB874-4922-45E4-B14A-FD7CA3ED15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3E9B7-A34B-4D46-8A8A-71D35C4F75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409CEE9-341D-4D90-BF51-20F94820A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3"/>
          <p:cNvGrpSpPr>
            <a:grpSpLocks/>
          </p:cNvGrpSpPr>
          <p:nvPr/>
        </p:nvGrpSpPr>
        <p:grpSpPr bwMode="auto">
          <a:xfrm>
            <a:off x="0" y="0"/>
            <a:ext cx="9142413" cy="544513"/>
            <a:chOff x="0" y="0"/>
            <a:chExt cx="5759" cy="343"/>
          </a:xfrm>
        </p:grpSpPr>
        <p:sp>
          <p:nvSpPr>
            <p:cNvPr id="2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179" cy="33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CE6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" name="Rectangle 5"/>
            <p:cNvSpPr>
              <a:spLocks noChangeArrowheads="1"/>
            </p:cNvSpPr>
            <p:nvPr/>
          </p:nvSpPr>
          <p:spPr bwMode="auto">
            <a:xfrm>
              <a:off x="260" y="85"/>
              <a:ext cx="5499" cy="17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00007D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258" y="85"/>
              <a:ext cx="86" cy="88"/>
            </a:xfrm>
            <a:prstGeom prst="rect">
              <a:avLst/>
            </a:prstGeom>
            <a:solidFill>
              <a:srgbClr val="CCCCE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345" y="0"/>
              <a:ext cx="87" cy="86"/>
            </a:xfrm>
            <a:prstGeom prst="rect">
              <a:avLst/>
            </a:prstGeom>
            <a:solidFill>
              <a:srgbClr val="CCCCE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345" y="85"/>
              <a:ext cx="87" cy="88"/>
            </a:xfrm>
            <a:prstGeom prst="rect">
              <a:avLst/>
            </a:prstGeom>
            <a:solidFill>
              <a:srgbClr val="9999C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173" y="173"/>
              <a:ext cx="85" cy="86"/>
            </a:xfrm>
            <a:prstGeom prst="rect">
              <a:avLst/>
            </a:prstGeom>
            <a:solidFill>
              <a:srgbClr val="CCCCE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83" y="86"/>
              <a:ext cx="88" cy="86"/>
            </a:xfrm>
            <a:prstGeom prst="rect">
              <a:avLst/>
            </a:prstGeom>
            <a:solidFill>
              <a:srgbClr val="00007D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258" y="171"/>
              <a:ext cx="86" cy="86"/>
            </a:xfrm>
            <a:prstGeom prst="rect">
              <a:avLst/>
            </a:prstGeom>
            <a:solidFill>
              <a:srgbClr val="9999C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173" y="258"/>
              <a:ext cx="85" cy="85"/>
            </a:xfrm>
            <a:prstGeom prst="rect">
              <a:avLst/>
            </a:prstGeom>
            <a:solidFill>
              <a:srgbClr val="9999C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25450"/>
            <a:ext cx="82280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8013" cy="3884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2207" cy="431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CE6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" name="Rectangle 3"/>
            <p:cNvSpPr>
              <a:spLocks noChangeArrowheads="1"/>
            </p:cNvSpPr>
            <p:nvPr/>
          </p:nvSpPr>
          <p:spPr bwMode="auto">
            <a:xfrm>
              <a:off x="1081" y="1065"/>
              <a:ext cx="4678" cy="1595"/>
            </a:xfrm>
            <a:prstGeom prst="rect">
              <a:avLst/>
            </a:prstGeom>
            <a:solidFill>
              <a:srgbClr val="00007D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58" name="Group 4"/>
            <p:cNvGrpSpPr>
              <a:grpSpLocks/>
            </p:cNvGrpSpPr>
            <p:nvPr/>
          </p:nvGrpSpPr>
          <p:grpSpPr bwMode="auto">
            <a:xfrm>
              <a:off x="0" y="672"/>
              <a:ext cx="1805" cy="1988"/>
              <a:chOff x="0" y="672"/>
              <a:chExt cx="1805" cy="1988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2" cy="403"/>
              </a:xfrm>
              <a:prstGeom prst="rect">
                <a:avLst/>
              </a:prstGeom>
              <a:solidFill>
                <a:srgbClr val="9999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1" cy="404"/>
              </a:xfrm>
              <a:prstGeom prst="rect">
                <a:avLst/>
              </a:prstGeom>
              <a:solidFill>
                <a:srgbClr val="CCCCE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8" cy="399"/>
              </a:xfrm>
              <a:prstGeom prst="rect">
                <a:avLst/>
              </a:prstGeom>
              <a:solidFill>
                <a:srgbClr val="CCCCE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7" cy="403"/>
              </a:xfrm>
              <a:prstGeom prst="rect">
                <a:avLst/>
              </a:prstGeom>
              <a:solidFill>
                <a:srgbClr val="00007D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8" cy="404"/>
              </a:xfrm>
              <a:prstGeom prst="rect">
                <a:avLst/>
              </a:prstGeom>
              <a:solidFill>
                <a:srgbClr val="9999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" name="Rectangle 10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7" cy="398"/>
              </a:xfrm>
              <a:prstGeom prst="rect">
                <a:avLst/>
              </a:prstGeom>
              <a:solidFill>
                <a:srgbClr val="CCCCE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6" cy="398"/>
              </a:xfrm>
              <a:prstGeom prst="rect">
                <a:avLst/>
              </a:prstGeom>
              <a:solidFill>
                <a:srgbClr val="00007D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1" cy="398"/>
              </a:xfrm>
              <a:prstGeom prst="rect">
                <a:avLst/>
              </a:prstGeom>
              <a:solidFill>
                <a:srgbClr val="9999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2" cy="405"/>
              </a:xfrm>
              <a:prstGeom prst="rect">
                <a:avLst/>
              </a:prstGeom>
              <a:solidFill>
                <a:srgbClr val="CCCCE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7" cy="405"/>
              </a:xfrm>
              <a:prstGeom prst="rect">
                <a:avLst/>
              </a:prstGeom>
              <a:solidFill>
                <a:srgbClr val="9999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05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25450"/>
            <a:ext cx="82280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5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8013" cy="3884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200" smtClean="0">
                <a:solidFill>
                  <a:srgbClr val="000000"/>
                </a:solidFill>
                <a:latin typeface="Arial Black" pitchFamily="32" charset="0"/>
              </a:defRPr>
            </a:lvl1pPr>
          </a:lstStyle>
          <a:p>
            <a:pPr>
              <a:defRPr/>
            </a:pPr>
            <a:fld id="{AB89BABD-737A-4F33-9301-91CDA19B4E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4" Type="http://schemas.openxmlformats.org/officeDocument/2006/relationships/hyperlink" Target="mailto:ebs_support@infra-m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2879725" y="5040313"/>
            <a:ext cx="60198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r">
              <a:spcBef>
                <a:spcPts val="8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1">
                <a:solidFill>
                  <a:srgbClr val="000072"/>
                </a:solidFill>
                <a:latin typeface="CG Times" pitchFamily="16" charset="0"/>
              </a:rPr>
              <a:t>«Научно-издательский центр ИНФРА-М»</a:t>
            </a:r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5363" y="2284413"/>
            <a:ext cx="6878637" cy="1357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2643188" y="3159125"/>
            <a:ext cx="6291262" cy="1008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5400" b="1" i="1">
                <a:solidFill>
                  <a:srgbClr val="FFFFFF"/>
                </a:solidFill>
                <a:latin typeface="CG Times" pitchFamily="16" charset="0"/>
              </a:rPr>
              <a:t>Гибридная</a:t>
            </a:r>
            <a:r>
              <a:rPr lang="ru-RU" sz="5400">
                <a:solidFill>
                  <a:srgbClr val="FFFFFF"/>
                </a:solidFill>
              </a:rPr>
              <a:t> </a:t>
            </a:r>
            <a:r>
              <a:rPr lang="ru-RU" sz="5400" b="1" i="1">
                <a:solidFill>
                  <a:srgbClr val="FFFFFF"/>
                </a:solidFill>
                <a:latin typeface="CG Times" pitchFamily="16" charset="0"/>
              </a:rPr>
              <a:t>книга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13" y="2714625"/>
            <a:ext cx="2286000" cy="1349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1257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 b="1" i="1">
                <a:solidFill>
                  <a:srgbClr val="000072"/>
                </a:solidFill>
                <a:latin typeface="CG Times" pitchFamily="16" charset="0"/>
              </a:rPr>
              <a:t>Что такое «Гибридная книга»?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1785938" y="1784350"/>
            <a:ext cx="6967537" cy="4459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 algn="ctr">
              <a:spcBef>
                <a:spcPts val="900"/>
              </a:spcBef>
              <a:buClrTx/>
              <a:buSzPct val="7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3600" b="1" i="1">
                <a:solidFill>
                  <a:srgbClr val="000066"/>
                </a:solidFill>
                <a:latin typeface="CG Times" pitchFamily="16" charset="0"/>
              </a:rPr>
              <a:t>Традиционное печатное издание</a:t>
            </a:r>
          </a:p>
          <a:p>
            <a:pPr marL="342900" indent="-341313" algn="ctr">
              <a:spcBef>
                <a:spcPts val="800"/>
              </a:spcBef>
              <a:buClrTx/>
              <a:buSzPct val="7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3200" b="1" i="1">
              <a:solidFill>
                <a:srgbClr val="000066"/>
              </a:solidFill>
              <a:latin typeface="CG Times" pitchFamily="16" charset="0"/>
            </a:endParaRPr>
          </a:p>
          <a:p>
            <a:pPr marL="342900" indent="-341313" algn="ctr">
              <a:spcBef>
                <a:spcPts val="800"/>
              </a:spcBef>
              <a:buClrTx/>
              <a:buSzPct val="7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3200" b="1" i="1">
                <a:solidFill>
                  <a:srgbClr val="000066"/>
                </a:solidFill>
                <a:latin typeface="CG Times" pitchFamily="16" charset="0"/>
              </a:rPr>
              <a:t>+</a:t>
            </a:r>
          </a:p>
          <a:p>
            <a:pPr marL="342900" indent="-341313" algn="ctr">
              <a:spcBef>
                <a:spcPts val="800"/>
              </a:spcBef>
              <a:buClrTx/>
              <a:buSzPct val="7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3200" b="1" i="1">
                <a:solidFill>
                  <a:srgbClr val="000066"/>
                </a:solidFill>
                <a:latin typeface="CG Times" pitchFamily="16" charset="0"/>
              </a:rPr>
              <a:t>Дополнительная информация, размещенная в электронно</a:t>
            </a:r>
            <a:r>
              <a:rPr lang="en-US" sz="3200" b="1" i="1">
                <a:solidFill>
                  <a:srgbClr val="000066"/>
                </a:solidFill>
                <a:latin typeface="CG Times" pitchFamily="16" charset="0"/>
              </a:rPr>
              <a:t>-</a:t>
            </a:r>
            <a:r>
              <a:rPr lang="ru-RU" sz="3200" b="1" i="1">
                <a:solidFill>
                  <a:srgbClr val="000066"/>
                </a:solidFill>
                <a:latin typeface="CG Times" pitchFamily="16" charset="0"/>
              </a:rPr>
              <a:t>библиотечной системе </a:t>
            </a:r>
            <a:r>
              <a:rPr lang="en-US" sz="3200" b="1" i="1">
                <a:solidFill>
                  <a:srgbClr val="000066"/>
                </a:solidFill>
                <a:latin typeface="CG Times" pitchFamily="16" charset="0"/>
              </a:rPr>
              <a:t>ZNANIUM</a:t>
            </a:r>
            <a:r>
              <a:rPr lang="en-US" sz="3200" b="1" i="1">
                <a:solidFill>
                  <a:srgbClr val="EF8511"/>
                </a:solidFill>
                <a:latin typeface="CG Times" pitchFamily="16" charset="0"/>
              </a:rPr>
              <a:t>.</a:t>
            </a:r>
            <a:r>
              <a:rPr lang="en-US" sz="3200" b="1" i="1">
                <a:solidFill>
                  <a:srgbClr val="000066"/>
                </a:solidFill>
                <a:latin typeface="CG Times" pitchFamily="16" charset="0"/>
              </a:rPr>
              <a:t>COM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4" cstate="print"/>
          <a:srcRect l="3146" r="2304"/>
          <a:stretch>
            <a:fillRect/>
          </a:stretch>
        </p:blipFill>
        <p:spPr bwMode="auto">
          <a:xfrm>
            <a:off x="7037388" y="9525"/>
            <a:ext cx="2143125" cy="54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102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8" y="2519363"/>
            <a:ext cx="1800225" cy="2700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5400" b="1" i="1">
                <a:solidFill>
                  <a:srgbClr val="000072"/>
                </a:solidFill>
                <a:latin typeface="CG Times" pitchFamily="16" charset="0"/>
              </a:rPr>
              <a:t>Как это работает?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7D"/>
              </a:buClr>
              <a:buSzPct val="7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b="1" i="1">
                <a:solidFill>
                  <a:srgbClr val="000066"/>
                </a:solidFill>
                <a:latin typeface="CG Times" pitchFamily="16" charset="0"/>
              </a:rPr>
              <a:t>Покупаете подобную книгу…</a:t>
            </a:r>
          </a:p>
          <a:p>
            <a:pPr marL="341313" indent="-341313">
              <a:spcBef>
                <a:spcPts val="700"/>
              </a:spcBef>
              <a:buClr>
                <a:srgbClr val="00007D"/>
              </a:buClr>
              <a:buSzPct val="7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b="1" i="1">
                <a:solidFill>
                  <a:srgbClr val="000066"/>
                </a:solidFill>
                <a:latin typeface="CG Times" pitchFamily="16" charset="0"/>
              </a:rPr>
              <a:t>переходите на сайт</a:t>
            </a:r>
          </a:p>
          <a:p>
            <a:pPr marL="341313" indent="-341313">
              <a:spcBef>
                <a:spcPts val="700"/>
              </a:spcBef>
              <a:buClr>
                <a:srgbClr val="00007D"/>
              </a:buClr>
              <a:buSzPct val="7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b="1" i="1">
                <a:solidFill>
                  <a:srgbClr val="000066"/>
                </a:solidFill>
                <a:latin typeface="CG Times" pitchFamily="16" charset="0"/>
              </a:rPr>
              <a:t>находите книгу в «расширенном поиске» и…</a:t>
            </a:r>
          </a:p>
          <a:p>
            <a:pPr marL="341313" indent="-341313">
              <a:spcBef>
                <a:spcPts val="700"/>
              </a:spcBef>
              <a:buClr>
                <a:srgbClr val="00007D"/>
              </a:buClr>
              <a:buSzPct val="7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b="1" i="1">
                <a:solidFill>
                  <a:srgbClr val="000066"/>
                </a:solidFill>
                <a:latin typeface="CG Times" pitchFamily="16" charset="0"/>
              </a:rPr>
              <a:t>следуя инструкциям</a:t>
            </a:r>
          </a:p>
          <a:p>
            <a:pPr marL="341313" indent="-341313">
              <a:spcBef>
                <a:spcPts val="700"/>
              </a:spcBef>
              <a:buClr>
                <a:srgbClr val="00007D"/>
              </a:buClr>
              <a:buSzPct val="7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b="1" i="1">
                <a:solidFill>
                  <a:srgbClr val="000066"/>
                </a:solidFill>
                <a:latin typeface="CG Times" pitchFamily="16" charset="0"/>
              </a:rPr>
              <a:t>вводите код, связанный с содержанием книги…</a:t>
            </a:r>
          </a:p>
          <a:p>
            <a:pPr marL="341313" indent="-341313">
              <a:spcBef>
                <a:spcPts val="700"/>
              </a:spcBef>
              <a:buClr>
                <a:srgbClr val="00007D"/>
              </a:buClr>
              <a:buSzPct val="7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b="1" i="1">
                <a:solidFill>
                  <a:srgbClr val="000066"/>
                </a:solidFill>
                <a:latin typeface="CG Times" pitchFamily="16" charset="0"/>
              </a:rPr>
              <a:t>получаете бесплатный доступ к дополнительной информации!</a:t>
            </a: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3" cstate="print"/>
          <a:srcRect l="3146" r="2304"/>
          <a:stretch>
            <a:fillRect/>
          </a:stretch>
        </p:blipFill>
        <p:spPr bwMode="auto">
          <a:xfrm>
            <a:off x="7000875" y="0"/>
            <a:ext cx="2143125" cy="54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125" name="Picture 4"/>
          <p:cNvPicPr>
            <a:picLocks noChangeAspect="1" noChangeArrowheads="1"/>
          </p:cNvPicPr>
          <p:nvPr/>
        </p:nvPicPr>
        <p:blipFill>
          <a:blip r:embed="rId3" cstate="print"/>
          <a:srcRect l="3146" r="2304"/>
          <a:stretch>
            <a:fillRect/>
          </a:stretch>
        </p:blipFill>
        <p:spPr bwMode="auto">
          <a:xfrm>
            <a:off x="4286250" y="2500313"/>
            <a:ext cx="2143125" cy="54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457200" y="457200"/>
            <a:ext cx="8229600" cy="1042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5400" b="1" i="1">
                <a:solidFill>
                  <a:srgbClr val="000072"/>
                </a:solidFill>
                <a:latin typeface="CG Times" pitchFamily="16" charset="0"/>
              </a:rPr>
              <a:t>Нагляднее…</a:t>
            </a:r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3" cstate="print"/>
          <a:srcRect l="3146" r="2304"/>
          <a:stretch>
            <a:fillRect/>
          </a:stretch>
        </p:blipFill>
        <p:spPr bwMode="auto">
          <a:xfrm>
            <a:off x="7000875" y="0"/>
            <a:ext cx="2143125" cy="54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0725" y="1800225"/>
            <a:ext cx="2805113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838" y="4140200"/>
            <a:ext cx="5219700" cy="1979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150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00675" y="1800225"/>
            <a:ext cx="2700338" cy="2519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 noChangeArrowheads="1"/>
          </p:cNvPicPr>
          <p:nvPr/>
        </p:nvPicPr>
        <p:blipFill>
          <a:blip r:embed="rId3" cstate="print"/>
          <a:srcRect l="3146" r="2304"/>
          <a:stretch>
            <a:fillRect/>
          </a:stretch>
        </p:blipFill>
        <p:spPr bwMode="auto">
          <a:xfrm>
            <a:off x="7000875" y="0"/>
            <a:ext cx="2143125" cy="54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0925" y="457200"/>
            <a:ext cx="7229475" cy="6400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172" name="Rectangle 3"/>
          <p:cNvSpPr>
            <a:spLocks noChangeArrowheads="1"/>
          </p:cNvSpPr>
          <p:nvPr/>
        </p:nvSpPr>
        <p:spPr bwMode="auto">
          <a:xfrm flipV="1">
            <a:off x="3492500" y="2908300"/>
            <a:ext cx="1728788" cy="295275"/>
          </a:xfrm>
          <a:prstGeom prst="rect">
            <a:avLst/>
          </a:prstGeom>
          <a:noFill/>
          <a:ln w="25560">
            <a:solidFill>
              <a:srgbClr val="5B5B9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1228725" y="6300788"/>
            <a:ext cx="1003300" cy="360362"/>
          </a:xfrm>
          <a:prstGeom prst="rect">
            <a:avLst/>
          </a:prstGeom>
          <a:noFill/>
          <a:ln w="25560">
            <a:solidFill>
              <a:srgbClr val="5B5B9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5400" b="1" i="1">
                <a:solidFill>
                  <a:srgbClr val="000072"/>
                </a:solidFill>
                <a:latin typeface="CG Times" pitchFamily="16" charset="0"/>
              </a:rPr>
              <a:t>Нагляднее</a:t>
            </a:r>
            <a:r>
              <a:rPr lang="ru-RU" sz="4400" b="1" i="1">
                <a:solidFill>
                  <a:srgbClr val="000072"/>
                </a:solidFill>
                <a:latin typeface="CG Times" pitchFamily="16" charset="0"/>
              </a:rPr>
              <a:t>…</a:t>
            </a: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3" cstate="print"/>
          <a:srcRect l="3146" r="2304"/>
          <a:stretch>
            <a:fillRect/>
          </a:stretch>
        </p:blipFill>
        <p:spPr bwMode="auto">
          <a:xfrm>
            <a:off x="7000875" y="0"/>
            <a:ext cx="2143125" cy="54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3" y="720725"/>
            <a:ext cx="4500562" cy="4140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4676775" y="4110038"/>
            <a:ext cx="4143375" cy="714375"/>
          </a:xfrm>
          <a:prstGeom prst="rect">
            <a:avLst/>
          </a:prstGeom>
          <a:noFill/>
          <a:ln w="25560">
            <a:solidFill>
              <a:srgbClr val="5B5B9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819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0363" y="5011738"/>
            <a:ext cx="6119812" cy="1468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457200" y="449263"/>
            <a:ext cx="822960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5400" b="1" i="1">
                <a:solidFill>
                  <a:srgbClr val="000072"/>
                </a:solidFill>
                <a:latin typeface="CG Times" pitchFamily="16" charset="0"/>
              </a:rPr>
              <a:t>Преимущества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500063" y="1714500"/>
            <a:ext cx="8229600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000066"/>
              </a:buClr>
              <a:buSzPct val="75000"/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400" b="1" i="1">
                <a:solidFill>
                  <a:srgbClr val="000066"/>
                </a:solidFill>
                <a:latin typeface="CG Times" pitchFamily="16" charset="0"/>
              </a:rPr>
              <a:t>Цена книги для покупателя снижается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000066"/>
              </a:buClr>
              <a:buSzPct val="75000"/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400" b="1" i="1">
                <a:solidFill>
                  <a:srgbClr val="000066"/>
                </a:solidFill>
                <a:latin typeface="CG Times" pitchFamily="16" charset="0"/>
              </a:rPr>
              <a:t>Все необходимые дополнительные материалы доступны из любой точки при наличии доступа к Интернету.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000066"/>
              </a:buClr>
              <a:buSzPct val="75000"/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400" b="1" i="1">
                <a:solidFill>
                  <a:srgbClr val="000066"/>
                </a:solidFill>
                <a:latin typeface="CG Times" pitchFamily="16" charset="0"/>
              </a:rPr>
              <a:t>Возможность простого обновления дополнительных материалов.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000066"/>
              </a:buClr>
              <a:buSzPct val="75000"/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400" b="1" i="1">
                <a:solidFill>
                  <a:srgbClr val="000066"/>
                </a:solidFill>
                <a:latin typeface="CG Times" pitchFamily="16" charset="0"/>
              </a:rPr>
              <a:t>Дополнительными материалами могут быть не только файлы в текстовом формате, но и в формате аудио- видео; цветные иллюстрации в высоком разрешении.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000066"/>
              </a:buClr>
              <a:buSzPct val="75000"/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400" b="1" i="1">
                <a:solidFill>
                  <a:srgbClr val="000066"/>
                </a:solidFill>
                <a:latin typeface="CG Times" pitchFamily="16" charset="0"/>
              </a:rPr>
              <a:t>Читатель получает качественный авторский контент, обработанный профессиональными редакторами, без дополнительной оплаты.</a:t>
            </a:r>
          </a:p>
          <a:p>
            <a:pPr marL="341313" indent="-341313">
              <a:spcBef>
                <a:spcPts val="600"/>
              </a:spcBef>
              <a:buClr>
                <a:srgbClr val="00007D"/>
              </a:buClr>
              <a:buSzPct val="75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400" b="1" i="1">
              <a:solidFill>
                <a:srgbClr val="000066"/>
              </a:solidFill>
              <a:latin typeface="CG Times" pitchFamily="16" charset="0"/>
            </a:endParaRPr>
          </a:p>
        </p:txBody>
      </p:sp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 cstate="print"/>
          <a:srcRect l="3146" r="2304"/>
          <a:stretch>
            <a:fillRect/>
          </a:stretch>
        </p:blipFill>
        <p:spPr bwMode="auto">
          <a:xfrm>
            <a:off x="7000875" y="0"/>
            <a:ext cx="2143125" cy="54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2928938" y="1857375"/>
            <a:ext cx="6019800" cy="2209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6600" b="1" i="1">
                <a:solidFill>
                  <a:srgbClr val="FFFFFF"/>
                </a:solidFill>
                <a:latin typeface="CG Times" pitchFamily="16" charset="0"/>
              </a:rPr>
              <a:t>Спасибо за внимание!</a:t>
            </a: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3" cstate="print"/>
          <a:srcRect l="3146" r="2304"/>
          <a:stretch>
            <a:fillRect/>
          </a:stretch>
        </p:blipFill>
        <p:spPr bwMode="auto">
          <a:xfrm>
            <a:off x="7000875" y="0"/>
            <a:ext cx="2143125" cy="54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2071688" y="4500563"/>
            <a:ext cx="6429375" cy="2043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i="1">
                <a:solidFill>
                  <a:srgbClr val="666699"/>
                </a:solidFill>
                <a:latin typeface="CG Times" pitchFamily="16" charset="0"/>
                <a:hlinkClick r:id="rId4"/>
              </a:rPr>
              <a:t>ebs_support@infra-m.ru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1" i="1">
                <a:solidFill>
                  <a:srgbClr val="000066"/>
                </a:solidFill>
                <a:latin typeface="CG Times" pitchFamily="16" charset="0"/>
              </a:rPr>
              <a:t>Телефон: 8 (495) 280-15-96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1" i="1">
                <a:solidFill>
                  <a:srgbClr val="000066"/>
                </a:solidFill>
                <a:latin typeface="CG Times" pitchFamily="16" charset="0"/>
              </a:rPr>
              <a:t>доб. 293, 228, 239, 510, 560, 455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i="1">
                <a:solidFill>
                  <a:srgbClr val="000066"/>
                </a:solidFill>
                <a:latin typeface="CG Times" pitchFamily="16" charset="0"/>
              </a:rPr>
              <a:t>http://znanium.com/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2771</TotalTime>
  <Words>171</Words>
  <Application>Microsoft Office PowerPoint</Application>
  <PresentationFormat>Экран (4:3)</PresentationFormat>
  <Paragraphs>37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Arial Black</vt:lpstr>
      <vt:lpstr>Arial Unicode MS</vt:lpstr>
      <vt:lpstr>Calibri</vt:lpstr>
      <vt:lpstr>CG Times</vt:lpstr>
      <vt:lpstr>Times New Roman</vt:lpstr>
      <vt:lpstr>Wingdings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ZNANIUM.COM</dc:title>
  <dc:creator>Ермилова Диана Борисовна</dc:creator>
  <cp:lastModifiedBy>Ермилова Диана Борисовна</cp:lastModifiedBy>
  <cp:revision>309</cp:revision>
  <cp:lastPrinted>1601-01-01T00:00:00Z</cp:lastPrinted>
  <dcterms:created xsi:type="dcterms:W3CDTF">1601-01-01T00:00:00Z</dcterms:created>
  <dcterms:modified xsi:type="dcterms:W3CDTF">2017-02-13T10:21:19Z</dcterms:modified>
</cp:coreProperties>
</file>