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6" r:id="rId3"/>
    <p:sldId id="263" r:id="rId4"/>
    <p:sldId id="277" r:id="rId5"/>
    <p:sldId id="256" r:id="rId6"/>
    <p:sldId id="264" r:id="rId7"/>
    <p:sldId id="265" r:id="rId8"/>
    <p:sldId id="260" r:id="rId9"/>
    <p:sldId id="262" r:id="rId10"/>
    <p:sldId id="261" r:id="rId11"/>
    <p:sldId id="270" r:id="rId12"/>
    <p:sldId id="268" r:id="rId13"/>
    <p:sldId id="273" r:id="rId14"/>
    <p:sldId id="271" r:id="rId15"/>
    <p:sldId id="269" r:id="rId16"/>
    <p:sldId id="267" r:id="rId17"/>
    <p:sldId id="266" r:id="rId18"/>
    <p:sldId id="27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5" autoAdjust="0"/>
    <p:restoredTop sz="94660" autoAdjust="0"/>
  </p:normalViewPr>
  <p:slideViewPr>
    <p:cSldViewPr snapToGrid="0">
      <p:cViewPr varScale="1">
        <p:scale>
          <a:sx n="77" d="100"/>
          <a:sy n="77" d="100"/>
        </p:scale>
        <p:origin x="126" y="-5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1CBD-260A-477F-A56F-CED7A9D46ADD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612C-B3D9-4E96-AA49-EE228891EA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211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1CBD-260A-477F-A56F-CED7A9D46ADD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612C-B3D9-4E96-AA49-EE228891EA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061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1CBD-260A-477F-A56F-CED7A9D46ADD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612C-B3D9-4E96-AA49-EE228891EA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61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1CBD-260A-477F-A56F-CED7A9D46ADD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612C-B3D9-4E96-AA49-EE228891EA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63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1CBD-260A-477F-A56F-CED7A9D46ADD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612C-B3D9-4E96-AA49-EE228891EA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7710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1CBD-260A-477F-A56F-CED7A9D46ADD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612C-B3D9-4E96-AA49-EE228891EA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619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1CBD-260A-477F-A56F-CED7A9D46ADD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612C-B3D9-4E96-AA49-EE228891EA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786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1CBD-260A-477F-A56F-CED7A9D46ADD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612C-B3D9-4E96-AA49-EE228891EA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375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1CBD-260A-477F-A56F-CED7A9D46ADD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612C-B3D9-4E96-AA49-EE228891EA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602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1CBD-260A-477F-A56F-CED7A9D46ADD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612C-B3D9-4E96-AA49-EE228891EA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81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1CBD-260A-477F-A56F-CED7A9D46ADD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5612C-B3D9-4E96-AA49-EE228891EA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598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01CBD-260A-477F-A56F-CED7A9D46ADD}" type="datetimeFigureOut">
              <a:rPr lang="ru-RU" smtClean="0"/>
              <a:t>31.08.2018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5612C-B3D9-4E96-AA49-EE228891EA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39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1.wdp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.wdp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9.wdp"/><Relationship Id="rId11" Type="http://schemas.microsoft.com/office/2007/relationships/hdphoto" Target="../media/hdphoto21.wdp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microsoft.com/office/2007/relationships/hdphoto" Target="../media/hdphoto20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microsoft.com/office/2007/relationships/hdphoto" Target="../media/hdphoto1.wdp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28.wdp"/><Relationship Id="rId3" Type="http://schemas.microsoft.com/office/2007/relationships/hdphoto" Target="../media/hdphoto1.wdp"/><Relationship Id="rId7" Type="http://schemas.microsoft.com/office/2007/relationships/hdphoto" Target="../media/hdphoto25.wdp"/><Relationship Id="rId12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27.wdp"/><Relationship Id="rId5" Type="http://schemas.microsoft.com/office/2007/relationships/hdphoto" Target="../media/hdphoto24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26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0.wdp"/><Relationship Id="rId3" Type="http://schemas.microsoft.com/office/2007/relationships/hdphoto" Target="../media/hdphoto1.wdp"/><Relationship Id="rId7" Type="http://schemas.openxmlformats.org/officeDocument/2006/relationships/image" Target="../media/image43.png"/><Relationship Id="rId12" Type="http://schemas.microsoft.com/office/2007/relationships/hdphoto" Target="../media/hdphoto3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9.wdp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microsoft.com/office/2007/relationships/hdphoto" Target="../media/hdphoto31.wdp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3" Type="http://schemas.microsoft.com/office/2007/relationships/hdphoto" Target="../media/hdphoto1.wdp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3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microsoft.com/office/2007/relationships/hdphoto" Target="../media/hdphoto5.wdp"/><Relationship Id="rId4" Type="http://schemas.openxmlformats.org/officeDocument/2006/relationships/image" Target="../media/image3.jpe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7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6.wdp"/><Relationship Id="rId4" Type="http://schemas.openxmlformats.org/officeDocument/2006/relationships/image" Target="../media/image7.png"/><Relationship Id="rId9" Type="http://schemas.microsoft.com/office/2007/relationships/hdphoto" Target="../media/hdphoto8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.wdp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9347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sharpenSoften amount="13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1139">
            <a:off x="-649563" y="1068379"/>
            <a:ext cx="11188218" cy="5437219"/>
          </a:xfrm>
          <a:prstGeom prst="rect">
            <a:avLst/>
          </a:prstGeom>
          <a:ln>
            <a:noFill/>
          </a:ln>
          <a:effectLst>
            <a:glow rad="63500">
              <a:schemeClr val="accent4">
                <a:lumMod val="40000"/>
                <a:lumOff val="60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  <a:softEdge rad="31750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6" name="TextBox 5"/>
          <p:cNvSpPr txBox="1"/>
          <p:nvPr/>
        </p:nvSpPr>
        <p:spPr>
          <a:xfrm>
            <a:off x="1481960" y="352097"/>
            <a:ext cx="966426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i="1" dirty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система государства </a:t>
            </a:r>
            <a:endParaRPr lang="en-US" sz="7200" b="1" i="1" dirty="0" smtClean="0">
              <a:solidFill>
                <a:schemeClr val="accent6">
                  <a:lumMod val="5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7200" b="1" i="1" dirty="0" smtClean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7200" b="1" i="1" dirty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 Великой </a:t>
            </a:r>
            <a:r>
              <a:rPr lang="ru-RU" sz="7200" b="1" i="1" dirty="0" smtClean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Отечественной </a:t>
            </a:r>
            <a:r>
              <a:rPr lang="ru-RU" sz="7200" b="1" i="1" dirty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войны</a:t>
            </a:r>
          </a:p>
          <a:p>
            <a:pPr algn="ctr"/>
            <a:r>
              <a:rPr lang="ru-RU" sz="7200" b="1" i="1" dirty="0"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1941 -1945</a:t>
            </a:r>
          </a:p>
        </p:txBody>
      </p:sp>
    </p:spTree>
    <p:extLst>
      <p:ext uri="{BB962C8B-B14F-4D97-AF65-F5344CB8AC3E}">
        <p14:creationId xmlns:p14="http://schemas.microsoft.com/office/powerpoint/2010/main" val="227609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0511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38703" y="725214"/>
            <a:ext cx="7693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3054" y="166255"/>
            <a:ext cx="1054330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Флот </a:t>
            </a: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России: </a:t>
            </a:r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и современность</a:t>
            </a:r>
          </a:p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45931" y="2554014"/>
            <a:ext cx="2475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58" y="1555832"/>
            <a:ext cx="3690686" cy="50666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120" y="1555832"/>
            <a:ext cx="3724407" cy="506664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491" y="1555831"/>
            <a:ext cx="4039246" cy="506664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45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0036" y="221673"/>
            <a:ext cx="97258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 Отечественная </a:t>
            </a:r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война и </a:t>
            </a: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</a:t>
            </a:r>
            <a:endParaRPr lang="ru-RU" sz="4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09" y="1593925"/>
            <a:ext cx="3452692" cy="4989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325" y="1612604"/>
            <a:ext cx="3400219" cy="4940648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936" y="1593925"/>
            <a:ext cx="3526215" cy="494064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22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131" y="1"/>
            <a:ext cx="8781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Испытание временем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40" y="1419379"/>
            <a:ext cx="3280272" cy="484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62552" y="1844566"/>
            <a:ext cx="1718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552" y="980677"/>
            <a:ext cx="3383375" cy="458213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21" y="2029232"/>
            <a:ext cx="3611224" cy="458213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493" y="5681817"/>
            <a:ext cx="1909872" cy="929806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963" y="943473"/>
            <a:ext cx="1868561" cy="951813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22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98178" y="-1"/>
            <a:ext cx="103842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Меры материального стимулирования </a:t>
            </a:r>
          </a:p>
          <a:p>
            <a:pPr algn="ctr"/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1941 – </a:t>
            </a: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1945 гг.  </a:t>
            </a:r>
            <a:endParaRPr lang="ru-RU" sz="40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0166" y="2490952"/>
            <a:ext cx="2758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4" y="1576105"/>
            <a:ext cx="3616036" cy="504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31476" y="2675618"/>
            <a:ext cx="2238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695" y="1576105"/>
            <a:ext cx="3792378" cy="504949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1892" y="1561039"/>
            <a:ext cx="3756174" cy="506456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1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"/>
            <a:ext cx="12394324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4" y="2079819"/>
            <a:ext cx="3043116" cy="4324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05345" y="0"/>
            <a:ext cx="105017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комиссары и министры финансов СССР  </a:t>
            </a: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1930 </a:t>
            </a:r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1948 </a:t>
            </a: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945" y="1678038"/>
            <a:ext cx="2681835" cy="3770749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07" y="2045409"/>
            <a:ext cx="2646758" cy="372277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630" y="2367653"/>
            <a:ext cx="2656408" cy="374841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5834" y="2609551"/>
            <a:ext cx="2667209" cy="377541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97235" y="5802595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Чубарь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В.Я.</a:t>
            </a:r>
          </a:p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1937- 38гг.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23855" y="5448787"/>
            <a:ext cx="1440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Гринько Г.Ф </a:t>
            </a:r>
          </a:p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1930 - 1937гг. 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78435" y="6107515"/>
            <a:ext cx="2396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Зверев А.Г </a:t>
            </a:r>
          </a:p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1938-48гг.1948 -60гг.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75038" y="6337679"/>
            <a:ext cx="2216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Косыгин А.Н.</a:t>
            </a:r>
          </a:p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1948 -48гг.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22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75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25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10759" y="173421"/>
            <a:ext cx="502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144190" y="173420"/>
            <a:ext cx="10230392" cy="11150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 </a:t>
            </a: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финансовой науки </a:t>
            </a:r>
          </a:p>
          <a:p>
            <a:pPr algn="ctr"/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</a:t>
            </a:r>
            <a:r>
              <a:rPr lang="en-US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– 1947 </a:t>
            </a: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гг. </a:t>
            </a:r>
            <a:endParaRPr lang="ru-RU" sz="40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32" y="1776982"/>
            <a:ext cx="2943595" cy="413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783" y="2055891"/>
            <a:ext cx="2581505" cy="378503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90" y="1794281"/>
            <a:ext cx="2869669" cy="378503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417" y="1632245"/>
            <a:ext cx="2683520" cy="3817077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999" y="1453386"/>
            <a:ext cx="2685302" cy="377322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169235" y="5908537"/>
            <a:ext cx="1662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Вознесенский А.А. 1940 -90гг.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71454" y="5226608"/>
            <a:ext cx="1717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Буховецкий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А.И. 1930-68гг.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0364" y="5488218"/>
            <a:ext cx="2064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Боголепов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М.И.</a:t>
            </a:r>
          </a:p>
          <a:p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1937 -45гг.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59783" y="5579314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АлександровА.М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1938-1974гг.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22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58965" y="124691"/>
            <a:ext cx="76626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 Геращенко: Мои </a:t>
            </a:r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корни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5" y="1427018"/>
            <a:ext cx="3576781" cy="5255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048" y="1427018"/>
            <a:ext cx="3791630" cy="525598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83214" y="1860331"/>
            <a:ext cx="1497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8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126" y="1427018"/>
            <a:ext cx="3881510" cy="526160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228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7856" y="166255"/>
            <a:ext cx="10377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 использованных источников:</a:t>
            </a:r>
            <a:endParaRPr lang="ru-RU" sz="40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73382" y="751030"/>
            <a:ext cx="1014152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1.Барковский Н. Д. Мемуары банкира: 1930-1990 / Н. Д. </a:t>
            </a:r>
            <a:r>
              <a:rPr lang="ru-RU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Барковский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.— М. : Финансы и статистика, 1998 .— 208с. </a:t>
            </a:r>
          </a:p>
          <a:p>
            <a:pPr marL="342900" lvl="0" indent="-342900">
              <a:buAutoNum type="arabicPeriod"/>
            </a:pPr>
            <a:endParaRPr lang="ru-RU" b="1" i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Шевченко И. Т. Финансы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флот России. История и современность / И.Т. Шевченко.— СПб : Морской Петербург, 2008 .— 444 с. :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ил..</a:t>
            </a:r>
          </a:p>
          <a:p>
            <a:endParaRPr lang="ru-RU" b="1" i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Финансист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фронтовой закалки. 100-летию со дня рождения генерал-полковника 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В.Н.Дутова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90-летию центральных органов Финансово-экономической службы Вооруженных Сил посвящается / А.Г. Грязнова, С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М. Ермаков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Н. </a:t>
            </a:r>
            <a:r>
              <a:rPr lang="ru-RU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Бабьев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[и др.] ; Министерство обороны РФ, Финансово-экономическая служба ; 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Ред.группа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В.В. 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Долиненко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Г.Н. Коноваленко, Ю.Н. Борисов и др..— М. : 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Военинформ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2008 .— 424 с. : ил.. </a:t>
            </a:r>
            <a:endParaRPr lang="ru-RU" b="1" i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Очерки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истории финансовой науки : Монография / под ред. В.В. Ковалева.— М. : Проспект, 2013 .— 543 с. 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Не 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смолкнет слава Великой Победы : Монография / 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сост. Н.З. 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Кунц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под ред. М.А. 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Эскиндарова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.— М. : Буки Веди, 2016 .— 368 с. + Тираж 500 экз. — (70-летию Победы в Великой Отечественной войне 1941-1945 гг. посвящается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ru-RU" b="1" i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Военные финансисты в Великой Отечественной войне. Вклад в победу / рук. авт. кол. В.В. Воробьев; ред. комиссия С.А. Бушуев [и др.].— М. : ВФЭУ, 2005 .— 415 с. : ил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i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390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"/>
            <a:ext cx="12192002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7018" y="942109"/>
            <a:ext cx="104047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Захаров В.С. Очерки банковской системы СССР.— М. : Финансы и статистика, 2007 .— 256с. .</a:t>
            </a:r>
          </a:p>
          <a:p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Кротов Н. Жизнь и удивительные приключения банкира Виктора Геращенко, сына банкира Владимира Геращенко, рассказанные им самим, его друзьями и коллегами, внимательно выслушанные и записанные летописцем Николаем Кротовым / Н. Кротов ; 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Еврофинанс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Моснарбанк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.— М. : Экономическая летопись, 2010 .— 581с. — (Экономическая летопись России) .</a:t>
            </a:r>
          </a:p>
          <a:p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Роль финансов в обеспечении Победы в Великой Отечественной войне 1941 -1945 гг. : Сборник научных трудов / Под общ. ред. М.А. 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Эскиндарова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Редкол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М.А. Федотова, С.М. Ермаков, А.В. Жаров, Ю.А. Лебедев ; ФГОБУ ВПО "Финансовый университет при Правительстве Российской Федерации".— М. : 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2010 .— 160 с. </a:t>
            </a:r>
          </a:p>
          <a:p>
            <a:endParaRPr lang="ru-RU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Федоров Б.Г. Все министры финансов России и СССР 1802-2004. – М.: Русское экономическое общество, 2004-632 стр., </a:t>
            </a:r>
            <a:r>
              <a:rPr lang="ru-RU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илл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71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30036" y="415636"/>
            <a:ext cx="1072341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В великой отечественной войне на стороне Германии выступали все страны Европы., исключая лишь  Англию. На этом фоне мужество, героизм, доблесть и стойкость советского народа, могущество Советской державы выделяются особенно ярко. </a:t>
            </a: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Советский  Союз выстоял, выдержал необычный натиск фашизма и победил благодаря более совершенной и более эффективной экономической организации, чем экономическая организация фашистской Германии.</a:t>
            </a: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Высокие возможности советской экономики проявились в полной мере уже в годы первых пятилеток (1928 – 1940).  К 1940 году СССР по уровню индустриального развития опередил все европейские страны и вышел на второе место в мире после США.</a:t>
            </a: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Развитие военной экономики СССР во время войны прошло  в два этапа. На первом этапе героический, титанический труд рабочих, служащих и высшего руководства страны. На втором этапе решалась задача обеспечения слаженности военного хозяйства и роста военного производства. Перестройка народного хозяйства на военный лад, была проведена четко и за один год.</a:t>
            </a:r>
          </a:p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первых дней войны финансовая служба приступила к финансированию потребностей военного времени в соответствии с заранее разработанными планами. Серьезные изменения вносились в систему денежного довольствия военнослужащих.  Повышены должностные оклады военнослужащим различных родов войск. </a:t>
            </a:r>
          </a:p>
          <a:p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Свои задачи финансовая служба решала в тесном контакте с полевыми учреждениями Госбанка СССР, которые формировались в военное время, начиная с дивизии. Впервые полевым учреждениям банков пришлось участвовать в налаживании денежного обращения на территориях освобожденных государств. Финансовая служба занимала активную позицию в организации экономической работы в войсках.</a:t>
            </a:r>
          </a:p>
          <a:p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51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24303" y="0"/>
            <a:ext cx="9853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8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4303" y="2270234"/>
            <a:ext cx="1702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81959" y="2270234"/>
            <a:ext cx="1734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90" y="1923135"/>
            <a:ext cx="3180031" cy="438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595" y="1524858"/>
            <a:ext cx="2925479" cy="407660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23135"/>
            <a:ext cx="2973113" cy="413485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881" y="2454900"/>
            <a:ext cx="3063301" cy="4134854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4400" y="-1"/>
            <a:ext cx="110697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 и подвиги военных финансистов и военных банкиров 1941 – 1945гг.</a:t>
            </a:r>
            <a:endParaRPr lang="ru-RU" sz="40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736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"/>
            <a:ext cx="12192000" cy="6858000"/>
          </a:xfrm>
          <a:prstGeom prst="rect">
            <a:avLst/>
          </a:prstGeom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0" y="1625539"/>
            <a:ext cx="3588327" cy="472971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765" y="1625539"/>
            <a:ext cx="3733907" cy="47315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6572" y="1625539"/>
            <a:ext cx="3709064" cy="47315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80654" y="0"/>
            <a:ext cx="103631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Военные финансисты </a:t>
            </a:r>
            <a:endParaRPr lang="en-US" sz="40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Великой </a:t>
            </a:r>
            <a:r>
              <a:rPr lang="ru-RU" sz="40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Отечественной </a:t>
            </a:r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войне</a:t>
            </a:r>
          </a:p>
        </p:txBody>
      </p:sp>
    </p:spTree>
    <p:extLst>
      <p:ext uri="{BB962C8B-B14F-4D97-AF65-F5344CB8AC3E}">
        <p14:creationId xmlns:p14="http://schemas.microsoft.com/office/powerpoint/2010/main" val="374581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18897" y="1671145"/>
            <a:ext cx="1576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076" y="286315"/>
            <a:ext cx="4627417" cy="628537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/>
        </p:spPr>
      </p:pic>
      <p:sp>
        <p:nvSpPr>
          <p:cNvPr id="8" name="TextBox 7"/>
          <p:cNvSpPr txBox="1"/>
          <p:nvPr/>
        </p:nvSpPr>
        <p:spPr>
          <a:xfrm>
            <a:off x="8603673" y="609600"/>
            <a:ext cx="195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893" y="286316"/>
            <a:ext cx="4593051" cy="628536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234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  <a:ln w="38100">
            <a:noFill/>
          </a:ln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545" y="556099"/>
            <a:ext cx="4225637" cy="593598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27379" y="1560786"/>
            <a:ext cx="1686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834" y="587592"/>
            <a:ext cx="4878373" cy="590449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/>
        </p:spPr>
      </p:pic>
    </p:spTree>
    <p:extLst>
      <p:ext uri="{BB962C8B-B14F-4D97-AF65-F5344CB8AC3E}">
        <p14:creationId xmlns:p14="http://schemas.microsoft.com/office/powerpoint/2010/main" val="265299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6648" y="1907628"/>
            <a:ext cx="1387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</a:t>
            </a:r>
            <a:endParaRPr lang="ru-RU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691" y="566181"/>
            <a:ext cx="4311781" cy="60216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334" y="547255"/>
            <a:ext cx="4867561" cy="604058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71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02327" y="235527"/>
            <a:ext cx="10266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Экономист, политик, дипломат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2152" y="1939159"/>
            <a:ext cx="2490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07" y="1623848"/>
            <a:ext cx="3571987" cy="49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50828" y="1623848"/>
            <a:ext cx="1292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079" y="1623848"/>
            <a:ext cx="3728653" cy="493866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945" y="1623848"/>
            <a:ext cx="3745206" cy="4938662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46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28754" y="0"/>
            <a:ext cx="1232075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2944" y="0"/>
            <a:ext cx="107372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Финансово-экономические вопросы безопасности государства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71600" y="2680138"/>
            <a:ext cx="364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56" y="1935991"/>
            <a:ext cx="3451642" cy="478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937" y="1926790"/>
            <a:ext cx="3375992" cy="4742402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008883" y="2475186"/>
            <a:ext cx="1466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363" y="1935991"/>
            <a:ext cx="3407905" cy="4733201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314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436</Words>
  <Application>Microsoft Office PowerPoint</Application>
  <PresentationFormat>Широкоэкранный</PresentationFormat>
  <Paragraphs>59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Абонемент Кибальчича</dc:creator>
  <cp:lastModifiedBy>Ермилова Диана Борисовна</cp:lastModifiedBy>
  <cp:revision>72</cp:revision>
  <dcterms:created xsi:type="dcterms:W3CDTF">2018-07-02T12:41:03Z</dcterms:created>
  <dcterms:modified xsi:type="dcterms:W3CDTF">2018-08-31T09:30:44Z</dcterms:modified>
</cp:coreProperties>
</file>