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61" r:id="rId4"/>
    <p:sldId id="257" r:id="rId5"/>
    <p:sldId id="258" r:id="rId6"/>
    <p:sldId id="259" r:id="rId7"/>
    <p:sldId id="285" r:id="rId8"/>
    <p:sldId id="260" r:id="rId9"/>
    <p:sldId id="283" r:id="rId10"/>
    <p:sldId id="262" r:id="rId11"/>
    <p:sldId id="276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279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5018" autoAdjust="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3-03T08:44:48.8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62,'0'17,"20"0,0-17,-20 0,20 0,0 0,-20 0,19 0,1 0,0 0,-20 0,20 0,0 0,0 0,-1 0,41-17,-60 17,20-17,0 17,-1 0,-19 0,40-17,0 17,0-18,-21 18,-19 0,20 0,0 0,0 0,20 0,-21 0,1 0,-20 0,40 0,-40 0,20 0,-20 0,20 0,-20 0,19 0,1 0,-20 0,20 0,-20 0,20 0,-20 0,20 0,0 0,-1 0,-19 0,20 0,-20 0,20 0,0 0,0 0,0 0,0 0,-20 0,39 0,-19 0,-20 0,20 0,0 0,-20 0,20 0,-20 0,19 0,-19 0,20 0,0 0,0-16,-20 16,20 0,0 0,-20 0,19 0,-19 0,20 0,0 0,0 0,-20 0,20 0,0 0,-20 0,19 0,1 0,0 0,-20 0,40 0,-20 0,0 0,-1 0,-19 0,20 0,-20 0,40 0,-40 0,20 0,0 0,-1 0,1 0,-20 0,20 0,0 0,-20 0,20 0,0 0,-1 0,-19 0,20 0,0 0,0 0,0 0,-20 0,20 0,-20 0,19 0,1 0,-20 0,20 0,0 0,0 0,0 0,0 0,-1 0,21 0,-20 0,-20 0,20 0,0 0,-20 0,19 0,-19 0,20 0,0 0,0 0,0 0,-20 0,20 0,-1 0,-19 0,40 0,0 16,-1-16,1 0,-20 0,0 0,-20 0,20 0,0 0,-1 0,1 0,0 0,0 0,-20 0,20 0,-20 0,39 0,-39 0,20 0,0 0,-20 0,20 0,0 0,0 0,-1 0,1 0,-20 0,20 0,-20 0,20 0,-20 0,20 0,0 0,-1 0,1 0,0 0,-20 0,20 0,-20 0,20 0,0 0,0 0,-1 0,1 0,0 0,0 0,0 0,-20 0,20 0,-1 0,-19 0,20 0,0 0,-20 0,20 0,0 0,0 0,19 0,1 0,-20 0,0 0,0 0,-1 0,1 0,-20 0,40 0,19 0,-19 0,0 0,-20 0,-20 0,39 0,-39 0,20 0,0 0,0 0,-20 0,20 0,-1 0,-19 0,20 0,0 0,0 0,-20 0,20 0,-20 0,20 0,0 0,-20 0,19 0,-19 0,20 0,-20 0,20 0,0 0,-20 0,20 0,0 0,-1 0,1 0,-20 0,20 0,-20 0,20 0,0 0,-20 0,20 0,-20 0,19 0,-19 0,20 0,0 0,0 0,0 0,0 0,-20 0,19 0,-19 0,20 0,-20 0,40 0,-40 0,20 0,-20 0,20 0,-20 0,20 0,-1 0,-19 0,20 0,-20 0,20 0,-20 0,40 0,-40 0,20 0,-20 0,19 0,1 0,0 0,-20 0,20 0,-20 0,20 0,0 0,-20 0,19 0,1 0,-20 0,40 0,-40 0,40 0,-21 0,-19 0,20 0,0 0,-20 0,20 0,0 0,-20 0,20 0,0 0,-20 0,19 0,1 0,-20 0,20 0,0 0,-20 0,20 0,-20 0,20 0,-20 0,19 0,1 0,0 0,0 0,0 0,-20 0,20 0,-20 0,19 0,-19 0,40 0,-20 0,-20 0,20 0,0 0,19 0,-19 0,-20 0,20 0,0 0,-20 0,20 0,0 0,-1 0,1 0,20 0,0 0,-21 0,1 0,-20 0,20 0,0 0,0 0,0 0,-1 0,-19 0,20 0,-20 0,20 0,-20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3-03T08:45:10.6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13,'20'0,"-20"0,20 0,-20 0,20 0,0 0,19 0,-39 0,20 0,-20 0,20 0,-20 0,20 0,0 0,0 0,-20 0,19 0,-19 0,20 0,0 0,-20 0,20 0,0 0,0 0,-20 0,19 0,1 0,-20 0,20 0,0 0,-20 0,20 0,-20 0,20 0,0 0,-1 0,21 0,20 0,-41 0,21 11,-20-11,-20 0,20 0,-20 0,39 0,-39 0,20 0,0 0,0 0,-20 0,20 0,20 0,-21 0,1 0,0 0,0 0,0 0,-20 0,20 0,-1 0,1 0,0 0,0 0,0 0,0 0,-1 0,1 0,0 0,-20 0,40 0,-20 0,-1 0,1 0,20 0,-40 0,20 0,-20 0,20 0,0 0,-20 0,19 0,-19 0,20 0,-20 0,20 0,0 0,0 0,-20 0,20 0,-1 0,1 0,-20 0,20 0,-20 0,20 0,0 0,-20 0,20 0,-1 0,1 0,0 0,0 0,0 0,-20 0,20 0,-20 0,19 0,-19 0,20 0,-20 0,40 0,-20 0,0 0,0 0,-20 0,39 0,21 0,-40 0,19 0,1 0,0 0,-21 0,1 0,0 0,0 0,0 0,-20 0,20 0,-20 0,39 0,-39 0,20 0,-20 0,20 0,-20 0,40 0,-1 0,1 0,0 0,-20 0,-1 0,1 0,0 0,-20 0,20 0,-20 0,20 0,0 0,-1 0,-19 0,20 0,0 0,-20 0,20 0,0 0,-20 0,20 0,-1 0,1 0,0 0,0 0,0 0,0 0,0 0,-1 0,-19 0,20 0,0 0,0 0,-20 0,20 0,-20 0,20 0,-1 0,1 0,0 0,0 0,0 0,19 0,-19 0,0 0,-20 0,20 0,-20 0,20 0,0 0,-1 0,-19 0,20 0,-20 0,20 0,0 0,0 0,0 0,0 0,19 0,-39 0,20 0,-20 0,20 0,-20 0,20 0,0 0,-20 0,19 0,21 0,-20 0,0 0,0 0,-1 0,1 0,-20 0,20 0,-20 0,20 0,0 0,19 0,-19 0,20 0,-40 0,20 0,-20 0,20 0,0 0,-1 0,-19 0,20 0,0 0,-20 0,20 0,-20 0,20 0,-20 0,20 0,-20 0,19 0,1 0,20 0,-20 0,-20 0,39 0,-39 0,20 0,0 0,0 0,20 0,-1 0,21 0,-40 0,0 0,-1 0,1 0,0 0,-20 0,20 0,-20 0,20 0,0 0,-1 0,1 0,-20 0,20 0,-20 0,20 0,0 0,0 0,-1 0,1 0,20 0,-40 0,20 0,-20 0,20 0,0 0,-1 0,-19-11,20 11,-20 0,40 0,-40 0,20 0,-20 0,20 0,-20 0,39 0,-39 0,20 0,-20 0,40 0,-40 0,20 0,-20 0,19 0,-19 0,40 0,20 0,-41 0,1 0,0 0,0 0,-20 0,20 0,0 0,19 0,1 0,-20 0,0 0,-20 0,20 0,-1 0,-19 0,20 0,0-11,0 11,0 0,0 0,19 0,-39 0,20 0,-20 0,20 0,-20 0,20 0,0 0,-20 0,19 0,-19 0,20 0,-20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3-03T08:46:14.4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11,'0'0,"39"0,-19 0,20 0,-40 0,20 0,-20 0,39 0,-39 0,20 0,0 0,0 0,-20 0,20 0,19 0,1 0,-40-12,40 12,-40 0,20 0,-20 0,39 0,-39 0,20 0,-20 0,20 0,-20 0,20 0,0 0,0 0,0 0,-20 0,19 0,1 0,-20 0,20 0,-20 0,20 0,-20 0,20 0,0 0,19 0,-19 0,0 0,-20 0,20 0,20 0,-40 0,19 0,-19 0,20 0,-20 0,40 0,-20 0,0 0,-20 0,19 0,1 0,-20 0,20 0,0 0,0 0,-20 0,20 0,0 0,-1 0,-19 0,20 0,0 0,0 0,0 0,0 0,19 0,-39 0,20 0,0 0,-20 0,40 0,-40 0,20 0,-20 0,19 0,-19 0,40 0,-40 0,20 0,-20 0,20 0,0 0,-20 0,20 0,-20 0,19 0,-19 0,20 0,0 0,0 0,20 0,-40 0,19 0,1 0,0 12,-20-12,20 0,-20 0,20 0,0 0,-20 0,20 0,-1 0,-19 0,20 0,0 0,-20 0,20 0,0 0,0 0,-20 0,19 0,-19 0,20 0,0 0,0 0,0 0,0 0,0 0,-1 0,1 0,0 0,20 0,-40 0,40 0,-21 0,21 0,-20 0,0 0,-20 0,20 0,-1 0,1 0,-20 0,20 0,-20 0,20 0,-20 0,20 0,0 0,0 0,-20 0,19 0,1 0,0 0,-20 0,20 0,0 0,0 0,-20 0,19 0,-19 0,20 0,-20 0,40 0,-40 0,20 0,0 0,0 0,-1 0,1 0,0 0,0 0,0 0,0 0,19 0,-39 0,20 0,0 0,0 0,0 0,0 0,-1 0,1 0,-20 0,20 0,0 0,-20 0,20 0,-20 0,20 0,-20 0,20 0,-20 0,19 0,1 0,-20 0,20 0,-20 0,20 0,-20 0,40 0,-40 0,19 0,1 0,0 0,-20 0,20 0,0 0,20 0,-40 0,39 0,-19 0,0 0,0 0,0 0,-1 0,-19 0,20 0,-20 0,20 0,0 0,0 0,-20 0,20 0,-20 0,20 0,-1 0,1 0,-20 0,20 0,-20 0,20 0,-20 0,20 0,0 0,-20 0,20 0,-20 0,19 0,1 0,0 0,0 0,-20 0,20 0,0 0,-1 0,1 0,0 0,-20 0,20 0,20 0,-40 0,20 0,-1 0,1 0,0 0,-20 0,40 0,-20 0,-20 0,39 0,-39 0,20 0,0 0,0 0,-20 0,20 0,-20 0,20 0,-1 0,1 0,20 0,-40 0,40 0,-20 0,-1 0,1 0,0 0,0 0,0 0,0 0,-20 0,19 0,1 0,0 0,-20 0,20 0,0 0,0 0,-20 0,20 0,-20 0,19 0,1 0,0 0,-20 0,20 0,0 0,0 0,-1 0,-19 0,20 0,0 0,20 0,0 0,-21 0,1 0,0 0,-20 0,20 0,-20 0,20 0,0 0,-1 0,-19 0,40 0,-40 0,20 0,0 0,-20 0,20 0,0 0,-20 0,19 0,-19 0,20 0,-20 0,20 0,0 0,-20 0,20 0,0 0,-20 0,20 0,-1 0,-19 0,20 0,20 0,-40 0,20 0,-20 0,20 0,-1 0,-19 0,20 0,20 0,-20 0,-20 0,40 0,-40 0,19 0,1 0,0 0,-20 0,20 0,0 0,0 0,-20 0,19 0,-19 0,20 0,0 0,0 0,-20 0,20 0,-20 0,20 0,-20 0,20 0,-1 0,-19 0,20 0,-20 0,20 0,-20 0,20 0,0 0,0 0,-1 0,1 0,-20 0,20 0,-20 0,20 0,20 0,-40 0,39 0,-39 0,20 0,20 0,-40 0,20 0,0 0,0 0,-1 0,1 0,0 0,-20 0,20 0,-20 0,20 0,-20 0,39 0,-39 0,20 0,0 0,20 0,-40 0,40 0,-21 0,1 0,0 0,-20 0,20 0,-20 0,20 0,0 0,-20 0,19 0,-19 0,40 0,-20 0,-20 0,40 0,-40 0,20 0,-20 0,19 0,-19 0,40 0,-40 0,20 0,0 0,0 0,0 0,-1 0,1 0,0 0,20 0,-40 0,20 0,-1 0,-19 0,20 0,0 0,-20 0,20 0,0 0,20 0,-1 0,-19 0,0 0,0 0,0 0,-1 0,21 0,-20 0,0 0,20 0,-40 0,19 0,1 0,0 0,20 0,-20 0,19 0,-19 0,20 0,-20 0,-20 0,20 0,-1 0,-19 0,20 0,-20 0,20 0,-20 0,20 0,0 0,-20 0,20 0,-20 0,20 0,-20 0,19 0,1 0,-20 0,20 0,0 0,-20 0,20 0,0 0,-20 0,19 0,21 0,0 0,-20 0,0 0,19 0,-39 0,20 0,-20 0,20 0,0 0,0 0,-20 0,19 0,1 0,0 0,0 0,-20 0,40 0,-20 0,-20 0,19 0,1 0,-20 0,20 0,20 0,-20 0,0 0,19 0,-19 0,-20 0,40 0,-40 0,20 0,-1 0,1 0,20 0,-20 0,-20 0,40 0,-40 0,19 0,1 0,0 0,0 0,0 0,0 0,-20 0,19 0,-19 0,20 0,-20 0,40 0,-40 0,20 0,-20 0,20 0,-20 0,20 0,-1 0,1 0,-20 0,20 0,0 0,-20 0,20 0,-20 0,20 0,-1 0,1 0,-20 0,20 0,-20 0,20 0,-20 0,20 0,0 0,-20 0,20 0,39 0,-39 0,-20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4-14T11:49:37.3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0 141,'0'0,"20"0,-20 0,20 0,-20 0,19 0,-19 0,20 0,0 0,20 0,-20 0,19 0,1 0,-20 0,20 0,-40 0,19 0,-19 0,40 0,-20 0,0 0,0 0,-1 0,1 0,-20 19,20-19,-20 0,20 0,0 0,0 0,0 0,-20 0,19 0,1 0,0 0,20 0,-20 0,19 0,-19 0,20 0,-40 0,20 0,-20 0,39 0,-39 0,20 0,-20 0,20 0,-20 0,20 0,0 0,0 0,-1 0,1 0,20 0,-20 0,-20 0,20 0,-1 0,1 0,-20 0,40 0,-40 0,20 0,0 0,-1 0,1 0,20 0,-40-19,20 19,0 0,19-20,-19 20,0 0,0 0,0-20,39 20,-19-20,-20 20,20 0,-1 0,1 0,-20 0,19-20,-19 20,-20 0,20 0,0 0,0-20,-20 20,20 0,-20 0,20 0,-1 0,1 0,0 0,0 0,0 0,0-19,-1 19,1 0,0-20,-20 20,20 0,0 0,-20 0,20 0,-20 0,19 0,-19 0,20 0,0 0,-20 0,20 0,0 0,-20 0,20 0,0 0,-20 0,19 0,-19 0,20 0,0 0,0 0,-20 0,20 0,-20 0,20 0,-1 0,-19 0,20 0,-20 0,20 0,-20 0,20 0,0 0,19 0,1 20,0-1,-20-19,19 0,1 0,-20 0,0 0,0 0,-1 0,1 0,0 0,0 0,20 20,-1 0,-39-20,40 0,0 0,-20 0,-1 0,1 0,0 0,0 0,0 0,0 0,-20 0,20 0,-20 0,19 0,41 0,-20 0,-1 0,1 0,-20 0,39 0,-19 0,0 0,-20 0,19 20,-19-20,20 0,-20 0,-1 0,1 0,20 20,-20-20,19 0,-19 0,40 0,-20 0,19 0,-39 0,20 0,-21 0,21 0,-20 0,0 0,0 0,0 0,-1 0,1 0,0 0,20 0,-20 0,-1 0,1 0,20 0,-20 0,0 0,39 20,-39-20,0 0,20 0,-21 0,1 0,20 0,0 0,19 19,1-19,-21 0,21 20,-60-20,40 0,-21 0,1 0,0 0,0 0,0 0,19 0,-19 0,0 0,0 0,0 0,0 0,0 0,-1 0,1 0,40 0,-40 0,-1 0,1 0,40 0,-40 0,0 0,19 0,-19 0,20 0,-20 0,19 0,-19 0,0 0,0 0,20 0,-21 0,21 0,-20 0,20 0,-21 0,1 0,20 0,-40 0,20 0,19 0,-39 0,20 0,20 0,-20 0,0 0,19 0,-19 0,0 0,0 0,20 0,-1 0,1 0,-20 0,19 0,1 0,-20 0,0 0,20 0,-21 0,21 0,-40 0,20 0,0 0,19 0,-19 0,0 0,20 0,0 0,-40 0,39 0,-19 0,-20 0,20 0,0 0,0 0,-1 0,1 0,0 0,40 0,-21 0,1 0,0 0,-20 0,19 0,1 0,-20 0,19 0,-19 0,20 0,-20 0,0 0,19 0,-19 0,0 0,0 0,20 0,-21 0,1 0,-20 0,20 0,-20 0,20 0,0 0,0 0,-20 0,19 0,1 0,0 0,0 0,-20 0,20 0,-20 0,40 0,-40 0,19 0,-19 0,20 0,-20 0,20 0,0 0,-20 0,20 0,0 0,-1 0,-19 0,20 0,0 0,-20 0,40 0,-40 0,20 0,19 0,-39 0,20 0,0 0,0 0,0 0,0 0,-1 0,-19 0,20 0,-20 0,40 0,-20 0,0 0,0 0,-20 0,59-20,-39 20,20-19,-21 19,1 0,-20 0,20 0,0 0,-20 0,20 0,0 0,-1 0,21 0,-20 0,0 0,-20 0,20 0,39-40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4-14T11:49:46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1,'20'0,"0"0,59 0,-59 0,40 0,-21 0,1 0,-40 0,40 0,-20 0,19 0,-19 0,-20 0,40 0,-40 0,20 0,-20 0,19 0,1 0,0 0,0 0,40 0,-41 0,-19 0,20 0,0 0,-20 0,20 0,0 0,0 0,-1 0,1 0,0 0,-20 0,40 0,-40 0,20 0,0 0,19 0,-19 0,20 0,-1 0,21 0,-40 0,0 0,-1 0,1 0,0 0,20 0,0 0,-21 0,1 0,0 0,40 0,-41 0,1 0,20 0,0 0,-21 0,21 0,0 0,-20 0,-20 0,20 0,-1 0,-19 0,20 0,20 0,-20 0,0 0,19 0,-19 0,0 0,0 0,20 0,-40 0,39 0,-19 0,40 0,-41 0,1 0,0 0,20 0,-20 0,0 0,19 0,-19 0,0 0,0 0,19 0,-19 0,20 0,0 0,-40 0,19 0,41 0,-60 0,20 0,20 0,-1 0,-19 0,0 0,0 0,0 0,-1 0,21 0,-20 0,20 0,-21 0,21 0,-40 0,40 0,-20 0,0 0,-1 0,1 0,0 0,0 0,0 0,0 0,19 0,1 0,0 0,-20 0,19 0,1 0,0 0,-1 0,21 0,-1 0,1 0,-1 0,-19 20,-20-20,20 0,-21 0,1 0,0 0,20 0,0 0,-1 0,1 0,0 0,19 0,-59 0,20 0,20 0,-40 0,19 0,21 0,0 0,-40 0,40 0,-1 0,-19 0,0 0,0 0,19 0,1 0,-20 0,20 0,-20 0,39 0,-39 0,-20 0,20 0,0 0,-1 20,1-20,0 0,0 0,0 0,0 0,0 0,-1 0,21 0,-20 0,0 0,0 0,19 0,-19 0,0 0,0 0,0 0,19 0,-19 0,20 0,-20 0,0 0,-1 0,1 0,0 0,20 0,-20 0,19 0,1 0,0 0,-21 0,1 0,0 0,-20 0,40 0,-20 0,0 0,39 0,-39 0,20 0,-1 0,-39 0,20 0,-20 0,40 0,-40 0,20 0,19 0,-19 0,0 0,20 0,-40 0,20 0,-1 0,1 0,0 0,0 0,0 0,20 0,-1 0,-19 0,-20 0,20 0,0 0,39 0,1 0,-1 0,1 0,-20 0,-1 0,21 0,-40 0,19 0,1 0,-20 0,0 0,19 0,-19 0,0 0,0 0,20 0,-21 0,-19 0,40 0,0 0,-40 0,39 0,-39 0,20 0,0 0,-20 0,40 0,-20 0,0 0,19 0,-19 0,0 0,0 0,0 0,-1 0,21 0,0 0,-20 0,19 0,1 0,0 0,-1 0,-19 0,0 0,20 0,-40 0,20 0,19 0,-19 0,0 0,0 0,39 0,-59 0,40 0,-20 0,20 0,-1 0,1 0,0 0,-21 0,21 0,-20 0,0 0,-20 0,20 0,0 0,-1 0,21 0,0 0,-1 0,-19 0,20 0,0 0,-1 0,-19 0,0 0,0 0,20 0,-21 0,1 0,20 0,-20 0,0 0,0 0,-1 0,1 0,20 0,-40 0,20 0,19 0,-19 0,0 0,20 0,-1 0,1 0,-40 0,40 0,-20 0,0 0,-1 0,21 0,-20 0,0 0,19 0,-19 0,20 0,-20 0,19 0,1 0,-20 0,0 0,20 0,-40 0,19 0,21 0,0 0,-20 0,-1 0,1 0,-20 0,40 0,-20 0,-20 0,40 0,-1 0,-39 0,40 0,-20 0,0 0,-1 0,21 0,-20 0,20 0,-1 0,1 0,20 0,-21 0,-19 0,20 0,19 0,-19 0,-20 0,20 0,-21 0,41 0,-40 0,19 0,-19 0,20 0,-20 0,19 0,-19 0,40 0,-40 0,39 0,-19 0,-20 0,19 0,-19 20,0-20,0 0,20 0,-20 0,19 0,-19 0,-20 0,20 0,0 0,0 0,-1 0,1 0,0 0,-20 0,20 0,0 0,0 0,-20 0,20 0,-1 0,1 0,0 0,-20 0,20 0,-20 0,20 0,0 0,-1 0,1 0,0 0,-20 0,20 0,0 0,0 0,-1 0,21 0,-40 0,20 0,-20 0,20 0,0 0,19 0,-39 0,20 0,0 0,-20 0,20 0,0 0,-20 0,20 0,-20 0,19 0,1 0,0 0,0 0,-20 0,20 0,0 0,-1 0,-19 0,20 0,-20 0,40 0,-20 0,0 0,-20 0,20 0,-20 0,19 0,1 0,0 0,-20 0,20 0,20 0,-40 0,19 0,1 0,0 0,0 0,-20 0,40 0,-1 0,-19 0,0 0,0 0,0 0,0 0,-20 0,19 0,-19 0,40 0,-20 0,0 0,0 0,0 0,-20 0,19 0,1 0,0 0,-20 0,40 0,-20 0,-20 0,39 0,-19 0,0 0,0 0,0 0,-1 0,-19 0,20 0,-20 0,20 0,0 0,0 0,-20 0,40 0,-21 0,-19 0,20-20,0 20,0 0,-20 0,20-20,-20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4-14T11:49:57.0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70,'0'0,"20"0,-20 0,20 0,-20 0,39 0,-39 0,20 0,0 0,0 0,0 0,19 0,-19 0,20 0,-20 0,19 0,-19 0,-20 0,20 0,0 0,-20 0,20 0,-20 0,39 0,-19 0,0 0,0 0,-20 0,20 0,-20 0,20 0,0 0,-1 0,-19 0,20 0,-20 0,40 0,-20 0,0 0,-1 0,41 0,-20 0,19 0,-39 0,0 0,20 0,-21 0,1 0,0 0,0 0,0 0,-20 0,20 0,-20 0,39 0,-39 0,20 0,-20 0,20 0,20 0,-40 0,39 0,-19 0,0 0,0 0,20 0,-40 0,39 0,-19 0,20 0,-1 0,-19 0,0 0,40 0,-21 0,1 0,0 0,19 0,-19 0,0 0,-1 0,21 0,-1 0,-19 0,20 0,-40 0,19 0,-19 0,20 0,19 0,-19 0,19 0,1 0,-20 0,19 0,-19 0,0 0,-21 0,1 0,-20 0,20 0,0 0,0 0,-20 0,39 0,-39 0,20 0,0 0,0 0,-20 0,20 0,-20 0,20 0,-20 0,20 0,-1 0,1 0,0 0,0 0,-20 0,20 0,0 0,-20 0,39-20,-39 20,40 0,-40 0,20 0,20 0,-1 0,-19 0,0 0,20 0,19 0,-59 0,40 0,-20 0,0 0,-1 0,1 0,40 0,-40 0,-1 0,21 0,-20 0,20 0,-21 0,1 0,-20 0,20 0,40 0,-40 0,-1 0,21 0,-20 0,39 0,-39 0,-20 0,40 0,-20 0,19 0,-19 0,20 0,-20 0,0 0,19 0,-19 0,0 0,0 0,0 0,19 0,-19 0,0 0,0 0,0 0,0 0,0 0,-1 0,-19 0,20 0,20 0,-20 0,19 0,-19 0,20 0,0 0,-1 0,-19 0,0 0,20 0,-20 0,19 0,1 0,0 0,19 0,-39 0,0 0,0 0,19 0,-19 0,20 0,-20 0,19 0,-19 0,0 0,0 0,-20 0,40 0,-40 0,19 0,1-20,0 1,-20 19,20 0,-20 0,20 0,0 0,0 0,-1 0,-19 0,20 0,-20 0,20 0,0 0,0 0,-20 0,20 0,-1 0,1 0,20 0,-40 0,40 0,-20 0,19 0,-19 0,0 0,0 0,-20 0,39 0,-39 0,20 0,0 0,0 0,20 0,-1 0,1 0,-20 0,20 0,-1 0,-39 0,20 0,20 0,-40 0,39 0,-19 0,0 0,0 0,0 0,0 0,0 0,-1 0,1 0,0 0,20 0,-40 0,39 0,-39 0,20 0,20 0,-20 19,0-19,-1 0,1 0,0 0,-20 0,20 0,20 0,-20 0,-1 0,21 0,-20 0,0 0,19 0,-19 0,0 0,20 0,-20 0,19 0,-19 0,40 0,-21 0,-19 0,0 0,20 0,-20 0,0 0,-1 0,21 0,20 20,-21-20,1 0,0 0,-1 0,21 0,-60 0,20 0,39 0,-59 0,20 0,0 0,20 0,-21 0,21 0,-20 0,0 0,0 0,-1 0,21 0,-20 0,20 0,-20 0,-1 0,1 0,40 0,-21 0,1 0,0 0,0 0,-1 0,-19 0,0 0,20 0,-21 0,21 0,0 0,-20 0,19 0,-19 0,0 0,-20 0,20 0,-20 0,20 0,-20 0,39 0,-19 0,0 0,0 0,-20 0,40 0,-21 0,-19 0,40 0,0 0,0 0,-21 0,1 0,20 0,-20 0,0 0,19 0,-19 0,0 0,0 0,19 0,-19 0,0 0,20 0,0 0,-21 0,21 20,-40-20,20 0,0 0,-20 0,20 0,-1 0,1 0,0 0,0 0,0 0,0 0,0 0,-20 0,19 0,21 0,-20 0,0 0,19 0,-19 0,20 0,-20 0,0 0,-20 0,39 0,-19 0,0 0,0 0,0 0,19 0,-19 0,20 0,0 0,-1 0,1 0,-20 0,20 0,-21 0,1 0,0 0,0 0,0 0,0 0,-1 0,1 0,20 0,-20 0,0 0,-1 0,1 0,0 0,20 0,-40 0,20 0,0 0,-1 0,1 0,-20 0,20 0,-20 0,40 0,-1 0,-19 0,0 0,0 0,0 0,0 0,0 0,-1 0,1 0,20 0,-20 0,19 0,-19 0,0 0,-20 0,40 0,-40 0,20 0,-20 0,20 0,-1 0,1 0,-20 0,20 0,20 0,-20 0,-1 0,1 0,-20 0,20 0,0 0,0 0,0 0,-1 0,21 0,-40 0,20 0,-20 0,20 0,20 0,-40 0,39 0,-39 0,20 0,0 0,-20 0,20 0,0 0,-20 0,19 0,1 0,0 0,-20 0,20 0,0 0,0 0,-1 0,1 0,-20 0,40 0,-40 0,20 0,-20 0,20 0,-20 0,20 0,-1 0,1 0,-20 0,20 0,0 0,-20 0,20 0,19 0,-39 0,20 0,-20 0,20 0,20 0,-40 0,20 0,-20 0,39 0,-19 0,0 0,-20 0,20 0,-20 0,20 0,-20 0,20 0,-1 0,1 0,0 0,0 0,0 0,-20 0,20 0,0 0,-20 0,19 0,21 0,-20 0,0 0,0 0,-20 0,39 0,1 0,-40 0,20 0,0 0,-1 0,-19 0,40 0,-20 0,-20 0,20 0,0 0,0 0,-20 0,19 0,1-20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024" units="cm"/>
        </inkml:traceFormat>
        <inkml:channelProperties>
          <inkml:channelProperty channel="X" name="resolution" value="69" units="1/cm"/>
          <inkml:channelProperty channel="Y" name="resolution" value="34" units="1/cm"/>
        </inkml:channelProperties>
      </inkml:inkSource>
      <inkml:timestamp xml:id="ts0" timeString="2015-04-14T11:50:11.6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32,'20'-19,"0"19,19 0,1 0,39 0,-39 0,0 0,0 0,-21 0,1 0,20 0,-40 0,20 0,-20 0,20 0,19 0,-19 0,0 0,20 0,19 0,-39 0,0 0,20 0,-1 0,21 0,-20 0,-21 0,1 0,0 0,-20 0,40 0,-20 0,-1 0,21 0,20 0,-1 0,1 0,-40 0,-1 0,1 0,0 0,0 0,0 0,0 0,19 0,1 0,19 0,-19 0,20 0,-1 0,1 0,-1 0,-19 0,0 0,-1 0,1 0,0 0,-20 0,-1 0,21 0,-40 0,20 0,0 0,-20 0,40 0,-1 0,1 0,0 0,-21 0,41 0,-40 0,0 0,-1 0,21 0,20 0,-21 0,1 19,20-19,-1 0,-19 0,-1 0,1 0,0 0,-20 0,0 0,19 0,-39 0,20 0,40 0,-1 0,-39 0,40 0,-21 0,1 0,-20 0,19 0,1 0,0 0,0 0,-1 0,-19 0,40 0,-60 0,19 0,1 0,0 0,0 0,39 0,-19 0,-20 0,0 0,39 0,-39 0,0 0,0 0,20 0,-21 0,-19 0,40 20,-20-20,0 0,19 0,1 0,-40 0,20 0,20 0,-20 0,19 0,-19 0,40 0,-1 0,-19 20,0-20,-21 0,21 0,-20 0,0 0,19 0,1 0,0 0,-20 0,19 0,-19 0,0 0,0 0,0 0,19 0,-39 0,20 0,40 0,-21 0,21 0,-20 0,19 0,-19 0,19 0,-39 0,0 0,-20 0,40 0,-40 0,20 0,-1 0,1 0,0 0,0 0,0 0,-20 0,20 0,19 0,1 0,0 0,19 0,-19 0,0 0,19 0,1 0,-21 0,21 0,0 0,-21 0,21 0,-1 0,1 0,-40 0,19 0,-19 0,20 0,0 0,-1 0,1 0,0 0,19 0,-19 0,-1 0,1 0,0 20,-20-20,19 0,1 0,0 0,-20 0,-1 0,1 0,20 0,0 0,-1 0,21 0,-1 0,-19 0,20 0,-21 0,1 0,0 0,19 0,-39 0,20 0,-1 0,-19 0,0 0,40 0,-40 0,19 0,1 0,-20 0,39 0,-19 0,19 0,-19 0,40 0,-41 0,1 0,0 0,-21 0,21 0,-20 0,20 0,-20 0,-1 0,1 0,0 0,20 0,-1 0,-19 0,20 0,0 0,19 0,-19 0,19 0,21 0,-41 0,1 0,-20-20,40 20,-21 0,-19 0,20 0,-20 0,19 0,21 0,-21 0,1 0,0 0,-20 0,19 0,1 0,-20 0,39 0,-39 0,20 0,0 0,-1 0,1 0,20 0,-41 0,1 0,-20 0,40 0,0 0,-40 0,20 0,-1 0,21 0,0 0,-20 0,19 0,-19 0,20 0,-1 0,-19 0,0 0,20 0,0 0,-1 0,1 0,0 0,-1 0,1 0,0 0,-1 0,1 0,-20 0,20 0,-1 0,-19 0,0 0,20 0,-1 0,1 0,-20 0,20 0,-21 0,21 0,-20 0,0 0,19 0,-19 0,0 0,0 0,20 0,-20 0,-1 0,1 0,0 0,0 0,20 0,-40 0,19 0,1 0,0 0,0 0,-20 0,20 0,-20 0,20 0,-1 0,1 0,-20 0,40 0,-40 0,20 0,-20 0,40 0,-40 0,19 0,1 0,0 0,0 0,0 0,-20 0,20 0,-1 0,-19 0,20 0,20 0,-40 0,20 0,0 0,-1 0,-19 0,20 0,20 0,-40 0,20 0,0 0,-20 0,39 0,-19 0,0 0,-20 0,20 0,0 0,-20 0,20 0,-1 0,-19 0,20 0,-20 0,40 0,-40 0,20 0,20 0,-21 0,21 0,-20 0,0 0,-20 0,20 0,-1 0,-19 0,40 0,-20 0,20 0,-20-20,-1 20,1 0,-20 0,20 0,-20 0,20 0,0 0,0 0,-20 0,19 0,1-20,-20 20,20 0,-20 0,20 0,0-19,0 19,-20 0,19 0,-19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08717-0836-4914-95DA-93B4129EA80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31377-841A-4518-BC0A-052E5F9A9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5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1377-841A-4518-BC0A-052E5F9A986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1377-841A-4518-BC0A-052E5F9A986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1377-841A-4518-BC0A-052E5F9A986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0FA4-CFEA-41CC-8871-3BD16B9BAFAE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4196-9D18-4A48-999C-8A7C024EA870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20E8-E042-4B89-8891-453393666BCF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8EF1-EECC-4294-A548-586D8BA505B9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3959-D1D6-4AA8-B785-807DB7DEE77A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5C94-9EDA-4A38-8092-15112D64688A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1A52-20DD-445A-94C6-73DFD17E423E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E889-B579-4D8A-9AB3-1E310839D399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B8ED5-313A-48B8-9CA1-B9A411CA2E0A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06C7-4269-4DA2-B0D1-3AE7F3E5610A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7A0-A27B-4F7E-9D8F-07981EF6F87E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CAA0-2DAE-4ED4-A757-016B46510D2C}" type="datetime1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B7F6-C8F3-4395-AE76-639FD6799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lib.fa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6.emf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customXml" Target="../ink/ink6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5.emf"/><Relationship Id="rId5" Type="http://schemas.openxmlformats.org/officeDocument/2006/relationships/image" Target="../media/image61.png"/><Relationship Id="rId15" Type="http://schemas.openxmlformats.org/officeDocument/2006/relationships/image" Target="../media/image67.emf"/><Relationship Id="rId10" Type="http://schemas.openxmlformats.org/officeDocument/2006/relationships/customXml" Target="../ink/ink5.xml"/><Relationship Id="rId4" Type="http://schemas.openxmlformats.org/officeDocument/2006/relationships/image" Target="../media/image60.png"/><Relationship Id="rId9" Type="http://schemas.openxmlformats.org/officeDocument/2006/relationships/image" Target="../media/image64.emf"/><Relationship Id="rId14" Type="http://schemas.openxmlformats.org/officeDocument/2006/relationships/customXml" Target="../ink/ink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ЭЛЕКТРОННАЯ БИБЛИОТЕКА ФИНАНСОВОГО УНИВЕРСИТЕТА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http://elib.fa.ru/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РУКОВОДСТВО ПОЛЬЗОВАТЕЛЯ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043608" y="274638"/>
            <a:ext cx="69847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СТРУКТУРА ИНТЕРФЕЙСА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395536" y="1340769"/>
            <a:ext cx="7834064" cy="7200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Поисковый механизм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68407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5"/>
            <a:ext cx="6839272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3528" y="3212976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 </a:t>
            </a:r>
            <a:r>
              <a:rPr lang="ru-RU" sz="2800" b="1" dirty="0" smtClean="0"/>
              <a:t>Системный навигатор</a:t>
            </a:r>
          </a:p>
          <a:p>
            <a:endParaRPr lang="ru-RU" sz="3200" dirty="0" smtClean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3789040"/>
            <a:ext cx="388843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42484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95536" y="4437113"/>
            <a:ext cx="6444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/>
              <a:t>  </a:t>
            </a:r>
            <a:r>
              <a:rPr lang="ru-RU" sz="2800" b="1" dirty="0" smtClean="0"/>
              <a:t>Статистика использования ресурсов</a:t>
            </a:r>
            <a:endParaRPr lang="ru-RU" sz="2800" dirty="0" smtClean="0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085185"/>
            <a:ext cx="3456384" cy="4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3" y="5085185"/>
            <a:ext cx="3240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95536" y="5589240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 Полезная информация</a:t>
            </a:r>
            <a:endParaRPr lang="ru-RU" sz="2800" dirty="0"/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6093296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6093296"/>
            <a:ext cx="266429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9" y="6093297"/>
            <a:ext cx="17281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1505" y="332655"/>
            <a:ext cx="5116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ПОИСК ДОКУМЕНТА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7"/>
            <a:ext cx="7200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ЭБ по умолчанию предлагает пользователю </a:t>
            </a:r>
            <a:r>
              <a:rPr lang="ru-RU" b="1" i="1" dirty="0" smtClean="0"/>
              <a:t>5 наиболее популярных ресурсов </a:t>
            </a:r>
            <a:r>
              <a:rPr lang="ru-RU" dirty="0" smtClean="0"/>
              <a:t>(по количеству обращений) и </a:t>
            </a:r>
            <a:r>
              <a:rPr lang="ru-RU" b="1" i="1" dirty="0" smtClean="0"/>
              <a:t>5 последних поступлений</a:t>
            </a:r>
            <a:r>
              <a:rPr lang="ru-RU" dirty="0" smtClean="0"/>
              <a:t>:</a:t>
            </a:r>
            <a:endParaRPr lang="ru-RU" i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51491" t="23389" r="17750" b="34144"/>
          <a:stretch/>
        </p:blipFill>
        <p:spPr bwMode="auto">
          <a:xfrm>
            <a:off x="540348" y="2131696"/>
            <a:ext cx="8064896" cy="3771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556" y="6098109"/>
            <a:ext cx="79928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(!) </a:t>
            </a:r>
            <a:r>
              <a:rPr lang="ru-RU" sz="1400" i="1" dirty="0" smtClean="0"/>
              <a:t>Если необходимо в любом из разделов вывести больше ресурсов по степени убывания, то следует кликнуть </a:t>
            </a:r>
            <a:r>
              <a:rPr lang="ru-RU" sz="1400" b="1" i="1" dirty="0" smtClean="0"/>
              <a:t>«Подробнее»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6" name="Стрелка вправо 5"/>
          <p:cNvSpPr/>
          <p:nvPr/>
        </p:nvSpPr>
        <p:spPr>
          <a:xfrm rot="18422224">
            <a:off x="416686" y="5882162"/>
            <a:ext cx="247324" cy="150426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8422224">
            <a:off x="4645115" y="5695971"/>
            <a:ext cx="178609" cy="140213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ПОИСК  ДОКУМЕНТА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3" y="1340768"/>
            <a:ext cx="792088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000" b="1" dirty="0" smtClean="0"/>
              <a:t>Контекстный поиск </a:t>
            </a:r>
            <a:r>
              <a:rPr lang="ru-RU" sz="2000" dirty="0" smtClean="0"/>
              <a:t>– </a:t>
            </a:r>
            <a:r>
              <a:rPr lang="ru-RU" sz="2000" dirty="0" err="1" smtClean="0"/>
              <a:t>поиск</a:t>
            </a:r>
            <a:r>
              <a:rPr lang="ru-RU" sz="2000" dirty="0" smtClean="0"/>
              <a:t> документа по слову или словосочетанию как в его библиографической записи (заглавии, ключевых словах и др.), так и любой части текста.</a:t>
            </a:r>
            <a:endParaRPr lang="ru-RU" sz="2000" b="1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852936"/>
            <a:ext cx="66247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 rot="18422224">
            <a:off x="6946460" y="3149295"/>
            <a:ext cx="264727" cy="127362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933056"/>
            <a:ext cx="5688631" cy="2520280"/>
          </a:xfrm>
          <a:prstGeom prst="rect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8" name="Прямоугольник 7"/>
          <p:cNvSpPr/>
          <p:nvPr/>
        </p:nvSpPr>
        <p:spPr>
          <a:xfrm>
            <a:off x="683568" y="2420889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/>
              <a:t>1. </a:t>
            </a:r>
            <a:r>
              <a:rPr lang="ru-RU" sz="1600" i="1" dirty="0" smtClean="0"/>
              <a:t>Запрос вводится в поисковое окно без каких-либо предварительных установок:</a:t>
            </a:r>
            <a:endParaRPr lang="ru-RU" sz="1600" b="1" i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284983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/>
              <a:t>2. </a:t>
            </a:r>
            <a:r>
              <a:rPr lang="ru-RU" sz="1600" i="1" dirty="0" smtClean="0"/>
              <a:t>В выданных по запросу документах следует обратить внимание на выделение поискового образа жирным шрифтом:</a:t>
            </a:r>
            <a:endParaRPr lang="ru-RU" sz="1600" b="1" i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8663" y="4408366"/>
            <a:ext cx="180801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(!)</a:t>
            </a:r>
            <a:r>
              <a:rPr lang="ru-RU" sz="1600" dirty="0" smtClean="0"/>
              <a:t> </a:t>
            </a:r>
            <a:r>
              <a:rPr lang="ru-RU" sz="1600" i="1" dirty="0" smtClean="0"/>
              <a:t>Если кликнуть </a:t>
            </a:r>
            <a:r>
              <a:rPr lang="ru-RU" sz="1600" b="1" i="1" dirty="0" smtClean="0"/>
              <a:t>«Поиск», </a:t>
            </a:r>
            <a:r>
              <a:rPr lang="ru-RU" sz="1600" i="1" dirty="0" smtClean="0"/>
              <a:t>не вводя  в поисковое окно запрос, то будет выведено все содержимое ЭБ</a:t>
            </a:r>
            <a:endParaRPr lang="ru-RU" sz="1600" b="1" i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ПОИСК  ДОКУМЕНТА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5"/>
            <a:ext cx="75608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sz="2400" b="1" dirty="0" smtClean="0"/>
              <a:t> Расширенный поиск </a:t>
            </a:r>
            <a:r>
              <a:rPr lang="ru-RU" sz="2400" dirty="0" smtClean="0"/>
              <a:t>– поиск документа при  ограничении соответствующих запросу документов некоторыми формально-логическими параметрами.</a:t>
            </a:r>
            <a:endParaRPr lang="ru-RU" sz="2400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75608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242088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i="1" dirty="0" smtClean="0"/>
              <a:t>Установить соответствующий режим в меню поискового механизма: </a:t>
            </a:r>
            <a:endParaRPr lang="ru-RU" i="1" dirty="0"/>
          </a:p>
        </p:txBody>
      </p:sp>
      <p:sp>
        <p:nvSpPr>
          <p:cNvPr id="6" name="Стрелка вправо 5"/>
          <p:cNvSpPr/>
          <p:nvPr/>
        </p:nvSpPr>
        <p:spPr>
          <a:xfrm rot="18422224">
            <a:off x="609757" y="3293310"/>
            <a:ext cx="264727" cy="127362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0100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</a:t>
            </a:r>
            <a:r>
              <a:rPr lang="ru-RU" i="1" dirty="0" smtClean="0"/>
              <a:t>В открывшемся пространстве изменить по своему усмотрению отмеченные по умолчанию параметры: </a:t>
            </a:r>
            <a:endParaRPr lang="ru-RU" i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75608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18422224">
            <a:off x="4130504" y="4922747"/>
            <a:ext cx="162900" cy="57481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558924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</a:t>
            </a:r>
            <a:r>
              <a:rPr lang="ru-RU" i="1" dirty="0" smtClean="0"/>
              <a:t>Ввести запрос в поисковое окно:  </a:t>
            </a:r>
            <a:endParaRPr lang="ru-RU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021288"/>
            <a:ext cx="763284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ПОИСК  ДОКУМЕНТА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68760"/>
            <a:ext cx="78488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 Атрибутный поиск </a:t>
            </a:r>
            <a:r>
              <a:rPr lang="ru-RU" dirty="0" smtClean="0"/>
              <a:t>– поиск документа путем ввода значений его составных частей (атрибутов).</a:t>
            </a:r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3285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i="1" dirty="0" smtClean="0"/>
              <a:t>Установить соответствующий режим в меню поискового механизма: </a:t>
            </a:r>
            <a:endParaRPr lang="ru-RU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75608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8422224">
            <a:off x="3490077" y="2933271"/>
            <a:ext cx="264727" cy="127362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14096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</a:t>
            </a:r>
            <a:r>
              <a:rPr lang="ru-RU" i="1" dirty="0" smtClean="0"/>
              <a:t>В одно или несколько открывшихся окон ввести нужное значение, характерное для заданного атрибута:</a:t>
            </a: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75608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13151948">
            <a:off x="1072724" y="4791694"/>
            <a:ext cx="265770" cy="154927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01317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 </a:t>
            </a:r>
            <a:r>
              <a:rPr lang="ru-RU" i="1" dirty="0" smtClean="0"/>
              <a:t>При необходимости в любом из окон можно поменять атрибут, логический оператор и статус значения:</a:t>
            </a:r>
            <a:endParaRPr lang="ru-RU" i="1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589240"/>
            <a:ext cx="1872208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877272"/>
            <a:ext cx="20882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805264"/>
            <a:ext cx="30099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828" y="188640"/>
            <a:ext cx="52452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ПОИСК  ДОКУМЕНТА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6853" y="908720"/>
            <a:ext cx="5703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ВЫВОД ДОКУМЕНТОВ ПО ЗАПРОСУ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50250" t="15809" r="843" b="8659"/>
          <a:stretch/>
        </p:blipFill>
        <p:spPr bwMode="auto">
          <a:xfrm>
            <a:off x="251520" y="1431940"/>
            <a:ext cx="8568952" cy="4085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661248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(!)  </a:t>
            </a:r>
            <a:r>
              <a:rPr lang="ru-RU" sz="1400" i="1" dirty="0" smtClean="0"/>
              <a:t>В правой колонке раскрываются фасеты, в которых </a:t>
            </a:r>
            <a:r>
              <a:rPr lang="ru-RU" sz="1400" b="1" i="1" dirty="0" smtClean="0"/>
              <a:t>выведенный массив сгруппирован </a:t>
            </a:r>
            <a:r>
              <a:rPr lang="ru-RU" sz="1400" i="1" dirty="0" smtClean="0"/>
              <a:t>по авторам, году публикации, названию коллекции, тематике, типу документа, коду специальности, языку, - с указанием количества документов для каждого значения. </a:t>
            </a:r>
          </a:p>
          <a:p>
            <a:r>
              <a:rPr lang="ru-RU" sz="1400" b="1" dirty="0" smtClean="0"/>
              <a:t>(!) </a:t>
            </a:r>
            <a:r>
              <a:rPr lang="ru-RU" sz="1400" i="1" dirty="0" smtClean="0"/>
              <a:t>Если под любым из фасетов кликнуть </a:t>
            </a:r>
            <a:r>
              <a:rPr lang="ru-RU" sz="1400" b="1" i="1" dirty="0" smtClean="0"/>
              <a:t>«Полный список»</a:t>
            </a:r>
            <a:r>
              <a:rPr lang="ru-RU" sz="1400" i="1" dirty="0" smtClean="0"/>
              <a:t>, то раскроются все значения данного фасета, относящиеся к выведенному массиву документов.</a:t>
            </a:r>
            <a:endParaRPr lang="ru-RU" sz="1400" i="1" dirty="0"/>
          </a:p>
        </p:txBody>
      </p:sp>
      <p:sp>
        <p:nvSpPr>
          <p:cNvPr id="6" name="Стрелка вправо 5"/>
          <p:cNvSpPr/>
          <p:nvPr/>
        </p:nvSpPr>
        <p:spPr>
          <a:xfrm rot="18422224">
            <a:off x="7019739" y="2761616"/>
            <a:ext cx="123662" cy="75213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00808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96953"/>
            <a:ext cx="288032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21089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9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ПОИСК  ДОКУМЕНТА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52736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РАСКРЫТИЕ  ДЕТАЛЬНОЙ ИНФОРМАЦИИ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640960" cy="15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70080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i="1" dirty="0" smtClean="0"/>
              <a:t>Выбрать документ из выведенного списка 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789040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(!)  </a:t>
            </a:r>
            <a:r>
              <a:rPr lang="ru-RU" sz="1400" i="1" dirty="0" smtClean="0"/>
              <a:t>Значок           в правой части записи появляется </a:t>
            </a:r>
            <a:r>
              <a:rPr lang="ru-RU" sz="1400" i="1" u="sng" dirty="0" smtClean="0"/>
              <a:t>только при авторизованном входе в систему </a:t>
            </a:r>
            <a:r>
              <a:rPr lang="ru-RU" sz="1400" i="1" dirty="0" smtClean="0"/>
              <a:t>и предоставляет пользователю возможность </a:t>
            </a:r>
            <a:r>
              <a:rPr lang="ru-RU" sz="1400" b="1" i="1" dirty="0" smtClean="0"/>
              <a:t>добавить документ в избранное, т.е. коллекцию, имеющую статус «Активная»)</a:t>
            </a:r>
            <a:r>
              <a:rPr lang="ru-RU" sz="1400" i="1" dirty="0" smtClean="0"/>
              <a:t>. </a:t>
            </a:r>
            <a:endParaRPr lang="ru-RU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288032" cy="2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73216"/>
            <a:ext cx="84969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45811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</a:t>
            </a:r>
            <a:r>
              <a:rPr lang="ru-RU" i="1" dirty="0" smtClean="0"/>
              <a:t>Раскрыть детальную информацию о документе, а также получить доступ к  тексту можно кликнув по заглавию документа или его изображению</a:t>
            </a:r>
            <a:endParaRPr lang="ru-RU" i="1" dirty="0"/>
          </a:p>
        </p:txBody>
      </p:sp>
      <p:sp>
        <p:nvSpPr>
          <p:cNvPr id="10" name="Стрелка вправо 9"/>
          <p:cNvSpPr/>
          <p:nvPr/>
        </p:nvSpPr>
        <p:spPr>
          <a:xfrm rot="18422224">
            <a:off x="681764" y="5741582"/>
            <a:ext cx="264727" cy="127362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8422224">
            <a:off x="3755477" y="5709855"/>
            <a:ext cx="361387" cy="118813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ДЕТАЛЬНАЯ  ИНФОРМАЦИЯ  О ДОКУМЕНТЕ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Общий вид (карточка)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165503"/>
            <a:ext cx="8496944" cy="6924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/>
              <a:t>(!)  </a:t>
            </a:r>
            <a:r>
              <a:rPr lang="ru-RU" sz="1300" i="1" dirty="0" smtClean="0"/>
              <a:t>В правом вернем углу можно </a:t>
            </a:r>
            <a:r>
              <a:rPr lang="ru-RU" sz="1300" i="1" u="sng" dirty="0" smtClean="0"/>
              <a:t>изменить форму просмотра библиографической записи</a:t>
            </a:r>
            <a:r>
              <a:rPr lang="ru-RU" sz="1300" i="1" dirty="0" smtClean="0"/>
              <a:t> (см. след. стр.)</a:t>
            </a:r>
          </a:p>
          <a:p>
            <a:r>
              <a:rPr lang="ru-RU" sz="1300" b="1" dirty="0" smtClean="0"/>
              <a:t>(!) </a:t>
            </a:r>
            <a:r>
              <a:rPr lang="ru-RU" sz="1300" i="1" dirty="0" smtClean="0"/>
              <a:t>Если кликнуть по любому из ключевых слов, то </a:t>
            </a:r>
            <a:r>
              <a:rPr lang="ru-RU" sz="1300" i="1" u="sng" dirty="0" smtClean="0"/>
              <a:t>будет выведен список однородных документов</a:t>
            </a:r>
            <a:r>
              <a:rPr lang="ru-RU" sz="1300" i="1" dirty="0" smtClean="0"/>
              <a:t> по выбранной теме.</a:t>
            </a:r>
            <a:endParaRPr lang="ru-RU" sz="13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84969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18422224">
            <a:off x="8025844" y="2487270"/>
            <a:ext cx="207798" cy="83259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8422224">
            <a:off x="6580138" y="3639397"/>
            <a:ext cx="207798" cy="83259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ДЕТАЛЬНАЯ  ИНФОРМАЦИЯ  О ДОКУМЕНТЕ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62880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Библиографическая запись в форме таблицы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869160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Библиографическая запись в форме </a:t>
            </a:r>
            <a:r>
              <a:rPr lang="en-US" dirty="0" smtClean="0">
                <a:solidFill>
                  <a:srgbClr val="0070C0"/>
                </a:solidFill>
              </a:rPr>
              <a:t>RUSMARC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522920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467544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7"/>
            <a:ext cx="71287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ДЕТАЛЬНАЯ  ИНФОРМАЦИЯ  О ДОКУМЕНТЕ</a:t>
            </a:r>
            <a:endParaRPr lang="ru-RU" sz="3600" dirty="0" smtClean="0"/>
          </a:p>
          <a:p>
            <a:pPr algn="ctr"/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28800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Информация о возможных действиях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5689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51845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80112" y="4581128"/>
            <a:ext cx="3096344" cy="216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 smtClean="0"/>
              <a:t>(!) </a:t>
            </a:r>
            <a:r>
              <a:rPr lang="ru-RU" sz="1500" i="1" dirty="0" smtClean="0"/>
              <a:t>Данная информация означает, что  документ </a:t>
            </a:r>
            <a:r>
              <a:rPr lang="ru-RU" sz="1500" i="1" u="sng" dirty="0" smtClean="0"/>
              <a:t>можно читать и печатать</a:t>
            </a:r>
            <a:r>
              <a:rPr lang="ru-RU" sz="1500" i="1" dirty="0" smtClean="0"/>
              <a:t> как авторизованным, так и анонимным пользователям, но </a:t>
            </a:r>
            <a:r>
              <a:rPr lang="ru-RU" sz="1500" i="1" u="sng" dirty="0" smtClean="0"/>
              <a:t>только в локальной сети </a:t>
            </a:r>
            <a:r>
              <a:rPr lang="ru-RU" sz="1500" i="1" u="sng" dirty="0" err="1" smtClean="0"/>
              <a:t>Финуниверситета</a:t>
            </a:r>
            <a:r>
              <a:rPr lang="ru-RU" sz="1500" i="1" dirty="0" smtClean="0"/>
              <a:t>. </a:t>
            </a:r>
          </a:p>
          <a:p>
            <a:r>
              <a:rPr lang="ru-RU" sz="1500" b="1" i="1" dirty="0" smtClean="0"/>
              <a:t>«Скачивать» документ, а также просматривать его «из дома» невозможно</a:t>
            </a:r>
            <a:r>
              <a:rPr lang="ru-RU" sz="1500" i="1" dirty="0" smtClean="0"/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ОГЛАВЛЕНИЕ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363272" cy="514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272"/>
              </a:tblGrid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РАЗДЕЛЫ                                                                 СЛАЙДЫ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</a:t>
                      </a:r>
                      <a:r>
                        <a:rPr lang="ru-RU" baseline="0" dirty="0" smtClean="0"/>
                        <a:t> доступа                                                                               3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Настройка</a:t>
                      </a:r>
                      <a:r>
                        <a:rPr lang="ru-RU" baseline="0" dirty="0" smtClean="0"/>
                        <a:t> интерфейса                                                                            4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Авторизация пользователя                                                                   5-6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Авторизация пользователей из филиалов                                          7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Сервис авторизованного пользователя                                             8-9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интерфейса                                                                             10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Поиск</a:t>
                      </a:r>
                      <a:r>
                        <a:rPr lang="ru-RU" baseline="0" dirty="0" smtClean="0"/>
                        <a:t> документа </a:t>
                      </a:r>
                      <a:r>
                        <a:rPr lang="en-US" baseline="0" dirty="0" smtClean="0"/>
                        <a:t>[</a:t>
                      </a:r>
                      <a:r>
                        <a:rPr lang="ru-RU" baseline="0" dirty="0" smtClean="0"/>
                        <a:t>основные виды и режимы</a:t>
                      </a:r>
                      <a:r>
                        <a:rPr lang="en-US" baseline="0" dirty="0" smtClean="0"/>
                        <a:t>]                              </a:t>
                      </a:r>
                      <a:r>
                        <a:rPr lang="ru-RU" baseline="0" dirty="0" smtClean="0"/>
                        <a:t> 11</a:t>
                      </a:r>
                      <a:r>
                        <a:rPr lang="en-US" baseline="0" dirty="0" smtClean="0"/>
                        <a:t>-1</a:t>
                      </a:r>
                      <a:r>
                        <a:rPr lang="ru-RU" baseline="0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Детальная</a:t>
                      </a:r>
                      <a:r>
                        <a:rPr lang="ru-RU" baseline="0" dirty="0" smtClean="0"/>
                        <a:t> информация о документе                                               17-19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Просмотр и чтение документа                                                           20-24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Контекстный</a:t>
                      </a:r>
                      <a:r>
                        <a:rPr lang="ru-RU" baseline="0" dirty="0" smtClean="0"/>
                        <a:t> поиск в документе                                                          25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Копирование фрагментов</a:t>
                      </a:r>
                      <a:r>
                        <a:rPr lang="ru-RU" baseline="0" dirty="0" smtClean="0"/>
                        <a:t> текста                                                         26</a:t>
                      </a:r>
                      <a:endParaRPr lang="ru-RU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dirty="0" smtClean="0"/>
                        <a:t>Печать документа                                                                                    27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ПРОСМОТР И ЧТЕНИЕ ДОКУМЕНТА</a:t>
            </a: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 </a:t>
            </a:r>
            <a:r>
              <a:rPr lang="ru-RU" sz="2400" b="1" i="1" dirty="0" smtClean="0"/>
              <a:t>Документ для использования можно раскрыть, кликнув по </a:t>
            </a:r>
            <a:r>
              <a:rPr lang="en-US" sz="2400" b="1" i="1" dirty="0" smtClean="0"/>
              <a:t>web-</a:t>
            </a:r>
            <a:r>
              <a:rPr lang="ru-RU" sz="2400" b="1" i="1" dirty="0" smtClean="0"/>
              <a:t>адресу в конце библиографического описания: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806489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8422224">
            <a:off x="1179536" y="3927431"/>
            <a:ext cx="207798" cy="83259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365104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… или ниже, в позиции: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437112"/>
            <a:ext cx="36724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18422224">
            <a:off x="6580139" y="4719519"/>
            <a:ext cx="207798" cy="83259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157192"/>
            <a:ext cx="82089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(!)</a:t>
            </a:r>
            <a:r>
              <a:rPr lang="ru-RU" i="1" dirty="0" smtClean="0"/>
              <a:t> Для других документов в позиции «Разрешенные действия» возможно также наличие опции </a:t>
            </a:r>
            <a:r>
              <a:rPr lang="ru-RU" b="1" i="1" dirty="0" smtClean="0"/>
              <a:t>«Загрузить»</a:t>
            </a:r>
            <a:r>
              <a:rPr lang="ru-RU" i="1" dirty="0" smtClean="0"/>
              <a:t>, что позволяет сохранить документ в </a:t>
            </a:r>
            <a:r>
              <a:rPr lang="en-US" i="1" dirty="0" err="1" smtClean="0"/>
              <a:t>pdf</a:t>
            </a:r>
            <a:r>
              <a:rPr lang="en-US" i="1" dirty="0" smtClean="0"/>
              <a:t>-</a:t>
            </a:r>
            <a:r>
              <a:rPr lang="ru-RU" i="1" dirty="0" smtClean="0"/>
              <a:t>формате на любом доступном носителе.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ПРОСМОТР И ЧТЕНИЕ ДОКУМЕНТА</a:t>
            </a:r>
            <a:endParaRPr lang="ru-RU" sz="3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208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5364088" y="3356992"/>
            <a:ext cx="576064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4572000" y="3356992"/>
            <a:ext cx="576064" cy="36004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165304"/>
            <a:ext cx="82089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/>
              <a:t>(!)</a:t>
            </a:r>
            <a:r>
              <a:rPr lang="ru-RU" sz="1200" i="1" dirty="0" smtClean="0"/>
              <a:t> В основе интерфейса 2 панели: содержание (слева) и текст (справа). Каждая панель может быть расширена или сужена за счет другой.</a:t>
            </a:r>
          </a:p>
          <a:p>
            <a:r>
              <a:rPr lang="ru-RU" sz="1200" b="1" dirty="0" smtClean="0"/>
              <a:t>(!)</a:t>
            </a:r>
            <a:r>
              <a:rPr lang="ru-RU" sz="1200" i="1" dirty="0" smtClean="0"/>
              <a:t> Информация в правом нижнем углу показывает номер текущей страницы и общее количество страниц документа</a:t>
            </a:r>
            <a:endParaRPr lang="ru-RU" sz="1200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467544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376" y="332656"/>
            <a:ext cx="7131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ПРОСМОТР И ЧТЕНИЕ ДОКУМЕНТА</a:t>
            </a:r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19675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Масштаб изображения 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28800"/>
            <a:ext cx="8280919" cy="35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8422224">
            <a:off x="3627808" y="2055223"/>
            <a:ext cx="207798" cy="83259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661248"/>
            <a:ext cx="81369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(!)</a:t>
            </a:r>
            <a:r>
              <a:rPr lang="ru-RU" sz="1600" i="1" dirty="0" smtClean="0"/>
              <a:t> Для удовлетворения зрительных возможностей и предпочтений сервис верхней панели позволяет регулировать масштаб изображения. Корректировать масштаб можно также посредством значков:     и    . Значок     означает масштаб 100%.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6237312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6237312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6237312"/>
            <a:ext cx="171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376" y="260648"/>
            <a:ext cx="7131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ПРОСМОТР И ЧТЕНИЕ ДОКУМЕНТА</a:t>
            </a:r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908720"/>
            <a:ext cx="4536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Просмотр на двух страницах 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6409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 rot="18422224">
            <a:off x="891505" y="5943654"/>
            <a:ext cx="207798" cy="83259"/>
          </a:xfrm>
          <a:prstGeom prst="rightArrow">
            <a:avLst>
              <a:gd name="adj1" fmla="val 0"/>
              <a:gd name="adj2" fmla="val 4512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093295"/>
            <a:ext cx="86409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(!)</a:t>
            </a:r>
            <a:r>
              <a:rPr lang="ru-RU" i="1" dirty="0" smtClean="0"/>
              <a:t> В левой части нижней панели есть возможность настроить текст в форме, аналогичной традиционному восприятию книги как материального объекта.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131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ПРОСМОТР И ЧТЕНИЕ ДОКУМЕНТА</a:t>
            </a:r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062234" y="836712"/>
            <a:ext cx="3350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Навигация по тексту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419" y="1412776"/>
            <a:ext cx="5647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b="1" dirty="0" smtClean="0"/>
              <a:t> С помощью элементов содержания (в левой панели)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424936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8422224">
            <a:off x="315441" y="3135342"/>
            <a:ext cx="207798" cy="83259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86104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Перелистыванием страниц (в правом нижнем углу)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3600400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18422224">
            <a:off x="3339777" y="5439598"/>
            <a:ext cx="207798" cy="83259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851920" y="49411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4437112"/>
            <a:ext cx="417646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79512" y="5589240"/>
            <a:ext cx="84249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(!)</a:t>
            </a:r>
            <a:r>
              <a:rPr lang="ru-RU" sz="1400" i="1" dirty="0" smtClean="0"/>
              <a:t> Значки</a:t>
            </a:r>
            <a:r>
              <a:rPr lang="ru-RU" i="1" dirty="0" smtClean="0"/>
              <a:t>     </a:t>
            </a:r>
            <a:r>
              <a:rPr lang="ru-RU" sz="1400" i="1" dirty="0" smtClean="0"/>
              <a:t>и</a:t>
            </a:r>
            <a:r>
              <a:rPr lang="ru-RU" i="1" dirty="0" smtClean="0"/>
              <a:t>     </a:t>
            </a:r>
            <a:r>
              <a:rPr lang="ru-RU" sz="1400" i="1" dirty="0" smtClean="0"/>
              <a:t>позволяют листать документ «назад - вперед». Значки</a:t>
            </a:r>
            <a:r>
              <a:rPr lang="ru-RU" i="1" dirty="0" smtClean="0"/>
              <a:t>      </a:t>
            </a:r>
            <a:r>
              <a:rPr lang="ru-RU" sz="1400" i="1" dirty="0" smtClean="0"/>
              <a:t>и</a:t>
            </a:r>
            <a:r>
              <a:rPr lang="ru-RU" i="1" dirty="0" smtClean="0"/>
              <a:t>     </a:t>
            </a:r>
            <a:r>
              <a:rPr lang="ru-RU" sz="1400" i="1" dirty="0" smtClean="0"/>
              <a:t>устанавливают первую и последнюю страницы документа </a:t>
            </a:r>
            <a:endParaRPr lang="ru-RU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733256"/>
            <a:ext cx="1619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733256"/>
            <a:ext cx="123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733256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5733256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79512" y="6211669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Посредством контекстного поиска внутри документа </a:t>
            </a:r>
            <a:r>
              <a:rPr lang="ru-RU" dirty="0" smtClean="0"/>
              <a:t>(см. след. стр.)</a:t>
            </a:r>
            <a:endParaRPr lang="ru-RU" b="1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8640"/>
            <a:ext cx="7650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КОНТЕКСТНЫЙ ПОИСК В ДОКУМЕНТЕ</a:t>
            </a: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1)  Кликнуть поисковый значок в правой части верхней строки: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8422224">
            <a:off x="7967300" y="1838328"/>
            <a:ext cx="291202" cy="172440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4208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2)  В левой части строки, появившейся внизу, в окно напротив «Найти:» следует    ввести поисковый образ (слово или словосочетание):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2962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4437112"/>
            <a:ext cx="82809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(!)</a:t>
            </a:r>
            <a:r>
              <a:rPr lang="ru-RU" sz="1600" i="1" dirty="0" smtClean="0"/>
              <a:t> В правой части строки будет указано количество найденных совпадений.</a:t>
            </a:r>
          </a:p>
          <a:p>
            <a:r>
              <a:rPr lang="ru-RU" sz="1600" b="1" dirty="0" smtClean="0"/>
              <a:t>(!) </a:t>
            </a:r>
            <a:r>
              <a:rPr lang="ru-RU" sz="1600" i="1" dirty="0" smtClean="0"/>
              <a:t>Перейти к следующим совпадениям вверх или вниз по тексту можно посредством команд                                       .. Заданный поисковый образ, найденный в тексте, при этом подсвечивается. </a:t>
            </a:r>
          </a:p>
          <a:p>
            <a:r>
              <a:rPr lang="ru-RU" sz="1600" i="1" dirty="0" smtClean="0"/>
              <a:t>При необходимости можно отметить команду                          и затем, листая текст, находить подсвеченное искомое слово или словосочетание.</a:t>
            </a:r>
          </a:p>
          <a:p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8422224">
            <a:off x="7948290" y="3855422"/>
            <a:ext cx="207798" cy="83259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941168"/>
            <a:ext cx="1771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445224"/>
            <a:ext cx="1133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3528" y="60212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3)  Выйти из режима контекстного поиска можно кликнув значок       в левой части поисковой строки. </a:t>
            </a:r>
            <a:endParaRPr lang="ru-RU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6165304"/>
            <a:ext cx="2381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8640"/>
            <a:ext cx="7617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КОПИРОВАНИЕ ФРАГМЕНТОВ ТЕКСТА</a:t>
            </a: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4969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(!)</a:t>
            </a:r>
            <a:r>
              <a:rPr lang="ru-RU" sz="1600" i="1" dirty="0" smtClean="0"/>
              <a:t> Данный сервис применим к документам, которые разрешено сохранять на электронном носителе. Информацию об этом можно получить, кликнув значок       в левой части верхней строки.            Появится информация о возможных действиях с документом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96752"/>
            <a:ext cx="209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1187624" y="14847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5981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3501008"/>
            <a:ext cx="84249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(!)</a:t>
            </a:r>
            <a:r>
              <a:rPr lang="ru-RU" sz="1600" i="1" dirty="0" smtClean="0"/>
              <a:t> Закрыть информационное окно и вернуть активность сервису читаемого документа можно, </a:t>
            </a:r>
            <a:r>
              <a:rPr lang="ru-RU" sz="1600" i="1" dirty="0" err="1" smtClean="0"/>
              <a:t>клинув</a:t>
            </a:r>
            <a:r>
              <a:rPr lang="ru-RU" sz="1600" i="1" dirty="0" smtClean="0"/>
              <a:t> значок      в правом верхнем углу данного окна.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89040"/>
            <a:ext cx="1714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5536" y="41490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Кликнуть значок копирования     в середине верхней строки,  «мышкой» выделить нужный фрагмент и затем вставить на место цитирования: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97152"/>
            <a:ext cx="47525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 rot="18422224">
            <a:off x="1344201" y="4936416"/>
            <a:ext cx="244991" cy="153521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221088"/>
            <a:ext cx="1428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797152"/>
            <a:ext cx="31683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5220072" y="5445224"/>
            <a:ext cx="368424" cy="8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5536" y="6237312"/>
            <a:ext cx="83529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(!)</a:t>
            </a:r>
            <a:r>
              <a:rPr lang="ru-RU" sz="1600" i="1" dirty="0" smtClean="0"/>
              <a:t> Чтобы скопировать фрагмент в буфер необходимо только его выделить – без каких либо дополнительных действий. </a:t>
            </a:r>
            <a:endParaRPr lang="ru-RU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1675" y="5043488"/>
              <a:ext cx="3094038" cy="65087"/>
            </p14:xfrm>
          </p:contentPart>
        </mc:Choice>
        <mc:Fallback>
          <p:pic>
            <p:nvPicPr>
              <p:cNvPr id="1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5832" y="4992737"/>
                <a:ext cx="3125724" cy="166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125" y="5243513"/>
              <a:ext cx="4594225" cy="22225"/>
            </p14:xfrm>
          </p:contentPart>
        </mc:Choice>
        <mc:Fallback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284" y="5196946"/>
                <a:ext cx="4625907" cy="115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5414963"/>
              <a:ext cx="4557713" cy="22225"/>
            </p14:xfrm>
          </p:contentPart>
        </mc:Choice>
        <mc:Fallback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2161" y="5371254"/>
                <a:ext cx="4589391" cy="109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063" y="5594350"/>
              <a:ext cx="4508500" cy="28575"/>
            </p14:xfrm>
          </p:contentPart>
        </mc:Choice>
        <mc:Fallback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4220" y="5552550"/>
                <a:ext cx="4540547" cy="11193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88640"/>
            <a:ext cx="4319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ПЕЧАТЬ ДОКУМЕНТА</a:t>
            </a: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(!)</a:t>
            </a:r>
            <a:r>
              <a:rPr lang="ru-RU" i="1" dirty="0" smtClean="0"/>
              <a:t> Данный сервис применим к документам, которые разрешено выводить на печать.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080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1) Кликнуть значок печати в левой части верхней строки: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32856"/>
            <a:ext cx="3781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18422224">
            <a:off x="6888817" y="2344128"/>
            <a:ext cx="244991" cy="153521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70892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2) В появившемся окне задать нужные параметры печати и кликнуть «</a:t>
            </a:r>
            <a:r>
              <a:rPr lang="en-US" b="1" dirty="0" smtClean="0"/>
              <a:t>Ok</a:t>
            </a:r>
            <a:r>
              <a:rPr lang="ru-RU" b="1" dirty="0" smtClean="0"/>
              <a:t>»</a:t>
            </a:r>
            <a:r>
              <a:rPr lang="en-US" b="1" dirty="0" smtClean="0"/>
              <a:t>. </a:t>
            </a:r>
            <a:r>
              <a:rPr lang="ru-RU" b="1" dirty="0" smtClean="0"/>
              <a:t>Затем в появившемся окне системной настройки принтера отметить «Выделенный фрагмент», и будет распечатан заданный диапазон страниц.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27363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717032"/>
            <a:ext cx="4951462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18422224">
            <a:off x="3864482" y="5944528"/>
            <a:ext cx="244991" cy="153521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6273225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(!)</a:t>
            </a:r>
            <a:r>
              <a:rPr lang="ru-RU" sz="1600" i="1" dirty="0" smtClean="0"/>
              <a:t> Следует также обратить внимание на ограничение, отмеченное в окне печати на белом фоне (см. образец слева). </a:t>
            </a:r>
            <a:endParaRPr lang="ru-RU" sz="16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347864" y="49411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 rot="18422224">
            <a:off x="1127526" y="6160877"/>
            <a:ext cx="244991" cy="151889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8422224">
            <a:off x="5376650" y="6232560"/>
            <a:ext cx="244991" cy="153521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37588" y="2636912"/>
            <a:ext cx="9332362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Руководство пользователя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Электронной библиотекой Финансового университета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разработано Библиотечно-информационном комплексом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/>
              <a:t>Консультации по работе с ЭБ </a:t>
            </a:r>
            <a:r>
              <a:rPr lang="ru-RU" b="1" dirty="0" err="1" smtClean="0"/>
              <a:t>Финуниверситета</a:t>
            </a:r>
            <a:r>
              <a:rPr lang="ru-RU" b="1" dirty="0" smtClean="0"/>
              <a:t> осуществляются администраторами </a:t>
            </a:r>
          </a:p>
          <a:p>
            <a:pPr algn="ctr"/>
            <a:r>
              <a:rPr lang="ru-RU" b="1" dirty="0" err="1" smtClean="0"/>
              <a:t>медиатек</a:t>
            </a:r>
            <a:r>
              <a:rPr lang="ru-RU" b="1" dirty="0" smtClean="0"/>
              <a:t> на всех территориях БИК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 вопросу организации и проведения занятий по работе с ЭБ </a:t>
            </a:r>
            <a:r>
              <a:rPr lang="ru-RU" b="1" dirty="0" err="1" smtClean="0"/>
              <a:t>Финуниверситета</a:t>
            </a:r>
            <a:endParaRPr lang="ru-RU" b="1" dirty="0" smtClean="0"/>
          </a:p>
          <a:p>
            <a:pPr algn="ctr"/>
            <a:r>
              <a:rPr lang="ru-RU" b="1" dirty="0" smtClean="0"/>
              <a:t>следует обращаться в Отдел электронных информационных ресурсов БИК:</a:t>
            </a:r>
          </a:p>
          <a:p>
            <a:pPr algn="ctr"/>
            <a:r>
              <a:rPr lang="ru-RU" b="1" dirty="0" smtClean="0"/>
              <a:t>т. 8(49</a:t>
            </a:r>
            <a:r>
              <a:rPr lang="en-US" b="1" dirty="0" smtClean="0"/>
              <a:t>5</a:t>
            </a:r>
            <a:r>
              <a:rPr lang="ru-RU" b="1" dirty="0" smtClean="0"/>
              <a:t>)</a:t>
            </a:r>
            <a:r>
              <a:rPr lang="en-US" b="1" dirty="0" smtClean="0"/>
              <a:t>249</a:t>
            </a:r>
            <a:r>
              <a:rPr lang="ru-RU" b="1" dirty="0" smtClean="0"/>
              <a:t>-</a:t>
            </a:r>
            <a:r>
              <a:rPr lang="en-US" b="1" smtClean="0"/>
              <a:t>5139</a:t>
            </a:r>
            <a:endParaRPr lang="ru-RU" b="1" dirty="0" smtClean="0"/>
          </a:p>
          <a:p>
            <a:pPr algn="ctr"/>
            <a:r>
              <a:rPr lang="ru-RU" b="1" dirty="0" err="1" smtClean="0"/>
              <a:t>эл</a:t>
            </a:r>
            <a:r>
              <a:rPr lang="ru-RU" b="1" dirty="0" smtClean="0"/>
              <a:t>. почта: </a:t>
            </a:r>
            <a:r>
              <a:rPr lang="en-US" b="1" dirty="0" smtClean="0"/>
              <a:t>AOAstapovich@fa.ru</a:t>
            </a:r>
            <a:endParaRPr lang="ru-RU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2646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ОРГАНИЗАЦИЯ ДОСТУПА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000" b="1" dirty="0" smtClean="0"/>
              <a:t>(!)</a:t>
            </a:r>
            <a:r>
              <a:rPr lang="ru-RU" sz="2000" dirty="0" smtClean="0"/>
              <a:t> Возможности использования документов ЭБ </a:t>
            </a:r>
            <a:r>
              <a:rPr lang="ru-RU" sz="2000" dirty="0" err="1" smtClean="0"/>
              <a:t>Финуниверситета</a:t>
            </a:r>
            <a:r>
              <a:rPr lang="ru-RU" sz="2000" dirty="0" smtClean="0"/>
              <a:t> определяют </a:t>
            </a:r>
            <a:r>
              <a:rPr lang="ru-RU" sz="2000" b="1" i="1" dirty="0" smtClean="0"/>
              <a:t>место доступа</a:t>
            </a:r>
            <a:r>
              <a:rPr lang="ru-RU" sz="2000" i="1" dirty="0" smtClean="0"/>
              <a:t> </a:t>
            </a:r>
            <a:r>
              <a:rPr lang="ru-RU" sz="2000" dirty="0" smtClean="0"/>
              <a:t>и </a:t>
            </a:r>
            <a:r>
              <a:rPr lang="ru-RU" sz="2000" b="1" i="1" dirty="0" smtClean="0"/>
              <a:t>группа пользователей</a:t>
            </a:r>
            <a:r>
              <a:rPr lang="ru-RU" sz="2000" dirty="0" smtClean="0"/>
              <a:t>.</a:t>
            </a:r>
          </a:p>
          <a:p>
            <a:r>
              <a:rPr lang="ru-RU" dirty="0" smtClean="0"/>
              <a:t>Место доступа:</a:t>
            </a:r>
          </a:p>
          <a:p>
            <a:pPr>
              <a:buFontTx/>
              <a:buChar char="-"/>
            </a:pPr>
            <a:r>
              <a:rPr lang="ru-RU" sz="2000" i="1" u="sng" dirty="0" smtClean="0"/>
              <a:t>Локальная сеть</a:t>
            </a:r>
            <a:r>
              <a:rPr lang="ru-RU" sz="2000" i="1" dirty="0" smtClean="0"/>
              <a:t> </a:t>
            </a:r>
            <a:r>
              <a:rPr lang="ru-RU" sz="2000" dirty="0" smtClean="0"/>
              <a:t>(любой компьютер на территории </a:t>
            </a:r>
            <a:r>
              <a:rPr lang="ru-RU" sz="2000" dirty="0" err="1" smtClean="0"/>
              <a:t>Финуниверситета</a:t>
            </a:r>
            <a:r>
              <a:rPr lang="ru-RU" sz="2000" dirty="0" smtClean="0"/>
              <a:t> в Москве, имеющий выход в Интернет)</a:t>
            </a:r>
          </a:p>
          <a:p>
            <a:pPr>
              <a:buFontTx/>
              <a:buChar char="-"/>
            </a:pPr>
            <a:r>
              <a:rPr lang="ru-RU" sz="2000" i="1" u="sng" dirty="0" smtClean="0"/>
              <a:t>Интернет</a:t>
            </a:r>
            <a:r>
              <a:rPr lang="ru-RU" sz="2000" dirty="0" smtClean="0"/>
              <a:t> (любой компьютер вне локальной сети </a:t>
            </a:r>
            <a:r>
              <a:rPr lang="ru-RU" sz="2000" dirty="0" err="1" smtClean="0"/>
              <a:t>Финуниверситета</a:t>
            </a:r>
            <a:r>
              <a:rPr lang="ru-RU" sz="2000" dirty="0" smtClean="0"/>
              <a:t>, имеющий выход в Интернет)</a:t>
            </a:r>
          </a:p>
          <a:p>
            <a:r>
              <a:rPr lang="ru-RU" dirty="0" smtClean="0"/>
              <a:t>Группа пользователей:</a:t>
            </a:r>
          </a:p>
          <a:p>
            <a:pPr>
              <a:buFontTx/>
              <a:buChar char="-"/>
            </a:pPr>
            <a:r>
              <a:rPr lang="ru-RU" sz="1900" i="1" u="sng" dirty="0" smtClean="0"/>
              <a:t>Читатели</a:t>
            </a:r>
            <a:r>
              <a:rPr lang="ru-RU" sz="1900" i="1" dirty="0" smtClean="0"/>
              <a:t> </a:t>
            </a:r>
            <a:r>
              <a:rPr lang="ru-RU" sz="1900" dirty="0" smtClean="0"/>
              <a:t>(авторизованные пользователи, т.е. вошедшие в систему под персональными логином и паролем);</a:t>
            </a:r>
          </a:p>
          <a:p>
            <a:pPr>
              <a:buFontTx/>
              <a:buChar char="-"/>
            </a:pPr>
            <a:r>
              <a:rPr lang="ru-RU" sz="1900" i="1" u="sng" dirty="0" smtClean="0"/>
              <a:t>Анонимные пользователи</a:t>
            </a:r>
            <a:r>
              <a:rPr lang="ru-RU" sz="1900" dirty="0" smtClean="0"/>
              <a:t> (незарегистрированные или не авторизованные в системе пользователи)</a:t>
            </a:r>
          </a:p>
          <a:p>
            <a:pPr>
              <a:buFontTx/>
              <a:buChar char="-"/>
            </a:pPr>
            <a:endParaRPr lang="ru-RU" sz="1900" dirty="0" smtClean="0"/>
          </a:p>
          <a:p>
            <a:endParaRPr lang="ru-RU" dirty="0" smtClean="0"/>
          </a:p>
          <a:p>
            <a:pPr>
              <a:buFontTx/>
              <a:buChar char="-"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НАСТРОЙКА ИНТЕРФЕЙСА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15616" y="4941168"/>
            <a:ext cx="6264696" cy="720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484784"/>
            <a:ext cx="85689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 flipV="1">
            <a:off x="467545" y="5301208"/>
            <a:ext cx="8280919" cy="7200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95536" y="3356992"/>
            <a:ext cx="8424936" cy="1080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необходимости можно кликнуть «</a:t>
            </a:r>
            <a:r>
              <a:rPr lang="en-US" dirty="0" smtClean="0"/>
              <a:t>English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в правом верхнем углу экрана: будет установлена англоязычная версия интерфейса: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8422224">
            <a:off x="6565932" y="1871557"/>
            <a:ext cx="292508" cy="90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8568952" cy="164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АВТОРИЗАЦИЯ ПОЛЬЗОВАТЕЛЯ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19256" cy="14618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8435280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Кликнуть в правом верхнем углу </a:t>
            </a:r>
            <a:r>
              <a:rPr lang="ru-RU" sz="2600" b="1" i="1" dirty="0" smtClean="0"/>
              <a:t>«Вход в систему» </a:t>
            </a:r>
            <a:r>
              <a:rPr lang="ru-RU" sz="2800" dirty="0" smtClean="0"/>
              <a:t>- откроется окно для ввода логина и пароля: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4293096"/>
            <a:ext cx="4211960" cy="216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600" dirty="0" smtClean="0"/>
              <a:t>(!)</a:t>
            </a:r>
            <a:r>
              <a:rPr lang="ru-RU" sz="2600" b="0" dirty="0" smtClean="0"/>
              <a:t> Незарегистрированным пользователям следует в нижней части окна кликнуть </a:t>
            </a:r>
            <a:r>
              <a:rPr lang="ru-RU" sz="2600" i="1" dirty="0" smtClean="0"/>
              <a:t>«Получение логина и пароля»</a:t>
            </a:r>
            <a:endParaRPr lang="ru-RU" sz="2600" i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484784"/>
            <a:ext cx="85689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 rot="18422224">
            <a:off x="7652206" y="1885875"/>
            <a:ext cx="349985" cy="133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4392487" cy="22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18422224">
            <a:off x="474992" y="6453238"/>
            <a:ext cx="252014" cy="144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АВТОРИЗАЦИЯ ПОЛЬЗОВАТЕЛЯ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8206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(!)</a:t>
            </a:r>
            <a:r>
              <a:rPr lang="ru-RU" dirty="0" smtClean="0"/>
              <a:t> Следует внимательно ознакомиться с особенностями логина и пароля, а также возможностью их получения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05315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7388" y="3000375"/>
              <a:ext cx="2014537" cy="36513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41548" y="2936387"/>
                <a:ext cx="2046217" cy="164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775" y="3514725"/>
              <a:ext cx="2014538" cy="14288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9935" y="3460058"/>
                <a:ext cx="2046218" cy="123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825" y="3265488"/>
              <a:ext cx="3322638" cy="6350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69986" y="3203399"/>
                <a:ext cx="3354316" cy="130881"/>
              </a:xfrm>
              <a:prstGeom prst="rect">
                <a:avLst/>
              </a:prstGeom>
            </p:spPr>
          </p:pic>
        </mc:Fallback>
      </mc:AlternateContent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7F6-C8F3-4395-AE76-639FD679946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2"/>
            <a:ext cx="779264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АВТОРИЗАЦИЯ ПОЛЬЗОВАТЕЛЕЙ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+mj-lt"/>
              </a:rPr>
              <a:t>ИЗ ФИЛИАЛОВ</a:t>
            </a:r>
            <a:endParaRPr lang="ru-RU" sz="4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0"/>
            <a:ext cx="896448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500" dirty="0" smtClean="0"/>
              <a:t>Выполнив вход в систему (см. слайд 5), на странице </a:t>
            </a:r>
            <a:r>
              <a:rPr lang="ru-RU" sz="2500" i="1" dirty="0" smtClean="0"/>
              <a:t>«Учетные данные»</a:t>
            </a:r>
            <a:r>
              <a:rPr lang="ru-RU" sz="2500" dirty="0" smtClean="0"/>
              <a:t> в окне </a:t>
            </a:r>
            <a:r>
              <a:rPr lang="ru-RU" sz="2500" i="1" dirty="0" smtClean="0"/>
              <a:t>«Подразделение» </a:t>
            </a:r>
            <a:r>
              <a:rPr lang="ru-RU" sz="2500" dirty="0" smtClean="0"/>
              <a:t>поменять стоящее по умолчанию значение на значение -</a:t>
            </a:r>
            <a:r>
              <a:rPr lang="ru-RU" sz="2500" b="1" i="1" dirty="0" smtClean="0"/>
              <a:t>«Филиалы»</a:t>
            </a:r>
            <a:r>
              <a:rPr lang="ru-RU" sz="2500" dirty="0" smtClean="0"/>
              <a:t>, затем ниже ввести персональные логин и пароль.</a:t>
            </a:r>
            <a:endParaRPr lang="ru-RU" sz="25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613" t="28177" r="80585" b="46305"/>
          <a:stretch>
            <a:fillRect/>
          </a:stretch>
        </p:blipFill>
        <p:spPr bwMode="auto">
          <a:xfrm>
            <a:off x="395536" y="3645024"/>
            <a:ext cx="5189058" cy="27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8422224">
            <a:off x="547002" y="5445126"/>
            <a:ext cx="252014" cy="144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429000"/>
            <a:ext cx="288032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(!)</a:t>
            </a:r>
            <a:r>
              <a:rPr lang="ru-RU" sz="2400" dirty="0" smtClean="0"/>
              <a:t> Оформить учетную запись в ЭБ и </a:t>
            </a:r>
            <a:r>
              <a:rPr lang="ru-RU" sz="2400" b="1" i="1" dirty="0" smtClean="0"/>
              <a:t>получить персональные логин и пароль </a:t>
            </a:r>
            <a:r>
              <a:rPr lang="ru-RU" sz="2400" dirty="0" smtClean="0"/>
              <a:t>пользователи могут в </a:t>
            </a:r>
            <a:r>
              <a:rPr lang="ru-RU" sz="2400" u="sng" dirty="0" smtClean="0"/>
              <a:t>библиотеках своих филиалов</a:t>
            </a:r>
            <a:r>
              <a:rPr lang="ru-RU" sz="2400" dirty="0" smtClean="0"/>
              <a:t>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СЕРВИС  АВТОРИЗОВАННОГО ПОЛЬЗОВАТЕЛЯ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2780928"/>
            <a:ext cx="8219256" cy="6480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 smtClean="0"/>
              <a:t>Открывается возможность использовать функционал  </a:t>
            </a:r>
          </a:p>
          <a:p>
            <a:pPr algn="ctr">
              <a:spcBef>
                <a:spcPts val="0"/>
              </a:spcBef>
            </a:pPr>
            <a:r>
              <a:rPr lang="ru-RU" sz="2000" i="1" dirty="0" smtClean="0"/>
              <a:t>«Личного кабинета»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556792"/>
            <a:ext cx="82089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6016" y="3284984"/>
            <a:ext cx="4032448" cy="30243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</a:t>
            </a:r>
            <a:r>
              <a:rPr lang="ru-RU" sz="1500" dirty="0" smtClean="0"/>
              <a:t>Определяется </a:t>
            </a:r>
            <a:r>
              <a:rPr lang="ru-RU" sz="1500" u="sng" dirty="0" smtClean="0"/>
              <a:t>логин пользователя</a:t>
            </a:r>
            <a:r>
              <a:rPr lang="ru-RU" sz="1500" dirty="0" smtClean="0"/>
              <a:t> (№ </a:t>
            </a:r>
            <a:r>
              <a:rPr lang="ru-RU" sz="1500" dirty="0" err="1" smtClean="0"/>
              <a:t>кампусной</a:t>
            </a:r>
            <a:r>
              <a:rPr lang="ru-RU" sz="1500" dirty="0" smtClean="0"/>
              <a:t> карты) и его группа -</a:t>
            </a:r>
            <a:r>
              <a:rPr lang="ru-RU" sz="1500" u="sng" dirty="0" smtClean="0"/>
              <a:t>«Читатели»;</a:t>
            </a:r>
          </a:p>
          <a:p>
            <a:endParaRPr lang="ru-RU" sz="800" dirty="0" smtClean="0"/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Выводятся </a:t>
            </a:r>
            <a:r>
              <a:rPr lang="ru-RU" sz="1500" u="sng" dirty="0" smtClean="0"/>
              <a:t>ранее выполненные поисковые запросы</a:t>
            </a:r>
            <a:r>
              <a:rPr lang="ru-RU" sz="1500" dirty="0" smtClean="0"/>
              <a:t>, под каждым из которых соответствующий список документов;</a:t>
            </a:r>
          </a:p>
          <a:p>
            <a:endParaRPr lang="ru-RU" sz="800" dirty="0" smtClean="0"/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Сохраняются ранее заведенные </a:t>
            </a:r>
            <a:r>
              <a:rPr lang="ru-RU" sz="1500" u="sng" dirty="0" smtClean="0"/>
              <a:t>коллекции (подборки) документо</a:t>
            </a:r>
            <a:r>
              <a:rPr lang="ru-RU" sz="1500" dirty="0" smtClean="0"/>
              <a:t>в по произвольным критериям</a:t>
            </a:r>
            <a:r>
              <a:rPr lang="en-US" sz="1500" dirty="0" smtClean="0"/>
              <a:t>.</a:t>
            </a:r>
            <a:endParaRPr lang="ru-RU" sz="1500" dirty="0" smtClean="0"/>
          </a:p>
          <a:p>
            <a:endParaRPr lang="ru-RU" sz="800" dirty="0" smtClean="0"/>
          </a:p>
          <a:p>
            <a:pPr>
              <a:buFont typeface="Arial" pitchFamily="34" charset="0"/>
              <a:buChar char="•"/>
            </a:pPr>
            <a:r>
              <a:rPr lang="ru-RU" sz="1500" dirty="0" smtClean="0"/>
              <a:t> К имеющимся коллекциям </a:t>
            </a:r>
            <a:r>
              <a:rPr lang="ru-RU" sz="1500" dirty="0" err="1" smtClean="0"/>
              <a:t>докуметов</a:t>
            </a:r>
            <a:r>
              <a:rPr lang="ru-RU" sz="1500" dirty="0" smtClean="0"/>
              <a:t> можно </a:t>
            </a:r>
            <a:r>
              <a:rPr lang="ru-RU" sz="1500" u="sng" dirty="0" smtClean="0"/>
              <a:t>добавить новую</a:t>
            </a:r>
            <a:r>
              <a:rPr lang="ru-RU" sz="1500" dirty="0" smtClean="0"/>
              <a:t> </a:t>
            </a:r>
            <a:r>
              <a:rPr lang="ru-RU" sz="1500" i="1" dirty="0" smtClean="0"/>
              <a:t>(см. след. стр.)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611560" y="5733256"/>
            <a:ext cx="3898777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8422224">
            <a:off x="6357739" y="1959284"/>
            <a:ext cx="316228" cy="59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176464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6334780"/>
            <a:ext cx="78488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(!)  </a:t>
            </a:r>
            <a:r>
              <a:rPr lang="ru-RU" sz="1400" i="1" dirty="0" smtClean="0"/>
              <a:t>Значок «карандаш» справа от коллекции документов выводит в режим редактирования ее параметров, а также возможного удаления.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A3B3B7F6-C8F3-4395-AE76-639FD679946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60648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СЕРВИС  АВТОРИЗОВАННОГО ПОЛЬЗОВАТЕЛЯ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2404" y="1700808"/>
            <a:ext cx="8460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СОЗДАНИЕ (ДОБАВЛЕНИЕ) КОЛЛЕКЦИЙ ДОКУМЕНТОВ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3488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1) В нижней части пространства Личного кабинета кликнуть «Добавить новую коллекцию»:</a:t>
            </a:r>
            <a:endParaRPr lang="ru-RU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068960"/>
            <a:ext cx="42484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 rot="18422224" flipV="1">
            <a:off x="833905" y="4081351"/>
            <a:ext cx="264727" cy="147716"/>
          </a:xfrm>
          <a:prstGeom prst="rightArrow">
            <a:avLst>
              <a:gd name="adj1" fmla="val 0"/>
              <a:gd name="adj2" fmla="val 4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2533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4716016" y="371703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5536" y="4437112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2) В открывшемся окне ввести название новой коллекции, при необходимости отметить статус «Активная», внести запись в «Комментарии» и кликнуть «</a:t>
            </a:r>
            <a:r>
              <a:rPr lang="en-US" b="1" dirty="0" smtClean="0"/>
              <a:t>Ok</a:t>
            </a:r>
            <a:r>
              <a:rPr lang="ru-RU" b="1" dirty="0" smtClean="0"/>
              <a:t>»:</a:t>
            </a:r>
            <a:endParaRPr lang="ru-RU" b="1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733256"/>
            <a:ext cx="3240360" cy="9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427984" y="5780782"/>
            <a:ext cx="399593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(!)  </a:t>
            </a:r>
            <a:r>
              <a:rPr lang="ru-RU" sz="1400" i="1" dirty="0" smtClean="0"/>
              <a:t>Статус коллекции «Активная» (подсвечена зеленым фоном) означает, что </a:t>
            </a:r>
            <a:r>
              <a:rPr lang="ru-RU" sz="1400" i="1" u="sng" dirty="0" smtClean="0"/>
              <a:t>отобранные документы по команде «Добавить в избранное» попадут именно в данную коллекцию</a:t>
            </a:r>
            <a:r>
              <a:rPr lang="ru-RU" sz="1400" i="1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1535</Words>
  <Application>Microsoft Office PowerPoint</Application>
  <PresentationFormat>Экран (4:3)</PresentationFormat>
  <Paragraphs>173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ЭЛЕКТРОННАЯ БИБЛИОТЕКА ФИНАНСОВОГО УНИВЕРСИТЕТА  http://elib.fa.ru/</vt:lpstr>
      <vt:lpstr>ОГЛАВЛЕНИЕ</vt:lpstr>
      <vt:lpstr>ОРГАНИЗАЦИЯ ДОСТУПА</vt:lpstr>
      <vt:lpstr>НАСТРОЙКА ИНТЕРФЕЙСА</vt:lpstr>
      <vt:lpstr>АВТОРИЗАЦИЯ ПОЛЬЗОВАТЕЛЯ</vt:lpstr>
      <vt:lpstr>АВТОРИЗАЦИЯ ПОЛЬЗОВАТЕЛЯ</vt:lpstr>
      <vt:lpstr>Презентация PowerPoint</vt:lpstr>
      <vt:lpstr>СЕРВИС  АВТОРИЗОВАННОГО ПОЛЬЗОВАТЕЛЯ</vt:lpstr>
      <vt:lpstr>Презентация PowerPoint</vt:lpstr>
      <vt:lpstr>СТРУКТУРА ИНТЕРФЕЙСА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ЭЛЕКТРОННАЯ БИБЛИОТЕКА ФИНУНИВЕРСИТЕТА</dc:title>
  <dc:creator>AOAstapovich</dc:creator>
  <cp:lastModifiedBy>Ермилова Диана Борисовна</cp:lastModifiedBy>
  <cp:revision>233</cp:revision>
  <dcterms:created xsi:type="dcterms:W3CDTF">2015-02-27T12:49:45Z</dcterms:created>
  <dcterms:modified xsi:type="dcterms:W3CDTF">2015-09-10T07:14:22Z</dcterms:modified>
</cp:coreProperties>
</file>