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7" r:id="rId3"/>
    <p:sldId id="287" r:id="rId4"/>
    <p:sldId id="279" r:id="rId5"/>
    <p:sldId id="291" r:id="rId6"/>
    <p:sldId id="283" r:id="rId7"/>
    <p:sldId id="269" r:id="rId8"/>
    <p:sldId id="299" r:id="rId9"/>
    <p:sldId id="300" r:id="rId10"/>
    <p:sldId id="266" r:id="rId11"/>
    <p:sldId id="301" r:id="rId12"/>
    <p:sldId id="282" r:id="rId13"/>
    <p:sldId id="290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81" r:id="rId22"/>
    <p:sldId id="260" r:id="rId23"/>
  </p:sldIdLst>
  <p:sldSz cx="12190413" cy="6858000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87194" autoAdjust="0"/>
  </p:normalViewPr>
  <p:slideViewPr>
    <p:cSldViewPr snapToObjects="1">
      <p:cViewPr>
        <p:scale>
          <a:sx n="66" d="100"/>
          <a:sy n="66" d="100"/>
        </p:scale>
        <p:origin x="-564" y="-7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A5A339-CB4A-4A50-9D20-6C5DC92D423E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6C5194-A562-4491-834A-86CA08AA1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345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4C6BAB-E224-4F6C-A1D8-438654C1519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462CF4-5A49-47D2-8020-0E2671AE5E3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66EE5F-4BB5-4A69-981F-3C5BEBFA220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 txBox="1">
            <a:spLocks noGrp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D01F0EA-0A1E-4435-84F5-60352B5963BD}" type="slidenum">
              <a:rPr lang="ru-RU" sz="1200">
                <a:latin typeface="Calibri" pitchFamily="34" charset="0"/>
              </a:rPr>
              <a:pPr algn="r"/>
              <a:t>5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Структура фонда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Рост количества литературы, расширение тематики, появление партнеров</a:t>
            </a: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BCD2C0-3F31-4F0E-AA2F-EBB0F107624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AE5C8A-AD52-4AD0-92FB-E004D1E9C91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Вузы, издательства, библиотеки</a:t>
            </a:r>
          </a:p>
        </p:txBody>
      </p:sp>
      <p:sp>
        <p:nvSpPr>
          <p:cNvPr id="29699" name="Номер слайда 3"/>
          <p:cNvSpPr txBox="1">
            <a:spLocks noGrp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D5C740D-4025-4EE9-B771-2B98CB3A64ED}" type="slidenum">
              <a:rPr lang="ru-RU" sz="1200">
                <a:latin typeface="+mn-lt"/>
              </a:rPr>
              <a:pPr algn="r">
                <a:defRPr/>
              </a:pPr>
              <a:t>8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Вузы, издательства, библиотеки</a:t>
            </a:r>
          </a:p>
        </p:txBody>
      </p:sp>
      <p:sp>
        <p:nvSpPr>
          <p:cNvPr id="29699" name="Номер слайда 3"/>
          <p:cNvSpPr txBox="1">
            <a:spLocks noGrp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03E58D2-2FFB-4182-B0C3-3B40A2BEB7A9}" type="slidenum">
              <a:rPr lang="ru-RU" sz="1200">
                <a:latin typeface="+mn-lt"/>
              </a:rPr>
              <a:pPr algn="r">
                <a:defRPr/>
              </a:pPr>
              <a:t>9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Вузы, издательства, библиотеки</a:t>
            </a:r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FA5E41-379D-4A9B-A57B-0BA0B41DD96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88045-0C94-4DCD-906A-9EC573B98912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29D9F-FA2E-4838-85C8-E0FBFA77A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E19C-C124-4CB9-8CC7-4045263BC7B8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DE9A6-BA59-4B24-B822-19851DE10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4F32B-E157-46C9-B45B-61AE6C37B13B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CE97D-0066-4D03-A59A-8A9CF5E97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31932-02DA-45F2-ACC6-AE62B42A31FA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FFE2-6D86-48C3-AEB6-F503CB77D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2C24-630F-4032-AE0F-F5D13BD44CAD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13A5B-83D2-4455-B090-0C6D0E71B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6923E-0107-4BB6-BA57-0EDEF93C374E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C8960-63EC-4F41-AC5F-9A97D3AF9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BE383-A41B-43CC-8E45-B553039F029D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EED5F-3212-493F-BF14-AF3C2FD5F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960E0-8194-4E2D-A857-0F59DD48D227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0533F-8938-426B-A0D9-C269A56DB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65885-CDF6-412D-AF21-54F83D0DDFFF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EB547-B406-44C5-8AF2-27453197B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B7BCB-7E1D-4DD6-ADFB-F882775E32CD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1DA35-6641-45B6-AEC9-76AB850FB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EAEF5-25C1-4F43-A0F1-8914B27B342D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389DC-6F2A-49D7-A115-9FB07D5F1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12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12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09ECE1-826D-4350-9996-A38CADA79841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71DD0D-A24F-46E0-851F-F4385BAF0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30163" y="2747963"/>
            <a:ext cx="12352337" cy="923925"/>
          </a:xfrm>
        </p:spPr>
        <p:txBody>
          <a:bodyPr lIns="0" tIns="0" rIns="360000" bIns="0">
            <a:spAutoFit/>
          </a:bodyPr>
          <a:lstStyle/>
          <a:p>
            <a:pPr algn="r" eaLnBrk="1" hangingPunct="1"/>
            <a:r>
              <a:rPr lang="en-US" sz="6000" b="1" smtClean="0">
                <a:solidFill>
                  <a:schemeClr val="tx2"/>
                </a:solidFill>
                <a:latin typeface="Arial Rounded MT Bold" pitchFamily="34" charset="0"/>
                <a:cs typeface="Times New Roman" pitchFamily="18" charset="0"/>
              </a:rPr>
              <a:t>znanium.com</a:t>
            </a:r>
            <a:endParaRPr lang="ru-RU" sz="6000" b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163" y="3917950"/>
            <a:ext cx="12393612" cy="492125"/>
          </a:xfrm>
        </p:spPr>
        <p:txBody>
          <a:bodyPr lIns="0" tIns="0" rIns="360000" bIns="0"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icrosoft PhagsPa" panose="020B0502040204020203" pitchFamily="34" charset="0"/>
              </a:rPr>
              <a:t>2011-2015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339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9650" y="5792788"/>
            <a:ext cx="10223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Заголовок 1"/>
          <p:cNvSpPr txBox="1">
            <a:spLocks/>
          </p:cNvSpPr>
          <p:nvPr/>
        </p:nvSpPr>
        <p:spPr bwMode="auto">
          <a:xfrm>
            <a:off x="9253538" y="5972175"/>
            <a:ext cx="19161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90000"/>
              </a:lnSpc>
            </a:pPr>
            <a:r>
              <a:rPr lang="en-US" sz="1100" b="1" dirty="0" smtClean="0">
                <a:latin typeface="Calibri" pitchFamily="34" charset="0"/>
              </a:rPr>
              <a:t>30 </a:t>
            </a:r>
            <a:r>
              <a:rPr lang="ru-RU" sz="1100" b="1" dirty="0" smtClean="0">
                <a:latin typeface="Calibri" pitchFamily="34" charset="0"/>
              </a:rPr>
              <a:t>сентября 2014 г.  Финансовый университет при Правительстве Российской Федерации</a:t>
            </a:r>
            <a:endParaRPr lang="ru-RU" sz="1100" b="1" dirty="0">
              <a:latin typeface="Calibri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5402263"/>
            <a:ext cx="12192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 rot="9900000" flipV="1">
            <a:off x="8905875" y="2924175"/>
            <a:ext cx="122238" cy="12223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 rot="9900000" flipV="1">
            <a:off x="10253663" y="3371850"/>
            <a:ext cx="127000" cy="12858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810375" y="3671888"/>
            <a:ext cx="5411788" cy="15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79413" y="115888"/>
            <a:ext cx="11811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  <a:cs typeface="Times New Roman" panose="02020603050405020304" pitchFamily="18" charset="0"/>
              </a:rPr>
              <a:t>znanium.com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ahoma" pitchFamily="34" charset="0"/>
                <a:cs typeface="Tahoma" pitchFamily="34" charset="0"/>
              </a:rPr>
              <a:t>– единая информационная платформа</a:t>
            </a:r>
          </a:p>
        </p:txBody>
      </p:sp>
      <p:pic>
        <p:nvPicPr>
          <p:cNvPr id="48130" name="Рисунок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9650" y="5792788"/>
            <a:ext cx="10223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Заголовок 1"/>
          <p:cNvSpPr txBox="1">
            <a:spLocks/>
          </p:cNvSpPr>
          <p:nvPr/>
        </p:nvSpPr>
        <p:spPr bwMode="auto">
          <a:xfrm>
            <a:off x="9164638" y="5972175"/>
            <a:ext cx="19145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90000"/>
              </a:lnSpc>
            </a:pPr>
            <a:r>
              <a:rPr lang="en-US" sz="1100" b="1" dirty="0">
                <a:latin typeface="Calibri" pitchFamily="34" charset="0"/>
              </a:rPr>
              <a:t>30 </a:t>
            </a:r>
            <a:r>
              <a:rPr lang="ru-RU" sz="1100" b="1" dirty="0">
                <a:latin typeface="Calibri" pitchFamily="34" charset="0"/>
              </a:rPr>
              <a:t>сентября 2014 г.  Финансовый университет при Правительстве Российской Федерации</a:t>
            </a:r>
            <a:endParaRPr lang="ru-RU" sz="1100" b="1" dirty="0">
              <a:latin typeface="Calibri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5402263"/>
            <a:ext cx="12192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33" name="Picture 2" descr="C:\Documents and Settings\medvedeva_ae\Рабочий стол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6650" y="1000125"/>
            <a:ext cx="9918700" cy="425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01" name="Рисунок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9650" y="5792788"/>
            <a:ext cx="10223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602" name="Заголовок 1"/>
          <p:cNvSpPr txBox="1">
            <a:spLocks/>
          </p:cNvSpPr>
          <p:nvPr/>
        </p:nvSpPr>
        <p:spPr bwMode="auto">
          <a:xfrm>
            <a:off x="9253538" y="6037263"/>
            <a:ext cx="191611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90000"/>
              </a:lnSpc>
            </a:pPr>
            <a:r>
              <a:rPr lang="en-US" sz="1100" b="1" dirty="0">
                <a:latin typeface="Calibri" pitchFamily="34" charset="0"/>
              </a:rPr>
              <a:t>30 </a:t>
            </a:r>
            <a:r>
              <a:rPr lang="ru-RU" sz="1100" b="1" dirty="0">
                <a:latin typeface="Calibri" pitchFamily="34" charset="0"/>
              </a:rPr>
              <a:t>сентября 2014 г.  Финансовый университет при Правительстве Российской Федерации</a:t>
            </a:r>
            <a:endParaRPr lang="ru-RU" sz="1100" b="1" dirty="0">
              <a:latin typeface="Calibri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239125" y="5402263"/>
            <a:ext cx="3952875" cy="15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605" name="Picture 21" descr="Научный поис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3" y="0"/>
            <a:ext cx="11068050" cy="5010150"/>
          </a:xfrm>
          <a:prstGeom prst="rect">
            <a:avLst/>
          </a:prstGeom>
          <a:noFill/>
        </p:spPr>
      </p:pic>
      <p:sp>
        <p:nvSpPr>
          <p:cNvPr id="67606" name="Oval 22"/>
          <p:cNvSpPr>
            <a:spLocks noChangeArrowheads="1"/>
          </p:cNvSpPr>
          <p:nvPr/>
        </p:nvSpPr>
        <p:spPr bwMode="auto">
          <a:xfrm>
            <a:off x="9983788" y="692150"/>
            <a:ext cx="1368425" cy="5048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07" name="Rectangle 2"/>
          <p:cNvSpPr>
            <a:spLocks/>
          </p:cNvSpPr>
          <p:nvPr/>
        </p:nvSpPr>
        <p:spPr bwMode="auto">
          <a:xfrm>
            <a:off x="334963" y="5402263"/>
            <a:ext cx="15843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9600">
                <a:latin typeface="Calibri" pitchFamily="34" charset="0"/>
              </a:rPr>
              <a:t>?</a:t>
            </a:r>
          </a:p>
        </p:txBody>
      </p:sp>
      <p:sp>
        <p:nvSpPr>
          <p:cNvPr id="67608" name="Rectangle 2"/>
          <p:cNvSpPr>
            <a:spLocks/>
          </p:cNvSpPr>
          <p:nvPr/>
        </p:nvSpPr>
        <p:spPr bwMode="auto">
          <a:xfrm>
            <a:off x="1414463" y="5618163"/>
            <a:ext cx="15843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9600">
                <a:latin typeface="Calibri" pitchFamily="34" charset="0"/>
              </a:rPr>
              <a:t>?</a:t>
            </a:r>
          </a:p>
        </p:txBody>
      </p:sp>
      <p:sp>
        <p:nvSpPr>
          <p:cNvPr id="67609" name="Rectangle 2"/>
          <p:cNvSpPr>
            <a:spLocks/>
          </p:cNvSpPr>
          <p:nvPr/>
        </p:nvSpPr>
        <p:spPr bwMode="auto">
          <a:xfrm>
            <a:off x="2711450" y="5237163"/>
            <a:ext cx="15843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9600">
                <a:latin typeface="Calibri" pitchFamily="34" charset="0"/>
              </a:rPr>
              <a:t>?</a:t>
            </a:r>
          </a:p>
        </p:txBody>
      </p:sp>
      <p:sp>
        <p:nvSpPr>
          <p:cNvPr id="67610" name="Rectangle 2"/>
          <p:cNvSpPr>
            <a:spLocks/>
          </p:cNvSpPr>
          <p:nvPr/>
        </p:nvSpPr>
        <p:spPr bwMode="auto">
          <a:xfrm>
            <a:off x="4295775" y="5618163"/>
            <a:ext cx="15843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9600">
                <a:latin typeface="Calibri" pitchFamily="34" charset="0"/>
              </a:rPr>
              <a:t>?</a:t>
            </a:r>
          </a:p>
        </p:txBody>
      </p:sp>
      <p:sp>
        <p:nvSpPr>
          <p:cNvPr id="67611" name="Rectangle 2"/>
          <p:cNvSpPr>
            <a:spLocks/>
          </p:cNvSpPr>
          <p:nvPr/>
        </p:nvSpPr>
        <p:spPr bwMode="auto">
          <a:xfrm>
            <a:off x="5880100" y="5237163"/>
            <a:ext cx="15843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9600"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7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7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7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7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6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7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7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6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7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7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2000"/>
                                        <p:tgtEl>
                                          <p:spTgt spid="6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7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7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2000"/>
                                        <p:tgtEl>
                                          <p:spTgt spid="6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6" grpId="0" animBg="1"/>
      <p:bldP spid="67607" grpId="0"/>
      <p:bldP spid="67608" grpId="0"/>
      <p:bldP spid="67609" grpId="0"/>
      <p:bldP spid="67610" grpId="0"/>
      <p:bldP spid="676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7" name="Группа 15"/>
          <p:cNvGrpSpPr>
            <a:grpSpLocks noChangeAspect="1"/>
          </p:cNvGrpSpPr>
          <p:nvPr/>
        </p:nvGrpSpPr>
        <p:grpSpPr bwMode="auto">
          <a:xfrm>
            <a:off x="323850" y="1589088"/>
            <a:ext cx="2743200" cy="2339975"/>
            <a:chOff x="714348" y="2428868"/>
            <a:chExt cx="2571768" cy="214314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714348" y="2715298"/>
              <a:ext cx="1285884" cy="713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857356" y="2428868"/>
              <a:ext cx="785818" cy="8578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428860" y="2857786"/>
              <a:ext cx="857256" cy="8563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43108" y="3500438"/>
              <a:ext cx="857256" cy="8578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000100" y="3071519"/>
              <a:ext cx="714380" cy="10003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357290" y="3786869"/>
              <a:ext cx="1000132" cy="7851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rot="3061780">
              <a:off x="2059383" y="2839954"/>
              <a:ext cx="631584" cy="8657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?</a:t>
              </a:r>
              <a:endPara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 rot="7116351">
              <a:off x="2067832" y="3153212"/>
              <a:ext cx="631584" cy="8657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?</a:t>
              </a:r>
              <a:endPara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 rot="11221511">
              <a:off x="1856243" y="3126702"/>
              <a:ext cx="473750" cy="11541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?</a:t>
              </a:r>
              <a:endPara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 rot="19001854">
              <a:off x="1763776" y="2646782"/>
              <a:ext cx="473750" cy="11541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?</a:t>
              </a:r>
              <a:endPara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 rot="14554526">
              <a:off x="1496200" y="3147256"/>
              <a:ext cx="631584" cy="8657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?</a:t>
              </a:r>
              <a:endPara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50178" name="TextBox 14"/>
          <p:cNvSpPr txBox="1">
            <a:spLocks noChangeArrowheads="1"/>
          </p:cNvSpPr>
          <p:nvPr/>
        </p:nvSpPr>
        <p:spPr bwMode="auto">
          <a:xfrm>
            <a:off x="2762250" y="798513"/>
            <a:ext cx="8970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ahoma" pitchFamily="34" charset="0"/>
                <a:cs typeface="Tahoma" pitchFamily="34" charset="0"/>
              </a:rPr>
              <a:t>Единая международная база индексированных статей и книг</a:t>
            </a:r>
          </a:p>
        </p:txBody>
      </p:sp>
      <p:sp>
        <p:nvSpPr>
          <p:cNvPr id="50179" name="TextBox 16"/>
          <p:cNvSpPr txBox="1">
            <a:spLocks noChangeArrowheads="1"/>
          </p:cNvSpPr>
          <p:nvPr/>
        </p:nvSpPr>
        <p:spPr bwMode="auto">
          <a:xfrm>
            <a:off x="3648075" y="1589088"/>
            <a:ext cx="8543925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ü"/>
            </a:pPr>
            <a:r>
              <a:rPr lang="ru-RU">
                <a:latin typeface="Tahoma" pitchFamily="34" charset="0"/>
                <a:cs typeface="Tahoma" pitchFamily="34" charset="0"/>
              </a:rPr>
              <a:t>Гибкий семантический поиск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ü"/>
            </a:pPr>
            <a:r>
              <a:rPr lang="ru-RU">
                <a:latin typeface="Tahoma" pitchFamily="34" charset="0"/>
                <a:cs typeface="Tahoma" pitchFamily="34" charset="0"/>
              </a:rPr>
              <a:t>Индексация внешних образовательных ресурсов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ü"/>
            </a:pPr>
            <a:r>
              <a:rPr lang="ru-RU">
                <a:latin typeface="Tahoma" pitchFamily="34" charset="0"/>
                <a:cs typeface="Tahoma" pitchFamily="34" charset="0"/>
              </a:rPr>
              <a:t>Автоматическое формирование облака ключевых слов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ü"/>
            </a:pPr>
            <a:r>
              <a:rPr lang="ru-RU">
                <a:latin typeface="Tahoma" pitchFamily="34" charset="0"/>
                <a:cs typeface="Tahoma" pitchFamily="34" charset="0"/>
              </a:rPr>
              <a:t>Сравнение и поиск похожих по содержанию произведений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ü"/>
            </a:pPr>
            <a:r>
              <a:rPr lang="ru-RU">
                <a:latin typeface="Tahoma" pitchFamily="34" charset="0"/>
                <a:cs typeface="Tahoma" pitchFamily="34" charset="0"/>
              </a:rPr>
              <a:t>Создание автоматической аннотации-реферата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ü"/>
            </a:pPr>
            <a:r>
              <a:rPr lang="ru-RU">
                <a:latin typeface="Tahoma" pitchFamily="34" charset="0"/>
                <a:cs typeface="Tahoma" pitchFamily="34" charset="0"/>
              </a:rPr>
              <a:t>Формирование текстового HTML документа для поиска непосредственно в документе</a:t>
            </a:r>
          </a:p>
        </p:txBody>
      </p:sp>
      <p:sp>
        <p:nvSpPr>
          <p:cNvPr id="50180" name="TextBox 17"/>
          <p:cNvSpPr txBox="1">
            <a:spLocks noChangeArrowheads="1"/>
          </p:cNvSpPr>
          <p:nvPr/>
        </p:nvSpPr>
        <p:spPr bwMode="auto">
          <a:xfrm>
            <a:off x="1588" y="184150"/>
            <a:ext cx="121904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ahoma" pitchFamily="34" charset="0"/>
                <a:cs typeface="Tahoma" pitchFamily="34" charset="0"/>
              </a:rPr>
              <a:t>Интеллектуальный поиск и анализ научных публикаций</a:t>
            </a:r>
          </a:p>
        </p:txBody>
      </p:sp>
      <p:pic>
        <p:nvPicPr>
          <p:cNvPr id="50181" name="Рисунок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9650" y="5792788"/>
            <a:ext cx="10223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Заголовок 1"/>
          <p:cNvSpPr txBox="1">
            <a:spLocks/>
          </p:cNvSpPr>
          <p:nvPr/>
        </p:nvSpPr>
        <p:spPr bwMode="auto">
          <a:xfrm>
            <a:off x="9253538" y="6037263"/>
            <a:ext cx="191611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90000"/>
              </a:lnSpc>
            </a:pPr>
            <a:r>
              <a:rPr lang="en-US" sz="1100" b="1" dirty="0">
                <a:latin typeface="Calibri" pitchFamily="34" charset="0"/>
              </a:rPr>
              <a:t>30 </a:t>
            </a:r>
            <a:r>
              <a:rPr lang="ru-RU" sz="1100" b="1" dirty="0">
                <a:latin typeface="Calibri" pitchFamily="34" charset="0"/>
              </a:rPr>
              <a:t>сентября 2014 г.  Финансовый университет при Правительстве Российской Федерации</a:t>
            </a:r>
            <a:endParaRPr lang="ru-RU" sz="1100" b="1" dirty="0">
              <a:latin typeface="Calibri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239125" y="5402263"/>
            <a:ext cx="3952875" cy="15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D:\Инфра-М\лого_знаниум_эбс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3475" y="2235200"/>
            <a:ext cx="4116388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TextBox 8"/>
          <p:cNvSpPr txBox="1">
            <a:spLocks noChangeArrowheads="1"/>
          </p:cNvSpPr>
          <p:nvPr/>
        </p:nvSpPr>
        <p:spPr bwMode="auto">
          <a:xfrm>
            <a:off x="8809038" y="3768725"/>
            <a:ext cx="338137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>
                <a:latin typeface="Tahoma" pitchFamily="34" charset="0"/>
                <a:cs typeface="Tahoma" pitchFamily="34" charset="0"/>
              </a:rPr>
              <a:t>Книги издательств, специализирующихся </a:t>
            </a:r>
          </a:p>
          <a:p>
            <a:pPr>
              <a:lnSpc>
                <a:spcPct val="150000"/>
              </a:lnSpc>
            </a:pPr>
            <a:r>
              <a:rPr lang="ru-RU" b="1">
                <a:latin typeface="Tahoma" pitchFamily="34" charset="0"/>
                <a:cs typeface="Tahoma" pitchFamily="34" charset="0"/>
              </a:rPr>
              <a:t>на образовательной литературе – более 3.5 тыс.</a:t>
            </a:r>
          </a:p>
        </p:txBody>
      </p:sp>
      <p:sp>
        <p:nvSpPr>
          <p:cNvPr id="49155" name="TextBox 20"/>
          <p:cNvSpPr txBox="1">
            <a:spLocks noChangeArrowheads="1"/>
          </p:cNvSpPr>
          <p:nvPr/>
        </p:nvSpPr>
        <p:spPr bwMode="auto">
          <a:xfrm>
            <a:off x="3944938" y="3656013"/>
            <a:ext cx="3611562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/>
              <a:t>ВНЕШНИЕ РЕСУРСЫ</a:t>
            </a:r>
          </a:p>
          <a:p>
            <a:pPr>
              <a:lnSpc>
                <a:spcPct val="150000"/>
              </a:lnSpc>
            </a:pPr>
            <a:r>
              <a:rPr lang="ru-RU"/>
              <a:t>Кандидатские и докторские авторефераты:</a:t>
            </a:r>
            <a:r>
              <a:rPr lang="ru-RU" b="1"/>
              <a:t> 45781 </a:t>
            </a:r>
            <a:br>
              <a:rPr lang="ru-RU" b="1"/>
            </a:br>
            <a:r>
              <a:rPr lang="ru-RU"/>
              <a:t>Иностранная периодика:</a:t>
            </a:r>
            <a:r>
              <a:rPr lang="ru-RU" b="1"/>
              <a:t> 74856 </a:t>
            </a:r>
            <a:br>
              <a:rPr lang="ru-RU" b="1"/>
            </a:br>
            <a:r>
              <a:rPr lang="ru-RU"/>
              <a:t>Журналы из списка ВАК:</a:t>
            </a:r>
            <a:r>
              <a:rPr lang="ru-RU" b="1"/>
              <a:t> 99817 </a:t>
            </a:r>
            <a:br>
              <a:rPr lang="ru-RU" b="1"/>
            </a:br>
            <a:r>
              <a:rPr lang="ru-RU"/>
              <a:t>Рефераты:</a:t>
            </a:r>
            <a:r>
              <a:rPr lang="ru-RU" b="1"/>
              <a:t> 302930 </a:t>
            </a:r>
            <a:br>
              <a:rPr lang="ru-RU" b="1"/>
            </a:br>
            <a:r>
              <a:rPr lang="ru-RU"/>
              <a:t>Внешние коллекции ВУЗов:</a:t>
            </a:r>
            <a:r>
              <a:rPr lang="ru-RU" b="1"/>
              <a:t> 6195 </a:t>
            </a:r>
            <a:br>
              <a:rPr lang="ru-RU" b="1"/>
            </a:br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5441156" y="1575594"/>
            <a:ext cx="5810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524125" y="2708275"/>
            <a:ext cx="979488" cy="322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58" name="Прямая со стрелкой 14"/>
          <p:cNvCxnSpPr>
            <a:cxnSpLocks noChangeShapeType="1"/>
          </p:cNvCxnSpPr>
          <p:nvPr/>
        </p:nvCxnSpPr>
        <p:spPr bwMode="auto">
          <a:xfrm flipH="1" flipV="1">
            <a:off x="7789863" y="2708275"/>
            <a:ext cx="2265362" cy="995363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med" len="med"/>
          </a:ln>
        </p:spPr>
      </p:cxnSp>
      <p:sp>
        <p:nvSpPr>
          <p:cNvPr id="29" name="Прямоугольник 28"/>
          <p:cNvSpPr/>
          <p:nvPr/>
        </p:nvSpPr>
        <p:spPr>
          <a:xfrm>
            <a:off x="5167310" y="362530"/>
            <a:ext cx="11256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вы</a:t>
            </a:r>
          </a:p>
        </p:txBody>
      </p:sp>
      <p:sp>
        <p:nvSpPr>
          <p:cNvPr id="49160" name="TextBox 31"/>
          <p:cNvSpPr txBox="1">
            <a:spLocks noChangeArrowheads="1"/>
          </p:cNvSpPr>
          <p:nvPr/>
        </p:nvSpPr>
        <p:spPr bwMode="auto">
          <a:xfrm>
            <a:off x="3673475" y="1866900"/>
            <a:ext cx="4414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Общее количество документов: 1 659 776 </a:t>
            </a:r>
          </a:p>
        </p:txBody>
      </p:sp>
      <p:sp>
        <p:nvSpPr>
          <p:cNvPr id="49161" name="TextBox 58"/>
          <p:cNvSpPr txBox="1">
            <a:spLocks noChangeArrowheads="1"/>
          </p:cNvSpPr>
          <p:nvPr/>
        </p:nvSpPr>
        <p:spPr bwMode="auto">
          <a:xfrm>
            <a:off x="0" y="1270000"/>
            <a:ext cx="2524125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>
                <a:latin typeface="Tahoma" pitchFamily="34" charset="0"/>
                <a:cs typeface="Tahoma" pitchFamily="34" charset="0"/>
              </a:rPr>
              <a:t>Собственная коллекция НИЦ ИНФРА-М</a:t>
            </a:r>
          </a:p>
          <a:p>
            <a:r>
              <a:rPr lang="ru-RU"/>
              <a:t>Количество документов в ЭБС: </a:t>
            </a:r>
            <a:r>
              <a:rPr lang="ru-RU" b="1"/>
              <a:t>13547</a:t>
            </a:r>
            <a:endParaRPr lang="ru-RU"/>
          </a:p>
          <a:p>
            <a:r>
              <a:rPr lang="ru-RU"/>
              <a:t>Количество журналов в ЭБС: </a:t>
            </a:r>
            <a:r>
              <a:rPr lang="ru-RU" b="1"/>
              <a:t>505</a:t>
            </a:r>
            <a:endParaRPr lang="ru-RU"/>
          </a:p>
          <a:p>
            <a:r>
              <a:rPr lang="ru-RU"/>
              <a:t>Количество журналов ВАК: </a:t>
            </a:r>
            <a:r>
              <a:rPr lang="ru-RU" b="1"/>
              <a:t>259</a:t>
            </a:r>
            <a:endParaRPr lang="ru-RU"/>
          </a:p>
          <a:p>
            <a:r>
              <a:rPr lang="ru-RU"/>
              <a:t>Количество учебников и уч. пособий (за последние 5 лет): </a:t>
            </a:r>
            <a:r>
              <a:rPr lang="ru-RU" b="1"/>
              <a:t>4568</a:t>
            </a:r>
            <a:endParaRPr lang="ru-RU"/>
          </a:p>
          <a:p>
            <a:r>
              <a:rPr lang="ru-RU"/>
              <a:t>Количество монографий: </a:t>
            </a:r>
            <a:r>
              <a:rPr lang="ru-RU" b="1"/>
              <a:t>1783</a:t>
            </a:r>
          </a:p>
          <a:p>
            <a:pPr>
              <a:lnSpc>
                <a:spcPct val="150000"/>
              </a:lnSpc>
            </a:pPr>
            <a:endParaRPr lang="ru-RU" b="1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9162" name="Рисунок 6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9650" y="5792788"/>
            <a:ext cx="10223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3" name="Заголовок 1"/>
          <p:cNvSpPr txBox="1">
            <a:spLocks/>
          </p:cNvSpPr>
          <p:nvPr/>
        </p:nvSpPr>
        <p:spPr bwMode="auto">
          <a:xfrm>
            <a:off x="9253538" y="5972175"/>
            <a:ext cx="19161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90000"/>
              </a:lnSpc>
            </a:pPr>
            <a:r>
              <a:rPr lang="en-US" sz="1100" b="1" dirty="0">
                <a:latin typeface="Calibri" pitchFamily="34" charset="0"/>
              </a:rPr>
              <a:t>30 </a:t>
            </a:r>
            <a:r>
              <a:rPr lang="ru-RU" sz="1100" b="1" dirty="0">
                <a:latin typeface="Calibri" pitchFamily="34" charset="0"/>
              </a:rPr>
              <a:t>сентября 2014 г.  Финансовый университет при Правительстве Российской Федерации</a:t>
            </a:r>
            <a:endParaRPr lang="ru-RU" sz="1100" b="1" dirty="0">
              <a:latin typeface="Calibri" pitchFamily="34" charset="0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8270875" y="5402263"/>
            <a:ext cx="3921125" cy="15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66" name="Прямая со стрелкой 12"/>
          <p:cNvCxnSpPr>
            <a:cxnSpLocks noChangeShapeType="1"/>
          </p:cNvCxnSpPr>
          <p:nvPr/>
        </p:nvCxnSpPr>
        <p:spPr bwMode="auto">
          <a:xfrm>
            <a:off x="2033588" y="1866900"/>
            <a:ext cx="1470025" cy="368300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3" name="Прямая со стрелкой 12"/>
          <p:cNvCxnSpPr/>
          <p:nvPr/>
        </p:nvCxnSpPr>
        <p:spPr>
          <a:xfrm flipV="1">
            <a:off x="2249488" y="3349625"/>
            <a:ext cx="1254125" cy="1409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68" name="Прямая со стрелкой 10"/>
          <p:cNvCxnSpPr>
            <a:cxnSpLocks noChangeShapeType="1"/>
          </p:cNvCxnSpPr>
          <p:nvPr/>
        </p:nvCxnSpPr>
        <p:spPr bwMode="auto">
          <a:xfrm flipV="1">
            <a:off x="4583113" y="3030538"/>
            <a:ext cx="1587" cy="625475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49169" name="Прямая со стрелкой 10"/>
          <p:cNvCxnSpPr>
            <a:cxnSpLocks noChangeShapeType="1"/>
          </p:cNvCxnSpPr>
          <p:nvPr/>
        </p:nvCxnSpPr>
        <p:spPr bwMode="auto">
          <a:xfrm flipV="1">
            <a:off x="5375275" y="3030538"/>
            <a:ext cx="1588" cy="625475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49170" name="Прямая со стрелкой 10"/>
          <p:cNvCxnSpPr>
            <a:cxnSpLocks noChangeShapeType="1"/>
          </p:cNvCxnSpPr>
          <p:nvPr/>
        </p:nvCxnSpPr>
        <p:spPr bwMode="auto">
          <a:xfrm flipV="1">
            <a:off x="6165850" y="3078163"/>
            <a:ext cx="1588" cy="625475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/>
          </p:cNvSpPr>
          <p:nvPr>
            <p:ph type="body" idx="1"/>
          </p:nvPr>
        </p:nvSpPr>
        <p:spPr>
          <a:xfrm>
            <a:off x="334963" y="404813"/>
            <a:ext cx="11245850" cy="57213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Основная страница интеллектуального поиска и анализа</a:t>
            </a:r>
            <a:r>
              <a:rPr lang="en-US" smtClean="0"/>
              <a:t> </a:t>
            </a:r>
            <a:r>
              <a:rPr lang="ru-RU" smtClean="0"/>
              <a:t>научных публикаций</a:t>
            </a:r>
          </a:p>
        </p:txBody>
      </p:sp>
      <p:pic>
        <p:nvPicPr>
          <p:cNvPr id="51203" name="Picture 5" descr="Основная стран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2276475"/>
            <a:ext cx="11664950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Рисунок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9650" y="6126163"/>
            <a:ext cx="10223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Разделы нового модуля</a:t>
            </a:r>
          </a:p>
        </p:txBody>
      </p:sp>
      <p:pic>
        <p:nvPicPr>
          <p:cNvPr id="52226" name="Picture 5" descr="Поис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25538"/>
            <a:ext cx="10453688" cy="527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Рисунок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9650" y="5792788"/>
            <a:ext cx="10223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Новый функционал ЭБС</a:t>
            </a:r>
          </a:p>
        </p:txBody>
      </p:sp>
      <p:pic>
        <p:nvPicPr>
          <p:cNvPr id="53250" name="Picture 4" descr="Расширенный поис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7638"/>
            <a:ext cx="685641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6"/>
          <p:cNvSpPr>
            <a:spLocks noGrp="1"/>
          </p:cNvSpPr>
          <p:nvPr>
            <p:ph type="body" idx="1"/>
          </p:nvPr>
        </p:nvSpPr>
        <p:spPr>
          <a:xfrm>
            <a:off x="6856413" y="1773238"/>
            <a:ext cx="4865687" cy="18002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Основные поля для метаданных в расширенном поиске…</a:t>
            </a:r>
          </a:p>
        </p:txBody>
      </p:sp>
      <p:sp>
        <p:nvSpPr>
          <p:cNvPr id="53253" name="Rectangle 6"/>
          <p:cNvSpPr>
            <a:spLocks/>
          </p:cNvSpPr>
          <p:nvPr/>
        </p:nvSpPr>
        <p:spPr bwMode="auto">
          <a:xfrm>
            <a:off x="7072313" y="4083050"/>
            <a:ext cx="4865687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3200">
                <a:latin typeface="Calibri" pitchFamily="34" charset="0"/>
              </a:rPr>
              <a:t>  …позволяют установить крупные границы для результатов поиска</a:t>
            </a:r>
          </a:p>
        </p:txBody>
      </p:sp>
      <p:pic>
        <p:nvPicPr>
          <p:cNvPr id="53254" name="Рисунок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9650" y="5792788"/>
            <a:ext cx="10223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  <p:bldP spid="532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title"/>
          </p:nvPr>
        </p:nvSpPr>
        <p:spPr>
          <a:xfrm>
            <a:off x="7894638" y="274638"/>
            <a:ext cx="3686175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Результаты поиска</a:t>
            </a:r>
          </a:p>
        </p:txBody>
      </p:sp>
      <p:pic>
        <p:nvPicPr>
          <p:cNvPr id="54274" name="Picture 6" descr="Результат поис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185738"/>
            <a:ext cx="7678738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Rectangle 2"/>
          <p:cNvSpPr>
            <a:spLocks/>
          </p:cNvSpPr>
          <p:nvPr/>
        </p:nvSpPr>
        <p:spPr bwMode="auto">
          <a:xfrm>
            <a:off x="7894638" y="1916113"/>
            <a:ext cx="429577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>
                <a:latin typeface="Calibri" pitchFamily="34" charset="0"/>
              </a:rPr>
              <a:t>Каждый документ обладает функциями:</a:t>
            </a:r>
          </a:p>
        </p:txBody>
      </p:sp>
      <p:sp>
        <p:nvSpPr>
          <p:cNvPr id="54278" name="Rectangle 2"/>
          <p:cNvSpPr>
            <a:spLocks/>
          </p:cNvSpPr>
          <p:nvPr/>
        </p:nvSpPr>
        <p:spPr bwMode="auto">
          <a:xfrm>
            <a:off x="7894638" y="3716338"/>
            <a:ext cx="429577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>
                <a:latin typeface="Calibri" pitchFamily="34" charset="0"/>
              </a:rPr>
              <a:t>ПОХОЖИЕ</a:t>
            </a:r>
            <a:br>
              <a:rPr lang="ru-RU" sz="3200">
                <a:latin typeface="Calibri" pitchFamily="34" charset="0"/>
              </a:rPr>
            </a:br>
            <a:r>
              <a:rPr lang="ru-RU" sz="3200">
                <a:latin typeface="Calibri" pitchFamily="34" charset="0"/>
              </a:rPr>
              <a:t>РЕЗЮМЕ</a:t>
            </a:r>
            <a:br>
              <a:rPr lang="ru-RU" sz="3200">
                <a:latin typeface="Calibri" pitchFamily="34" charset="0"/>
              </a:rPr>
            </a:br>
            <a:r>
              <a:rPr lang="ru-RU" sz="3200">
                <a:latin typeface="Calibri" pitchFamily="34" charset="0"/>
              </a:rPr>
              <a:t>КЛЮЧЕВЫЕ СЛОВА</a:t>
            </a:r>
            <a:br>
              <a:rPr lang="ru-RU" sz="3200">
                <a:latin typeface="Calibri" pitchFamily="34" charset="0"/>
              </a:rPr>
            </a:br>
            <a:r>
              <a:rPr lang="en-US" sz="3200">
                <a:latin typeface="Calibri" pitchFamily="34" charset="0"/>
              </a:rPr>
              <a:t>HTML </a:t>
            </a:r>
            <a:r>
              <a:rPr lang="ru-RU" sz="3200">
                <a:latin typeface="Calibri" pitchFamily="34" charset="0"/>
              </a:rPr>
              <a:t>копия</a:t>
            </a:r>
            <a:br>
              <a:rPr lang="ru-RU" sz="3200">
                <a:latin typeface="Calibri" pitchFamily="34" charset="0"/>
              </a:rPr>
            </a:br>
            <a:r>
              <a:rPr lang="ru-RU" sz="3200">
                <a:latin typeface="Calibri" pitchFamily="34" charset="0"/>
              </a:rPr>
              <a:t>АДРЕСНАЯ СТРОКА</a:t>
            </a:r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 flipH="1">
            <a:off x="4078288" y="3716338"/>
            <a:ext cx="504190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622300" y="4724400"/>
            <a:ext cx="3455988" cy="720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4282" name="Рисунок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9650" y="5792788"/>
            <a:ext cx="10223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8" grpId="0"/>
      <p:bldP spid="54279" grpId="0" animBg="1"/>
      <p:bldP spid="542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Автоматическое резюме документа</a:t>
            </a:r>
          </a:p>
        </p:txBody>
      </p:sp>
      <p:pic>
        <p:nvPicPr>
          <p:cNvPr id="55298" name="Picture 4" descr="Резюм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3388" y="1192213"/>
            <a:ext cx="8712200" cy="529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Рисунок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9650" y="5792788"/>
            <a:ext cx="10223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Поиск по </a:t>
            </a:r>
            <a:r>
              <a:rPr lang="en-US" smtClean="0"/>
              <a:t>HTML</a:t>
            </a:r>
            <a:r>
              <a:rPr lang="ru-RU" smtClean="0"/>
              <a:t> копии документа</a:t>
            </a:r>
          </a:p>
        </p:txBody>
      </p:sp>
      <p:pic>
        <p:nvPicPr>
          <p:cNvPr id="56322" name="Picture 4" descr="Поиск в копии HTM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825" y="1144588"/>
            <a:ext cx="8364538" cy="571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Рисунок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9650" y="5792788"/>
            <a:ext cx="10223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6"/>
          <p:cNvSpPr txBox="1">
            <a:spLocks noChangeArrowheads="1"/>
          </p:cNvSpPr>
          <p:nvPr/>
        </p:nvSpPr>
        <p:spPr bwMode="auto">
          <a:xfrm>
            <a:off x="0" y="2554288"/>
            <a:ext cx="12190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ahoma" pitchFamily="34" charset="0"/>
                <a:cs typeface="Tahoma" pitchFamily="34" charset="0"/>
              </a:rPr>
              <a:t>Что вам предлагают сегодня?</a:t>
            </a:r>
          </a:p>
        </p:txBody>
      </p:sp>
      <p:pic>
        <p:nvPicPr>
          <p:cNvPr id="1536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9650" y="5792788"/>
            <a:ext cx="10223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Заголовок 1"/>
          <p:cNvSpPr txBox="1">
            <a:spLocks/>
          </p:cNvSpPr>
          <p:nvPr/>
        </p:nvSpPr>
        <p:spPr bwMode="auto">
          <a:xfrm>
            <a:off x="9015413" y="5972175"/>
            <a:ext cx="19145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90000"/>
              </a:lnSpc>
            </a:pPr>
            <a:r>
              <a:rPr lang="en-US" sz="1100" b="1" dirty="0">
                <a:latin typeface="Calibri" pitchFamily="34" charset="0"/>
              </a:rPr>
              <a:t>30 </a:t>
            </a:r>
            <a:r>
              <a:rPr lang="ru-RU" sz="1100" b="1" dirty="0">
                <a:latin typeface="Calibri" pitchFamily="34" charset="0"/>
              </a:rPr>
              <a:t>сентября 2014 г.  Финансовый университет при Правительстве Российской Федерации</a:t>
            </a:r>
            <a:endParaRPr lang="ru-RU" sz="1100" b="1" dirty="0">
              <a:latin typeface="Calibri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402263"/>
            <a:ext cx="12192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title"/>
          </p:nvPr>
        </p:nvSpPr>
        <p:spPr>
          <a:xfrm>
            <a:off x="6886575" y="274638"/>
            <a:ext cx="4694238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Поиск похожих документов</a:t>
            </a:r>
          </a:p>
        </p:txBody>
      </p:sp>
      <p:pic>
        <p:nvPicPr>
          <p:cNvPr id="57346" name="Picture 4" descr="Похожие докумен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74638"/>
            <a:ext cx="5976938" cy="6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Rectangle 2"/>
          <p:cNvSpPr>
            <a:spLocks/>
          </p:cNvSpPr>
          <p:nvPr/>
        </p:nvSpPr>
        <p:spPr bwMode="auto">
          <a:xfrm>
            <a:off x="6886575" y="5373688"/>
            <a:ext cx="4694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>
                <a:latin typeface="Calibri" pitchFamily="34" charset="0"/>
              </a:rPr>
              <a:t>Указание процентов сходства документов</a:t>
            </a: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 flipH="1">
            <a:off x="1270000" y="5805488"/>
            <a:ext cx="5976938" cy="71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351" name="Rectangle 2"/>
          <p:cNvSpPr>
            <a:spLocks/>
          </p:cNvSpPr>
          <p:nvPr/>
        </p:nvSpPr>
        <p:spPr bwMode="auto">
          <a:xfrm>
            <a:off x="7102475" y="2276475"/>
            <a:ext cx="4694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>
                <a:latin typeface="Calibri" pitchFamily="34" charset="0"/>
              </a:rPr>
              <a:t>Возможность выбора коллекции</a:t>
            </a: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flipH="1">
            <a:off x="5662613" y="2708275"/>
            <a:ext cx="201771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353" name="Rectangle 2"/>
          <p:cNvSpPr>
            <a:spLocks/>
          </p:cNvSpPr>
          <p:nvPr/>
        </p:nvSpPr>
        <p:spPr bwMode="auto">
          <a:xfrm>
            <a:off x="7102475" y="3933825"/>
            <a:ext cx="4694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>
                <a:latin typeface="Calibri" pitchFamily="34" charset="0"/>
              </a:rPr>
              <a:t>Сохранить результат поиска в собственной подборке</a:t>
            </a:r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 flipH="1">
            <a:off x="5159375" y="4221163"/>
            <a:ext cx="230505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57355" name="Рисунок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9650" y="5792788"/>
            <a:ext cx="10223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  <p:bldP spid="57350" grpId="0" animBg="1"/>
      <p:bldP spid="57351" grpId="0"/>
      <p:bldP spid="57352" grpId="0" animBg="1"/>
      <p:bldP spid="57353" grpId="0"/>
      <p:bldP spid="573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Box 3"/>
          <p:cNvSpPr txBox="1">
            <a:spLocks noChangeArrowheads="1"/>
          </p:cNvSpPr>
          <p:nvPr/>
        </p:nvSpPr>
        <p:spPr bwMode="auto">
          <a:xfrm>
            <a:off x="701675" y="3429000"/>
            <a:ext cx="97869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>
                <a:latin typeface="Tahoma" pitchFamily="34" charset="0"/>
                <a:cs typeface="Tahoma" pitchFamily="34" charset="0"/>
              </a:rPr>
              <a:t>Вузы и ссузы</a:t>
            </a:r>
          </a:p>
          <a:p>
            <a:pPr>
              <a:lnSpc>
                <a:spcPct val="150000"/>
              </a:lnSpc>
            </a:pPr>
            <a:r>
              <a:rPr lang="ru-RU">
                <a:latin typeface="Tahoma" pitchFamily="34" charset="0"/>
                <a:cs typeface="Tahoma" pitchFamily="34" charset="0"/>
              </a:rPr>
              <a:t>СПбГУЭФ (ФинЭк), ГУ ВШЭ</a:t>
            </a:r>
          </a:p>
          <a:p>
            <a:pPr>
              <a:lnSpc>
                <a:spcPct val="150000"/>
              </a:lnSpc>
            </a:pPr>
            <a:r>
              <a:rPr lang="ru-RU">
                <a:latin typeface="Tahoma" pitchFamily="34" charset="0"/>
                <a:cs typeface="Tahoma" pitchFamily="34" charset="0"/>
              </a:rPr>
              <a:t>МГУ, РГГУ, ТомГУ, РАП, РПА, МГЮА</a:t>
            </a:r>
          </a:p>
          <a:p>
            <a:pPr>
              <a:lnSpc>
                <a:spcPct val="150000"/>
              </a:lnSpc>
            </a:pPr>
            <a:r>
              <a:rPr lang="ru-RU">
                <a:latin typeface="Tahoma" pitchFamily="34" charset="0"/>
                <a:cs typeface="Tahoma" pitchFamily="34" charset="0"/>
              </a:rPr>
              <a:t>Сибирский, Дальневосточный, Казанский (Приволжский) федеральные университеты…</a:t>
            </a:r>
          </a:p>
        </p:txBody>
      </p:sp>
      <p:sp>
        <p:nvSpPr>
          <p:cNvPr id="58370" name="TextBox 2"/>
          <p:cNvSpPr txBox="1">
            <a:spLocks noChangeArrowheads="1"/>
          </p:cNvSpPr>
          <p:nvPr/>
        </p:nvSpPr>
        <p:spPr bwMode="auto">
          <a:xfrm>
            <a:off x="8739188" y="936625"/>
            <a:ext cx="31432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>
                <a:latin typeface="Tahoma" pitchFamily="34" charset="0"/>
                <a:cs typeface="Tahoma" pitchFamily="34" charset="0"/>
              </a:rPr>
              <a:t>Издательства: </a:t>
            </a:r>
          </a:p>
          <a:p>
            <a:pPr>
              <a:lnSpc>
                <a:spcPct val="150000"/>
              </a:lnSpc>
            </a:pPr>
            <a:r>
              <a:rPr lang="ru-RU">
                <a:latin typeface="Tahoma" pitchFamily="34" charset="0"/>
                <a:cs typeface="Tahoma" pitchFamily="34" charset="0"/>
              </a:rPr>
              <a:t>Флинта, Дашков и Ко,</a:t>
            </a:r>
          </a:p>
          <a:p>
            <a:pPr>
              <a:lnSpc>
                <a:spcPct val="150000"/>
              </a:lnSpc>
            </a:pPr>
            <a:r>
              <a:rPr lang="ru-RU">
                <a:latin typeface="Tahoma" pitchFamily="34" charset="0"/>
                <a:cs typeface="Tahoma" pitchFamily="34" charset="0"/>
              </a:rPr>
              <a:t> БХВ-Петербург, БИНОМ, </a:t>
            </a:r>
          </a:p>
          <a:p>
            <a:pPr>
              <a:lnSpc>
                <a:spcPct val="150000"/>
              </a:lnSpc>
            </a:pPr>
            <a:r>
              <a:rPr lang="ru-RU">
                <a:latin typeface="Tahoma" pitchFamily="34" charset="0"/>
                <a:cs typeface="Tahoma" pitchFamily="34" charset="0"/>
              </a:rPr>
              <a:t>Машиностроение, Теревинф, </a:t>
            </a:r>
          </a:p>
          <a:p>
            <a:pPr>
              <a:lnSpc>
                <a:spcPct val="150000"/>
              </a:lnSpc>
            </a:pPr>
            <a:r>
              <a:rPr lang="ru-RU">
                <a:latin typeface="Tahoma" pitchFamily="34" charset="0"/>
                <a:cs typeface="Tahoma" pitchFamily="34" charset="0"/>
              </a:rPr>
              <a:t>ЮНИТИ-ДАНА, Физматлит, </a:t>
            </a:r>
          </a:p>
          <a:p>
            <a:pPr>
              <a:lnSpc>
                <a:spcPct val="150000"/>
              </a:lnSpc>
            </a:pPr>
            <a:r>
              <a:rPr lang="ru-RU">
                <a:latin typeface="Tahoma" pitchFamily="34" charset="0"/>
                <a:cs typeface="Tahoma" pitchFamily="34" charset="0"/>
              </a:rPr>
              <a:t>ДМК пресс, ЦИПСиР, Логос</a:t>
            </a:r>
          </a:p>
        </p:txBody>
      </p:sp>
      <p:sp>
        <p:nvSpPr>
          <p:cNvPr id="58371" name="TextBox 12"/>
          <p:cNvSpPr txBox="1">
            <a:spLocks noChangeArrowheads="1"/>
          </p:cNvSpPr>
          <p:nvPr/>
        </p:nvSpPr>
        <p:spPr bwMode="auto">
          <a:xfrm>
            <a:off x="379413" y="1073150"/>
            <a:ext cx="54292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>
                <a:latin typeface="Tahoma" pitchFamily="34" charset="0"/>
                <a:cs typeface="Tahoma" pitchFamily="34" charset="0"/>
              </a:rPr>
              <a:t>на </a:t>
            </a:r>
            <a:r>
              <a:rPr lang="ru-RU" b="1">
                <a:latin typeface="Tahoma" pitchFamily="34" charset="0"/>
                <a:cs typeface="Tahoma" pitchFamily="34" charset="0"/>
              </a:rPr>
              <a:t>3 года </a:t>
            </a:r>
            <a:r>
              <a:rPr lang="ru-RU">
                <a:latin typeface="Tahoma" pitchFamily="34" charset="0"/>
                <a:cs typeface="Tahoma" pitchFamily="34" charset="0"/>
              </a:rPr>
              <a:t>подключились</a:t>
            </a:r>
          </a:p>
          <a:p>
            <a:pPr>
              <a:lnSpc>
                <a:spcPct val="150000"/>
              </a:lnSpc>
            </a:pPr>
            <a:r>
              <a:rPr lang="ru-RU">
                <a:latin typeface="Tahoma" pitchFamily="34" charset="0"/>
                <a:cs typeface="Tahoma" pitchFamily="34" charset="0"/>
              </a:rPr>
              <a:t>Дальневосточный Федеральный университет</a:t>
            </a:r>
          </a:p>
          <a:p>
            <a:pPr>
              <a:lnSpc>
                <a:spcPct val="150000"/>
              </a:lnSpc>
            </a:pPr>
            <a:r>
              <a:rPr lang="ru-RU">
                <a:latin typeface="Tahoma" pitchFamily="34" charset="0"/>
                <a:cs typeface="Tahoma" pitchFamily="34" charset="0"/>
              </a:rPr>
              <a:t>ИМПЭ им. А.С. Грибоедова</a:t>
            </a:r>
          </a:p>
          <a:p>
            <a:pPr>
              <a:lnSpc>
                <a:spcPct val="150000"/>
              </a:lnSpc>
            </a:pPr>
            <a:r>
              <a:rPr lang="ru-RU">
                <a:latin typeface="Tahoma" pitchFamily="34" charset="0"/>
                <a:cs typeface="Tahoma" pitchFamily="34" charset="0"/>
              </a:rPr>
              <a:t>МГАВТ…</a:t>
            </a:r>
          </a:p>
        </p:txBody>
      </p:sp>
      <p:sp>
        <p:nvSpPr>
          <p:cNvPr id="58372" name="TextBox 14"/>
          <p:cNvSpPr txBox="1">
            <a:spLocks noChangeArrowheads="1"/>
          </p:cNvSpPr>
          <p:nvPr/>
        </p:nvSpPr>
        <p:spPr bwMode="auto">
          <a:xfrm>
            <a:off x="5165725" y="2143125"/>
            <a:ext cx="297656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>
                <a:latin typeface="Tahoma" pitchFamily="34" charset="0"/>
                <a:cs typeface="Tahoma" pitchFamily="34" charset="0"/>
              </a:rPr>
              <a:t>Библиотеки:</a:t>
            </a:r>
          </a:p>
          <a:p>
            <a:pPr>
              <a:lnSpc>
                <a:spcPct val="150000"/>
              </a:lnSpc>
            </a:pPr>
            <a:r>
              <a:rPr lang="ru-RU">
                <a:latin typeface="Tahoma" pitchFamily="34" charset="0"/>
                <a:cs typeface="Tahoma" pitchFamily="34" charset="0"/>
              </a:rPr>
              <a:t>Районные</a:t>
            </a:r>
          </a:p>
          <a:p>
            <a:pPr>
              <a:lnSpc>
                <a:spcPct val="150000"/>
              </a:lnSpc>
            </a:pPr>
            <a:r>
              <a:rPr lang="ru-RU">
                <a:latin typeface="Tahoma" pitchFamily="34" charset="0"/>
                <a:cs typeface="Tahoma" pitchFamily="34" charset="0"/>
              </a:rPr>
              <a:t>Областные</a:t>
            </a:r>
          </a:p>
          <a:p>
            <a:pPr>
              <a:lnSpc>
                <a:spcPct val="150000"/>
              </a:lnSpc>
            </a:pPr>
            <a:r>
              <a:rPr lang="ru-RU">
                <a:latin typeface="Tahoma" pitchFamily="34" charset="0"/>
                <a:cs typeface="Tahoma" pitchFamily="34" charset="0"/>
              </a:rPr>
              <a:t>Городские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261938"/>
            <a:ext cx="12190413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ahoma" pitchFamily="34" charset="0"/>
                <a:cs typeface="Tahoma" pitchFamily="34" charset="0"/>
              </a:rPr>
              <a:t>Партнерский капитал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ZNANIUM</a:t>
            </a:r>
            <a:r>
              <a:rPr lang="en-US" sz="2800" dirty="0">
                <a:solidFill>
                  <a:srgbClr val="FFC000"/>
                </a:solidFill>
                <a:latin typeface="Arial Rounded MT Bold" pitchFamily="34" charset="0"/>
              </a:rPr>
              <a:t>.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COM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8374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9650" y="5792788"/>
            <a:ext cx="10223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Заголовок 1"/>
          <p:cNvSpPr txBox="1">
            <a:spLocks/>
          </p:cNvSpPr>
          <p:nvPr/>
        </p:nvSpPr>
        <p:spPr bwMode="auto">
          <a:xfrm>
            <a:off x="9253538" y="5972175"/>
            <a:ext cx="19161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90000"/>
              </a:lnSpc>
            </a:pPr>
            <a:r>
              <a:rPr lang="en-US" sz="1100" b="1" dirty="0">
                <a:latin typeface="Calibri" pitchFamily="34" charset="0"/>
              </a:rPr>
              <a:t>30 </a:t>
            </a:r>
            <a:r>
              <a:rPr lang="ru-RU" sz="1100" b="1" dirty="0">
                <a:latin typeface="Calibri" pitchFamily="34" charset="0"/>
              </a:rPr>
              <a:t>сентября 2014 г.  Финансовый университет при Правительстве Российской Федерации</a:t>
            </a:r>
            <a:endParaRPr lang="ru-RU" sz="1100" b="1" dirty="0">
              <a:latin typeface="Calibri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5402263"/>
            <a:ext cx="12192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9650" y="5792788"/>
            <a:ext cx="10223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Заголовок 1"/>
          <p:cNvSpPr txBox="1">
            <a:spLocks/>
          </p:cNvSpPr>
          <p:nvPr/>
        </p:nvSpPr>
        <p:spPr bwMode="auto">
          <a:xfrm>
            <a:off x="9253538" y="5972175"/>
            <a:ext cx="19161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90000"/>
              </a:lnSpc>
            </a:pPr>
            <a:r>
              <a:rPr lang="en-US" sz="1100" b="1" dirty="0">
                <a:latin typeface="Calibri" pitchFamily="34" charset="0"/>
              </a:rPr>
              <a:t>30 </a:t>
            </a:r>
            <a:r>
              <a:rPr lang="ru-RU" sz="1100" b="1" dirty="0">
                <a:latin typeface="Calibri" pitchFamily="34" charset="0"/>
              </a:rPr>
              <a:t>сентября 2014 г.  </a:t>
            </a:r>
            <a:r>
              <a:rPr lang="ru-RU" sz="1100" b="1">
                <a:latin typeface="Calibri" pitchFamily="34" charset="0"/>
              </a:rPr>
              <a:t>Финансовый университет при Правительстве Российской Федерации</a:t>
            </a:r>
            <a:endParaRPr lang="ru-RU" sz="1100" b="1" dirty="0">
              <a:latin typeface="Calibri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402263"/>
            <a:ext cx="12192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1785938"/>
            <a:ext cx="121920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СПАСИБО!</a:t>
            </a:r>
          </a:p>
        </p:txBody>
      </p:sp>
      <p:pic>
        <p:nvPicPr>
          <p:cNvPr id="60421" name="Picture 2" descr="D:\Инфра-М\лого_знаниум_эбс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4238" y="2913063"/>
            <a:ext cx="534352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879475" y="3714750"/>
            <a:ext cx="1981200" cy="1450975"/>
          </a:xfrm>
          <a:prstGeom prst="ellipse">
            <a:avLst/>
          </a:prstGeom>
          <a:solidFill>
            <a:schemeClr val="accent3">
              <a:lumMod val="75000"/>
              <a:alpha val="60000"/>
            </a:schemeClr>
          </a:solidFill>
          <a:ln w="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prstClr val="white"/>
                </a:solidFill>
              </a:rPr>
              <a:t>$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7410" name="TextBox 53"/>
          <p:cNvSpPr txBox="1">
            <a:spLocks noChangeArrowheads="1"/>
          </p:cNvSpPr>
          <p:nvPr/>
        </p:nvSpPr>
        <p:spPr bwMode="auto">
          <a:xfrm>
            <a:off x="307975" y="361950"/>
            <a:ext cx="37861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Вы несколько раз </a:t>
            </a:r>
          </a:p>
          <a:p>
            <a:pPr>
              <a:lnSpc>
                <a:spcPct val="150000"/>
              </a:lnSpc>
            </a:pPr>
            <a:r>
              <a:rPr lang="ru-RU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покупаете</a:t>
            </a:r>
            <a:r>
              <a:rPr lang="ru-RU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один и тот же </a:t>
            </a:r>
          </a:p>
          <a:p>
            <a:pPr>
              <a:lnSpc>
                <a:spcPct val="150000"/>
              </a:lnSpc>
            </a:pPr>
            <a:r>
              <a:rPr lang="ru-RU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ассортимент, подключая несколько ЭБС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8350" y="1169988"/>
            <a:ext cx="254635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10"/>
          <p:cNvSpPr txBox="1">
            <a:spLocks noChangeArrowheads="1"/>
          </p:cNvSpPr>
          <p:nvPr/>
        </p:nvSpPr>
        <p:spPr bwMode="auto">
          <a:xfrm>
            <a:off x="2736850" y="5143500"/>
            <a:ext cx="3357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Затраты</a:t>
            </a:r>
            <a:r>
              <a:rPr lang="ru-RU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на разработку собственной электронной площадки </a:t>
            </a:r>
            <a:r>
              <a:rPr lang="ru-RU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не всегда оправданы</a:t>
            </a:r>
          </a:p>
        </p:txBody>
      </p:sp>
      <p:sp>
        <p:nvSpPr>
          <p:cNvPr id="15" name="Дуга 14"/>
          <p:cNvSpPr/>
          <p:nvPr/>
        </p:nvSpPr>
        <p:spPr>
          <a:xfrm>
            <a:off x="192088" y="4500563"/>
            <a:ext cx="1687512" cy="1897062"/>
          </a:xfrm>
          <a:prstGeom prst="arc">
            <a:avLst>
              <a:gd name="adj1" fmla="val 13469601"/>
              <a:gd name="adj2" fmla="val 35375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Дуга 15"/>
          <p:cNvSpPr/>
          <p:nvPr/>
        </p:nvSpPr>
        <p:spPr>
          <a:xfrm rot="4771113">
            <a:off x="-600076" y="2722563"/>
            <a:ext cx="2341563" cy="2230438"/>
          </a:xfrm>
          <a:prstGeom prst="arc">
            <a:avLst>
              <a:gd name="adj1" fmla="val 15178199"/>
              <a:gd name="adj2" fmla="val 265492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2667001" y="3429000"/>
            <a:ext cx="6858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0" y="3429000"/>
            <a:ext cx="121904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7" name="TextBox 34"/>
          <p:cNvSpPr txBox="1">
            <a:spLocks noChangeArrowheads="1"/>
          </p:cNvSpPr>
          <p:nvPr/>
        </p:nvSpPr>
        <p:spPr bwMode="auto">
          <a:xfrm>
            <a:off x="6310313" y="146050"/>
            <a:ext cx="31432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Вам </a:t>
            </a:r>
            <a:r>
              <a:rPr lang="ru-RU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сложно отследить</a:t>
            </a:r>
            <a:r>
              <a:rPr lang="ru-RU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как</a:t>
            </a:r>
            <a:r>
              <a:rPr lang="ru-RU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агрегатор </a:t>
            </a:r>
            <a:r>
              <a:rPr lang="ru-RU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распоряжается</a:t>
            </a:r>
            <a:r>
              <a:rPr lang="ru-RU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вашими фондами</a:t>
            </a:r>
          </a:p>
        </p:txBody>
      </p:sp>
      <p:grpSp>
        <p:nvGrpSpPr>
          <p:cNvPr id="17418" name="Группа 39"/>
          <p:cNvGrpSpPr>
            <a:grpSpLocks/>
          </p:cNvGrpSpPr>
          <p:nvPr/>
        </p:nvGrpSpPr>
        <p:grpSpPr bwMode="auto">
          <a:xfrm>
            <a:off x="6596063" y="71438"/>
            <a:ext cx="5224462" cy="2921000"/>
            <a:chOff x="6666710" y="214290"/>
            <a:chExt cx="5225103" cy="2920928"/>
          </a:xfrm>
        </p:grpSpPr>
        <p:grpSp>
          <p:nvGrpSpPr>
            <p:cNvPr id="17428" name="Группа 16"/>
            <p:cNvGrpSpPr>
              <a:grpSpLocks noChangeAspect="1"/>
            </p:cNvGrpSpPr>
            <p:nvPr/>
          </p:nvGrpSpPr>
          <p:grpSpPr bwMode="auto">
            <a:xfrm>
              <a:off x="6666710" y="642918"/>
              <a:ext cx="5225103" cy="2492300"/>
              <a:chOff x="448546" y="545398"/>
              <a:chExt cx="8129631" cy="5169617"/>
            </a:xfrm>
          </p:grpSpPr>
          <p:sp>
            <p:nvSpPr>
              <p:cNvPr id="18" name="Овал 17"/>
              <p:cNvSpPr/>
              <p:nvPr/>
            </p:nvSpPr>
            <p:spPr>
              <a:xfrm>
                <a:off x="448546" y="3785453"/>
                <a:ext cx="2929731" cy="19295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prstClr val="white"/>
                    </a:solidFill>
                  </a:rPr>
                  <a:t>ваши фонды</a:t>
                </a:r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4872784" y="1766985"/>
                <a:ext cx="2643180" cy="185712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err="1">
                    <a:solidFill>
                      <a:prstClr val="white"/>
                    </a:solidFill>
                  </a:rPr>
                  <a:t>агрератор</a:t>
                </a:r>
                <a:endParaRPr lang="ru-RU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1" name="Прямая соединительная линия 20"/>
              <p:cNvCxnSpPr>
                <a:stCxn id="18" idx="7"/>
                <a:endCxn id="19" idx="3"/>
              </p:cNvCxnSpPr>
              <p:nvPr/>
            </p:nvCxnSpPr>
            <p:spPr>
              <a:xfrm rot="5400000" flipH="1" flipV="1">
                <a:off x="3747268" y="2555282"/>
                <a:ext cx="714532" cy="2312165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 стрелкой 22"/>
              <p:cNvCxnSpPr/>
              <p:nvPr/>
            </p:nvCxnSpPr>
            <p:spPr>
              <a:xfrm rot="5400000" flipH="1" flipV="1">
                <a:off x="5966848" y="1044625"/>
                <a:ext cx="1070149" cy="7163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 стрелкой 23"/>
              <p:cNvCxnSpPr/>
              <p:nvPr/>
            </p:nvCxnSpPr>
            <p:spPr>
              <a:xfrm rot="5400000" flipH="1" flipV="1">
                <a:off x="6966455" y="1008338"/>
                <a:ext cx="889047" cy="5558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 стрелкой 24"/>
              <p:cNvCxnSpPr/>
              <p:nvPr/>
            </p:nvCxnSpPr>
            <p:spPr>
              <a:xfrm flipV="1">
                <a:off x="7688883" y="2027115"/>
                <a:ext cx="889294" cy="29634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Прямоугольник 25"/>
            <p:cNvSpPr/>
            <p:nvPr/>
          </p:nvSpPr>
          <p:spPr>
            <a:xfrm>
              <a:off x="8677103" y="1428737"/>
              <a:ext cx="505268" cy="92333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50800"/>
                  <a:solidFill>
                    <a:schemeClr val="bg1">
                      <a:shade val="50000"/>
                    </a:schemeClr>
                  </a:solidFill>
                  <a:latin typeface="+mn-lt"/>
                </a:rPr>
                <a:t>?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1381618" y="642918"/>
              <a:ext cx="214314" cy="92333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50800"/>
                  <a:solidFill>
                    <a:schemeClr val="bg1">
                      <a:shade val="50000"/>
                    </a:schemeClr>
                  </a:solidFill>
                  <a:latin typeface="+mn-lt"/>
                </a:rPr>
                <a:t>?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0738676" y="214290"/>
              <a:ext cx="214314" cy="92333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50800"/>
                  <a:solidFill>
                    <a:schemeClr val="bg1">
                      <a:shade val="50000"/>
                    </a:schemeClr>
                  </a:solidFill>
                  <a:latin typeface="+mn-lt"/>
                </a:rPr>
                <a:t>?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11381618" y="1500174"/>
              <a:ext cx="214314" cy="92333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50800"/>
                  <a:solidFill>
                    <a:schemeClr val="bg1">
                      <a:shade val="50000"/>
                    </a:schemeClr>
                  </a:solidFill>
                  <a:latin typeface="+mn-lt"/>
                </a:rPr>
                <a:t>?</a:t>
              </a:r>
            </a:p>
          </p:txBody>
        </p:sp>
      </p:grpSp>
      <p:sp>
        <p:nvSpPr>
          <p:cNvPr id="17419" name="TextBox 40"/>
          <p:cNvSpPr txBox="1">
            <a:spLocks noChangeArrowheads="1"/>
          </p:cNvSpPr>
          <p:nvPr/>
        </p:nvSpPr>
        <p:spPr bwMode="auto">
          <a:xfrm>
            <a:off x="8810625" y="2482850"/>
            <a:ext cx="3086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и что представляет </a:t>
            </a:r>
            <a:r>
              <a:rPr lang="ru-RU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наибольшую ценность</a:t>
            </a:r>
          </a:p>
        </p:txBody>
      </p:sp>
      <p:pic>
        <p:nvPicPr>
          <p:cNvPr id="17420" name="Рисунок 4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9650" y="5792788"/>
            <a:ext cx="10223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Заголовок 1"/>
          <p:cNvSpPr txBox="1">
            <a:spLocks/>
          </p:cNvSpPr>
          <p:nvPr/>
        </p:nvSpPr>
        <p:spPr bwMode="auto">
          <a:xfrm>
            <a:off x="9253538" y="5970588"/>
            <a:ext cx="19161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90000"/>
              </a:lnSpc>
            </a:pPr>
            <a:r>
              <a:rPr lang="ru-RU" sz="1100" b="1" dirty="0" smtClean="0">
                <a:latin typeface="Calibri" pitchFamily="34" charset="0"/>
              </a:rPr>
              <a:t> </a:t>
            </a:r>
            <a:r>
              <a:rPr lang="en-US" sz="1100" b="1" dirty="0">
                <a:latin typeface="Calibri" pitchFamily="34" charset="0"/>
              </a:rPr>
              <a:t>30 </a:t>
            </a:r>
            <a:r>
              <a:rPr lang="ru-RU" sz="1100" b="1" dirty="0">
                <a:latin typeface="Calibri" pitchFamily="34" charset="0"/>
              </a:rPr>
              <a:t>сентября 2014 г.  Финансовый университет при Правительстве Российской Федерации</a:t>
            </a:r>
          </a:p>
          <a:p>
            <a:pPr algn="r">
              <a:lnSpc>
                <a:spcPct val="90000"/>
              </a:lnSpc>
            </a:pPr>
            <a:endParaRPr lang="ru-RU" sz="1100" b="1" dirty="0">
              <a:latin typeface="Calibri" pitchFamily="34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9015413" y="5402263"/>
            <a:ext cx="3176587" cy="15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4" name="TextBox 47"/>
          <p:cNvSpPr txBox="1">
            <a:spLocks noChangeArrowheads="1"/>
          </p:cNvSpPr>
          <p:nvPr/>
        </p:nvSpPr>
        <p:spPr bwMode="auto">
          <a:xfrm>
            <a:off x="9453563" y="3687763"/>
            <a:ext cx="22209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>
                <a:latin typeface="Tahoma" pitchFamily="34" charset="0"/>
                <a:cs typeface="Tahoma" pitchFamily="34" charset="0"/>
              </a:rPr>
              <a:t>Э</a:t>
            </a:r>
            <a:r>
              <a:rPr lang="ru-RU" sz="2000">
                <a:latin typeface="Tahoma" pitchFamily="34" charset="0"/>
                <a:cs typeface="Tahoma" pitchFamily="34" charset="0"/>
              </a:rPr>
              <a:t>лектронная</a:t>
            </a:r>
          </a:p>
          <a:p>
            <a:pPr>
              <a:lnSpc>
                <a:spcPct val="150000"/>
              </a:lnSpc>
            </a:pPr>
            <a:r>
              <a:rPr lang="ru-RU" sz="2000" b="1">
                <a:latin typeface="Tahoma" pitchFamily="34" charset="0"/>
                <a:cs typeface="Tahoma" pitchFamily="34" charset="0"/>
              </a:rPr>
              <a:t>Б</a:t>
            </a:r>
            <a:r>
              <a:rPr lang="ru-RU" sz="2000">
                <a:latin typeface="Tahoma" pitchFamily="34" charset="0"/>
                <a:cs typeface="Tahoma" pitchFamily="34" charset="0"/>
              </a:rPr>
              <a:t>иблиотечная</a:t>
            </a:r>
          </a:p>
          <a:p>
            <a:pPr>
              <a:lnSpc>
                <a:spcPct val="150000"/>
              </a:lnSpc>
            </a:pPr>
            <a:r>
              <a:rPr lang="ru-RU" sz="2000" b="1">
                <a:latin typeface="Tahoma" pitchFamily="34" charset="0"/>
                <a:cs typeface="Tahoma" pitchFamily="34" charset="0"/>
              </a:rPr>
              <a:t>С</a:t>
            </a:r>
            <a:r>
              <a:rPr lang="ru-RU" sz="2000">
                <a:latin typeface="Tahoma" pitchFamily="34" charset="0"/>
                <a:cs typeface="Tahoma" pitchFamily="34" charset="0"/>
              </a:rPr>
              <a:t>истема</a:t>
            </a:r>
            <a:r>
              <a:rPr lang="en-US" sz="2000">
                <a:latin typeface="Tahoma" pitchFamily="34" charset="0"/>
                <a:cs typeface="Tahoma" pitchFamily="34" charset="0"/>
              </a:rPr>
              <a:t> </a:t>
            </a:r>
            <a:endParaRPr lang="ru-RU" sz="2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15100" y="3714750"/>
            <a:ext cx="2738438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znanium.com</a:t>
            </a:r>
            <a:endParaRPr lang="ru-RU" sz="3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rot="16200000" flipH="1">
            <a:off x="4381501" y="5141912"/>
            <a:ext cx="3429000" cy="3175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6094413" y="3429000"/>
            <a:ext cx="6096000" cy="1588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5" y="2228850"/>
            <a:ext cx="121904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spc="3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znanium.com</a:t>
            </a:r>
            <a:endParaRPr lang="ru-RU" sz="4000" spc="3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spc="300" dirty="0">
                <a:latin typeface="Tahoma" pitchFamily="34" charset="0"/>
                <a:cs typeface="Tahoma" pitchFamily="34" charset="0"/>
              </a:rPr>
              <a:t>одна площадка – все решения</a:t>
            </a:r>
            <a:r>
              <a:rPr lang="en-US" sz="3200" spc="300" dirty="0">
                <a:latin typeface="Tahoma" pitchFamily="34" charset="0"/>
                <a:cs typeface="Tahoma" pitchFamily="34" charset="0"/>
              </a:rPr>
              <a:t> </a:t>
            </a:r>
            <a:endParaRPr lang="ru-RU" sz="3200" spc="3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58" name="Заголовок 1"/>
          <p:cNvSpPr>
            <a:spLocks noGrp="1"/>
          </p:cNvSpPr>
          <p:nvPr>
            <p:ph type="ctrTitle"/>
          </p:nvPr>
        </p:nvSpPr>
        <p:spPr>
          <a:xfrm>
            <a:off x="11533188" y="5972175"/>
            <a:ext cx="420687" cy="427038"/>
          </a:xfrm>
        </p:spPr>
        <p:txBody>
          <a:bodyPr/>
          <a:lstStyle/>
          <a:p>
            <a:pPr eaLnBrk="1" hangingPunct="1"/>
            <a:r>
              <a:rPr lang="ru-RU" sz="3100" b="1" smtClean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5402263"/>
            <a:ext cx="121920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0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71238" y="5945188"/>
            <a:ext cx="10223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Заголовок 1"/>
          <p:cNvSpPr txBox="1">
            <a:spLocks/>
          </p:cNvSpPr>
          <p:nvPr/>
        </p:nvSpPr>
        <p:spPr bwMode="auto">
          <a:xfrm>
            <a:off x="9255125" y="6124575"/>
            <a:ext cx="19161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90000"/>
              </a:lnSpc>
            </a:pPr>
            <a:r>
              <a:rPr lang="en-US" sz="1100" b="1" dirty="0">
                <a:latin typeface="Calibri" pitchFamily="34" charset="0"/>
              </a:rPr>
              <a:t>30 </a:t>
            </a:r>
            <a:r>
              <a:rPr lang="ru-RU" sz="1100" b="1" dirty="0">
                <a:latin typeface="Calibri" pitchFamily="34" charset="0"/>
              </a:rPr>
              <a:t>сентября 2014 г.  Финансовый университет при Правительстве Российской Федерации</a:t>
            </a:r>
          </a:p>
          <a:p>
            <a:pPr algn="r">
              <a:lnSpc>
                <a:spcPct val="90000"/>
              </a:lnSpc>
            </a:pPr>
            <a:endParaRPr lang="ru-RU" sz="1100" b="1" dirty="0">
              <a:latin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588" y="5554663"/>
            <a:ext cx="12192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Box 1"/>
          <p:cNvSpPr txBox="1">
            <a:spLocks noChangeArrowheads="1"/>
          </p:cNvSpPr>
          <p:nvPr/>
        </p:nvSpPr>
        <p:spPr bwMode="auto">
          <a:xfrm>
            <a:off x="239713" y="138113"/>
            <a:ext cx="6911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ahoma" pitchFamily="34" charset="0"/>
                <a:cs typeface="Tahoma" pitchFamily="34" charset="0"/>
              </a:rPr>
              <a:t>Тематическая структура фонда</a:t>
            </a:r>
          </a:p>
        </p:txBody>
      </p:sp>
      <p:graphicFrame>
        <p:nvGraphicFramePr>
          <p:cNvPr id="41987" name="Диаграмма 3"/>
          <p:cNvGraphicFramePr>
            <a:graphicFrameLocks/>
          </p:cNvGraphicFramePr>
          <p:nvPr/>
        </p:nvGraphicFramePr>
        <p:xfrm>
          <a:off x="-95250" y="319088"/>
          <a:ext cx="12336463" cy="658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r:id="rId4" imgW="12339373" imgH="6590347" progId="Excel.Chart.8">
                  <p:embed/>
                </p:oleObj>
              </mc:Choice>
              <mc:Fallback>
                <p:oleObj r:id="rId4" imgW="12339373" imgH="6590347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5250" y="319088"/>
                        <a:ext cx="12336463" cy="6589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91" name="Рисунок 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69650" y="5792788"/>
            <a:ext cx="10223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3" name="Диаграмма 3"/>
          <p:cNvGraphicFramePr>
            <a:graphicFrameLocks/>
          </p:cNvGraphicFramePr>
          <p:nvPr/>
        </p:nvGraphicFramePr>
        <p:xfrm>
          <a:off x="-50800" y="-33338"/>
          <a:ext cx="12336463" cy="6727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r:id="rId4" imgW="12333277" imgH="6724471" progId="Excel.Chart.8">
                  <p:embed/>
                </p:oleObj>
              </mc:Choice>
              <mc:Fallback>
                <p:oleObj r:id="rId4" imgW="12333277" imgH="6724471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-33338"/>
                        <a:ext cx="12336463" cy="67278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9413" y="180975"/>
            <a:ext cx="63595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Фонд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  <a:cs typeface="Tahoma" pitchFamily="34" charset="0"/>
              </a:rPr>
              <a:t>znanium.com</a:t>
            </a:r>
            <a:r>
              <a:rPr lang="en-US" sz="2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продолжает расти после оформления подписки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963" y="115888"/>
            <a:ext cx="11855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ahoma" pitchFamily="34" charset="0"/>
                <a:cs typeface="Tahoma" pitchFamily="34" charset="0"/>
              </a:rPr>
              <a:t>Фонд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  <a:cs typeface="Tahoma" pitchFamily="34" charset="0"/>
              </a:rPr>
              <a:t>znanium.com</a:t>
            </a:r>
            <a:r>
              <a:rPr lang="ru-RU" sz="2400" dirty="0">
                <a:latin typeface="Tahoma" pitchFamily="34" charset="0"/>
                <a:cs typeface="Tahoma" pitchFamily="34" charset="0"/>
              </a:rPr>
              <a:t> не повторяется</a:t>
            </a:r>
          </a:p>
        </p:txBody>
      </p:sp>
      <p:graphicFrame>
        <p:nvGraphicFramePr>
          <p:cNvPr id="21506" name="Диаграмма 3"/>
          <p:cNvGraphicFramePr>
            <a:graphicFrameLocks/>
          </p:cNvGraphicFramePr>
          <p:nvPr/>
        </p:nvGraphicFramePr>
        <p:xfrm>
          <a:off x="-87313" y="877888"/>
          <a:ext cx="12336463" cy="603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r:id="rId4" imgW="12333277" imgH="6029467" progId="Excel.Chart.8">
                  <p:embed/>
                </p:oleObj>
              </mc:Choice>
              <mc:Fallback>
                <p:oleObj r:id="rId4" imgW="12333277" imgH="6029467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7313" y="877888"/>
                        <a:ext cx="12336463" cy="6030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8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69650" y="5792788"/>
            <a:ext cx="10223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Заголовок 1"/>
          <p:cNvSpPr txBox="1">
            <a:spLocks/>
          </p:cNvSpPr>
          <p:nvPr/>
        </p:nvSpPr>
        <p:spPr bwMode="auto">
          <a:xfrm>
            <a:off x="9253538" y="5972175"/>
            <a:ext cx="19161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90000"/>
              </a:lnSpc>
            </a:pPr>
            <a:r>
              <a:rPr lang="en-US" sz="1100" b="1" dirty="0">
                <a:latin typeface="Calibri" pitchFamily="34" charset="0"/>
              </a:rPr>
              <a:t>30 </a:t>
            </a:r>
            <a:r>
              <a:rPr lang="ru-RU" sz="1100" b="1" dirty="0">
                <a:latin typeface="Calibri" pitchFamily="34" charset="0"/>
              </a:rPr>
              <a:t>сентября 2014 г.  Финансовый университет при Правительстве Российской Федерации</a:t>
            </a:r>
            <a:endParaRPr lang="ru-RU" sz="1100" b="1" dirty="0">
              <a:latin typeface="Calibri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239125" y="5402263"/>
            <a:ext cx="3952875" cy="15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3"/>
          <p:cNvSpPr txBox="1">
            <a:spLocks noChangeArrowheads="1"/>
          </p:cNvSpPr>
          <p:nvPr/>
        </p:nvSpPr>
        <p:spPr bwMode="auto">
          <a:xfrm>
            <a:off x="0" y="2270125"/>
            <a:ext cx="9786938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Учебные, научные и справочные издания в ключевых областях знаний.</a:t>
            </a:r>
          </a:p>
          <a:p>
            <a:r>
              <a:rPr lang="ru-RU" b="1"/>
              <a:t>Коллекция в </a:t>
            </a:r>
            <a:r>
              <a:rPr lang="en-US" b="1"/>
              <a:t>Znanium.com</a:t>
            </a:r>
            <a:r>
              <a:rPr lang="ru-RU" b="1"/>
              <a:t> насчитывает 132 наименования по следующим тематическим направлениям:</a:t>
            </a:r>
          </a:p>
          <a:p>
            <a:endParaRPr lang="ru-RU" b="1"/>
          </a:p>
          <a:p>
            <a:r>
              <a:rPr lang="ru-RU" sz="1200" b="1"/>
              <a:t>Биохимия	</a:t>
            </a:r>
          </a:p>
          <a:p>
            <a:r>
              <a:rPr lang="ru-RU" sz="1200" b="1"/>
              <a:t>История	</a:t>
            </a:r>
          </a:p>
          <a:p>
            <a:r>
              <a:rPr lang="ru-RU" sz="1200" b="1"/>
              <a:t>Математика и информатика	</a:t>
            </a:r>
          </a:p>
          <a:p>
            <a:r>
              <a:rPr lang="ru-RU" sz="1200" b="1"/>
              <a:t>Материаловедение	</a:t>
            </a:r>
          </a:p>
          <a:p>
            <a:r>
              <a:rPr lang="ru-RU" sz="1200" b="1"/>
              <a:t>Менеджмент. Документоведение	</a:t>
            </a:r>
          </a:p>
          <a:p>
            <a:r>
              <a:rPr lang="ru-RU" sz="1200" b="1"/>
              <a:t>Методология научных исследований в области техники и технологии	</a:t>
            </a:r>
          </a:p>
          <a:p>
            <a:r>
              <a:rPr lang="ru-RU" sz="1200" b="1"/>
              <a:t>Образование и педагогика	</a:t>
            </a:r>
          </a:p>
          <a:p>
            <a:r>
              <a:rPr lang="ru-RU" sz="1200" b="1"/>
              <a:t>Политология. Социология	</a:t>
            </a:r>
          </a:p>
          <a:p>
            <a:r>
              <a:rPr lang="ru-RU" sz="1200" b="1"/>
              <a:t>Право	</a:t>
            </a:r>
          </a:p>
          <a:p>
            <a:r>
              <a:rPr lang="ru-RU" sz="1200" b="1"/>
              <a:t>Психология	</a:t>
            </a:r>
          </a:p>
          <a:p>
            <a:r>
              <a:rPr lang="ru-RU" sz="1200" b="1"/>
              <a:t>Русский язык и культура речи, издательское дело, журналистика	</a:t>
            </a:r>
          </a:p>
          <a:p>
            <a:r>
              <a:rPr lang="ru-RU" sz="1200" b="1"/>
              <a:t>Стандартизация и метрология	</a:t>
            </a:r>
          </a:p>
          <a:p>
            <a:r>
              <a:rPr lang="ru-RU" sz="1200" b="1"/>
              <a:t>Физика	</a:t>
            </a:r>
          </a:p>
          <a:p>
            <a:r>
              <a:rPr lang="ru-RU" sz="1200" b="1"/>
              <a:t>Философские науки	</a:t>
            </a:r>
          </a:p>
          <a:p>
            <a:r>
              <a:rPr lang="ru-RU" sz="1200" b="1"/>
              <a:t>Химическая технология и экология	</a:t>
            </a:r>
          </a:p>
          <a:p>
            <a:r>
              <a:rPr lang="ru-RU" sz="1200" b="1"/>
              <a:t>Экономика, бухгалтерский учет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261938"/>
            <a:ext cx="12190413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800">
                <a:latin typeface="Tahoma" pitchFamily="34" charset="0"/>
                <a:cs typeface="Tahoma" pitchFamily="34" charset="0"/>
              </a:rPr>
              <a:t>Наш новый партнер -  </a:t>
            </a:r>
            <a:r>
              <a:rPr lang="en-US" sz="2800">
                <a:solidFill>
                  <a:srgbClr val="17375E"/>
                </a:solidFill>
                <a:latin typeface="Arial Rounded MT Bold" pitchFamily="34" charset="0"/>
              </a:rPr>
              <a:t>ZNANIUM</a:t>
            </a:r>
            <a:r>
              <a:rPr lang="en-US" sz="2800">
                <a:solidFill>
                  <a:srgbClr val="FFC000"/>
                </a:solidFill>
                <a:latin typeface="Arial Rounded MT Bold" pitchFamily="34" charset="0"/>
              </a:rPr>
              <a:t>.</a:t>
            </a:r>
            <a:r>
              <a:rPr lang="en-US" sz="2800">
                <a:solidFill>
                  <a:srgbClr val="17375E"/>
                </a:solidFill>
                <a:latin typeface="Arial Rounded MT Bold" pitchFamily="34" charset="0"/>
              </a:rPr>
              <a:t>COM</a:t>
            </a:r>
            <a:endParaRPr lang="ru-RU" sz="2800">
              <a:solidFill>
                <a:srgbClr val="17375E"/>
              </a:solidFill>
              <a:latin typeface="Calibri" pitchFamily="34" charset="0"/>
            </a:endParaRPr>
          </a:p>
        </p:txBody>
      </p:sp>
      <p:pic>
        <p:nvPicPr>
          <p:cNvPr id="6144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9650" y="5792788"/>
            <a:ext cx="10223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8" name="Заголовок 1"/>
          <p:cNvSpPr txBox="1">
            <a:spLocks/>
          </p:cNvSpPr>
          <p:nvPr/>
        </p:nvSpPr>
        <p:spPr bwMode="auto">
          <a:xfrm>
            <a:off x="9253538" y="5972175"/>
            <a:ext cx="19161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90000"/>
              </a:lnSpc>
            </a:pPr>
            <a:r>
              <a:rPr lang="en-US" sz="1100" b="1" dirty="0">
                <a:latin typeface="Calibri" pitchFamily="34" charset="0"/>
              </a:rPr>
              <a:t>30 </a:t>
            </a:r>
            <a:r>
              <a:rPr lang="ru-RU" sz="1100" b="1" dirty="0">
                <a:latin typeface="Calibri" pitchFamily="34" charset="0"/>
              </a:rPr>
              <a:t>сентября 2014 г.  Финансовый университет при Правительстве Российской Федерации</a:t>
            </a:r>
            <a:endParaRPr lang="ru-RU" sz="1100" b="1" dirty="0">
              <a:latin typeface="Calibri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5402263"/>
            <a:ext cx="12192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51" name="Picture 11" descr="Лого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36625"/>
            <a:ext cx="5886450" cy="133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3"/>
          <p:cNvSpPr txBox="1">
            <a:spLocks noChangeArrowheads="1"/>
          </p:cNvSpPr>
          <p:nvPr/>
        </p:nvSpPr>
        <p:spPr bwMode="auto">
          <a:xfrm>
            <a:off x="0" y="2270125"/>
            <a:ext cx="9786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 b="1"/>
          </a:p>
        </p:txBody>
      </p:sp>
      <p:sp>
        <p:nvSpPr>
          <p:cNvPr id="16" name="TextBox 15"/>
          <p:cNvSpPr txBox="1"/>
          <p:nvPr/>
        </p:nvSpPr>
        <p:spPr>
          <a:xfrm>
            <a:off x="0" y="261938"/>
            <a:ext cx="12190413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800">
                <a:latin typeface="Tahoma" pitchFamily="34" charset="0"/>
                <a:cs typeface="Tahoma" pitchFamily="34" charset="0"/>
              </a:rPr>
              <a:t>Наш новый партнер -  </a:t>
            </a:r>
            <a:r>
              <a:rPr lang="en-US" sz="2800">
                <a:solidFill>
                  <a:srgbClr val="17375E"/>
                </a:solidFill>
                <a:latin typeface="Arial Rounded MT Bold" pitchFamily="34" charset="0"/>
              </a:rPr>
              <a:t>ZNANIUM</a:t>
            </a:r>
            <a:r>
              <a:rPr lang="en-US" sz="2800">
                <a:solidFill>
                  <a:srgbClr val="FFC000"/>
                </a:solidFill>
                <a:latin typeface="Arial Rounded MT Bold" pitchFamily="34" charset="0"/>
              </a:rPr>
              <a:t>.</a:t>
            </a:r>
            <a:r>
              <a:rPr lang="en-US" sz="2800">
                <a:solidFill>
                  <a:srgbClr val="17375E"/>
                </a:solidFill>
                <a:latin typeface="Arial Rounded MT Bold" pitchFamily="34" charset="0"/>
              </a:rPr>
              <a:t>COM</a:t>
            </a:r>
            <a:endParaRPr lang="ru-RU" sz="2800">
              <a:solidFill>
                <a:srgbClr val="17375E"/>
              </a:solidFill>
              <a:latin typeface="Calibri" pitchFamily="34" charset="0"/>
            </a:endParaRPr>
          </a:p>
        </p:txBody>
      </p:sp>
      <p:pic>
        <p:nvPicPr>
          <p:cNvPr id="63492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9650" y="5792788"/>
            <a:ext cx="10223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Заголовок 1"/>
          <p:cNvSpPr txBox="1">
            <a:spLocks/>
          </p:cNvSpPr>
          <p:nvPr/>
        </p:nvSpPr>
        <p:spPr bwMode="auto">
          <a:xfrm>
            <a:off x="9253538" y="5972175"/>
            <a:ext cx="19161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90000"/>
              </a:lnSpc>
            </a:pPr>
            <a:r>
              <a:rPr lang="en-US" sz="1100" b="1" dirty="0">
                <a:latin typeface="Calibri" pitchFamily="34" charset="0"/>
              </a:rPr>
              <a:t>30 </a:t>
            </a:r>
            <a:r>
              <a:rPr lang="ru-RU" sz="1100" b="1" dirty="0">
                <a:latin typeface="Calibri" pitchFamily="34" charset="0"/>
              </a:rPr>
              <a:t>сентября 2014 г.  Финансовый университет при Правительстве Российской Федерации</a:t>
            </a:r>
            <a:endParaRPr lang="ru-RU" sz="1100" b="1" dirty="0">
              <a:latin typeface="Calibri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5402263"/>
            <a:ext cx="12192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496" name="Picture 8" descr="Лого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36625"/>
            <a:ext cx="5886450" cy="1333500"/>
          </a:xfrm>
          <a:prstGeom prst="rect">
            <a:avLst/>
          </a:prstGeom>
          <a:noFill/>
        </p:spPr>
      </p:pic>
      <p:pic>
        <p:nvPicPr>
          <p:cNvPr id="6349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419350"/>
            <a:ext cx="1905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14463" y="3924300"/>
            <a:ext cx="19050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9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6488" y="2419350"/>
            <a:ext cx="19050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500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33950" y="3962400"/>
            <a:ext cx="19050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501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59538" y="1700213"/>
            <a:ext cx="2011362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502" name="Picture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834438" y="381000"/>
            <a:ext cx="1905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2108</TotalTime>
  <Words>560</Words>
  <Application>Microsoft Office PowerPoint</Application>
  <PresentationFormat>Произвольный</PresentationFormat>
  <Paragraphs>141</Paragraphs>
  <Slides>22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Диаграмма Microsoft Excel</vt:lpstr>
      <vt:lpstr>znanium.com</vt:lpstr>
      <vt:lpstr>Презентация PowerPoint</vt:lpstr>
      <vt:lpstr>Презентация PowerPoint</vt:lpstr>
      <vt:lpstr>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Разделы нового модуля</vt:lpstr>
      <vt:lpstr>Новый функционал ЭБС</vt:lpstr>
      <vt:lpstr>Результаты поиска</vt:lpstr>
      <vt:lpstr>Автоматическое резюме документа</vt:lpstr>
      <vt:lpstr>Поиск по HTML копии документа</vt:lpstr>
      <vt:lpstr>Поиск похожих документов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znanium.com</dc:title>
  <dc:creator>Alexandra</dc:creator>
  <cp:lastModifiedBy>Ермилова Диана Борисовна</cp:lastModifiedBy>
  <cp:revision>147</cp:revision>
  <dcterms:created xsi:type="dcterms:W3CDTF">2014-08-11T18:38:41Z</dcterms:created>
  <dcterms:modified xsi:type="dcterms:W3CDTF">2014-10-02T07:02:17Z</dcterms:modified>
</cp:coreProperties>
</file>