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925" r:id="rId2"/>
  </p:sldMasterIdLst>
  <p:notesMasterIdLst>
    <p:notesMasterId r:id="rId21"/>
  </p:notesMasterIdLst>
  <p:sldIdLst>
    <p:sldId id="329" r:id="rId3"/>
    <p:sldId id="397" r:id="rId4"/>
    <p:sldId id="396" r:id="rId5"/>
    <p:sldId id="331" r:id="rId6"/>
    <p:sldId id="332" r:id="rId7"/>
    <p:sldId id="399" r:id="rId8"/>
    <p:sldId id="348" r:id="rId9"/>
    <p:sldId id="410" r:id="rId10"/>
    <p:sldId id="400" r:id="rId11"/>
    <p:sldId id="393" r:id="rId12"/>
    <p:sldId id="409" r:id="rId13"/>
    <p:sldId id="392" r:id="rId14"/>
    <p:sldId id="386" r:id="rId15"/>
    <p:sldId id="408" r:id="rId16"/>
    <p:sldId id="407" r:id="rId17"/>
    <p:sldId id="388" r:id="rId18"/>
    <p:sldId id="389" r:id="rId19"/>
    <p:sldId id="39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6" autoAdjust="0"/>
    <p:restoredTop sz="99749" autoAdjust="0"/>
  </p:normalViewPr>
  <p:slideViewPr>
    <p:cSldViewPr>
      <p:cViewPr>
        <p:scale>
          <a:sx n="77" d="100"/>
          <a:sy n="77" d="100"/>
        </p:scale>
        <p:origin x="-124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571A9A-50DA-4410-869F-72B2EFC5B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645C3-6688-4C7F-B493-D32F1891B3D8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97A5-5998-4F64-8BA8-20B9CEBDE5CE}" type="slidenum">
              <a:rPr lang="en-US" altLang="ja-JP" smtClean="0">
                <a:solidFill>
                  <a:prstClr val="black"/>
                </a:solidFill>
              </a:rPr>
              <a:pPr/>
              <a:t>5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645C3-6688-4C7F-B493-D32F1891B3D8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194CDB19-3DA2-41E1-B56F-F183CF32BFEC}" type="slidenum">
              <a:rPr lang="en-US" b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927100"/>
              <a:t>13</a:t>
            </a:fld>
            <a:endParaRPr lang="en-US" b="1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5600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666666"/>
              </a:solidFill>
              <a:latin typeface="Arial"/>
              <a:cs typeface="Arial" charset="0"/>
            </a:endParaRPr>
          </a:p>
        </p:txBody>
      </p:sp>
      <p:pic>
        <p:nvPicPr>
          <p:cNvPr id="7" name="Picture 7" descr="titleMaster_Logo600i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045200" y="5965825"/>
            <a:ext cx="2746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C091CAF-2799-4E2E-A852-E62F6D78C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9104965-A29F-44B3-9147-BA379E1C1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51337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  <a:latin typeface="Arial" pitchFamily="-106" charset="0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BCE7B1D-01A1-4ECF-A13B-246AA5254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45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0013"/>
            <a:ext cx="8229600" cy="457041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7945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0013"/>
            <a:ext cx="4038600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0013"/>
            <a:ext cx="4038600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062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062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45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0013"/>
            <a:ext cx="40386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386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343775" cy="86451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917575" y="1412776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8CC61D5-159A-4A98-B9B7-EAC8EE509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9D91D8-F89F-4D90-983C-927E2AD0F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93F179F-E2E7-4D09-884B-B8B772D4C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27C68CC-3544-4E64-AA46-DE0F4B697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375FB8-8426-4BD8-AFB4-3552C1044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FEDE659-7436-4898-B492-9DE507F5F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A2277A-5321-430B-91A3-0D6F4A075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666666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64886781-4702-4229-9E39-1F03043EA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850900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666666"/>
              </a:solidFill>
              <a:latin typeface="Arial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 sz="2400" dirty="0">
              <a:solidFill>
                <a:srgbClr val="4B4B4B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>
                <a:solidFill>
                  <a:srgbClr val="4B4B4B"/>
                </a:solidFill>
                <a:latin typeface="Arial" pitchFamily="34" charset="0"/>
              </a:rPr>
              <a:pPr/>
              <a:t>‹#›</a:t>
            </a:fld>
            <a:endParaRPr lang="en-US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8598024" cy="989062"/>
          </a:xfrm>
        </p:spPr>
        <p:txBody>
          <a:bodyPr/>
          <a:lstStyle/>
          <a:p>
            <a:r>
              <a:rPr lang="ru-RU" dirty="0" smtClean="0"/>
              <a:t>ИНФОРМАЦИОННЫЕ РЕСУРСЫ </a:t>
            </a:r>
            <a:br>
              <a:rPr lang="ru-RU" dirty="0" smtClean="0"/>
            </a:br>
            <a:r>
              <a:rPr lang="en-US" b="1" dirty="0" smtClean="0"/>
              <a:t>THOMSON REUTERS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НАУЧНЫХ ИССЛЕДОВАНИЙ</a:t>
            </a:r>
            <a:endParaRPr lang="ru-RU" b="1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61950" y="4581128"/>
            <a:ext cx="8382000" cy="1133872"/>
          </a:xfrm>
        </p:spPr>
        <p:txBody>
          <a:bodyPr/>
          <a:lstStyle/>
          <a:p>
            <a:r>
              <a:rPr lang="ru-RU" sz="2000" b="1" dirty="0" smtClean="0"/>
              <a:t>ВАЛЕНТИН ГРИГОРЬЕВИЧ БОГОРОВ</a:t>
            </a:r>
          </a:p>
          <a:p>
            <a:endParaRPr lang="en-US" dirty="0" smtClean="0"/>
          </a:p>
          <a:p>
            <a:r>
              <a:rPr lang="ru-RU" b="1" dirty="0" smtClean="0"/>
              <a:t>ЭКСПЕРТ </a:t>
            </a:r>
            <a:r>
              <a:rPr lang="en-US" b="1" dirty="0" smtClean="0"/>
              <a:t> </a:t>
            </a:r>
            <a:r>
              <a:rPr lang="ru-RU" b="1" dirty="0" smtClean="0"/>
              <a:t>ПО  ИНФОРМАЦИОННЫМ РЕСУРСАМ</a:t>
            </a:r>
          </a:p>
          <a:p>
            <a:r>
              <a:rPr lang="ru-RU" b="1" dirty="0" smtClean="0"/>
              <a:t>ИНТЕЛЛЕКТУАЛЬНАЯ СОБСТВЕННОСТЬ И НАУЧНЫЕ ИССЛЕДОВАНИЯ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dirty="0"/>
          </a:p>
        </p:txBody>
      </p:sp>
      <p:pic>
        <p:nvPicPr>
          <p:cNvPr id="5" name="Picture 4" descr="technology_lead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374650"/>
            <a:ext cx="8410326" cy="251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558087" cy="864518"/>
          </a:xfrm>
        </p:spPr>
        <p:txBody>
          <a:bodyPr/>
          <a:lstStyle/>
          <a:p>
            <a:r>
              <a:rPr lang="en-US" sz="3200" b="1" dirty="0" smtClean="0"/>
              <a:t>WEB OF SCIENCE</a:t>
            </a:r>
            <a:r>
              <a:rPr lang="ru-RU" sz="3200" b="1" dirty="0" smtClean="0"/>
              <a:t>: </a:t>
            </a:r>
            <a:r>
              <a:rPr lang="ru-RU" sz="3200" dirty="0" smtClean="0"/>
              <a:t>ДОСТУП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2667000"/>
            <a:ext cx="8001000" cy="296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7200" dirty="0" smtClean="0">
                <a:solidFill>
                  <a:srgbClr val="FF8000"/>
                </a:solidFill>
              </a:rPr>
              <a:t>webofscience.com</a:t>
            </a:r>
          </a:p>
          <a:p>
            <a:pPr algn="ctr">
              <a:lnSpc>
                <a:spcPct val="150000"/>
              </a:lnSpc>
              <a:defRPr/>
            </a:pPr>
            <a:endParaRPr lang="en-US" sz="6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917575" y="506413"/>
            <a:ext cx="7616825" cy="1246187"/>
          </a:xfrm>
        </p:spPr>
        <p:txBody>
          <a:bodyPr/>
          <a:lstStyle/>
          <a:p>
            <a:r>
              <a:rPr lang="en-US" sz="3200" b="1" dirty="0" smtClean="0"/>
              <a:t>WEB OF SCIENCE </a:t>
            </a:r>
            <a:r>
              <a:rPr lang="ru-RU" sz="3200" dirty="0" smtClean="0"/>
              <a:t>НА РУССКОМ: </a:t>
            </a:r>
            <a:r>
              <a:rPr lang="en-US" sz="4400" u="sng" dirty="0" smtClean="0"/>
              <a:t>wokinfo.com/russian</a:t>
            </a:r>
            <a:r>
              <a:rPr lang="ru-RU" sz="4400" u="sng" dirty="0" smtClean="0"/>
              <a:t/>
            </a:r>
            <a:br>
              <a:rPr lang="ru-RU" sz="4400" u="sng" dirty="0" smtClean="0"/>
            </a:br>
            <a:endParaRPr lang="ru-RU" sz="4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720" t="25502" r="22946" b="8889"/>
          <a:stretch>
            <a:fillRect/>
          </a:stretch>
        </p:blipFill>
        <p:spPr bwMode="auto">
          <a:xfrm>
            <a:off x="685800" y="12954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2438400"/>
            <a:ext cx="1752600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9400" y="4572000"/>
            <a:ext cx="1600200" cy="1676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ИНФОРМАЦИОННОЙ ПЛАТФОРМЫ </a:t>
            </a:r>
            <a:r>
              <a:rPr lang="en-US" b="1" dirty="0" smtClean="0"/>
              <a:t>WEB OF SCIENCE</a:t>
            </a:r>
            <a:endParaRPr lang="ru-RU" b="1" dirty="0"/>
          </a:p>
        </p:txBody>
      </p:sp>
      <p:pic>
        <p:nvPicPr>
          <p:cNvPr id="3" name="Picture 2" descr="Web of Knowle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1"/>
            <a:ext cx="8382000" cy="52665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47" descr="shadow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125413" y="1608138"/>
            <a:ext cx="2159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47" descr="shadow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8828088" y="1608138"/>
            <a:ext cx="2159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8" descr="2_map1"/>
          <p:cNvPicPr>
            <a:picLocks noChangeAspect="1" noChangeArrowheads="1"/>
          </p:cNvPicPr>
          <p:nvPr/>
        </p:nvPicPr>
        <p:blipFill>
          <a:blip r:embed="rId5" cstate="print"/>
          <a:srcRect l="17117" t="31044" r="3040" b="12708"/>
          <a:stretch>
            <a:fillRect/>
          </a:stretch>
        </p:blipFill>
        <p:spPr bwMode="auto">
          <a:xfrm>
            <a:off x="285750" y="1571625"/>
            <a:ext cx="86534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WEB OF SCIENCE</a:t>
            </a:r>
            <a:r>
              <a:rPr lang="ru-RU" dirty="0" smtClean="0"/>
              <a:t> </a:t>
            </a:r>
            <a:r>
              <a:rPr lang="en-US" b="1" dirty="0" smtClean="0"/>
              <a:t>CORE COLLECTION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МИРЕ </a:t>
            </a:r>
            <a:endParaRPr lang="en-US" dirty="0" smtClean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72189" y="4143375"/>
            <a:ext cx="2986088" cy="820738"/>
            <a:chOff x="3859" y="2238"/>
            <a:chExt cx="1881" cy="517"/>
          </a:xfrm>
        </p:grpSpPr>
        <p:sp>
          <p:nvSpPr>
            <p:cNvPr id="10275" name="AutoShape 34"/>
            <p:cNvSpPr>
              <a:spLocks noChangeArrowheads="1"/>
            </p:cNvSpPr>
            <p:nvPr/>
          </p:nvSpPr>
          <p:spPr bwMode="auto">
            <a:xfrm>
              <a:off x="3932" y="2270"/>
              <a:ext cx="1536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4B4B4B"/>
                </a:solidFill>
              </a:endParaRPr>
            </a:p>
          </p:txBody>
        </p:sp>
        <p:pic>
          <p:nvPicPr>
            <p:cNvPr id="10276" name="Picture 35" descr="circle-gre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2238"/>
              <a:ext cx="47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3859" y="2364"/>
              <a:ext cx="6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dirty="0">
                  <a:solidFill>
                    <a:srgbClr val="FFFFFF"/>
                  </a:solidFill>
                  <a:latin typeface="Arial Narrow" pitchFamily="34" charset="0"/>
                </a:rPr>
                <a:t>Азия и Австралия</a:t>
              </a:r>
              <a:endParaRPr lang="en-US" sz="1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278" name="Rectangle 37"/>
            <p:cNvSpPr>
              <a:spLocks noChangeArrowheads="1"/>
            </p:cNvSpPr>
            <p:nvPr/>
          </p:nvSpPr>
          <p:spPr bwMode="auto">
            <a:xfrm>
              <a:off x="4449" y="2389"/>
              <a:ext cx="129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 smtClean="0">
                  <a:solidFill>
                    <a:srgbClr val="4B4B4B"/>
                  </a:solidFill>
                  <a:latin typeface="Arial Black" pitchFamily="34" charset="0"/>
                </a:rPr>
                <a:t>350+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в </a:t>
              </a:r>
              <a:r>
                <a:rPr lang="en-US" sz="1400" dirty="0">
                  <a:solidFill>
                    <a:srgbClr val="4B4B4B"/>
                  </a:solidFill>
                  <a:latin typeface="Arial Black" pitchFamily="34" charset="0"/>
                </a:rPr>
                <a:t>26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странах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14688" y="2286000"/>
            <a:ext cx="3157537" cy="941388"/>
            <a:chOff x="2463" y="1583"/>
            <a:chExt cx="1989" cy="593"/>
          </a:xfrm>
        </p:grpSpPr>
        <p:sp>
          <p:nvSpPr>
            <p:cNvPr id="10271" name="AutoShape 44"/>
            <p:cNvSpPr>
              <a:spLocks noChangeArrowheads="1"/>
            </p:cNvSpPr>
            <p:nvPr/>
          </p:nvSpPr>
          <p:spPr bwMode="auto">
            <a:xfrm>
              <a:off x="2536" y="1668"/>
              <a:ext cx="1805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4B4B4B"/>
                </a:solidFill>
              </a:endParaRPr>
            </a:p>
          </p:txBody>
        </p:sp>
        <p:pic>
          <p:nvPicPr>
            <p:cNvPr id="10272" name="Picture 45" descr="circle-gree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3" y="1583"/>
              <a:ext cx="548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3" name="Text Box 46"/>
            <p:cNvSpPr txBox="1">
              <a:spLocks noChangeArrowheads="1"/>
            </p:cNvSpPr>
            <p:nvPr/>
          </p:nvSpPr>
          <p:spPr bwMode="auto">
            <a:xfrm>
              <a:off x="2463" y="1668"/>
              <a:ext cx="60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dirty="0">
                  <a:solidFill>
                    <a:srgbClr val="FFFFFF"/>
                  </a:solidFill>
                  <a:latin typeface="Arial Narrow" pitchFamily="34" charset="0"/>
                </a:rPr>
                <a:t>Европа, Ближний Восток и Африка</a:t>
              </a:r>
              <a:endParaRPr lang="en-US" sz="1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274" name="Rectangle 47"/>
            <p:cNvSpPr>
              <a:spLocks noChangeArrowheads="1"/>
            </p:cNvSpPr>
            <p:nvPr/>
          </p:nvSpPr>
          <p:spPr bwMode="auto">
            <a:xfrm>
              <a:off x="3048" y="1786"/>
              <a:ext cx="140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>
                  <a:solidFill>
                    <a:srgbClr val="4B4B4B"/>
                  </a:solidFill>
                  <a:latin typeface="Arial Black" pitchFamily="34" charset="0"/>
                </a:rPr>
                <a:t>2,500+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в </a:t>
              </a:r>
              <a:r>
                <a:rPr lang="en-US" sz="1400" dirty="0">
                  <a:solidFill>
                    <a:srgbClr val="4B4B4B"/>
                  </a:solidFill>
                  <a:latin typeface="Arial Black" pitchFamily="34" charset="0"/>
                </a:rPr>
                <a:t>50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странах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428750" y="4214813"/>
            <a:ext cx="2986088" cy="820737"/>
            <a:chOff x="869" y="2016"/>
            <a:chExt cx="1881" cy="517"/>
          </a:xfrm>
        </p:grpSpPr>
        <p:sp>
          <p:nvSpPr>
            <p:cNvPr id="10266" name="AutoShape 30"/>
            <p:cNvSpPr>
              <a:spLocks noChangeArrowheads="1"/>
            </p:cNvSpPr>
            <p:nvPr/>
          </p:nvSpPr>
          <p:spPr bwMode="auto">
            <a:xfrm>
              <a:off x="942" y="2048"/>
              <a:ext cx="1536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4B4B4B"/>
                </a:solidFill>
              </a:endParaRPr>
            </a:p>
          </p:txBody>
        </p:sp>
        <p:sp>
          <p:nvSpPr>
            <p:cNvPr id="10267" name="Rectangle 33"/>
            <p:cNvSpPr>
              <a:spLocks noChangeArrowheads="1"/>
            </p:cNvSpPr>
            <p:nvPr/>
          </p:nvSpPr>
          <p:spPr bwMode="auto">
            <a:xfrm>
              <a:off x="1459" y="2167"/>
              <a:ext cx="129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 smtClean="0">
                  <a:solidFill>
                    <a:srgbClr val="4B4B4B"/>
                  </a:solidFill>
                  <a:latin typeface="Arial Black" pitchFamily="34" charset="0"/>
                </a:rPr>
                <a:t>250+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в </a:t>
              </a:r>
              <a:r>
                <a:rPr lang="en-US" sz="1400" dirty="0">
                  <a:solidFill>
                    <a:srgbClr val="4B4B4B"/>
                  </a:solidFill>
                  <a:latin typeface="Arial Black" pitchFamily="34" charset="0"/>
                </a:rPr>
                <a:t>12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странах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869" y="2016"/>
              <a:ext cx="608" cy="517"/>
              <a:chOff x="869" y="2016"/>
              <a:chExt cx="608" cy="517"/>
            </a:xfrm>
          </p:grpSpPr>
          <p:pic>
            <p:nvPicPr>
              <p:cNvPr id="10269" name="Picture 31" descr="circle-gree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46" y="2016"/>
                <a:ext cx="478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0" name="Text Box 32"/>
              <p:cNvSpPr txBox="1">
                <a:spLocks noChangeArrowheads="1"/>
              </p:cNvSpPr>
              <p:nvPr/>
            </p:nvSpPr>
            <p:spPr bwMode="auto">
              <a:xfrm>
                <a:off x="869" y="2142"/>
                <a:ext cx="6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ru-RU" sz="1400" dirty="0">
                    <a:solidFill>
                      <a:srgbClr val="FFFFFF"/>
                    </a:solidFill>
                    <a:latin typeface="Arial Narrow" pitchFamily="34" charset="0"/>
                  </a:rPr>
                  <a:t>Латинская Америка</a:t>
                </a:r>
                <a:endParaRPr lang="en-US" sz="1400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714375" y="2500313"/>
            <a:ext cx="2466975" cy="820737"/>
            <a:chOff x="641" y="1257"/>
            <a:chExt cx="1554" cy="517"/>
          </a:xfrm>
        </p:grpSpPr>
        <p:sp>
          <p:nvSpPr>
            <p:cNvPr id="10261" name="AutoShape 24"/>
            <p:cNvSpPr>
              <a:spLocks noChangeArrowheads="1"/>
            </p:cNvSpPr>
            <p:nvPr/>
          </p:nvSpPr>
          <p:spPr bwMode="auto">
            <a:xfrm>
              <a:off x="714" y="1289"/>
              <a:ext cx="1239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4B4B4B"/>
                </a:solidFill>
              </a:endParaRPr>
            </a:p>
          </p:txBody>
        </p:sp>
        <p:sp>
          <p:nvSpPr>
            <p:cNvPr id="10262" name="Rectangle 29"/>
            <p:cNvSpPr>
              <a:spLocks noChangeArrowheads="1"/>
            </p:cNvSpPr>
            <p:nvPr/>
          </p:nvSpPr>
          <p:spPr bwMode="auto">
            <a:xfrm>
              <a:off x="1231" y="1347"/>
              <a:ext cx="96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rgbClr val="4B4B4B"/>
                  </a:solidFill>
                  <a:latin typeface="Arial Black" pitchFamily="34" charset="0"/>
                </a:rPr>
                <a:t>760 </a:t>
              </a:r>
              <a:r>
                <a:rPr lang="ru-RU" sz="1200" dirty="0" smtClean="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200" dirty="0">
                <a:solidFill>
                  <a:srgbClr val="4B4B4B"/>
                </a:solidFill>
                <a:latin typeface="Arial Black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rgbClr val="4B4B4B"/>
                  </a:solidFill>
                  <a:latin typeface="Arial Black" pitchFamily="34" charset="0"/>
                </a:rPr>
                <a:t>в </a:t>
              </a:r>
              <a:r>
                <a:rPr lang="es-ES" sz="1200" dirty="0">
                  <a:solidFill>
                    <a:srgbClr val="4B4B4B"/>
                  </a:solidFill>
                  <a:latin typeface="Arial Black" pitchFamily="34" charset="0"/>
                </a:rPr>
                <a:t>2</a:t>
              </a:r>
              <a:r>
                <a:rPr lang="ru-RU" sz="1200" dirty="0">
                  <a:solidFill>
                    <a:srgbClr val="4B4B4B"/>
                  </a:solidFill>
                  <a:latin typeface="Arial Black" pitchFamily="34" charset="0"/>
                </a:rPr>
                <a:t>х</a:t>
              </a:r>
              <a:r>
                <a:rPr lang="es-ES" sz="1200" dirty="0">
                  <a:solidFill>
                    <a:srgbClr val="4B4B4B"/>
                  </a:solidFill>
                  <a:latin typeface="Arial Black" pitchFamily="34" charset="0"/>
                </a:rPr>
                <a:t> </a:t>
              </a:r>
              <a:r>
                <a:rPr lang="ru-RU" sz="1200" dirty="0">
                  <a:solidFill>
                    <a:srgbClr val="4B4B4B"/>
                  </a:solidFill>
                  <a:latin typeface="Arial Black" pitchFamily="34" charset="0"/>
                </a:rPr>
                <a:t>странах</a:t>
              </a:r>
              <a:endParaRPr lang="en-US" sz="1200" dirty="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641" y="1257"/>
              <a:ext cx="608" cy="517"/>
              <a:chOff x="641" y="1257"/>
              <a:chExt cx="608" cy="517"/>
            </a:xfrm>
          </p:grpSpPr>
          <p:pic>
            <p:nvPicPr>
              <p:cNvPr id="10264" name="Picture 25" descr="circle-gree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4" y="1257"/>
                <a:ext cx="478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65" name="Text Box 23"/>
              <p:cNvSpPr txBox="1">
                <a:spLocks noChangeArrowheads="1"/>
              </p:cNvSpPr>
              <p:nvPr/>
            </p:nvSpPr>
            <p:spPr bwMode="auto">
              <a:xfrm>
                <a:off x="641" y="1383"/>
                <a:ext cx="608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ru-RU" sz="1400" dirty="0">
                    <a:solidFill>
                      <a:srgbClr val="FFFFFF"/>
                    </a:solidFill>
                    <a:latin typeface="Arial Narrow" pitchFamily="34" charset="0"/>
                  </a:rPr>
                  <a:t>Северная</a:t>
                </a:r>
                <a:endParaRPr lang="en-US" sz="1400" dirty="0">
                  <a:solidFill>
                    <a:srgbClr val="FFFFFF"/>
                  </a:solidFill>
                  <a:latin typeface="Arial Narrow" pitchFamily="34" charset="0"/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ru-RU" sz="1400" dirty="0">
                    <a:solidFill>
                      <a:srgbClr val="FFFFFF"/>
                    </a:solidFill>
                    <a:latin typeface="Arial Narrow" pitchFamily="34" charset="0"/>
                  </a:rPr>
                  <a:t>Америка</a:t>
                </a:r>
                <a:endParaRPr lang="en-US" sz="1400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157911" y="2133600"/>
            <a:ext cx="2986089" cy="820738"/>
            <a:chOff x="3859" y="1683"/>
            <a:chExt cx="1881" cy="517"/>
          </a:xfrm>
        </p:grpSpPr>
        <p:sp>
          <p:nvSpPr>
            <p:cNvPr id="10257" name="AutoShape 38"/>
            <p:cNvSpPr>
              <a:spLocks noChangeArrowheads="1"/>
            </p:cNvSpPr>
            <p:nvPr/>
          </p:nvSpPr>
          <p:spPr bwMode="auto">
            <a:xfrm>
              <a:off x="3932" y="1715"/>
              <a:ext cx="1772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4B4B4B"/>
                </a:solidFill>
              </a:endParaRPr>
            </a:p>
          </p:txBody>
        </p:sp>
        <p:pic>
          <p:nvPicPr>
            <p:cNvPr id="10258" name="Picture 39" descr="circle-gre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1683"/>
              <a:ext cx="47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 Box 40"/>
            <p:cNvSpPr txBox="1">
              <a:spLocks noChangeArrowheads="1"/>
            </p:cNvSpPr>
            <p:nvPr/>
          </p:nvSpPr>
          <p:spPr bwMode="auto">
            <a:xfrm>
              <a:off x="3859" y="1856"/>
              <a:ext cx="6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dirty="0">
                  <a:solidFill>
                    <a:srgbClr val="FFFFFF"/>
                  </a:solidFill>
                  <a:latin typeface="Arial Narrow" pitchFamily="34" charset="0"/>
                </a:rPr>
                <a:t>Россия</a:t>
              </a:r>
              <a:endParaRPr lang="en-US" sz="1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260" name="Rectangle 41"/>
            <p:cNvSpPr>
              <a:spLocks noChangeArrowheads="1"/>
            </p:cNvSpPr>
            <p:nvPr/>
          </p:nvSpPr>
          <p:spPr bwMode="auto">
            <a:xfrm>
              <a:off x="4449" y="1904"/>
              <a:ext cx="129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 smtClean="0">
                  <a:solidFill>
                    <a:srgbClr val="4B4B4B"/>
                  </a:solidFill>
                  <a:latin typeface="Arial Black" pitchFamily="34" charset="0"/>
                </a:rPr>
                <a:t>300+</a:t>
              </a:r>
              <a:r>
                <a:rPr lang="ru-RU" sz="1400" dirty="0" smtClean="0">
                  <a:solidFill>
                    <a:srgbClr val="4B4B4B"/>
                  </a:solidFill>
                  <a:latin typeface="Arial Black" pitchFamily="34" charset="0"/>
                </a:rPr>
                <a:t>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857751" y="3143250"/>
            <a:ext cx="2986088" cy="820738"/>
            <a:chOff x="3859" y="1683"/>
            <a:chExt cx="1881" cy="517"/>
          </a:xfrm>
        </p:grpSpPr>
        <p:sp>
          <p:nvSpPr>
            <p:cNvPr id="10253" name="AutoShape 38"/>
            <p:cNvSpPr>
              <a:spLocks noChangeArrowheads="1"/>
            </p:cNvSpPr>
            <p:nvPr/>
          </p:nvSpPr>
          <p:spPr bwMode="auto">
            <a:xfrm>
              <a:off x="3932" y="1715"/>
              <a:ext cx="1536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4B4B4B"/>
                </a:solidFill>
              </a:endParaRPr>
            </a:p>
          </p:txBody>
        </p:sp>
        <p:pic>
          <p:nvPicPr>
            <p:cNvPr id="10254" name="Picture 39" descr="circle-gre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1683"/>
              <a:ext cx="47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40"/>
            <p:cNvSpPr txBox="1">
              <a:spLocks noChangeArrowheads="1"/>
            </p:cNvSpPr>
            <p:nvPr/>
          </p:nvSpPr>
          <p:spPr bwMode="auto">
            <a:xfrm>
              <a:off x="3859" y="1856"/>
              <a:ext cx="6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dirty="0">
                  <a:solidFill>
                    <a:srgbClr val="FFFFFF"/>
                  </a:solidFill>
                  <a:latin typeface="Arial Narrow" pitchFamily="34" charset="0"/>
                </a:rPr>
                <a:t>Казахстан</a:t>
              </a:r>
              <a:endParaRPr lang="en-US" sz="1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256" name="Rectangle 41"/>
            <p:cNvSpPr>
              <a:spLocks noChangeArrowheads="1"/>
            </p:cNvSpPr>
            <p:nvPr/>
          </p:nvSpPr>
          <p:spPr bwMode="auto">
            <a:xfrm>
              <a:off x="4449" y="1904"/>
              <a:ext cx="129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rgbClr val="4B4B4B"/>
                  </a:solidFill>
                  <a:latin typeface="Arial Black" pitchFamily="34" charset="0"/>
                </a:rPr>
                <a:t>300</a:t>
              </a:r>
              <a:r>
                <a:rPr lang="en-US" sz="1400" dirty="0" smtClean="0">
                  <a:solidFill>
                    <a:srgbClr val="4B4B4B"/>
                  </a:solidFill>
                  <a:latin typeface="Arial Black" pitchFamily="34" charset="0"/>
                </a:rPr>
                <a:t>+</a:t>
              </a:r>
              <a:r>
                <a:rPr lang="ru-RU" sz="1400" dirty="0" smtClean="0">
                  <a:solidFill>
                    <a:srgbClr val="4B4B4B"/>
                  </a:solidFill>
                  <a:latin typeface="Arial Black" pitchFamily="34" charset="0"/>
                </a:rPr>
                <a:t>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</p:grpSp>
      <p:sp>
        <p:nvSpPr>
          <p:cNvPr id="10252" name="TextBox 39"/>
          <p:cNvSpPr txBox="1">
            <a:spLocks noChangeArrowheads="1"/>
          </p:cNvSpPr>
          <p:nvPr/>
        </p:nvSpPr>
        <p:spPr bwMode="auto">
          <a:xfrm>
            <a:off x="3048000" y="5029200"/>
            <a:ext cx="495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b="1" dirty="0" smtClean="0"/>
              <a:t> более 6 000 организаций-подписчиков 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b="1" dirty="0" smtClean="0"/>
              <a:t> более 20 </a:t>
            </a:r>
            <a:r>
              <a:rPr lang="ru-RU" b="1" dirty="0"/>
              <a:t>миллионов </a:t>
            </a:r>
            <a:r>
              <a:rPr lang="ru-RU" b="1" dirty="0" smtClean="0"/>
              <a:t>пользователей</a:t>
            </a:r>
            <a:endParaRPr lang="ru-RU" b="1" dirty="0"/>
          </a:p>
          <a:p>
            <a: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более150 </a:t>
            </a:r>
            <a:r>
              <a:rPr lang="ru-RU" b="1" dirty="0"/>
              <a:t>000 пользователей </a:t>
            </a:r>
            <a:r>
              <a:rPr lang="ru-RU" b="1" dirty="0" smtClean="0"/>
              <a:t>ежедневно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+mj-lt"/>
              </a:rPr>
              <a:t>БЕСПЛАТНАЯ ВЕРСИЯ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8000"/>
                </a:solidFill>
                <a:latin typeface="+mj-lt"/>
              </a:rPr>
              <a:t>ENDNOTE ONLINE</a:t>
            </a:r>
            <a:endParaRPr lang="ru-RU" sz="3200" b="1" dirty="0">
              <a:solidFill>
                <a:srgbClr val="FF8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(ENDNOTE WEB, ENDNOTE BASIC)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+mj-lt"/>
              </a:rPr>
              <a:t>  </a:t>
            </a:r>
            <a:endParaRPr lang="ru-RU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+mj-lt"/>
              </a:rPr>
              <a:t>ДОСТУП:</a:t>
            </a:r>
            <a:r>
              <a:rPr lang="ru-RU" sz="3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FF8000"/>
                </a:solidFill>
                <a:latin typeface="+mj-lt"/>
              </a:rPr>
              <a:t>MYENDNOTEWEB.COM</a:t>
            </a:r>
            <a:r>
              <a:rPr lang="en-US" sz="3200" b="1" dirty="0" smtClean="0">
                <a:solidFill>
                  <a:srgbClr val="FF8000"/>
                </a:solidFill>
                <a:latin typeface="+mj-lt"/>
              </a:rPr>
              <a:t> </a:t>
            </a:r>
            <a:endParaRPr lang="ru-RU" sz="3200" b="1" dirty="0">
              <a:solidFill>
                <a:srgbClr val="FF8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+mj-lt"/>
              </a:rPr>
              <a:t>ПЛАТНАЯ ВЕРСИЯ: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8000"/>
                </a:solidFill>
                <a:latin typeface="+mj-lt"/>
              </a:rPr>
              <a:t>ENDNOTE X7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+mj-lt"/>
              </a:rPr>
              <a:t>ДОСТУП: </a:t>
            </a:r>
            <a:r>
              <a:rPr lang="en-US" sz="3200" dirty="0" smtClean="0">
                <a:solidFill>
                  <a:srgbClr val="FF8000"/>
                </a:solidFill>
                <a:latin typeface="+mj-lt"/>
              </a:rPr>
              <a:t>ENDNOTE.COM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endParaRPr lang="ru-RU" sz="3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8000"/>
                </a:solidFill>
              </a:rPr>
              <a:t>АВТОРСКИЙ ПРОФИЛЬ ИССЛЕДОВАТЕЛЯ</a:t>
            </a:r>
            <a:endParaRPr lang="en-US" dirty="0">
              <a:solidFill>
                <a:srgbClr val="FF8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490250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1600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>RESEARCHERID.COM</a:t>
            </a:r>
            <a:endParaRPr 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26833" cy="836612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ИМПАКТ-ФАКТОР</a:t>
            </a:r>
            <a:r>
              <a:rPr lang="en-US" dirty="0" smtClean="0">
                <a:latin typeface="+mn-lt"/>
              </a:rPr>
              <a:t>: </a:t>
            </a:r>
            <a:r>
              <a:rPr lang="ru-RU" dirty="0" smtClean="0">
                <a:latin typeface="+mn-lt"/>
              </a:rPr>
              <a:t>ОСНОВНОЙ ПОКАЗАТЕЛЬ ВЛИЯТЕЛЬНОСТИ НАУЧНОГО ЖУРНАЛА</a:t>
            </a:r>
            <a:endParaRPr lang="ru-RU" dirty="0">
              <a:latin typeface="+mn-lt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1071636" y="4463858"/>
            <a:ext cx="1152128" cy="1629438"/>
            <a:chOff x="1243679" y="3167714"/>
            <a:chExt cx="1152128" cy="1629438"/>
          </a:xfrm>
        </p:grpSpPr>
        <p:sp>
          <p:nvSpPr>
            <p:cNvPr id="5" name="Rectangle 4"/>
            <p:cNvSpPr/>
            <p:nvPr/>
          </p:nvSpPr>
          <p:spPr>
            <a:xfrm>
              <a:off x="1243679" y="3167714"/>
              <a:ext cx="1152128" cy="162943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72157" y="3690046"/>
              <a:ext cx="1072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4B4B4B"/>
                  </a:solidFill>
                </a:rPr>
                <a:t>2011</a:t>
              </a:r>
              <a:endParaRPr lang="ru-RU" sz="3200" b="1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3995937" y="4463858"/>
            <a:ext cx="1152128" cy="1629438"/>
            <a:chOff x="1243679" y="3167714"/>
            <a:chExt cx="1152128" cy="1629438"/>
          </a:xfrm>
        </p:grpSpPr>
        <p:sp>
          <p:nvSpPr>
            <p:cNvPr id="62" name="Rectangle 61"/>
            <p:cNvSpPr/>
            <p:nvPr/>
          </p:nvSpPr>
          <p:spPr>
            <a:xfrm>
              <a:off x="1243679" y="3167714"/>
              <a:ext cx="1152128" cy="162943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72157" y="369004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4B4B4B"/>
                  </a:solidFill>
                </a:rPr>
                <a:t>2012</a:t>
              </a:r>
              <a:endParaRPr lang="ru-RU" sz="3200" b="1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920237" y="4463858"/>
            <a:ext cx="1152128" cy="1629438"/>
            <a:chOff x="6920237" y="2817242"/>
            <a:chExt cx="1152128" cy="1629438"/>
          </a:xfrm>
        </p:grpSpPr>
        <p:sp>
          <p:nvSpPr>
            <p:cNvPr id="65" name="Rectangle 64"/>
            <p:cNvSpPr/>
            <p:nvPr/>
          </p:nvSpPr>
          <p:spPr>
            <a:xfrm>
              <a:off x="6920237" y="2817242"/>
              <a:ext cx="1152128" cy="1629438"/>
            </a:xfrm>
            <a:prstGeom prst="rect">
              <a:avLst/>
            </a:prstGeom>
            <a:ln w="3175">
              <a:solidFill>
                <a:srgbClr val="FF8000"/>
              </a:solidFill>
            </a:ln>
            <a:effectLst>
              <a:outerShdw blurRad="40000" dist="23000" dir="5400000" rotWithShape="0">
                <a:srgbClr val="FF8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48715" y="3339574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8000"/>
                  </a:solidFill>
                </a:rPr>
                <a:t>2013</a:t>
              </a:r>
              <a:endParaRPr lang="ru-RU" sz="3200" b="1" dirty="0">
                <a:solidFill>
                  <a:srgbClr val="FF8000"/>
                </a:solidFill>
              </a:endParaRPr>
            </a:p>
          </p:txBody>
        </p:sp>
      </p:grpSp>
      <p:sp>
        <p:nvSpPr>
          <p:cNvPr id="68" name="Arc 67"/>
          <p:cNvSpPr/>
          <p:nvPr/>
        </p:nvSpPr>
        <p:spPr>
          <a:xfrm>
            <a:off x="1663653" y="3347424"/>
            <a:ext cx="5832648" cy="2304256"/>
          </a:xfrm>
          <a:prstGeom prst="arc">
            <a:avLst>
              <a:gd name="adj1" fmla="val 10947250"/>
              <a:gd name="adj2" fmla="val 21438061"/>
            </a:avLst>
          </a:prstGeom>
          <a:ln w="38100">
            <a:solidFill>
              <a:srgbClr val="FF8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Arc 66"/>
          <p:cNvSpPr/>
          <p:nvPr/>
        </p:nvSpPr>
        <p:spPr>
          <a:xfrm>
            <a:off x="4471965" y="3910425"/>
            <a:ext cx="3168352" cy="1584176"/>
          </a:xfrm>
          <a:prstGeom prst="arc">
            <a:avLst>
              <a:gd name="adj1" fmla="val 11453902"/>
              <a:gd name="adj2" fmla="val 20792998"/>
            </a:avLst>
          </a:prstGeom>
          <a:ln w="38100">
            <a:solidFill>
              <a:srgbClr val="FF8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1331640" y="206084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8000"/>
                </a:solidFill>
                <a:latin typeface="+mn-lt"/>
              </a:rPr>
              <a:t>ИФ</a:t>
            </a:r>
            <a:r>
              <a:rPr lang="ru-RU" sz="2400" b="1" baseline="-25000" dirty="0" smtClean="0">
                <a:solidFill>
                  <a:srgbClr val="FF8000"/>
                </a:solidFill>
                <a:latin typeface="+mn-lt"/>
              </a:rPr>
              <a:t>201</a:t>
            </a:r>
            <a:r>
              <a:rPr lang="en-US" sz="2400" b="1" baseline="-25000" dirty="0" smtClean="0">
                <a:solidFill>
                  <a:srgbClr val="FF8000"/>
                </a:solidFill>
                <a:latin typeface="+mn-lt"/>
              </a:rPr>
              <a:t>3</a:t>
            </a:r>
            <a:r>
              <a:rPr lang="ru-RU" sz="2400" dirty="0" smtClean="0">
                <a:latin typeface="+mn-lt"/>
              </a:rPr>
              <a:t> =</a:t>
            </a:r>
            <a:endParaRPr lang="ru-RU" sz="24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85911" y="1772816"/>
            <a:ext cx="481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8000"/>
                </a:solidFill>
                <a:latin typeface="+mn-lt"/>
              </a:rPr>
              <a:t>количество цитирований в 2013 </a:t>
            </a:r>
            <a:endParaRPr lang="ru-RU" sz="2400" dirty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81583" y="2348880"/>
            <a:ext cx="482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количество статей в 2011 и 2012</a:t>
            </a:r>
            <a:endParaRPr lang="ru-RU" sz="2400" dirty="0">
              <a:latin typeface="+mn-lt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642950" y="2291681"/>
            <a:ext cx="5097497" cy="148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74" grpId="0"/>
      <p:bldP spid="7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917575" y="506413"/>
            <a:ext cx="7616825" cy="1246187"/>
          </a:xfrm>
        </p:spPr>
        <p:txBody>
          <a:bodyPr/>
          <a:lstStyle/>
          <a:p>
            <a:r>
              <a:rPr lang="en-US" sz="3200" b="1" dirty="0" smtClean="0"/>
              <a:t>WEB OF SCIENCE </a:t>
            </a:r>
            <a:r>
              <a:rPr lang="ru-RU" sz="3200" dirty="0" smtClean="0"/>
              <a:t>НА РУССКОМ: </a:t>
            </a:r>
            <a:r>
              <a:rPr lang="en-US" sz="4400" u="sng" dirty="0" smtClean="0"/>
              <a:t>wokinfo.com/russian</a:t>
            </a:r>
            <a:r>
              <a:rPr lang="ru-RU" sz="4400" u="sng" dirty="0" smtClean="0"/>
              <a:t/>
            </a:r>
            <a:br>
              <a:rPr lang="ru-RU" sz="4400" u="sng" dirty="0" smtClean="0"/>
            </a:br>
            <a:endParaRPr lang="ru-RU" sz="4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720" t="25502" r="22946" b="8889"/>
          <a:stretch>
            <a:fillRect/>
          </a:stretch>
        </p:blipFill>
        <p:spPr bwMode="auto">
          <a:xfrm>
            <a:off x="685800" y="12954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2438400"/>
            <a:ext cx="1752600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9400" y="4572000"/>
            <a:ext cx="1600200" cy="1676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2"/>
          <p:cNvSpPr>
            <a:spLocks noGrp="1"/>
          </p:cNvSpPr>
          <p:nvPr>
            <p:ph type="ctrTitle"/>
          </p:nvPr>
        </p:nvSpPr>
        <p:spPr>
          <a:xfrm>
            <a:off x="361950" y="3448050"/>
            <a:ext cx="8629650" cy="1200150"/>
          </a:xfrm>
        </p:spPr>
        <p:txBody>
          <a:bodyPr/>
          <a:lstStyle/>
          <a:p>
            <a:pPr algn="ctr"/>
            <a:r>
              <a:rPr lang="ru-RU" b="1" dirty="0" smtClean="0"/>
              <a:t>СПАСИБО</a:t>
            </a:r>
            <a:r>
              <a:rPr lang="en-US" b="1" dirty="0" smtClean="0"/>
              <a:t> </a:t>
            </a:r>
            <a:r>
              <a:rPr lang="ru-RU" b="1" dirty="0" smtClean="0"/>
              <a:t>ЗА ВНИМАНИЕ</a:t>
            </a:r>
            <a:r>
              <a:rPr lang="en-US" b="1" dirty="0" smtClean="0"/>
              <a:t>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54275" name="Subtitle 13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8382000" cy="1793875"/>
          </a:xfrm>
        </p:spPr>
        <p:txBody>
          <a:bodyPr/>
          <a:lstStyle/>
          <a:p>
            <a:endParaRPr lang="ru-RU" sz="2000" dirty="0" smtClean="0"/>
          </a:p>
          <a:p>
            <a:r>
              <a:rPr lang="en-US" dirty="0" smtClean="0"/>
              <a:t>valentin.bogorov@thomsonreuters.com</a:t>
            </a:r>
            <a:endParaRPr lang="ru-RU" dirty="0" smtClean="0"/>
          </a:p>
        </p:txBody>
      </p:sp>
      <p:pic>
        <p:nvPicPr>
          <p:cNvPr id="54276" name="Picture 4" descr="technology_lead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374650"/>
            <a:ext cx="845502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395536" y="4653136"/>
            <a:ext cx="8367464" cy="12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0" marR="0" lvl="0" indent="-36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rgbClr val="FF8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644008" y="4653136"/>
            <a:ext cx="41044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0" indent="-360000">
              <a:lnSpc>
                <a:spcPct val="90000"/>
              </a:lnSpc>
              <a:spcAft>
                <a:spcPts val="1800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238999" cy="1143000"/>
          </a:xfrm>
        </p:spPr>
        <p:txBody>
          <a:bodyPr/>
          <a:lstStyle/>
          <a:p>
            <a:pPr eaLnBrk="1" hangingPunct="1"/>
            <a:r>
              <a:rPr lang="ru-RU" altLang="ja-JP" dirty="0" smtClean="0"/>
              <a:t>ПЛАТФОРМА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WEB OF SCIENCE</a:t>
            </a:r>
            <a:r>
              <a:rPr lang="ru-RU" altLang="ja-JP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ru-RU" altLang="ja-JP" dirty="0" smtClean="0"/>
              <a:t>И СВЯЗАННЫЕ С НЕЙ </a:t>
            </a:r>
            <a:br>
              <a:rPr lang="ru-RU" altLang="ja-JP" dirty="0" smtClean="0"/>
            </a:br>
            <a:r>
              <a:rPr lang="ru-RU" altLang="ja-JP" dirty="0" smtClean="0"/>
              <a:t>ИНФОРМАЦИОННЫЕ РЕСУРСЫ</a:t>
            </a:r>
            <a:r>
              <a:rPr lang="ru-RU" altLang="ja-JP" b="1" dirty="0" smtClean="0"/>
              <a:t> </a:t>
            </a:r>
            <a:endParaRPr lang="en-US" altLang="ja-JP" b="1" dirty="0" smtClean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57741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ru-RU" altLang="en-US" dirty="0" err="1" smtClean="0"/>
              <a:t>Мультидисциплинарная</a:t>
            </a:r>
            <a:r>
              <a:rPr lang="ru-RU" altLang="en-US" dirty="0" smtClean="0"/>
              <a:t> реферативная база данных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25000"/>
              </a:spcBef>
              <a:buNone/>
            </a:pPr>
            <a:r>
              <a:rPr lang="en-US" altLang="en-US" dirty="0" smtClean="0">
                <a:solidFill>
                  <a:srgbClr val="FF8000"/>
                </a:solidFill>
              </a:rPr>
              <a:t>	</a:t>
            </a:r>
            <a:r>
              <a:rPr lang="en-US" altLang="en-US" b="1" dirty="0" smtClean="0">
                <a:solidFill>
                  <a:srgbClr val="FF8000"/>
                </a:solidFill>
              </a:rPr>
              <a:t>Web of Science Core Collection</a:t>
            </a:r>
          </a:p>
          <a:p>
            <a:pPr>
              <a:lnSpc>
                <a:spcPct val="150000"/>
              </a:lnSpc>
              <a:spcBef>
                <a:spcPct val="25000"/>
              </a:spcBef>
            </a:pPr>
            <a:r>
              <a:rPr lang="ru-RU" altLang="en-US" dirty="0" smtClean="0"/>
              <a:t>Авторский профиль исследователя </a:t>
            </a:r>
            <a:r>
              <a:rPr lang="en-US" altLang="en-US" b="1" dirty="0" err="1" smtClean="0">
                <a:solidFill>
                  <a:srgbClr val="FF8000"/>
                </a:solidFill>
              </a:rPr>
              <a:t>ResearcherID</a:t>
            </a:r>
            <a:endParaRPr lang="en-US" altLang="en-US" b="1" dirty="0" smtClean="0">
              <a:solidFill>
                <a:srgbClr val="FF8000"/>
              </a:solidFill>
            </a:endParaRPr>
          </a:p>
          <a:p>
            <a:pPr>
              <a:lnSpc>
                <a:spcPct val="150000"/>
              </a:lnSpc>
              <a:spcBef>
                <a:spcPct val="25000"/>
              </a:spcBef>
            </a:pPr>
            <a:r>
              <a:rPr lang="ru-RU" altLang="en-US" dirty="0" smtClean="0"/>
              <a:t>Менеджер библиографии </a:t>
            </a:r>
            <a:r>
              <a:rPr lang="en-US" altLang="en-US" b="1" dirty="0" err="1" smtClean="0">
                <a:solidFill>
                  <a:srgbClr val="FF8000"/>
                </a:solidFill>
              </a:rPr>
              <a:t>EndNote</a:t>
            </a:r>
            <a:r>
              <a:rPr lang="en-US" altLang="en-US" b="1" dirty="0" smtClean="0">
                <a:solidFill>
                  <a:srgbClr val="FF8000"/>
                </a:solidFill>
              </a:rPr>
              <a:t> Online</a:t>
            </a:r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ru-RU" altLang="en-US" dirty="0" smtClean="0"/>
              <a:t>Отчеты по цитированию научных журналов</a:t>
            </a:r>
          </a:p>
          <a:p>
            <a:pPr eaLnBrk="1" hangingPunct="1">
              <a:lnSpc>
                <a:spcPct val="150000"/>
              </a:lnSpc>
              <a:spcBef>
                <a:spcPct val="25000"/>
              </a:spcBef>
              <a:buNone/>
            </a:pPr>
            <a:r>
              <a:rPr lang="en-US" altLang="en-US" dirty="0" smtClean="0">
                <a:solidFill>
                  <a:srgbClr val="FF8000"/>
                </a:solidFill>
              </a:rPr>
              <a:t>	</a:t>
            </a:r>
            <a:r>
              <a:rPr lang="en-US" altLang="en-US" b="1" dirty="0" smtClean="0">
                <a:solidFill>
                  <a:srgbClr val="FF8000"/>
                </a:solidFill>
              </a:rPr>
              <a:t>Journal Citation Reports (JSR)</a:t>
            </a:r>
          </a:p>
          <a:p>
            <a:pPr eaLnBrk="1" hangingPunct="1">
              <a:lnSpc>
                <a:spcPct val="150000"/>
              </a:lnSpc>
              <a:spcBef>
                <a:spcPct val="25000"/>
              </a:spcBef>
              <a:buNone/>
            </a:pPr>
            <a:endParaRPr lang="en-US" altLang="en-US" sz="2600" b="1" dirty="0" smtClean="0">
              <a:solidFill>
                <a:srgbClr val="FF8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25000"/>
              </a:spcBef>
              <a:buNone/>
            </a:pPr>
            <a:endParaRPr lang="ru-RU" altLang="en-US" sz="2600" b="1" dirty="0" smtClean="0">
              <a:solidFill>
                <a:srgbClr val="FF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garfield.library.upenn.edu/researchamerica/egcutlermclellanpic.jpg"/>
          <p:cNvPicPr>
            <a:picLocks noChangeAspect="1" noChangeArrowheads="1"/>
          </p:cNvPicPr>
          <p:nvPr/>
        </p:nvPicPr>
        <p:blipFill>
          <a:blip r:embed="rId2" cstate="print"/>
          <a:srcRect t="10623" r="60362" b="598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4355976" cy="6858000"/>
          </a:xfrm>
          <a:prstGeom prst="rect">
            <a:avLst/>
          </a:prstGeom>
          <a:solidFill>
            <a:schemeClr val="bg1">
              <a:lumMod val="65000"/>
              <a:alpha val="4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381000"/>
            <a:ext cx="441959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ЮДЖИН ГАРФИЛД</a:t>
            </a:r>
            <a:endParaRPr lang="en-US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endParaRPr lang="en-US" sz="2800" b="1" dirty="0" smtClean="0">
              <a:solidFill>
                <a:srgbClr val="4B4B4B"/>
              </a:solidFill>
              <a:latin typeface="Arial" pitchFamily="34" charset="0"/>
            </a:endParaRPr>
          </a:p>
          <a:p>
            <a:r>
              <a:rPr lang="en-US" sz="2800" b="1" dirty="0" smtClean="0">
                <a:solidFill>
                  <a:srgbClr val="4B4B4B"/>
                </a:solidFill>
                <a:latin typeface="Arial" pitchFamily="34" charset="0"/>
              </a:rPr>
              <a:t>1957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</a:rPr>
              <a:t>Institute for</a:t>
            </a: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Arial" pitchFamily="34" charset="0"/>
              </a:rPr>
              <a:t>Scientific </a:t>
            </a:r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</a:rPr>
              <a:t>Information (ISI)</a:t>
            </a:r>
          </a:p>
          <a:p>
            <a:endParaRPr lang="en-US" sz="2800" i="1" dirty="0" smtClean="0">
              <a:solidFill>
                <a:srgbClr val="4B4B4B"/>
              </a:solidFill>
              <a:latin typeface="Arial" pitchFamily="34" charset="0"/>
            </a:endParaRPr>
          </a:p>
          <a:p>
            <a:r>
              <a:rPr lang="en-US" sz="2800" b="1" dirty="0" smtClean="0">
                <a:solidFill>
                  <a:srgbClr val="4B4B4B"/>
                </a:solidFill>
                <a:latin typeface="Arial" pitchFamily="34" charset="0"/>
              </a:rPr>
              <a:t>1964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</a:rPr>
              <a:t>Science Citation Index </a:t>
            </a:r>
          </a:p>
          <a:p>
            <a:endParaRPr lang="en-US" sz="2800" i="1" dirty="0" smtClean="0">
              <a:solidFill>
                <a:srgbClr val="4B4B4B"/>
              </a:solidFill>
              <a:latin typeface="Arial" pitchFamily="34" charset="0"/>
            </a:endParaRPr>
          </a:p>
          <a:p>
            <a:r>
              <a:rPr lang="en-US" sz="2800" b="1" dirty="0" smtClean="0">
                <a:solidFill>
                  <a:srgbClr val="4B4B4B"/>
                </a:solidFill>
                <a:latin typeface="Arial" pitchFamily="34" charset="0"/>
              </a:rPr>
              <a:t>1992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</a:rPr>
              <a:t>Thomson Sci</a:t>
            </a:r>
            <a:r>
              <a:rPr lang="en-US" sz="2800" i="1" dirty="0" smtClean="0">
                <a:solidFill>
                  <a:schemeClr val="bg1"/>
                </a:solidFill>
              </a:rPr>
              <a:t>entific</a:t>
            </a: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4B4B4B"/>
                </a:solidFill>
                <a:latin typeface="Arial" pitchFamily="34" charset="0"/>
              </a:rPr>
              <a:t>1997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</a:rPr>
              <a:t>Web of Science</a:t>
            </a:r>
            <a:endParaRPr lang="ru-RU" sz="2800" i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8000"/>
                </a:solidFill>
                <a:latin typeface="Arial"/>
              </a:rPr>
              <a:t>ПОЛНАЯ ИНФОРМАЦИЯ О ЦИТИРОВАНИИ </a:t>
            </a:r>
            <a:endParaRPr lang="en-US" sz="3200" dirty="0" smtClean="0">
              <a:solidFill>
                <a:srgbClr val="FF8000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3673" y="4182179"/>
            <a:ext cx="1672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8000"/>
                </a:solidFill>
                <a:latin typeface="Arial"/>
              </a:rPr>
              <a:t>ТЕКУЩАЯ</a:t>
            </a:r>
          </a:p>
          <a:p>
            <a:pPr algn="ctr"/>
            <a:r>
              <a:rPr lang="ru-RU" sz="2400" dirty="0" smtClean="0">
                <a:solidFill>
                  <a:srgbClr val="FF8000"/>
                </a:solidFill>
                <a:latin typeface="Arial"/>
              </a:rPr>
              <a:t>СТАТЬЯ</a:t>
            </a:r>
            <a:endParaRPr lang="ru-RU" sz="2400" dirty="0">
              <a:solidFill>
                <a:srgbClr val="FF8000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078" y="5157192"/>
            <a:ext cx="43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B4B4B"/>
                </a:solidFill>
                <a:latin typeface="Arial"/>
              </a:rPr>
              <a:t>ЦИТИРОВАНИЕ </a:t>
            </a:r>
            <a:endParaRPr lang="ru-RU" sz="2400" b="1" dirty="0" smtClean="0">
              <a:solidFill>
                <a:srgbClr val="4B4B4B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17128" y="5157192"/>
            <a:ext cx="402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8A22F"/>
                </a:solidFill>
                <a:latin typeface="Arial"/>
              </a:rPr>
              <a:t>БИБЛИОГРАФИЯ</a:t>
            </a:r>
            <a:endParaRPr lang="ru-RU" sz="2400" dirty="0">
              <a:solidFill>
                <a:srgbClr val="78A22F"/>
              </a:solidFill>
              <a:latin typeface="Arial"/>
            </a:endParaRPr>
          </a:p>
        </p:txBody>
      </p:sp>
      <p:grpSp>
        <p:nvGrpSpPr>
          <p:cNvPr id="3" name="Group 57"/>
          <p:cNvGrpSpPr/>
          <p:nvPr/>
        </p:nvGrpSpPr>
        <p:grpSpPr>
          <a:xfrm>
            <a:off x="4139952" y="2204864"/>
            <a:ext cx="1152128" cy="1629438"/>
            <a:chOff x="7092280" y="332656"/>
            <a:chExt cx="1152128" cy="1629438"/>
          </a:xfrm>
        </p:grpSpPr>
        <p:sp>
          <p:nvSpPr>
            <p:cNvPr id="45" name="Rectangle 44"/>
            <p:cNvSpPr/>
            <p:nvPr/>
          </p:nvSpPr>
          <p:spPr>
            <a:xfrm>
              <a:off x="7092280" y="332656"/>
              <a:ext cx="1152128" cy="1629438"/>
            </a:xfrm>
            <a:prstGeom prst="rect">
              <a:avLst/>
            </a:prstGeom>
            <a:ln w="3175">
              <a:solidFill>
                <a:srgbClr val="FF8000"/>
              </a:solidFill>
            </a:ln>
            <a:effectLst>
              <a:outerShdw blurRad="40000" dist="23000" dir="5400000" rotWithShape="0">
                <a:srgbClr val="FF8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63"/>
            <p:cNvGrpSpPr/>
            <p:nvPr/>
          </p:nvGrpSpPr>
          <p:grpSpPr>
            <a:xfrm>
              <a:off x="7271187" y="573917"/>
              <a:ext cx="794315" cy="1146916"/>
              <a:chOff x="1421472" y="1953288"/>
              <a:chExt cx="794315" cy="1146916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783787" y="1994072"/>
                <a:ext cx="432000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783787" y="2179096"/>
                <a:ext cx="432000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423699" y="2364120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423699" y="2535188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1421472" y="1953288"/>
                <a:ext cx="288032" cy="288032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FF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1423699" y="2717304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423699" y="2918088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423699" y="3100204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59"/>
          <p:cNvGrpSpPr/>
          <p:nvPr/>
        </p:nvGrpSpPr>
        <p:grpSpPr>
          <a:xfrm>
            <a:off x="5580112" y="1700808"/>
            <a:ext cx="3312368" cy="2843287"/>
            <a:chOff x="5508104" y="1700808"/>
            <a:chExt cx="3312368" cy="284328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508104" y="2988658"/>
              <a:ext cx="151216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0"/>
            <p:cNvGrpSpPr/>
            <p:nvPr/>
          </p:nvGrpSpPr>
          <p:grpSpPr>
            <a:xfrm flipH="1">
              <a:off x="7123726" y="2397736"/>
              <a:ext cx="1201899" cy="1505880"/>
              <a:chOff x="5898232" y="3950196"/>
              <a:chExt cx="801266" cy="100392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6041107" y="4378052"/>
                <a:ext cx="567333" cy="19469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051426" y="4378052"/>
                <a:ext cx="648072" cy="57606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898232" y="4239369"/>
                <a:ext cx="739924" cy="8572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027043" y="3950196"/>
                <a:ext cx="648072" cy="36004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58"/>
            <p:cNvGrpSpPr/>
            <p:nvPr/>
          </p:nvGrpSpPr>
          <p:grpSpPr>
            <a:xfrm>
              <a:off x="8172400" y="1700808"/>
              <a:ext cx="432048" cy="611039"/>
              <a:chOff x="2339752" y="4149080"/>
              <a:chExt cx="432048" cy="61103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  <a:effectLst>
                <a:outerShdw blurRad="40000" dist="23000" dir="5400000" rotWithShape="0">
                  <a:schemeClr val="accent1">
                    <a:alpha val="35000"/>
                  </a:scheme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68"/>
            <p:cNvGrpSpPr/>
            <p:nvPr/>
          </p:nvGrpSpPr>
          <p:grpSpPr>
            <a:xfrm>
              <a:off x="8388424" y="2492896"/>
              <a:ext cx="432048" cy="611039"/>
              <a:chOff x="2339752" y="4149080"/>
              <a:chExt cx="432048" cy="61103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  <a:effectLst>
                <a:outerShdw blurRad="40000" dist="23000" dir="5400000" rotWithShape="0">
                  <a:schemeClr val="accent1">
                    <a:alpha val="35000"/>
                  </a:scheme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78"/>
            <p:cNvGrpSpPr/>
            <p:nvPr/>
          </p:nvGrpSpPr>
          <p:grpSpPr>
            <a:xfrm>
              <a:off x="8316416" y="3212976"/>
              <a:ext cx="432048" cy="611039"/>
              <a:chOff x="2339752" y="4149080"/>
              <a:chExt cx="432048" cy="61103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  <a:effectLst>
                <a:outerShdw blurRad="40000" dist="23000" dir="5400000" rotWithShape="0">
                  <a:schemeClr val="accent1">
                    <a:alpha val="35000"/>
                  </a:scheme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88"/>
            <p:cNvGrpSpPr/>
            <p:nvPr/>
          </p:nvGrpSpPr>
          <p:grpSpPr>
            <a:xfrm>
              <a:off x="8172400" y="3933056"/>
              <a:ext cx="432048" cy="611039"/>
              <a:chOff x="2339752" y="4149080"/>
              <a:chExt cx="432048" cy="611039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  <a:effectLst>
                <a:outerShdw blurRad="40000" dist="23000" dir="5400000" rotWithShape="0">
                  <a:schemeClr val="accent1">
                    <a:alpha val="35000"/>
                  </a:scheme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58"/>
          <p:cNvGrpSpPr/>
          <p:nvPr/>
        </p:nvGrpSpPr>
        <p:grpSpPr>
          <a:xfrm>
            <a:off x="467544" y="1052736"/>
            <a:ext cx="3456384" cy="3923407"/>
            <a:chOff x="467544" y="1052736"/>
            <a:chExt cx="3456384" cy="392340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411760" y="2994219"/>
              <a:ext cx="1512168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36260" y="1806087"/>
              <a:ext cx="648072" cy="10801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245884" y="3045081"/>
              <a:ext cx="851000" cy="2920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61362" y="3045081"/>
              <a:ext cx="972108" cy="8640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58547" y="3133671"/>
              <a:ext cx="324036" cy="118813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31571" y="2837057"/>
              <a:ext cx="1109886" cy="128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24788" y="2403297"/>
              <a:ext cx="972108" cy="5400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98"/>
            <p:cNvGrpSpPr/>
            <p:nvPr/>
          </p:nvGrpSpPr>
          <p:grpSpPr>
            <a:xfrm>
              <a:off x="1187624" y="1052736"/>
              <a:ext cx="432048" cy="611039"/>
              <a:chOff x="2339752" y="4149080"/>
              <a:chExt cx="432048" cy="611039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4B4B4B">
                    <a:alpha val="35000"/>
                  </a:srgb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08"/>
            <p:cNvGrpSpPr/>
            <p:nvPr/>
          </p:nvGrpSpPr>
          <p:grpSpPr>
            <a:xfrm>
              <a:off x="683568" y="1700808"/>
              <a:ext cx="432048" cy="611039"/>
              <a:chOff x="2339752" y="4149080"/>
              <a:chExt cx="432048" cy="61103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4B4B4B">
                    <a:alpha val="35000"/>
                  </a:srgb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18"/>
            <p:cNvGrpSpPr/>
            <p:nvPr/>
          </p:nvGrpSpPr>
          <p:grpSpPr>
            <a:xfrm>
              <a:off x="899592" y="4005064"/>
              <a:ext cx="432048" cy="611039"/>
              <a:chOff x="2339752" y="4149080"/>
              <a:chExt cx="432048" cy="611039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4B4B4B">
                    <a:alpha val="35000"/>
                  </a:srgb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12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28"/>
            <p:cNvGrpSpPr/>
            <p:nvPr/>
          </p:nvGrpSpPr>
          <p:grpSpPr>
            <a:xfrm>
              <a:off x="683568" y="3140968"/>
              <a:ext cx="432048" cy="611039"/>
              <a:chOff x="2339752" y="4149080"/>
              <a:chExt cx="432048" cy="611039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4B4B4B">
                    <a:alpha val="35000"/>
                  </a:srgb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Rectangle 13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38"/>
            <p:cNvGrpSpPr/>
            <p:nvPr/>
          </p:nvGrpSpPr>
          <p:grpSpPr>
            <a:xfrm>
              <a:off x="1619672" y="4365104"/>
              <a:ext cx="432048" cy="611039"/>
              <a:chOff x="2339752" y="4149080"/>
              <a:chExt cx="432048" cy="611039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4B4B4B">
                    <a:alpha val="35000"/>
                  </a:srgb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Rectangle 14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8"/>
            <p:cNvGrpSpPr/>
            <p:nvPr/>
          </p:nvGrpSpPr>
          <p:grpSpPr>
            <a:xfrm>
              <a:off x="467544" y="2420888"/>
              <a:ext cx="432048" cy="611039"/>
              <a:chOff x="2339752" y="4149080"/>
              <a:chExt cx="432048" cy="611039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2339752" y="4149080"/>
                <a:ext cx="432048" cy="611039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4B4B4B">
                    <a:alpha val="35000"/>
                  </a:srgb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>
                <a:off x="2542710" y="4254847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2542710" y="4324231"/>
                <a:ext cx="162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407677" y="439361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407677" y="4457765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/>
              <p:cNvSpPr/>
              <p:nvPr/>
            </p:nvSpPr>
            <p:spPr>
              <a:xfrm>
                <a:off x="2406842" y="4239553"/>
                <a:ext cx="108012" cy="1080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>
                <a:off x="2407677" y="4526059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407677" y="4601353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2407677" y="4669646"/>
                <a:ext cx="29703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200279" cy="720502"/>
          </a:xfrm>
        </p:spPr>
        <p:txBody>
          <a:bodyPr/>
          <a:lstStyle/>
          <a:p>
            <a:pPr algn="ctr"/>
            <a:r>
              <a:rPr lang="ru-RU" sz="3200" dirty="0" smtClean="0"/>
              <a:t>ЛУЧШИЕ НАУЧНЫЕ ЖУРНАЛЫ </a:t>
            </a:r>
            <a:endParaRPr lang="ru-RU" sz="3200" dirty="0"/>
          </a:p>
        </p:txBody>
      </p:sp>
      <p:sp>
        <p:nvSpPr>
          <p:cNvPr id="4" name="Диагональная полоса 3"/>
          <p:cNvSpPr/>
          <p:nvPr/>
        </p:nvSpPr>
        <p:spPr>
          <a:xfrm rot="13459642">
            <a:off x="3311468" y="980728"/>
            <a:ext cx="2521064" cy="2467145"/>
          </a:xfrm>
          <a:prstGeom prst="diagStripe">
            <a:avLst>
              <a:gd name="adj" fmla="val 260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B4B4B"/>
              </a:solidFill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4145325" y="3494751"/>
            <a:ext cx="916108" cy="1158385"/>
            <a:chOff x="3972490" y="3907372"/>
            <a:chExt cx="1365418" cy="1726522"/>
          </a:xfrm>
          <a:solidFill>
            <a:srgbClr val="FFC00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972490" y="3907372"/>
              <a:ext cx="1365418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flipV="1">
              <a:off x="3972490" y="4841806"/>
              <a:ext cx="1364400" cy="79208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529" y="155679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B4B4B"/>
                </a:solidFill>
                <a:latin typeface="Arial" pitchFamily="34" charset="0"/>
              </a:rPr>
              <a:t>Всего в мире – </a:t>
            </a:r>
            <a:r>
              <a:rPr lang="ru-RU" sz="2400" dirty="0" smtClean="0">
                <a:solidFill>
                  <a:schemeClr val="accent4"/>
                </a:solidFill>
                <a:latin typeface="Arial" pitchFamily="34" charset="0"/>
              </a:rPr>
              <a:t>свыше</a:t>
            </a:r>
            <a:r>
              <a:rPr lang="ru-RU" sz="2400" dirty="0" smtClean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srgbClr val="FF8000"/>
                </a:solidFill>
                <a:latin typeface="Arial" pitchFamily="34" charset="0"/>
              </a:rPr>
              <a:t>100 000 </a:t>
            </a:r>
            <a:r>
              <a:rPr lang="ru-RU" sz="2400" dirty="0" smtClean="0">
                <a:solidFill>
                  <a:srgbClr val="4B4B4B"/>
                </a:solidFill>
                <a:latin typeface="Arial" pitchFamily="34" charset="0"/>
              </a:rPr>
              <a:t>научных журналов</a:t>
            </a:r>
            <a:endParaRPr lang="ru-RU" sz="24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653136"/>
            <a:ext cx="624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8000"/>
                </a:solidFill>
                <a:latin typeface="Arial" pitchFamily="34" charset="0"/>
              </a:rPr>
              <a:t>Web of Science Core Collection  </a:t>
            </a:r>
            <a:endParaRPr lang="ru-RU" sz="2800" b="1" dirty="0">
              <a:solidFill>
                <a:srgbClr val="FF8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338" y="5157193"/>
            <a:ext cx="737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8000"/>
                </a:solidFill>
                <a:latin typeface="Arial" pitchFamily="34" charset="0"/>
              </a:rPr>
              <a:t>12</a:t>
            </a:r>
            <a:r>
              <a:rPr lang="en-US" sz="2400" dirty="0" smtClean="0">
                <a:solidFill>
                  <a:srgbClr val="FF8000"/>
                </a:solidFill>
                <a:latin typeface="Arial" pitchFamily="34" charset="0"/>
              </a:rPr>
              <a:t> 6</a:t>
            </a:r>
            <a:r>
              <a:rPr lang="ru-RU" sz="2400" dirty="0" smtClean="0">
                <a:solidFill>
                  <a:srgbClr val="FF8000"/>
                </a:solidFill>
                <a:latin typeface="Arial" pitchFamily="34" charset="0"/>
              </a:rPr>
              <a:t>00 </a:t>
            </a:r>
            <a:r>
              <a:rPr lang="ru-RU" sz="2400" dirty="0" smtClean="0">
                <a:solidFill>
                  <a:srgbClr val="4B4B4B"/>
                </a:solidFill>
                <a:latin typeface="Arial" pitchFamily="34" charset="0"/>
              </a:rPr>
              <a:t>наиболее влиятельных журналов</a:t>
            </a:r>
            <a:endParaRPr lang="en-US" sz="2400" dirty="0" smtClean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5661248"/>
            <a:ext cx="6057900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B4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8000"/>
                </a:solidFill>
                <a:latin typeface="Arial" pitchFamily="34" charset="0"/>
              </a:rPr>
              <a:t>Thomson Reuters </a:t>
            </a:r>
            <a:r>
              <a:rPr lang="ru-RU" sz="2000" dirty="0" smtClean="0">
                <a:solidFill>
                  <a:srgbClr val="4B4B4B"/>
                </a:solidFill>
                <a:latin typeface="Arial" pitchFamily="34" charset="0"/>
              </a:rPr>
              <a:t>не является издателем </a:t>
            </a:r>
          </a:p>
          <a:p>
            <a:pPr algn="ctr"/>
            <a:r>
              <a:rPr lang="ru-RU" sz="2000" dirty="0" smtClean="0">
                <a:solidFill>
                  <a:srgbClr val="4B4B4B"/>
                </a:solidFill>
                <a:latin typeface="Arial" pitchFamily="34" charset="0"/>
              </a:rPr>
              <a:t>научных журналов</a:t>
            </a:r>
            <a:endParaRPr lang="en-US" sz="2000" b="1" dirty="0" smtClean="0">
              <a:solidFill>
                <a:srgbClr val="4B4B4B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ОТБОРА ЖУРНАЛОВ ДЛЯ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WEB OF SCIENCE CORE COLLECTION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2700000">
            <a:off x="2805154" y="2259799"/>
            <a:ext cx="3533693" cy="353369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1732551"/>
            <a:ext cx="2304256" cy="223443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Издательские стандарты</a:t>
            </a:r>
          </a:p>
          <a:p>
            <a:pPr algn="ctr"/>
            <a:r>
              <a:rPr lang="ru-RU" sz="5400" dirty="0" smtClean="0">
                <a:sym typeface="Wingdings"/>
              </a:rPr>
              <a:t></a:t>
            </a:r>
            <a:endParaRPr lang="ru-RU" sz="5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4106633"/>
            <a:ext cx="2304256" cy="223443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Содержание журнала</a:t>
            </a:r>
          </a:p>
          <a:p>
            <a:pPr algn="ctr"/>
            <a:r>
              <a:rPr lang="ru-RU" sz="5400" dirty="0" smtClean="0">
                <a:sym typeface="Wingdings"/>
              </a:rPr>
              <a:t></a:t>
            </a:r>
            <a:endParaRPr lang="ru-RU" sz="5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1732551"/>
            <a:ext cx="2304256" cy="223443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Международный состав</a:t>
            </a:r>
          </a:p>
          <a:p>
            <a:pPr algn="ctr"/>
            <a:r>
              <a:rPr lang="ru-RU" sz="5400" dirty="0" smtClean="0">
                <a:solidFill>
                  <a:srgbClr val="4B4B4B"/>
                </a:solidFill>
                <a:sym typeface="Webdings"/>
              </a:rPr>
              <a:t>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4106633"/>
            <a:ext cx="2304256" cy="223443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Анализ цитирования</a:t>
            </a:r>
          </a:p>
          <a:p>
            <a:pPr algn="ctr"/>
            <a:r>
              <a:rPr lang="ru-RU" sz="5400" dirty="0" smtClean="0">
                <a:sym typeface="Wingdings"/>
              </a:rPr>
              <a:t>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152400"/>
            <a:ext cx="7239000" cy="1295400"/>
          </a:xfrm>
        </p:spPr>
        <p:txBody>
          <a:bodyPr/>
          <a:lstStyle/>
          <a:p>
            <a:pPr eaLnBrk="1" hangingPunct="1"/>
            <a:r>
              <a:rPr lang="ru-RU" altLang="ja-JP" dirty="0" smtClean="0"/>
              <a:t>ОСНОВНАЯ БАЗА ДАННЫХ </a:t>
            </a:r>
            <a:br>
              <a:rPr lang="ru-RU" altLang="ja-JP" dirty="0" smtClean="0"/>
            </a:br>
            <a:r>
              <a:rPr lang="en-US" altLang="ja-JP" b="1" dirty="0" smtClean="0"/>
              <a:t>WEB OF SCIENCE</a:t>
            </a:r>
            <a:r>
              <a:rPr lang="ru-RU" altLang="ja-JP" b="1" dirty="0" smtClean="0"/>
              <a:t> </a:t>
            </a:r>
            <a:r>
              <a:rPr lang="en-US" altLang="ja-JP" b="1" dirty="0" smtClean="0"/>
              <a:t>CORE COLLECTION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5204" y="1447800"/>
            <a:ext cx="8257741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endParaRPr lang="en-US" altLang="en-US" dirty="0" smtClean="0"/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ru-RU" altLang="en-US" dirty="0" smtClean="0"/>
              <a:t>Свыше 5</a:t>
            </a:r>
            <a:r>
              <a:rPr lang="en-US" altLang="en-US" dirty="0" smtClean="0"/>
              <a:t>8</a:t>
            </a:r>
            <a:r>
              <a:rPr lang="ru-RU" altLang="en-US" dirty="0" smtClean="0"/>
              <a:t> миллионов записей научных публикаций</a:t>
            </a:r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ru-RU" altLang="en-US" dirty="0" smtClean="0"/>
              <a:t>Свыше 1 миллиарда ссылок пристатейной библиографии </a:t>
            </a:r>
            <a:endParaRPr lang="en-US" altLang="en-US" dirty="0" smtClean="0"/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ru-RU" altLang="en-US" dirty="0" smtClean="0"/>
              <a:t>Данные о публикациях и цитировании за более чем 115 лет</a:t>
            </a:r>
            <a:endParaRPr lang="en-US" altLang="en-US" dirty="0" smtClean="0"/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ru-RU" altLang="ja-JP" dirty="0" smtClean="0"/>
              <a:t>Содержание обновляется еженедельно</a:t>
            </a:r>
            <a:endParaRPr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7575" y="304801"/>
            <a:ext cx="7369175" cy="533400"/>
          </a:xfrm>
        </p:spPr>
        <p:txBody>
          <a:bodyPr/>
          <a:lstStyle/>
          <a:p>
            <a:r>
              <a:rPr lang="ru-RU" dirty="0" smtClean="0"/>
              <a:t>Платформа </a:t>
            </a:r>
            <a:r>
              <a:rPr lang="en-US" b="1" dirty="0" smtClean="0">
                <a:solidFill>
                  <a:srgbClr val="FF8000"/>
                </a:solidFill>
              </a:rPr>
              <a:t>Web of Science</a:t>
            </a:r>
            <a:endParaRPr lang="ru-RU" b="1" dirty="0">
              <a:solidFill>
                <a:srgbClr val="FF8000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2915816" y="2492896"/>
            <a:ext cx="2736304" cy="2664296"/>
            <a:chOff x="2987824" y="1844824"/>
            <a:chExt cx="3225958" cy="3128119"/>
          </a:xfrm>
        </p:grpSpPr>
        <p:sp>
          <p:nvSpPr>
            <p:cNvPr id="30" name="Oval 29"/>
            <p:cNvSpPr/>
            <p:nvPr/>
          </p:nvSpPr>
          <p:spPr>
            <a:xfrm>
              <a:off x="2987824" y="1844824"/>
              <a:ext cx="3225958" cy="312811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71867" y="2488849"/>
              <a:ext cx="2448000" cy="1848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Web of Science</a:t>
              </a:r>
              <a:endParaRPr lang="ru-RU" sz="2400" b="1" dirty="0" smtClean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Core Collection</a:t>
              </a:r>
              <a:endParaRPr lang="ru-RU" sz="2000" b="1" dirty="0" smtClean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3" name="Group 74"/>
          <p:cNvGrpSpPr/>
          <p:nvPr/>
        </p:nvGrpSpPr>
        <p:grpSpPr>
          <a:xfrm>
            <a:off x="2555776" y="1196752"/>
            <a:ext cx="1337755" cy="792088"/>
            <a:chOff x="497217" y="1548325"/>
            <a:chExt cx="1337755" cy="792088"/>
          </a:xfrm>
        </p:grpSpPr>
        <p:grpSp>
          <p:nvGrpSpPr>
            <p:cNvPr id="4" name="Group 26"/>
            <p:cNvGrpSpPr/>
            <p:nvPr/>
          </p:nvGrpSpPr>
          <p:grpSpPr>
            <a:xfrm>
              <a:off x="497217" y="1548325"/>
              <a:ext cx="792088" cy="792088"/>
              <a:chOff x="467544" y="1268760"/>
              <a:chExt cx="1296144" cy="129614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97217" y="1628800"/>
              <a:ext cx="1337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B4B4B"/>
                  </a:solidFill>
                </a:rPr>
                <a:t>MEDLINE</a:t>
              </a:r>
              <a:endParaRPr lang="en-US" b="1" dirty="0" smtClean="0">
                <a:solidFill>
                  <a:srgbClr val="4B4B4B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5" name="Group 78"/>
          <p:cNvGrpSpPr/>
          <p:nvPr/>
        </p:nvGrpSpPr>
        <p:grpSpPr>
          <a:xfrm>
            <a:off x="6084168" y="2852936"/>
            <a:ext cx="2376264" cy="995412"/>
            <a:chOff x="5567311" y="2145556"/>
            <a:chExt cx="2376264" cy="995412"/>
          </a:xfrm>
        </p:grpSpPr>
        <p:grpSp>
          <p:nvGrpSpPr>
            <p:cNvPr id="6" name="Group 49"/>
            <p:cNvGrpSpPr/>
            <p:nvPr/>
          </p:nvGrpSpPr>
          <p:grpSpPr>
            <a:xfrm>
              <a:off x="6516216" y="2348880"/>
              <a:ext cx="792088" cy="792088"/>
              <a:chOff x="467544" y="1268760"/>
              <a:chExt cx="1296144" cy="129614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567311" y="2145556"/>
              <a:ext cx="2376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b="1" dirty="0" smtClean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  <a:p>
              <a:r>
                <a:rPr lang="en-US" b="1" dirty="0" smtClean="0">
                  <a:solidFill>
                    <a:srgbClr val="FF8000"/>
                  </a:solidFill>
                  <a:latin typeface="Arial"/>
                </a:rPr>
                <a:t>Chinese Citation Index  </a:t>
              </a:r>
              <a:r>
                <a:rPr lang="en-US" dirty="0" smtClean="0">
                  <a:latin typeface="Arial"/>
                </a:rPr>
                <a:t>(c 2009 </a:t>
              </a:r>
              <a:r>
                <a:rPr lang="ru-RU" dirty="0" smtClean="0">
                  <a:latin typeface="Arial"/>
                </a:rPr>
                <a:t>г.</a:t>
              </a:r>
              <a:r>
                <a:rPr lang="en-US" dirty="0" smtClean="0">
                  <a:latin typeface="Arial"/>
                </a:rPr>
                <a:t>)</a:t>
              </a:r>
              <a:endParaRPr lang="ru-RU" b="1" dirty="0" smtClean="0">
                <a:solidFill>
                  <a:srgbClr val="FF8000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7" name="Group 67"/>
          <p:cNvGrpSpPr/>
          <p:nvPr/>
        </p:nvGrpSpPr>
        <p:grpSpPr>
          <a:xfrm>
            <a:off x="899592" y="3356992"/>
            <a:ext cx="1036115" cy="792088"/>
            <a:chOff x="727573" y="4869160"/>
            <a:chExt cx="1036115" cy="792088"/>
          </a:xfrm>
        </p:grpSpPr>
        <p:grpSp>
          <p:nvGrpSpPr>
            <p:cNvPr id="8" name="Group 55"/>
            <p:cNvGrpSpPr/>
            <p:nvPr/>
          </p:nvGrpSpPr>
          <p:grpSpPr>
            <a:xfrm>
              <a:off x="727573" y="4869160"/>
              <a:ext cx="1036115" cy="792088"/>
              <a:chOff x="539552" y="1268760"/>
              <a:chExt cx="1695461" cy="129614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938869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899592" y="4869160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CABI</a:t>
              </a:r>
            </a:p>
            <a:p>
              <a:endParaRPr lang="ru-RU" dirty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1447653" y="4782108"/>
            <a:ext cx="1510847" cy="807132"/>
            <a:chOff x="2671789" y="5214156"/>
            <a:chExt cx="1510847" cy="807132"/>
          </a:xfrm>
        </p:grpSpPr>
        <p:grpSp>
          <p:nvGrpSpPr>
            <p:cNvPr id="10" name="Group 58"/>
            <p:cNvGrpSpPr/>
            <p:nvPr/>
          </p:nvGrpSpPr>
          <p:grpSpPr>
            <a:xfrm>
              <a:off x="2671789" y="5214156"/>
              <a:ext cx="820091" cy="807132"/>
              <a:chOff x="539552" y="1361974"/>
              <a:chExt cx="1341967" cy="1320761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85375" y="1386591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843808" y="5301208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4B4B"/>
                  </a:solidFill>
                  <a:latin typeface="Arial"/>
                </a:rPr>
                <a:t>Zoological</a:t>
              </a:r>
            </a:p>
            <a:p>
              <a:r>
                <a:rPr lang="en-US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Record</a:t>
              </a:r>
              <a:endParaRPr lang="ru-RU" b="1" dirty="0" smtClean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11" name="Group 81"/>
          <p:cNvGrpSpPr/>
          <p:nvPr/>
        </p:nvGrpSpPr>
        <p:grpSpPr>
          <a:xfrm>
            <a:off x="5796136" y="5229200"/>
            <a:ext cx="2354374" cy="792088"/>
            <a:chOff x="5292080" y="5237667"/>
            <a:chExt cx="2354374" cy="792088"/>
          </a:xfrm>
        </p:grpSpPr>
        <p:grpSp>
          <p:nvGrpSpPr>
            <p:cNvPr id="12" name="Group 61"/>
            <p:cNvGrpSpPr/>
            <p:nvPr/>
          </p:nvGrpSpPr>
          <p:grpSpPr>
            <a:xfrm>
              <a:off x="5613980" y="5237667"/>
              <a:ext cx="792088" cy="792088"/>
              <a:chOff x="467544" y="1268760"/>
              <a:chExt cx="1296144" cy="1296144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292080" y="5237667"/>
              <a:ext cx="2354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8000"/>
                  </a:solidFill>
                  <a:latin typeface="Arial"/>
                </a:rPr>
                <a:t>Korean Citation Index </a:t>
              </a:r>
              <a:r>
                <a:rPr lang="en-US" dirty="0" smtClean="0">
                  <a:latin typeface="Arial"/>
                </a:rPr>
                <a:t>(c 2014 </a:t>
              </a:r>
              <a:r>
                <a:rPr lang="ru-RU" dirty="0" smtClean="0">
                  <a:latin typeface="Arial"/>
                </a:rPr>
                <a:t>г.)</a:t>
              </a:r>
              <a:endParaRPr lang="ru-RU" dirty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7704" y="1268760"/>
            <a:ext cx="156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solidFill>
                <a:srgbClr val="4B4B4B"/>
              </a:solidFill>
              <a:latin typeface="Arial"/>
              <a:ea typeface="MS PGothic" pitchFamily="34" charset="-128"/>
            </a:endParaRPr>
          </a:p>
          <a:p>
            <a:pPr algn="r"/>
            <a:endParaRPr lang="ru-RU" dirty="0">
              <a:solidFill>
                <a:srgbClr val="4B4B4B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14" name="Group 79"/>
          <p:cNvGrpSpPr/>
          <p:nvPr/>
        </p:nvGrpSpPr>
        <p:grpSpPr>
          <a:xfrm>
            <a:off x="6084168" y="1772816"/>
            <a:ext cx="1886722" cy="927716"/>
            <a:chOff x="6681438" y="1064563"/>
            <a:chExt cx="1886722" cy="860895"/>
          </a:xfrm>
        </p:grpSpPr>
        <p:grpSp>
          <p:nvGrpSpPr>
            <p:cNvPr id="15" name="Group 75"/>
            <p:cNvGrpSpPr/>
            <p:nvPr/>
          </p:nvGrpSpPr>
          <p:grpSpPr>
            <a:xfrm>
              <a:off x="7409190" y="1133370"/>
              <a:ext cx="792088" cy="792088"/>
              <a:chOff x="467544" y="1268760"/>
              <a:chExt cx="1296144" cy="1296144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681438" y="1064563"/>
              <a:ext cx="1886722" cy="85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8000"/>
                  </a:solidFill>
                  <a:latin typeface="Arial"/>
                  <a:ea typeface="MS PGothic" pitchFamily="34" charset="-128"/>
                </a:rPr>
                <a:t>BIOSIS Citation Index</a:t>
              </a:r>
              <a:endParaRPr lang="ru-RU" b="1" dirty="0" smtClean="0">
                <a:solidFill>
                  <a:srgbClr val="FF8000"/>
                </a:solidFill>
                <a:latin typeface="Arial"/>
                <a:ea typeface="MS PGothic" pitchFamily="34" charset="-128"/>
              </a:endParaRPr>
            </a:p>
            <a:p>
              <a:pPr algn="r"/>
              <a:endParaRPr lang="ru-RU" dirty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6012160" y="1628800"/>
            <a:ext cx="595371" cy="59537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3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6" name="Group 81"/>
          <p:cNvGrpSpPr/>
          <p:nvPr/>
        </p:nvGrpSpPr>
        <p:grpSpPr>
          <a:xfrm>
            <a:off x="4427984" y="1268760"/>
            <a:ext cx="1778310" cy="792088"/>
            <a:chOff x="4860032" y="5237667"/>
            <a:chExt cx="1778310" cy="792088"/>
          </a:xfrm>
        </p:grpSpPr>
        <p:grpSp>
          <p:nvGrpSpPr>
            <p:cNvPr id="17" name="Group 61"/>
            <p:cNvGrpSpPr/>
            <p:nvPr/>
          </p:nvGrpSpPr>
          <p:grpSpPr>
            <a:xfrm>
              <a:off x="5613980" y="5237667"/>
              <a:ext cx="792088" cy="792088"/>
              <a:chOff x="467544" y="1268760"/>
              <a:chExt cx="1296144" cy="1296144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860032" y="5237667"/>
              <a:ext cx="1778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8000"/>
                  </a:solidFill>
                  <a:latin typeface="Arial"/>
                </a:rPr>
                <a:t>Data Citation Index</a:t>
              </a:r>
              <a:endParaRPr lang="ru-RU" b="1" dirty="0" smtClean="0">
                <a:solidFill>
                  <a:srgbClr val="FF8000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18" name="Group 74"/>
          <p:cNvGrpSpPr/>
          <p:nvPr/>
        </p:nvGrpSpPr>
        <p:grpSpPr>
          <a:xfrm>
            <a:off x="6444208" y="4221088"/>
            <a:ext cx="2323532" cy="720080"/>
            <a:chOff x="69742" y="1548325"/>
            <a:chExt cx="2596903" cy="792088"/>
          </a:xfrm>
        </p:grpSpPr>
        <p:grpSp>
          <p:nvGrpSpPr>
            <p:cNvPr id="19" name="Group 26"/>
            <p:cNvGrpSpPr/>
            <p:nvPr/>
          </p:nvGrpSpPr>
          <p:grpSpPr>
            <a:xfrm>
              <a:off x="497217" y="1548325"/>
              <a:ext cx="792088" cy="792088"/>
              <a:chOff x="467544" y="1268760"/>
              <a:chExt cx="1296144" cy="1296144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39552" y="1361975"/>
                <a:ext cx="974242" cy="9742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9742" y="1548325"/>
              <a:ext cx="2596903" cy="71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8000"/>
                  </a:solidFill>
                </a:rPr>
                <a:t>SciELO</a:t>
              </a:r>
              <a:r>
                <a:rPr lang="en-US" b="1" dirty="0" smtClean="0">
                  <a:solidFill>
                    <a:srgbClr val="FF8000"/>
                  </a:solidFill>
                </a:rPr>
                <a:t> Citation Index</a:t>
              </a:r>
              <a:r>
                <a:rPr lang="ru-RU" b="1" dirty="0" smtClean="0">
                  <a:solidFill>
                    <a:srgbClr val="FF8000"/>
                  </a:solidFill>
                </a:rPr>
                <a:t> </a:t>
              </a:r>
              <a:r>
                <a:rPr lang="ru-RU" dirty="0" smtClean="0"/>
                <a:t>(с 2013 г.)</a:t>
              </a:r>
              <a:endParaRPr lang="en-US" b="1" dirty="0" smtClean="0">
                <a:solidFill>
                  <a:srgbClr val="FF8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20" name="Group 68"/>
          <p:cNvGrpSpPr/>
          <p:nvPr/>
        </p:nvGrpSpPr>
        <p:grpSpPr>
          <a:xfrm>
            <a:off x="3491880" y="5445224"/>
            <a:ext cx="2359744" cy="792088"/>
            <a:chOff x="2627784" y="5157192"/>
            <a:chExt cx="2359744" cy="792088"/>
          </a:xfrm>
        </p:grpSpPr>
        <p:grpSp>
          <p:nvGrpSpPr>
            <p:cNvPr id="21" name="Group 58"/>
            <p:cNvGrpSpPr/>
            <p:nvPr/>
          </p:nvGrpSpPr>
          <p:grpSpPr>
            <a:xfrm>
              <a:off x="2627784" y="5157192"/>
              <a:ext cx="792088" cy="792088"/>
              <a:chOff x="467544" y="1268760"/>
              <a:chExt cx="1296144" cy="1296144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2754866" y="5220733"/>
              <a:ext cx="22326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/>
                </a:rPr>
                <a:t>Russian Citation</a:t>
              </a:r>
            </a:p>
            <a:p>
              <a:r>
                <a:rPr lang="en-US" b="1" dirty="0" smtClean="0">
                  <a:solidFill>
                    <a:srgbClr val="C00000"/>
                  </a:solidFill>
                  <a:latin typeface="Arial"/>
                  <a:ea typeface="MS PGothic" pitchFamily="34" charset="-128"/>
                </a:rPr>
                <a:t>Index </a:t>
              </a:r>
              <a:r>
                <a:rPr lang="en-US" b="1" dirty="0" smtClean="0">
                  <a:latin typeface="Arial"/>
                  <a:ea typeface="MS PGothic" pitchFamily="34" charset="-128"/>
                </a:rPr>
                <a:t>(c 2015/16 </a:t>
              </a:r>
              <a:r>
                <a:rPr lang="ru-RU" b="1" dirty="0" smtClean="0">
                  <a:latin typeface="Arial"/>
                  <a:ea typeface="MS PGothic" pitchFamily="34" charset="-128"/>
                </a:rPr>
                <a:t>г.</a:t>
              </a:r>
              <a:r>
                <a:rPr lang="en-US" b="1" dirty="0" smtClean="0">
                  <a:latin typeface="Arial"/>
                  <a:ea typeface="MS PGothic" pitchFamily="34" charset="-128"/>
                </a:rPr>
                <a:t>)</a:t>
              </a:r>
              <a:endParaRPr lang="ru-RU" b="1" dirty="0" smtClean="0">
                <a:solidFill>
                  <a:srgbClr val="C00000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22" name="Group 74"/>
          <p:cNvGrpSpPr/>
          <p:nvPr/>
        </p:nvGrpSpPr>
        <p:grpSpPr>
          <a:xfrm>
            <a:off x="1475656" y="2060848"/>
            <a:ext cx="1029978" cy="792088"/>
            <a:chOff x="497217" y="1548325"/>
            <a:chExt cx="1029978" cy="792088"/>
          </a:xfrm>
        </p:grpSpPr>
        <p:grpSp>
          <p:nvGrpSpPr>
            <p:cNvPr id="23" name="Group 26"/>
            <p:cNvGrpSpPr/>
            <p:nvPr/>
          </p:nvGrpSpPr>
          <p:grpSpPr>
            <a:xfrm>
              <a:off x="497217" y="1548325"/>
              <a:ext cx="792088" cy="792088"/>
              <a:chOff x="467544" y="1268760"/>
              <a:chExt cx="1296144" cy="1296144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611560" y="162880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4B4B4B"/>
                  </a:solidFill>
                </a:rPr>
                <a:t>Inspec</a:t>
              </a:r>
              <a:endParaRPr lang="en-US" b="1" dirty="0" smtClean="0">
                <a:solidFill>
                  <a:srgbClr val="4B4B4B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БАЗЫ ДАННЫХ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ПЛАТФОРМЕ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FF8000"/>
                </a:solidFill>
              </a:rPr>
              <a:t>WEB OF SCIENCE</a:t>
            </a:r>
            <a:endParaRPr lang="ru-RU" b="1" dirty="0">
              <a:solidFill>
                <a:srgbClr val="FF8000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2843808" y="2412460"/>
            <a:ext cx="3456384" cy="3456384"/>
            <a:chOff x="2987824" y="1844824"/>
            <a:chExt cx="3456384" cy="3456384"/>
          </a:xfrm>
        </p:grpSpPr>
        <p:sp>
          <p:nvSpPr>
            <p:cNvPr id="30" name="Oval 29"/>
            <p:cNvSpPr/>
            <p:nvPr/>
          </p:nvSpPr>
          <p:spPr>
            <a:xfrm>
              <a:off x="2987824" y="1844824"/>
              <a:ext cx="3456384" cy="34563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38487" y="2196397"/>
              <a:ext cx="24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Web of Science</a:t>
              </a:r>
              <a:endParaRPr lang="ru-RU" sz="2400" b="1" dirty="0" smtClean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Core Collection</a:t>
              </a:r>
              <a:endParaRPr lang="ru-RU" sz="2000" b="1" dirty="0" smtClean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69070" y="2929139"/>
              <a:ext cx="273600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SCIE – </a:t>
              </a:r>
              <a:r>
                <a:rPr lang="ru-RU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архив с </a:t>
              </a:r>
              <a:r>
                <a:rPr lang="it-IT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1900</a:t>
              </a:r>
            </a:p>
            <a:p>
              <a:pPr algn="ctr"/>
              <a:r>
                <a:rPr lang="it-IT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SSCI – </a:t>
              </a:r>
              <a:r>
                <a:rPr lang="ru-RU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архив с </a:t>
              </a:r>
              <a:r>
                <a:rPr lang="it-IT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1900</a:t>
              </a:r>
            </a:p>
            <a:p>
              <a:pPr algn="ctr">
                <a:spcAft>
                  <a:spcPts val="1200"/>
                </a:spcAft>
              </a:pPr>
              <a:r>
                <a:rPr lang="it-IT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AHCI – </a:t>
              </a:r>
              <a:r>
                <a:rPr lang="ru-RU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архив с </a:t>
              </a:r>
              <a:r>
                <a:rPr lang="it-IT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1975</a:t>
              </a:r>
            </a:p>
            <a:p>
              <a:pPr algn="ctr"/>
              <a:r>
                <a:rPr lang="it-IT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CPCI – </a:t>
              </a:r>
              <a:r>
                <a:rPr lang="ru-RU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архив с </a:t>
              </a:r>
              <a:r>
                <a:rPr lang="it-IT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1990</a:t>
              </a:r>
            </a:p>
            <a:p>
              <a:pPr algn="ctr"/>
              <a:r>
                <a:rPr lang="it-IT" dirty="0" err="1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BkCI</a:t>
              </a:r>
              <a:r>
                <a:rPr lang="it-IT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 – </a:t>
              </a:r>
              <a:r>
                <a:rPr lang="ru-RU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архив с </a:t>
              </a:r>
              <a:r>
                <a:rPr lang="it-IT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2005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IC/CCR</a:t>
              </a:r>
              <a:r>
                <a:rPr lang="it-IT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 – </a:t>
              </a:r>
              <a:r>
                <a:rPr lang="ru-RU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архив с 1840</a:t>
              </a:r>
            </a:p>
          </p:txBody>
        </p:sp>
      </p:grpSp>
      <p:grpSp>
        <p:nvGrpSpPr>
          <p:cNvPr id="3" name="Group 74"/>
          <p:cNvGrpSpPr/>
          <p:nvPr/>
        </p:nvGrpSpPr>
        <p:grpSpPr>
          <a:xfrm>
            <a:off x="658167" y="2912244"/>
            <a:ext cx="2389325" cy="792088"/>
            <a:chOff x="497217" y="1548325"/>
            <a:chExt cx="2389325" cy="792088"/>
          </a:xfrm>
        </p:grpSpPr>
        <p:grpSp>
          <p:nvGrpSpPr>
            <p:cNvPr id="4" name="Group 26"/>
            <p:cNvGrpSpPr/>
            <p:nvPr/>
          </p:nvGrpSpPr>
          <p:grpSpPr>
            <a:xfrm>
              <a:off x="497217" y="1548325"/>
              <a:ext cx="792088" cy="792088"/>
              <a:chOff x="467544" y="1268760"/>
              <a:chExt cx="1296144" cy="129614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11560" y="1628800"/>
              <a:ext cx="2274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4B4B"/>
                  </a:solidFill>
                  <a:latin typeface="Arial" pitchFamily="34" charset="0"/>
                  <a:ea typeface="MS PGothic" pitchFamily="34" charset="-128"/>
                </a:rPr>
                <a:t>Data Citation Index</a:t>
              </a:r>
            </a:p>
            <a:p>
              <a:r>
                <a:rPr lang="ru-RU" dirty="0" smtClean="0">
                  <a:solidFill>
                    <a:srgbClr val="4B4B4B"/>
                  </a:solidFill>
                  <a:latin typeface="Arial" pitchFamily="34" charset="0"/>
                  <a:ea typeface="MS PGothic" pitchFamily="34" charset="-128"/>
                </a:rPr>
                <a:t>архив с 1900</a:t>
              </a:r>
              <a:endParaRPr lang="ru-RU" dirty="0">
                <a:solidFill>
                  <a:srgbClr val="4B4B4B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5" name="Group 78"/>
          <p:cNvGrpSpPr/>
          <p:nvPr/>
        </p:nvGrpSpPr>
        <p:grpSpPr>
          <a:xfrm>
            <a:off x="6079973" y="2912244"/>
            <a:ext cx="2393260" cy="792088"/>
            <a:chOff x="4915044" y="2348880"/>
            <a:chExt cx="2393260" cy="792088"/>
          </a:xfrm>
        </p:grpSpPr>
        <p:grpSp>
          <p:nvGrpSpPr>
            <p:cNvPr id="6" name="Group 49"/>
            <p:cNvGrpSpPr/>
            <p:nvPr/>
          </p:nvGrpSpPr>
          <p:grpSpPr>
            <a:xfrm>
              <a:off x="6516216" y="2348880"/>
              <a:ext cx="792088" cy="792088"/>
              <a:chOff x="467544" y="1268760"/>
              <a:chExt cx="1296144" cy="129614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915044" y="2403954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Zoological</a:t>
              </a:r>
              <a:r>
                <a:rPr lang="ru-RU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en-US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Records</a:t>
              </a:r>
              <a:endParaRPr lang="ru-RU" b="1" dirty="0" smtClean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архив с 1</a:t>
              </a:r>
              <a:r>
                <a:rPr lang="en-US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864</a:t>
              </a:r>
              <a:endParaRPr lang="ru-RU" dirty="0" smtClean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7" name="Group 71"/>
          <p:cNvGrpSpPr/>
          <p:nvPr/>
        </p:nvGrpSpPr>
        <p:grpSpPr>
          <a:xfrm>
            <a:off x="1475656" y="1620413"/>
            <a:ext cx="3206148" cy="792088"/>
            <a:chOff x="7668344" y="1556792"/>
            <a:chExt cx="3206148" cy="792088"/>
          </a:xfrm>
        </p:grpSpPr>
        <p:grpSp>
          <p:nvGrpSpPr>
            <p:cNvPr id="8" name="Group 52"/>
            <p:cNvGrpSpPr/>
            <p:nvPr/>
          </p:nvGrpSpPr>
          <p:grpSpPr>
            <a:xfrm>
              <a:off x="7668344" y="1556792"/>
              <a:ext cx="792088" cy="792088"/>
              <a:chOff x="467544" y="1268760"/>
              <a:chExt cx="1296144" cy="129614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778492" y="1594932"/>
              <a:ext cx="3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Derwent</a:t>
              </a:r>
              <a:r>
                <a:rPr lang="ru-RU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en-US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Innovations Index</a:t>
              </a:r>
            </a:p>
            <a:p>
              <a:r>
                <a:rPr lang="ru-RU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архив с 1</a:t>
              </a:r>
              <a:r>
                <a:rPr lang="en-US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963</a:t>
              </a:r>
              <a:endParaRPr lang="ru-RU" dirty="0" smtClean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78069" y="4568428"/>
            <a:ext cx="1663967" cy="792088"/>
            <a:chOff x="683568" y="4869160"/>
            <a:chExt cx="1663967" cy="792088"/>
          </a:xfrm>
        </p:grpSpPr>
        <p:grpSp>
          <p:nvGrpSpPr>
            <p:cNvPr id="10" name="Group 55"/>
            <p:cNvGrpSpPr/>
            <p:nvPr/>
          </p:nvGrpSpPr>
          <p:grpSpPr>
            <a:xfrm>
              <a:off x="683568" y="4869160"/>
              <a:ext cx="792088" cy="792088"/>
              <a:chOff x="467544" y="1268760"/>
              <a:chExt cx="1296144" cy="129614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85249" y="4911495"/>
              <a:ext cx="156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CABI</a:t>
              </a:r>
            </a:p>
            <a:p>
              <a:r>
                <a:rPr lang="ru-RU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архив с 1910</a:t>
              </a:r>
              <a:endParaRPr lang="ru-RU" dirty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2403134" y="5733256"/>
            <a:ext cx="1689368" cy="792088"/>
            <a:chOff x="2627784" y="5157192"/>
            <a:chExt cx="1689368" cy="792088"/>
          </a:xfrm>
        </p:grpSpPr>
        <p:grpSp>
          <p:nvGrpSpPr>
            <p:cNvPr id="12" name="Group 58"/>
            <p:cNvGrpSpPr/>
            <p:nvPr/>
          </p:nvGrpSpPr>
          <p:grpSpPr>
            <a:xfrm>
              <a:off x="2627784" y="5157192"/>
              <a:ext cx="792088" cy="792088"/>
              <a:chOff x="467544" y="1268760"/>
              <a:chExt cx="1296144" cy="129614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754866" y="5220733"/>
              <a:ext cx="156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FSTA</a:t>
              </a:r>
              <a:endParaRPr lang="ru-RU" b="1" dirty="0" smtClean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  <a:p>
              <a:r>
                <a:rPr lang="ru-RU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архив с 1969</a:t>
              </a:r>
              <a:endParaRPr lang="ru-RU" dirty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>
            <a:off x="5038552" y="5733256"/>
            <a:ext cx="1690052" cy="792088"/>
            <a:chOff x="4716016" y="5237667"/>
            <a:chExt cx="1690052" cy="792088"/>
          </a:xfrm>
        </p:grpSpPr>
        <p:grpSp>
          <p:nvGrpSpPr>
            <p:cNvPr id="15" name="Group 61"/>
            <p:cNvGrpSpPr/>
            <p:nvPr/>
          </p:nvGrpSpPr>
          <p:grpSpPr>
            <a:xfrm>
              <a:off x="5613980" y="5237667"/>
              <a:ext cx="792088" cy="792088"/>
              <a:chOff x="467544" y="1268760"/>
              <a:chExt cx="1296144" cy="1296144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716016" y="5301208"/>
              <a:ext cx="156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Inspec</a:t>
              </a:r>
              <a:endParaRPr lang="ru-RU" b="1" dirty="0" smtClean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архив с 1898</a:t>
              </a:r>
              <a:endParaRPr lang="ru-RU" dirty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16" name="Group 80"/>
          <p:cNvGrpSpPr/>
          <p:nvPr/>
        </p:nvGrpSpPr>
        <p:grpSpPr>
          <a:xfrm>
            <a:off x="6460472" y="4568428"/>
            <a:ext cx="1697676" cy="792088"/>
            <a:chOff x="5898660" y="4293096"/>
            <a:chExt cx="1697676" cy="792088"/>
          </a:xfrm>
        </p:grpSpPr>
        <p:grpSp>
          <p:nvGrpSpPr>
            <p:cNvPr id="17" name="Group 64"/>
            <p:cNvGrpSpPr/>
            <p:nvPr/>
          </p:nvGrpSpPr>
          <p:grpSpPr>
            <a:xfrm>
              <a:off x="6804248" y="4293096"/>
              <a:ext cx="792088" cy="792088"/>
              <a:chOff x="467544" y="1268760"/>
              <a:chExt cx="1296144" cy="129614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898660" y="4358696"/>
              <a:ext cx="156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MEDLINE</a:t>
              </a:r>
              <a:endParaRPr lang="ru-RU" b="1" dirty="0" smtClean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архив с 1950</a:t>
              </a:r>
              <a:endParaRPr lang="ru-RU" dirty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18" name="Group 79"/>
          <p:cNvGrpSpPr/>
          <p:nvPr/>
        </p:nvGrpSpPr>
        <p:grpSpPr>
          <a:xfrm>
            <a:off x="4982842" y="1620413"/>
            <a:ext cx="2693174" cy="792088"/>
            <a:chOff x="5508104" y="1133370"/>
            <a:chExt cx="2693174" cy="792088"/>
          </a:xfrm>
        </p:grpSpPr>
        <p:grpSp>
          <p:nvGrpSpPr>
            <p:cNvPr id="19" name="Group 75"/>
            <p:cNvGrpSpPr/>
            <p:nvPr/>
          </p:nvGrpSpPr>
          <p:grpSpPr>
            <a:xfrm>
              <a:off x="7409190" y="1133370"/>
              <a:ext cx="792088" cy="792088"/>
              <a:chOff x="467544" y="1268760"/>
              <a:chExt cx="1296144" cy="1296144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508104" y="1196752"/>
              <a:ext cx="255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BIOSIS Citation Index</a:t>
              </a:r>
              <a:endParaRPr lang="ru-RU" b="1" dirty="0" smtClean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  <a:latin typeface="Arial"/>
                  <a:ea typeface="MS PGothic" pitchFamily="34" charset="-128"/>
                </a:rPr>
                <a:t>архив с 1926</a:t>
              </a:r>
              <a:endParaRPr lang="ru-RU" dirty="0">
                <a:solidFill>
                  <a:srgbClr val="4B4B4B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38200" y="914400"/>
            <a:ext cx="35052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WEB OF KNOWLEDGE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81400" y="3200400"/>
            <a:ext cx="1981200" cy="369332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</p:bldLst>
  </p:timing>
</p:sld>
</file>

<file path=ppt/theme/theme1.xml><?xml version="1.0" encoding="utf-8"?>
<a:theme xmlns:a="http://schemas.openxmlformats.org/drawingml/2006/main" name="2_blank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413</Words>
  <Application>Microsoft Office PowerPoint</Application>
  <PresentationFormat>Экран (4:3)</PresentationFormat>
  <Paragraphs>150</Paragraphs>
  <Slides>18</Slides>
  <Notes>4</Notes>
  <HiddenSlides>5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2_blank</vt:lpstr>
      <vt:lpstr>blank</vt:lpstr>
      <vt:lpstr>ИНФОРМАЦИОННЫЕ РЕСУРСЫ  THOMSON REUTERS  ДЛЯ НАУЧНЫХ ИССЛЕДОВАНИЙ</vt:lpstr>
      <vt:lpstr>ПЛАТФОРМА WEB OF SCIENCE  И СВЯЗАННЫЕ С НЕЙ  ИНФОРМАЦИОННЫЕ РЕСУРСЫ </vt:lpstr>
      <vt:lpstr>Презентация PowerPoint</vt:lpstr>
      <vt:lpstr>Презентация PowerPoint</vt:lpstr>
      <vt:lpstr>ЛУЧШИЕ НАУЧНЫЕ ЖУРНАЛЫ </vt:lpstr>
      <vt:lpstr>КРИТЕРИИ ОТБОРА ЖУРНАЛОВ ДЛЯ  WEB OF SCIENCE CORE COLLECTION</vt:lpstr>
      <vt:lpstr>ОСНОВНАЯ БАЗА ДАННЫХ  WEB OF SCIENCE CORE COLLECTION</vt:lpstr>
      <vt:lpstr>Платформа Web of Science</vt:lpstr>
      <vt:lpstr>БАЗЫ ДАННЫХ НА ПЛАТФОРМЕ  WEB OF SCIENCE</vt:lpstr>
      <vt:lpstr>WEB OF SCIENCE: ДОСТУП</vt:lpstr>
      <vt:lpstr>WEB OF SCIENCE НА РУССКОМ: wokinfo.com/russian </vt:lpstr>
      <vt:lpstr>РЕСУРСЫ ИНФОРМАЦИОННОЙ ПЛАТФОРМЫ WEB OF SCIENCE</vt:lpstr>
      <vt:lpstr>WEB OF SCIENCE CORE COLLECTION  В МИРЕ </vt:lpstr>
      <vt:lpstr>Презентация PowerPoint</vt:lpstr>
      <vt:lpstr>АВТОРСКИЙ ПРОФИЛЬ ИССЛЕДОВАТЕЛЯ</vt:lpstr>
      <vt:lpstr>ИМПАКТ-ФАКТОР: ОСНОВНОЙ ПОКАЗАТЕЛЬ ВЛИЯТЕЛЬНОСТИ НАУЧНОГО ЖУРНАЛА</vt:lpstr>
      <vt:lpstr>WEB OF SCIENCE НА РУССКОМ: wokinfo.com/russian </vt:lpstr>
      <vt:lpstr>СПАСИБО ЗА ВНИМАНИЕ! </vt:lpstr>
    </vt:vector>
  </TitlesOfParts>
  <Company>The Thomson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THOMSON REUTERS  PRESENTATION TEMPLATE</dc:title>
  <dc:creator>lori.marino</dc:creator>
  <cp:lastModifiedBy>Ермилова Диана Борисовна</cp:lastModifiedBy>
  <cp:revision>210</cp:revision>
  <dcterms:created xsi:type="dcterms:W3CDTF">2008-05-05T00:46:29Z</dcterms:created>
  <dcterms:modified xsi:type="dcterms:W3CDTF">2015-04-01T10:48:59Z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3</vt:lpwstr>
  </property>
  <property fmtid="{D5CDD505-2E9C-101B-9397-08002B2CF9AE}" pid="3" name="Offisync_ServerID">
    <vt:lpwstr>ba79255d-4d86-4996-9f74-9fad404ac307</vt:lpwstr>
  </property>
  <property fmtid="{D5CDD505-2E9C-101B-9397-08002B2CF9AE}" pid="4" name="Jive_LatestUserAccountName">
    <vt:lpwstr>8017762</vt:lpwstr>
  </property>
  <property fmtid="{D5CDD505-2E9C-101B-9397-08002B2CF9AE}" pid="5" name="Offisync_UniqueId">
    <vt:lpwstr>114779</vt:lpwstr>
  </property>
  <property fmtid="{D5CDD505-2E9C-101B-9397-08002B2CF9AE}" pid="6" name="Offisync_VersionGuid">
    <vt:lpwstr>582c929f-52d8-405f-acb0-c8668d9c7d01</vt:lpwstr>
  </property>
  <property fmtid="{D5CDD505-2E9C-101B-9397-08002B2CF9AE}" pid="7" name="Offisync_ProviderInitializationData">
    <vt:lpwstr>https://thehub.thomsonreuters.com</vt:lpwstr>
  </property>
</Properties>
</file>