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13" r:id="rId2"/>
    <p:sldId id="316" r:id="rId3"/>
    <p:sldId id="545" r:id="rId4"/>
    <p:sldId id="508" r:id="rId5"/>
    <p:sldId id="509" r:id="rId6"/>
    <p:sldId id="551" r:id="rId7"/>
    <p:sldId id="548" r:id="rId8"/>
    <p:sldId id="549" r:id="rId9"/>
    <p:sldId id="550" r:id="rId10"/>
    <p:sldId id="510" r:id="rId11"/>
    <p:sldId id="514" r:id="rId12"/>
    <p:sldId id="513" r:id="rId13"/>
    <p:sldId id="515" r:id="rId14"/>
    <p:sldId id="505" r:id="rId15"/>
  </p:sldIdLst>
  <p:sldSz cx="10693400" cy="7561263"/>
  <p:notesSz cx="6797675" cy="9928225"/>
  <p:defaultTextStyle>
    <a:defPPr>
      <a:defRPr lang="ru-RU"/>
    </a:defPPr>
    <a:lvl1pPr marL="0" algn="l" defTabSz="10670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3504" algn="l" defTabSz="10670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67009" algn="l" defTabSz="10670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0513" algn="l" defTabSz="10670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34016" algn="l" defTabSz="10670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67521" algn="l" defTabSz="10670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01025" algn="l" defTabSz="10670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34530" algn="l" defTabSz="10670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68034" algn="l" defTabSz="10670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5433060-B428-4B37-A5A1-495C31FD05A8}">
          <p14:sldIdLst>
            <p14:sldId id="413"/>
            <p14:sldId id="316"/>
            <p14:sldId id="545"/>
            <p14:sldId id="508"/>
            <p14:sldId id="509"/>
            <p14:sldId id="551"/>
            <p14:sldId id="548"/>
            <p14:sldId id="549"/>
            <p14:sldId id="550"/>
            <p14:sldId id="510"/>
            <p14:sldId id="514"/>
            <p14:sldId id="513"/>
            <p14:sldId id="515"/>
            <p14:sldId id="5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86" userDrawn="1">
          <p15:clr>
            <a:srgbClr val="A4A3A4"/>
          </p15:clr>
        </p15:guide>
        <p15:guide id="2" pos="783" userDrawn="1">
          <p15:clr>
            <a:srgbClr val="A4A3A4"/>
          </p15:clr>
        </p15:guide>
        <p15:guide id="3" pos="1009" userDrawn="1">
          <p15:clr>
            <a:srgbClr val="A4A3A4"/>
          </p15:clr>
        </p15:guide>
        <p15:guide id="4" pos="5908" userDrawn="1">
          <p15:clr>
            <a:srgbClr val="A4A3A4"/>
          </p15:clr>
        </p15:guide>
        <p15:guide id="5" orient="horz" pos="3062" userDrawn="1">
          <p15:clr>
            <a:srgbClr val="A4A3A4"/>
          </p15:clr>
        </p15:guide>
        <p15:guide id="7" orient="horz" pos="4241" userDrawn="1">
          <p15:clr>
            <a:srgbClr val="A4A3A4"/>
          </p15:clr>
        </p15:guide>
        <p15:guide id="8" orient="horz" pos="1157" userDrawn="1">
          <p15:clr>
            <a:srgbClr val="A4A3A4"/>
          </p15:clr>
        </p15:guide>
        <p15:guide id="9" orient="horz" pos="1701" userDrawn="1">
          <p15:clr>
            <a:srgbClr val="A4A3A4"/>
          </p15:clr>
        </p15:guide>
        <p15:guide id="10" pos="1644" userDrawn="1">
          <p15:clr>
            <a:srgbClr val="A4A3A4"/>
          </p15:clr>
        </p15:guide>
        <p15:guide id="11" orient="horz" pos="2382" userDrawn="1">
          <p15:clr>
            <a:srgbClr val="A4A3A4"/>
          </p15:clr>
        </p15:guide>
        <p15:guide id="12" pos="284" userDrawn="1">
          <p15:clr>
            <a:srgbClr val="A4A3A4"/>
          </p15:clr>
        </p15:guide>
        <p15:guide id="13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4C46"/>
    <a:srgbClr val="B9D888"/>
    <a:srgbClr val="1D4384"/>
    <a:srgbClr val="E0B556"/>
    <a:srgbClr val="92D050"/>
    <a:srgbClr val="76B531"/>
    <a:srgbClr val="FFFFFF"/>
    <a:srgbClr val="003399"/>
    <a:srgbClr val="CC33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8773" autoAdjust="0"/>
  </p:normalViewPr>
  <p:slideViewPr>
    <p:cSldViewPr>
      <p:cViewPr varScale="1">
        <p:scale>
          <a:sx n="92" d="100"/>
          <a:sy n="92" d="100"/>
        </p:scale>
        <p:origin x="90" y="228"/>
      </p:cViewPr>
      <p:guideLst>
        <p:guide orient="horz" pos="386"/>
        <p:guide pos="783"/>
        <p:guide pos="1009"/>
        <p:guide pos="5908"/>
        <p:guide orient="horz" pos="3062"/>
        <p:guide orient="horz" pos="4241"/>
        <p:guide orient="horz" pos="1157"/>
        <p:guide orient="horz" pos="1701"/>
        <p:guide pos="1644"/>
        <p:guide orient="horz" pos="2382"/>
        <p:guide pos="284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9D8AE392-FF74-4D44-ADFE-3962FC372FB3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A6BC73E4-2DB6-42E0-800B-B4E3E8B029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596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73E4-2DB6-42E0-800B-B4E3E8B0292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689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73E4-2DB6-42E0-800B-B4E3E8B0292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865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73E4-2DB6-42E0-800B-B4E3E8B0292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101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73E4-2DB6-42E0-800B-B4E3E8B0292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18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73E4-2DB6-42E0-800B-B4E3E8B0292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56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8"/>
            <a:ext cx="7485380" cy="19323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3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7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4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67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1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34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68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4D8B-A907-4E5F-BE82-16C0020486F4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2947-DC7B-4AB8-A2B1-1553552C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4D8B-A907-4E5F-BE82-16C0020486F4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2947-DC7B-4AB8-A2B1-1553552C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1"/>
            <a:ext cx="2406015" cy="645157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1" y="302801"/>
            <a:ext cx="7039821" cy="64515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4D8B-A907-4E5F-BE82-16C0020486F4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2947-DC7B-4AB8-A2B1-1553552C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4D8B-A907-4E5F-BE82-16C0020486F4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2947-DC7B-4AB8-A2B1-1553552C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35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70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05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340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67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010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345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680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4D8B-A907-4E5F-BE82-16C0020486F4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2947-DC7B-4AB8-A2B1-1553552C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1" y="1764296"/>
            <a:ext cx="4722918" cy="4990084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1" y="1764296"/>
            <a:ext cx="4722918" cy="4990084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4D8B-A907-4E5F-BE82-16C0020486F4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2947-DC7B-4AB8-A2B1-1553552C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69" y="1692534"/>
            <a:ext cx="4724776" cy="705367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33504" indent="0">
              <a:buNone/>
              <a:defRPr sz="2300" b="1"/>
            </a:lvl2pPr>
            <a:lvl3pPr marL="1067009" indent="0">
              <a:buNone/>
              <a:defRPr sz="2100" b="1"/>
            </a:lvl3pPr>
            <a:lvl4pPr marL="1600513" indent="0">
              <a:buNone/>
              <a:defRPr sz="1900" b="1"/>
            </a:lvl4pPr>
            <a:lvl5pPr marL="2134016" indent="0">
              <a:buNone/>
              <a:defRPr sz="1900" b="1"/>
            </a:lvl5pPr>
            <a:lvl6pPr marL="2667521" indent="0">
              <a:buNone/>
              <a:defRPr sz="1900" b="1"/>
            </a:lvl6pPr>
            <a:lvl7pPr marL="3201025" indent="0">
              <a:buNone/>
              <a:defRPr sz="1900" b="1"/>
            </a:lvl7pPr>
            <a:lvl8pPr marL="3734530" indent="0">
              <a:buNone/>
              <a:defRPr sz="1900" b="1"/>
            </a:lvl8pPr>
            <a:lvl9pPr marL="4268034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69" y="2397901"/>
            <a:ext cx="4724776" cy="4356478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4"/>
            <a:ext cx="4726632" cy="705367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33504" indent="0">
              <a:buNone/>
              <a:defRPr sz="2300" b="1"/>
            </a:lvl2pPr>
            <a:lvl3pPr marL="1067009" indent="0">
              <a:buNone/>
              <a:defRPr sz="2100" b="1"/>
            </a:lvl3pPr>
            <a:lvl4pPr marL="1600513" indent="0">
              <a:buNone/>
              <a:defRPr sz="1900" b="1"/>
            </a:lvl4pPr>
            <a:lvl5pPr marL="2134016" indent="0">
              <a:buNone/>
              <a:defRPr sz="1900" b="1"/>
            </a:lvl5pPr>
            <a:lvl6pPr marL="2667521" indent="0">
              <a:buNone/>
              <a:defRPr sz="1900" b="1"/>
            </a:lvl6pPr>
            <a:lvl7pPr marL="3201025" indent="0">
              <a:buNone/>
              <a:defRPr sz="1900" b="1"/>
            </a:lvl7pPr>
            <a:lvl8pPr marL="3734530" indent="0">
              <a:buNone/>
              <a:defRPr sz="1900" b="1"/>
            </a:lvl8pPr>
            <a:lvl9pPr marL="4268034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4D8B-A907-4E5F-BE82-16C0020486F4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2947-DC7B-4AB8-A2B1-1553552C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4D8B-A907-4E5F-BE82-16C0020486F4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2947-DC7B-4AB8-A2B1-1553552C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4D8B-A907-4E5F-BE82-16C0020486F4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2947-DC7B-4AB8-A2B1-1553552C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1051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2"/>
            <a:ext cx="5977907" cy="6453328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9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2" y="1582264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33504" indent="0">
              <a:buNone/>
              <a:defRPr sz="1400"/>
            </a:lvl2pPr>
            <a:lvl3pPr marL="1067009" indent="0">
              <a:buNone/>
              <a:defRPr sz="1200"/>
            </a:lvl3pPr>
            <a:lvl4pPr marL="1600513" indent="0">
              <a:buNone/>
              <a:defRPr sz="1100"/>
            </a:lvl4pPr>
            <a:lvl5pPr marL="2134016" indent="0">
              <a:buNone/>
              <a:defRPr sz="1100"/>
            </a:lvl5pPr>
            <a:lvl6pPr marL="2667521" indent="0">
              <a:buNone/>
              <a:defRPr sz="1100"/>
            </a:lvl6pPr>
            <a:lvl7pPr marL="3201025" indent="0">
              <a:buNone/>
              <a:defRPr sz="1100"/>
            </a:lvl7pPr>
            <a:lvl8pPr marL="3734530" indent="0">
              <a:buNone/>
              <a:defRPr sz="1100"/>
            </a:lvl8pPr>
            <a:lvl9pPr marL="4268034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4D8B-A907-4E5F-BE82-16C0020486F4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2947-DC7B-4AB8-A2B1-1553552C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3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3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33504" indent="0">
              <a:buNone/>
              <a:defRPr sz="3300"/>
            </a:lvl2pPr>
            <a:lvl3pPr marL="1067009" indent="0">
              <a:buNone/>
              <a:defRPr sz="2900"/>
            </a:lvl3pPr>
            <a:lvl4pPr marL="1600513" indent="0">
              <a:buNone/>
              <a:defRPr sz="2300"/>
            </a:lvl4pPr>
            <a:lvl5pPr marL="2134016" indent="0">
              <a:buNone/>
              <a:defRPr sz="2300"/>
            </a:lvl5pPr>
            <a:lvl6pPr marL="2667521" indent="0">
              <a:buNone/>
              <a:defRPr sz="2300"/>
            </a:lvl6pPr>
            <a:lvl7pPr marL="3201025" indent="0">
              <a:buNone/>
              <a:defRPr sz="2300"/>
            </a:lvl7pPr>
            <a:lvl8pPr marL="3734530" indent="0">
              <a:buNone/>
              <a:defRPr sz="2300"/>
            </a:lvl8pPr>
            <a:lvl9pPr marL="426803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3" y="5917739"/>
            <a:ext cx="6416040" cy="887397"/>
          </a:xfrm>
        </p:spPr>
        <p:txBody>
          <a:bodyPr/>
          <a:lstStyle>
            <a:lvl1pPr marL="0" indent="0">
              <a:buNone/>
              <a:defRPr sz="1600"/>
            </a:lvl1pPr>
            <a:lvl2pPr marL="533504" indent="0">
              <a:buNone/>
              <a:defRPr sz="1400"/>
            </a:lvl2pPr>
            <a:lvl3pPr marL="1067009" indent="0">
              <a:buNone/>
              <a:defRPr sz="1200"/>
            </a:lvl3pPr>
            <a:lvl4pPr marL="1600513" indent="0">
              <a:buNone/>
              <a:defRPr sz="1100"/>
            </a:lvl4pPr>
            <a:lvl5pPr marL="2134016" indent="0">
              <a:buNone/>
              <a:defRPr sz="1100"/>
            </a:lvl5pPr>
            <a:lvl6pPr marL="2667521" indent="0">
              <a:buNone/>
              <a:defRPr sz="1100"/>
            </a:lvl6pPr>
            <a:lvl7pPr marL="3201025" indent="0">
              <a:buNone/>
              <a:defRPr sz="1100"/>
            </a:lvl7pPr>
            <a:lvl8pPr marL="3734530" indent="0">
              <a:buNone/>
              <a:defRPr sz="1100"/>
            </a:lvl8pPr>
            <a:lvl9pPr marL="4268034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4D8B-A907-4E5F-BE82-16C0020486F4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2947-DC7B-4AB8-A2B1-1553552C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2801"/>
            <a:ext cx="9624060" cy="1260211"/>
          </a:xfrm>
          <a:prstGeom prst="rect">
            <a:avLst/>
          </a:prstGeom>
        </p:spPr>
        <p:txBody>
          <a:bodyPr vert="horz" lIns="106701" tIns="53351" rIns="106701" bIns="53351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2" y="1764296"/>
            <a:ext cx="9624060" cy="4990084"/>
          </a:xfrm>
          <a:prstGeom prst="rect">
            <a:avLst/>
          </a:prstGeom>
        </p:spPr>
        <p:txBody>
          <a:bodyPr vert="horz" lIns="106701" tIns="53351" rIns="106701" bIns="5335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2"/>
            <a:ext cx="2495127" cy="402567"/>
          </a:xfrm>
          <a:prstGeom prst="rect">
            <a:avLst/>
          </a:prstGeom>
        </p:spPr>
        <p:txBody>
          <a:bodyPr vert="horz" lIns="106701" tIns="53351" rIns="106701" bIns="5335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74D8B-A907-4E5F-BE82-16C0020486F4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1" y="7008172"/>
            <a:ext cx="3386243" cy="402567"/>
          </a:xfrm>
          <a:prstGeom prst="rect">
            <a:avLst/>
          </a:prstGeom>
        </p:spPr>
        <p:txBody>
          <a:bodyPr vert="horz" lIns="106701" tIns="53351" rIns="106701" bIns="5335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5" y="7008172"/>
            <a:ext cx="2495127" cy="402567"/>
          </a:xfrm>
          <a:prstGeom prst="rect">
            <a:avLst/>
          </a:prstGeom>
        </p:spPr>
        <p:txBody>
          <a:bodyPr vert="horz" lIns="106701" tIns="53351" rIns="106701" bIns="5335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12947-DC7B-4AB8-A2B1-1553552C3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67009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0129" indent="-400129" algn="l" defTabSz="1067009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66944" indent="-333440" algn="l" defTabSz="1067009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3760" indent="-266752" algn="l" defTabSz="1067009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867265" indent="-266752" algn="l" defTabSz="106700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00769" indent="-266752" algn="l" defTabSz="1067009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4274" indent="-266752" algn="l" defTabSz="106700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67777" indent="-266752" algn="l" defTabSz="106700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01281" indent="-266752" algn="l" defTabSz="106700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34786" indent="-266752" algn="l" defTabSz="106700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670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3504" algn="l" defTabSz="10670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7009" algn="l" defTabSz="10670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513" algn="l" defTabSz="10670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4016" algn="l" defTabSz="10670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7521" algn="l" defTabSz="10670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1025" algn="l" defTabSz="10670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34530" algn="l" defTabSz="10670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68034" algn="l" defTabSz="10670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19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8788" y="-1"/>
            <a:ext cx="4554612" cy="5076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 descr="R:\Реклама\РЕКЛАМА(новая)\!!!2017\презентация\для ppt\pexels-photo-46274.jpeg"/>
          <p:cNvPicPr>
            <a:picLocks noChangeAspect="1" noChangeArrowheads="1"/>
          </p:cNvPicPr>
          <p:nvPr/>
        </p:nvPicPr>
        <p:blipFill rotWithShape="1">
          <a:blip r:embed="rId3" cstate="print"/>
          <a:srcRect r="40572"/>
          <a:stretch/>
        </p:blipFill>
        <p:spPr bwMode="auto">
          <a:xfrm>
            <a:off x="0" y="-1"/>
            <a:ext cx="6354812" cy="71101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6354812" cy="7597055"/>
          </a:xfrm>
          <a:prstGeom prst="rect">
            <a:avLst/>
          </a:prstGeom>
          <a:solidFill>
            <a:srgbClr val="92D050">
              <a:alpha val="78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752977" y="1603969"/>
            <a:ext cx="2444230" cy="24442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444926"/>
            <a:ext cx="9955212" cy="1152129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50156" y="6680565"/>
            <a:ext cx="3024336" cy="548361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www.ru-science.com</a:t>
            </a:r>
            <a:endParaRPr lang="ru-RU" sz="2400" dirty="0">
              <a:solidFill>
                <a:srgbClr val="1D4384"/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074892" y="6688654"/>
            <a:ext cx="3024336" cy="548361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www.book.ru</a:t>
            </a:r>
            <a:endParaRPr lang="ru-RU" sz="2400" dirty="0">
              <a:solidFill>
                <a:srgbClr val="1D4384"/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906540" y="6688654"/>
            <a:ext cx="3024336" cy="548361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www.knorus.ru</a:t>
            </a:r>
            <a:endParaRPr lang="ru-RU" sz="2400" dirty="0">
              <a:solidFill>
                <a:srgbClr val="1D4384"/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412479"/>
            <a:ext cx="10693400" cy="151216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R:\Реклама\РЕКЛАМА(новая)\!!!Макеты\Фирменные элементы 2013-2016\КНОРУС\knorus_300x300 p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8908" y="1882752"/>
            <a:ext cx="2257919" cy="2257919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22164" y="2484487"/>
            <a:ext cx="6048672" cy="1368152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3400" b="1" cap="all" dirty="0">
                <a:solidFill>
                  <a:srgbClr val="1D4384"/>
                </a:solidFill>
                <a:latin typeface="Myriad Pro" panose="020B0503030403020204" pitchFamily="34" charset="0"/>
              </a:rPr>
              <a:t>Книжные конкурсы </a:t>
            </a:r>
            <a:endParaRPr lang="en-US" sz="3400" b="1" cap="all" dirty="0" smtClean="0">
              <a:solidFill>
                <a:srgbClr val="1D4384"/>
              </a:solidFill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sz="3400" b="1" cap="all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и </a:t>
            </a:r>
            <a:r>
              <a:rPr lang="ru-RU" sz="3400" b="1" cap="all" dirty="0">
                <a:solidFill>
                  <a:srgbClr val="1D4384"/>
                </a:solidFill>
                <a:latin typeface="Myriad Pro" panose="020B0503030403020204" pitchFamily="34" charset="0"/>
              </a:rPr>
              <a:t>премии в работе преподавателя ВУЗа</a:t>
            </a:r>
            <a:endParaRPr lang="ru-RU" sz="3400" b="1" dirty="0">
              <a:solidFill>
                <a:srgbClr val="1D4384"/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7074892" y="900311"/>
            <a:ext cx="3618508" cy="583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45656" y="1836415"/>
            <a:ext cx="67778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Прием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заявок – 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до 15 ноября 2019 года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.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/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</a:b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Результаты  будут объявлены  15 декабря 2019 года.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98429" y="279942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r>
              <a:rPr lang="ru-RU" sz="2200" b="1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VI ВСЕРОССИЙСКАЯ </a:t>
            </a:r>
            <a:endParaRPr lang="en-US" sz="2200" b="1" dirty="0" smtClean="0">
              <a:solidFill>
                <a:srgbClr val="1D4384"/>
              </a:solidFill>
              <a:latin typeface="Myriad Pro" panose="020B0503030403020204" pitchFamily="34" charset="0"/>
            </a:endParaRPr>
          </a:p>
          <a:p>
            <a:r>
              <a:rPr lang="ru-RU" sz="2200" b="1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КНИЖНАЯ ПРЕМИЯ «ЗОЛОТОЙ ФОНД»</a:t>
            </a:r>
            <a:endParaRPr lang="ru-RU" sz="2200" b="1" dirty="0">
              <a:solidFill>
                <a:srgbClr val="1D4384"/>
              </a:solidFill>
              <a:latin typeface="Myriad Pro" panose="020B0503030403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08508" y="3996655"/>
            <a:ext cx="1754006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1800" i="1" dirty="0">
                <a:solidFill>
                  <a:schemeClr val="bg1"/>
                </a:solidFill>
                <a:latin typeface="Myriad Pro" panose="020B0503030403020204" pitchFamily="34" charset="0"/>
              </a:rPr>
              <a:t>Открыт прием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30276" y="3981554"/>
            <a:ext cx="3455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Открытие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года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Признанный лидер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Лидер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публикационной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      активности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21222" y="3198211"/>
            <a:ext cx="207300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Три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номинации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08508" y="5427523"/>
            <a:ext cx="1754006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1800" i="1" dirty="0">
                <a:solidFill>
                  <a:schemeClr val="bg1"/>
                </a:solidFill>
                <a:latin typeface="Myriad Pro" panose="020B0503030403020204" pitchFamily="34" charset="0"/>
              </a:rPr>
              <a:t>Открыт прием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61565" y="1829704"/>
            <a:ext cx="69742" cy="800659"/>
          </a:xfrm>
          <a:prstGeom prst="rect">
            <a:avLst/>
          </a:prstGeom>
          <a:solidFill>
            <a:srgbClr val="B9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787" y="2551489"/>
            <a:ext cx="317106" cy="324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787" y="1908423"/>
            <a:ext cx="317106" cy="324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052" y="1371848"/>
            <a:ext cx="1675982" cy="183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21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4" y="2556495"/>
            <a:ext cx="3772173" cy="4520849"/>
          </a:xfrm>
          <a:prstGeom prst="rect">
            <a:avLst/>
          </a:prstGeom>
          <a:effectLst>
            <a:outerShdw blurRad="114300" dist="50800" dir="2700000" algn="tl" rotWithShape="0">
              <a:prstClr val="black">
                <a:alpha val="13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208" y="2556495"/>
            <a:ext cx="3772172" cy="4520849"/>
          </a:xfrm>
          <a:prstGeom prst="rect">
            <a:avLst/>
          </a:prstGeom>
          <a:effectLst>
            <a:outerShdw blurRad="114300" dist="50800" dir="2700000" algn="tl" rotWithShape="0">
              <a:prstClr val="black">
                <a:alpha val="13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900" y="2556495"/>
            <a:ext cx="3772173" cy="4520849"/>
          </a:xfrm>
          <a:prstGeom prst="rect">
            <a:avLst/>
          </a:prstGeom>
          <a:effectLst>
            <a:outerShdw blurRad="114300" dist="50800" dir="2700000" algn="tl" rotWithShape="0">
              <a:prstClr val="black">
                <a:alpha val="14000"/>
              </a:prst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080120" y="1504078"/>
            <a:ext cx="7358746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r>
              <a:rPr lang="ru-RU" sz="1600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НАЦИОНАЛЬНЫЙ </a:t>
            </a:r>
            <a:r>
              <a:rPr lang="ru-RU" sz="1600" dirty="0">
                <a:solidFill>
                  <a:srgbClr val="1D4384"/>
                </a:solidFill>
                <a:latin typeface="Myriad Pro" panose="020B0503030403020204" pitchFamily="34" charset="0"/>
              </a:rPr>
              <a:t>КОНКУРС НАУЧНЫХ РАБОТ «ЛИДЕРЫ РОССИЙСКОЙ НАУКИ»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52829" y="1363383"/>
            <a:ext cx="69742" cy="800659"/>
          </a:xfrm>
          <a:prstGeom prst="rect">
            <a:avLst/>
          </a:prstGeom>
          <a:solidFill>
            <a:srgbClr val="B9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167549" y="2124447"/>
            <a:ext cx="3051359" cy="439921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rPr>
              <a:t>«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Гуманитарные науки.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Экономика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rPr>
              <a:t>»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98228" y="36215"/>
            <a:ext cx="9595172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362924" y="2124447"/>
            <a:ext cx="2232248" cy="439921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rPr>
              <a:t>«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Медицинские науки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rPr>
              <a:t>»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026220" y="2124447"/>
            <a:ext cx="3364530" cy="439921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rPr>
              <a:t>«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Гуманитарные науки.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Финансы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rPr>
              <a:t>»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098429" y="63588"/>
            <a:ext cx="9792887" cy="83672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200" b="1" dirty="0" smtClean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ИЗДАНИЯ-ПОБЕДИТЕЛИ. ФИНАНСОВЫЙ УНИВЕРСИТЕТ </a:t>
            </a:r>
          </a:p>
          <a:p>
            <a:pPr>
              <a:spcBef>
                <a:spcPct val="0"/>
              </a:spcBef>
            </a:pPr>
            <a:r>
              <a:rPr lang="ru-RU" sz="2200" b="1" dirty="0" smtClean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ПРИ </a:t>
            </a:r>
            <a:r>
              <a:rPr lang="ru-RU" sz="2200" b="1" dirty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ПРАВИТЕЛЬСТВЕ РОССИЙСКОЙ </a:t>
            </a:r>
            <a:r>
              <a:rPr lang="ru-RU" sz="2200" b="1" dirty="0" smtClean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ФЕДЕРАЦИИ</a:t>
            </a:r>
            <a:endParaRPr lang="ru-RU" sz="2200" b="1" dirty="0">
              <a:solidFill>
                <a:srgbClr val="1D4384"/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47741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7074892" y="900311"/>
            <a:ext cx="3618508" cy="583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34332" y="2628503"/>
            <a:ext cx="61478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Прием заявок – 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до 15 декабря 2019 года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.</a:t>
            </a:r>
          </a:p>
          <a:p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Результаты  будут объявлены  в феврале 2020 года.  </a:t>
            </a:r>
          </a:p>
          <a:p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Призовой фонд в каждой номинации составляет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5000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 рублей.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98429" y="279942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r>
              <a:rPr lang="ru-RU" sz="2000" b="1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II НАЦИОНАЛЬНЫЙ КОНКУРС НАУЧНЫХ </a:t>
            </a:r>
            <a:endParaRPr lang="en-US" sz="2000" b="1" dirty="0" smtClean="0">
              <a:solidFill>
                <a:srgbClr val="1D4384"/>
              </a:solidFill>
              <a:latin typeface="Myriad Pro" panose="020B0503030403020204" pitchFamily="34" charset="0"/>
            </a:endParaRPr>
          </a:p>
          <a:p>
            <a:r>
              <a:rPr lang="ru-RU" sz="2000" b="1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РАБОТ «ЛИДЕРЫ РОССИЙСКОЙ НАУКИ»</a:t>
            </a:r>
            <a:endParaRPr lang="ru-RU" sz="2000" b="1" dirty="0">
              <a:solidFill>
                <a:srgbClr val="1D4384"/>
              </a:solidFill>
              <a:latin typeface="Myriad Pro" panose="020B0503030403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787" y="3292204"/>
            <a:ext cx="317106" cy="324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787" y="3960687"/>
            <a:ext cx="317106" cy="324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787" y="2649138"/>
            <a:ext cx="317106" cy="324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161565" y="2591348"/>
            <a:ext cx="69742" cy="800659"/>
          </a:xfrm>
          <a:prstGeom prst="rect">
            <a:avLst/>
          </a:prstGeom>
          <a:solidFill>
            <a:srgbClr val="B9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25" y="2555875"/>
            <a:ext cx="1401250" cy="65353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24459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074892" y="900311"/>
            <a:ext cx="3618508" cy="583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34332" y="1764407"/>
            <a:ext cx="64807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Прием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заявок – 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до 15 октября 2019 года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.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Результаты  будут объявлены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15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ноября 2019 года.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Будут определены победители и лауреаты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в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42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группа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х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специальностей по двум номинациям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: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  <a:p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  <a:p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Победитель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в каждой группе получает денежный приз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в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размере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: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98429" y="-80098"/>
            <a:ext cx="5760439" cy="1268441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r>
              <a:rPr lang="ru-RU" sz="1600" b="1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ФЕДЕРАЛЬНЫЙ ВСЕДИСЦИПЛИНАРНЫЙ КНИЖНЫЙ КОНКУРС В СФЕРЕ СРЕДНЕГО ПРОФЕССИОНАЛЬНОГО ОБРАЗОВАНИЯ  «УЧЕБНИК ГОДА»</a:t>
            </a:r>
            <a:endParaRPr lang="ru-RU" sz="1600" b="1" dirty="0">
              <a:solidFill>
                <a:srgbClr val="1D4384"/>
              </a:solidFill>
              <a:latin typeface="Myriad Pro" panose="020B0503030403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61565" y="1829704"/>
            <a:ext cx="69742" cy="800659"/>
          </a:xfrm>
          <a:prstGeom prst="rect">
            <a:avLst/>
          </a:prstGeom>
          <a:solidFill>
            <a:srgbClr val="B9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787" y="2493828"/>
            <a:ext cx="317106" cy="324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787" y="3162311"/>
            <a:ext cx="317106" cy="324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787" y="1850762"/>
            <a:ext cx="317106" cy="324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214" y="5004767"/>
            <a:ext cx="317106" cy="324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74292" y="3978071"/>
            <a:ext cx="53467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лучший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учебник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лучший практикум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74292" y="5850279"/>
            <a:ext cx="53467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лучший учебник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-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10 000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рублей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лучший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практикум -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3000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рублей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315" y="1620391"/>
            <a:ext cx="1368425" cy="118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92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8788" y="-1"/>
            <a:ext cx="4554612" cy="5076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 descr="R:\Реклама\РЕКЛАМА(новая)\!!!2017\презентация\для ppt\pexels-photo-46274.jpeg"/>
          <p:cNvPicPr>
            <a:picLocks noChangeAspect="1" noChangeArrowheads="1"/>
          </p:cNvPicPr>
          <p:nvPr/>
        </p:nvPicPr>
        <p:blipFill rotWithShape="1">
          <a:blip r:embed="rId3" cstate="print"/>
          <a:srcRect r="40572"/>
          <a:stretch/>
        </p:blipFill>
        <p:spPr bwMode="auto">
          <a:xfrm>
            <a:off x="0" y="-1"/>
            <a:ext cx="6354812" cy="71101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6354812" cy="7597055"/>
          </a:xfrm>
          <a:prstGeom prst="rect">
            <a:avLst/>
          </a:prstGeom>
          <a:solidFill>
            <a:srgbClr val="92D050">
              <a:alpha val="78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444926"/>
            <a:ext cx="9955212" cy="1152129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50156" y="6680565"/>
            <a:ext cx="3024336" cy="548361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www.ru-science.com</a:t>
            </a:r>
            <a:endParaRPr lang="ru-RU" sz="2400" dirty="0">
              <a:solidFill>
                <a:srgbClr val="1D4384"/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002884" y="6688654"/>
            <a:ext cx="3024336" cy="548361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www.book.ru</a:t>
            </a:r>
            <a:endParaRPr lang="ru-RU" sz="2400" dirty="0">
              <a:solidFill>
                <a:srgbClr val="1D4384"/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906540" y="6688654"/>
            <a:ext cx="3024336" cy="548361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www.knorus.ru</a:t>
            </a:r>
            <a:endParaRPr lang="ru-RU" sz="2400" dirty="0">
              <a:solidFill>
                <a:srgbClr val="1D4384"/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412479"/>
            <a:ext cx="10693400" cy="151216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R:\Реклама\РЕКЛАМА(новая)\!!!Макеты\Фирменные элементы 2013-2016\КНОРУС\knorus_300x300 p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7795" y="294275"/>
            <a:ext cx="1889345" cy="1889345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22164" y="2484487"/>
            <a:ext cx="6048672" cy="1368152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3400" b="1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УЧАСТВУЙТЕ В КОНКУРСАХ </a:t>
            </a:r>
          </a:p>
          <a:p>
            <a:pPr>
              <a:spcBef>
                <a:spcPct val="0"/>
              </a:spcBef>
            </a:pPr>
            <a:r>
              <a:rPr lang="ru-RU" sz="3400" b="1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ВМЕСТЕ С НАМИ</a:t>
            </a:r>
            <a:endParaRPr lang="ru-RU" sz="3400" b="1" dirty="0">
              <a:solidFill>
                <a:srgbClr val="1D4384"/>
              </a:solidFill>
              <a:latin typeface="Myriad Pro" panose="020B0503030403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82828" y="3795499"/>
            <a:ext cx="36825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ШУМИЛОВА </a:t>
            </a:r>
          </a:p>
          <a:p>
            <a:pPr lvl="0"/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МАРИНА НИКОЛАЕВНА</a:t>
            </a: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Руководитель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проектов</a:t>
            </a:r>
          </a:p>
          <a:p>
            <a:pPr lvl="0"/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 lvl="0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+7(495) 741-46-28, доб. 115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 lvl="0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smn@knorus.ru</a:t>
            </a:r>
          </a:p>
          <a:p>
            <a:pPr lvl="0"/>
            <a:endParaRPr lang="ru-RU" sz="1800" dirty="0"/>
          </a:p>
          <a:p>
            <a:pPr lvl="0"/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4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034333" y="1836415"/>
            <a:ext cx="604867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VI Всероссийский инновационный общественный конкурс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на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лучший учебник, учебное пособие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монографию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Международный конкурс учебно-методических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работ для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преподавателей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вузов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и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ссузов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Ежегодный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конкурс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АСКИ «Лучшие книги года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»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Ежегодный национальный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конкурс «Книга года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»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098228" y="279942"/>
            <a:ext cx="6696744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ru-RU" sz="2300" b="1" dirty="0" smtClean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ЕЖЕГОДНЫЕ КНИЖНЫЕ КОНКУРСЫ</a:t>
            </a:r>
            <a:endParaRPr lang="ru-RU" sz="2300" b="1" dirty="0">
              <a:solidFill>
                <a:srgbClr val="1D4384"/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787" y="1929187"/>
            <a:ext cx="317106" cy="324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787" y="4752775"/>
            <a:ext cx="317106" cy="324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787" y="5724847"/>
            <a:ext cx="317106" cy="324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787" y="3492599"/>
            <a:ext cx="317106" cy="324000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161565" y="1829704"/>
            <a:ext cx="69742" cy="800659"/>
          </a:xfrm>
          <a:prstGeom prst="rect">
            <a:avLst/>
          </a:prstGeom>
          <a:solidFill>
            <a:srgbClr val="B9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27020" y="1991424"/>
            <a:ext cx="1754006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1800" i="1" dirty="0">
                <a:solidFill>
                  <a:schemeClr val="bg1"/>
                </a:solidFill>
                <a:latin typeface="Myriad Pro" panose="020B0503030403020204" pitchFamily="34" charset="0"/>
              </a:rPr>
              <a:t>Открыт прием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27020" y="3555315"/>
            <a:ext cx="1721945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1800" i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Закрыт прием 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227020" y="4707443"/>
            <a:ext cx="1721945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1800" i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Закрыт прием 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227020" y="5715555"/>
            <a:ext cx="1754006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1800" i="1" dirty="0">
                <a:solidFill>
                  <a:schemeClr val="bg1"/>
                </a:solidFill>
                <a:latin typeface="Myriad Pro" panose="020B0503030403020204" pitchFamily="34" charset="0"/>
              </a:rPr>
              <a:t>Открыт прием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62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6199771" y="0"/>
            <a:ext cx="4493629" cy="994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1447" y="2569639"/>
            <a:ext cx="2057511" cy="246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9564" y="2570428"/>
            <a:ext cx="2057510" cy="246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185" y="2656491"/>
            <a:ext cx="1795417" cy="21554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916" y="2626914"/>
            <a:ext cx="1800711" cy="21618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829" y="5266701"/>
            <a:ext cx="1837806" cy="22063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032" y="5292684"/>
            <a:ext cx="1792897" cy="2152448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9564" y="5178652"/>
            <a:ext cx="2077986" cy="249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1170236" y="1467664"/>
            <a:ext cx="9523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V </a:t>
            </a:r>
            <a:r>
              <a:rPr lang="ru-RU" sz="1600" dirty="0">
                <a:solidFill>
                  <a:srgbClr val="1D4384"/>
                </a:solidFill>
                <a:latin typeface="Myriad Pro" panose="020B0503030403020204" pitchFamily="34" charset="0"/>
              </a:rPr>
              <a:t>ВСЕРОССИЙСКИЙ ИННОВАЦИОННЫЙ ОБЩЕСТВЕННЫЙ КОНКУРС НА ЛУЧШИЙ УЧЕБНИК, </a:t>
            </a:r>
            <a:endParaRPr lang="ru-RU" sz="1600" dirty="0" smtClean="0">
              <a:solidFill>
                <a:srgbClr val="1D4384"/>
              </a:solidFill>
              <a:latin typeface="Myriad Pro" panose="020B0503030403020204" pitchFamily="34" charset="0"/>
            </a:endParaRPr>
          </a:p>
          <a:p>
            <a:r>
              <a:rPr lang="ru-RU" sz="1600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УЧЕБНОЕ </a:t>
            </a:r>
            <a:r>
              <a:rPr lang="ru-RU" sz="1600" dirty="0">
                <a:solidFill>
                  <a:srgbClr val="1D4384"/>
                </a:solidFill>
                <a:latin typeface="Myriad Pro" panose="020B0503030403020204" pitchFamily="34" charset="0"/>
              </a:rPr>
              <a:t>ПОСОБИЕ И МОНОГРАФИЮ (С ИНДЕКСАЦИЕЙ В РИНЦ</a:t>
            </a:r>
            <a:r>
              <a:rPr lang="ru-RU" sz="1600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)</a:t>
            </a:r>
            <a:endParaRPr lang="ru-RU" sz="1600" dirty="0">
              <a:solidFill>
                <a:srgbClr val="1D4384"/>
              </a:solidFill>
              <a:latin typeface="Myriad Pro" panose="020B0503030403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52829" y="1363383"/>
            <a:ext cx="69742" cy="800659"/>
          </a:xfrm>
          <a:prstGeom prst="rect">
            <a:avLst/>
          </a:prstGeom>
          <a:solidFill>
            <a:srgbClr val="B9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152128" y="2124447"/>
            <a:ext cx="40475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«Лучший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учебник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для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вузов </a:t>
            </a: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и послевузовского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образования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»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498828" y="4770159"/>
            <a:ext cx="1944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Лучшая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научная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монография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</a:p>
          <a:p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152128" y="4770159"/>
            <a:ext cx="4509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«Лучший учебник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для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средних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общеобразовательных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и профессиональных учебных заведений»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098429" y="63588"/>
            <a:ext cx="9432847" cy="83672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b="1" dirty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ИЗДАНИЯ-ПОБЕДИТЕЛИ </a:t>
            </a:r>
            <a:r>
              <a:rPr lang="ru-RU" b="1" dirty="0" smtClean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И ИЗДАНИЯ-ЛАУРЕАТЫ. ФИНАНСОВЫЙ УНИВЕРСИТЕТ </a:t>
            </a:r>
            <a:r>
              <a:rPr lang="ru-RU" b="1" dirty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ПРИ ПРАВИТЕЛЬСТВЕ РОССИЙСКОЙ ФЕДЕРАЦИИ </a:t>
            </a:r>
            <a:r>
              <a:rPr lang="en-US" b="1" dirty="0" smtClean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—</a:t>
            </a:r>
            <a:r>
              <a:rPr lang="ru-RU" b="1" dirty="0" smtClean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 2018</a:t>
            </a:r>
            <a:endParaRPr lang="ru-RU" b="1" dirty="0">
              <a:solidFill>
                <a:srgbClr val="1D4384"/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349" y="2556380"/>
            <a:ext cx="1789066" cy="225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1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074892" y="900311"/>
            <a:ext cx="3618508" cy="583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034332" y="1836415"/>
            <a:ext cx="648044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VI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Всероссийский инновационный общественный конкурс на лучший учебник, учебное пособие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и монографию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Прием заявок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–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до 4 октября 2019 года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Результаты  будут объявлены 8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ноября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2019 года.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Ежегодный национальный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конкурс «Книга года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»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Прием заявок –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до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1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августа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2019 года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.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Результаты будут объявлены в рамках Московской международной книжной выставки-ярмарки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в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начале сентября 2019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года.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098429" y="279942"/>
            <a:ext cx="6696543" cy="47635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rmAutofit/>
          </a:bodyPr>
          <a:lstStyle/>
          <a:p>
            <a:r>
              <a:rPr lang="ru-RU" sz="2300" b="1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ОТКРЫТ ПРИЕМ ЗАЯВОК</a:t>
            </a:r>
            <a:endParaRPr lang="ru-RU" sz="2300" b="1" dirty="0">
              <a:solidFill>
                <a:srgbClr val="1D4384"/>
              </a:solidFill>
              <a:latin typeface="Myriad Pro" panose="020B0503030403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787" y="1908423"/>
            <a:ext cx="317106" cy="324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786" y="4428703"/>
            <a:ext cx="317106" cy="324000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161565" y="1829704"/>
            <a:ext cx="69742" cy="800659"/>
          </a:xfrm>
          <a:prstGeom prst="rect">
            <a:avLst/>
          </a:prstGeom>
          <a:solidFill>
            <a:srgbClr val="B9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53868E3C-AF07-EA40-8FF0-FF04305DF1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505" y="1841871"/>
            <a:ext cx="1178227" cy="1362696"/>
          </a:xfrm>
          <a:prstGeom prst="rect">
            <a:avLst/>
          </a:prstGeom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052" y="5076775"/>
            <a:ext cx="1701620" cy="10735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759" y="3673902"/>
            <a:ext cx="2020090" cy="85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2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74892" y="900311"/>
            <a:ext cx="3618508" cy="583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034332" y="1836415"/>
            <a:ext cx="64955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VI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Всероссийская книжная премия «ЗОЛОТОЙ ФОНД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»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II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Национальный конкурс научных работ «Лидеры российской науки» 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Федеральный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вседисциплинарный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 книжный конкурс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в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сфере среднего профессионального образования  «УЧЕБНИК ГОДА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»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098429" y="108223"/>
            <a:ext cx="6696543" cy="764385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r>
              <a:rPr lang="ru-RU" sz="2300" b="1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ОРГАНИЗАТОР </a:t>
            </a:r>
            <a:r>
              <a:rPr lang="en-US" sz="2300" b="1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—</a:t>
            </a:r>
            <a:r>
              <a:rPr lang="ru-RU" sz="2300" b="1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 </a:t>
            </a:r>
          </a:p>
          <a:p>
            <a:r>
              <a:rPr lang="ru-RU" sz="2300" b="1" dirty="0" smtClean="0">
                <a:solidFill>
                  <a:srgbClr val="1D4384"/>
                </a:solidFill>
                <a:latin typeface="Myriad Pro" panose="020B0503030403020204" pitchFamily="34" charset="0"/>
              </a:rPr>
              <a:t>ИЗДАТЕЛЬСКАЯ ГРУППА «КНОРУС»</a:t>
            </a:r>
            <a:endParaRPr lang="ru-RU" sz="2300" b="1" dirty="0">
              <a:solidFill>
                <a:srgbClr val="1D4384"/>
              </a:solidFill>
              <a:latin typeface="Myriad Pro" panose="020B0503030403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787" y="1908423"/>
            <a:ext cx="317106" cy="324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787" y="4860751"/>
            <a:ext cx="317106" cy="324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787" y="3204567"/>
            <a:ext cx="317106" cy="324000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161565" y="1829704"/>
            <a:ext cx="69742" cy="800659"/>
          </a:xfrm>
          <a:prstGeom prst="rect">
            <a:avLst/>
          </a:prstGeom>
          <a:solidFill>
            <a:srgbClr val="B9D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076" y="3559146"/>
            <a:ext cx="1401250" cy="6535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052" y="1371848"/>
            <a:ext cx="1675982" cy="18327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315" y="4644727"/>
            <a:ext cx="1368425" cy="118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7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46700" y="0"/>
            <a:ext cx="5366044" cy="772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" r="1291"/>
          <a:stretch>
            <a:fillRect/>
          </a:stretch>
        </p:blipFill>
        <p:spPr bwMode="auto">
          <a:xfrm>
            <a:off x="0" y="844103"/>
            <a:ext cx="10732089" cy="603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378148" y="5253890"/>
            <a:ext cx="102250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614C46"/>
                </a:solidFill>
                <a:latin typeface="Myriad Pro" panose="020B0503030403020204" pitchFamily="34" charset="0"/>
              </a:rPr>
              <a:t>«</a:t>
            </a:r>
            <a:r>
              <a:rPr lang="ru-RU" altLang="ru-RU" sz="2400" b="1" dirty="0">
                <a:solidFill>
                  <a:srgbClr val="614C46"/>
                </a:solidFill>
                <a:latin typeface="Myriad Pro" panose="020B0503030403020204" pitchFamily="34" charset="0"/>
              </a:rPr>
              <a:t>Лидер публикационной </a:t>
            </a:r>
            <a:r>
              <a:rPr lang="ru-RU" altLang="ru-RU" sz="2400" b="1" dirty="0" smtClean="0">
                <a:solidFill>
                  <a:srgbClr val="614C46"/>
                </a:solidFill>
                <a:latin typeface="Myriad Pro" panose="020B0503030403020204" pitchFamily="34" charset="0"/>
              </a:rPr>
              <a:t>активности</a:t>
            </a:r>
            <a:r>
              <a:rPr lang="ru-RU" altLang="ru-RU" sz="2400" b="1" dirty="0">
                <a:solidFill>
                  <a:srgbClr val="614C46"/>
                </a:solidFill>
                <a:latin typeface="Myriad Pro" panose="020B0503030403020204" pitchFamily="34" charset="0"/>
              </a:rPr>
              <a:t>»</a:t>
            </a:r>
            <a:r>
              <a:rPr lang="ru-RU" altLang="ru-RU" sz="2400" dirty="0">
                <a:solidFill>
                  <a:srgbClr val="614C46"/>
                </a:solidFill>
                <a:latin typeface="Myriad Pro" panose="020B0503030403020204" pitchFamily="34" charset="0"/>
              </a:rPr>
              <a:t> — за публикацию </a:t>
            </a:r>
            <a:endParaRPr lang="ru-RU" altLang="ru-RU" sz="2400" dirty="0" smtClean="0">
              <a:solidFill>
                <a:srgbClr val="614C46"/>
              </a:solidFill>
              <a:latin typeface="Myriad Pro" panose="020B0503030403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400" dirty="0" smtClean="0">
                <a:solidFill>
                  <a:srgbClr val="614C46"/>
                </a:solidFill>
                <a:latin typeface="Myriad Pro" panose="020B0503030403020204" pitchFamily="34" charset="0"/>
              </a:rPr>
              <a:t>более </a:t>
            </a:r>
            <a:r>
              <a:rPr lang="ru-RU" altLang="ru-RU" sz="2400" dirty="0">
                <a:solidFill>
                  <a:srgbClr val="614C46"/>
                </a:solidFill>
                <a:latin typeface="Myriad Pro" panose="020B0503030403020204" pitchFamily="34" charset="0"/>
              </a:rPr>
              <a:t>10 изданий </a:t>
            </a:r>
            <a:r>
              <a:rPr lang="ru-RU" altLang="ru-RU" sz="2400" dirty="0" smtClean="0">
                <a:solidFill>
                  <a:srgbClr val="614C46"/>
                </a:solidFill>
                <a:latin typeface="Myriad Pro" panose="020B0503030403020204" pitchFamily="34" charset="0"/>
              </a:rPr>
              <a:t>за </a:t>
            </a:r>
            <a:r>
              <a:rPr lang="ru-RU" altLang="ru-RU" sz="2400" dirty="0">
                <a:solidFill>
                  <a:srgbClr val="614C46"/>
                </a:solidFill>
                <a:latin typeface="Myriad Pro" panose="020B0503030403020204" pitchFamily="34" charset="0"/>
              </a:rPr>
              <a:t>последние 5 </a:t>
            </a:r>
            <a:r>
              <a:rPr lang="ru-RU" altLang="ru-RU" sz="2400" dirty="0" smtClean="0">
                <a:solidFill>
                  <a:srgbClr val="614C46"/>
                </a:solidFill>
                <a:latin typeface="Myriad Pro" panose="020B0503030403020204" pitchFamily="34" charset="0"/>
              </a:rPr>
              <a:t>лет</a:t>
            </a:r>
          </a:p>
        </p:txBody>
      </p:sp>
      <p:sp>
        <p:nvSpPr>
          <p:cNvPr id="5" name="Прямоугольник 9"/>
          <p:cNvSpPr>
            <a:spLocks noChangeArrowheads="1"/>
          </p:cNvSpPr>
          <p:nvPr/>
        </p:nvSpPr>
        <p:spPr bwMode="auto">
          <a:xfrm>
            <a:off x="378148" y="4183062"/>
            <a:ext cx="7920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614C46"/>
                </a:solidFill>
                <a:latin typeface="Myriad Pro" panose="020B0503030403020204" pitchFamily="34" charset="0"/>
              </a:rPr>
              <a:t>«Открытие </a:t>
            </a:r>
            <a:r>
              <a:rPr lang="ru-RU" altLang="ru-RU" sz="2400" b="1" dirty="0">
                <a:solidFill>
                  <a:srgbClr val="614C46"/>
                </a:solidFill>
                <a:latin typeface="Myriad Pro" panose="020B0503030403020204" pitchFamily="34" charset="0"/>
              </a:rPr>
              <a:t>года»</a:t>
            </a:r>
            <a:r>
              <a:rPr lang="ru-RU" altLang="ru-RU" sz="2400" dirty="0">
                <a:solidFill>
                  <a:srgbClr val="614C46"/>
                </a:solidFill>
                <a:latin typeface="Myriad Pro" panose="020B0503030403020204" pitchFamily="34" charset="0"/>
              </a:rPr>
              <a:t> — </a:t>
            </a:r>
            <a:r>
              <a:rPr lang="ru-RU" altLang="ru-RU" sz="2400" dirty="0" smtClean="0">
                <a:solidFill>
                  <a:srgbClr val="614C46"/>
                </a:solidFill>
                <a:latin typeface="Myriad Pro" panose="020B0503030403020204" pitchFamily="34" charset="0"/>
              </a:rPr>
              <a:t>перспективные дебютные издания </a:t>
            </a:r>
            <a:endParaRPr lang="ru-RU" altLang="ru-RU" sz="2400" b="1" dirty="0">
              <a:solidFill>
                <a:srgbClr val="614C46"/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Прямоугольник 10"/>
          <p:cNvSpPr>
            <a:spLocks noChangeArrowheads="1"/>
          </p:cNvSpPr>
          <p:nvPr/>
        </p:nvSpPr>
        <p:spPr bwMode="auto">
          <a:xfrm>
            <a:off x="378148" y="2877626"/>
            <a:ext cx="94330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614C46"/>
                </a:solidFill>
                <a:latin typeface="Myriad Pro" panose="020B0503030403020204" pitchFamily="34" charset="0"/>
              </a:rPr>
              <a:t>«Признанный </a:t>
            </a:r>
            <a:r>
              <a:rPr lang="ru-RU" altLang="ru-RU" sz="2400" b="1" dirty="0">
                <a:solidFill>
                  <a:srgbClr val="614C46"/>
                </a:solidFill>
                <a:latin typeface="Myriad Pro" panose="020B0503030403020204" pitchFamily="34" charset="0"/>
              </a:rPr>
              <a:t>лидер»</a:t>
            </a:r>
            <a:r>
              <a:rPr lang="ru-RU" altLang="ru-RU" sz="2400" dirty="0">
                <a:solidFill>
                  <a:srgbClr val="614C46"/>
                </a:solidFill>
                <a:latin typeface="Myriad Pro" panose="020B0503030403020204" pitchFamily="34" charset="0"/>
              </a:rPr>
              <a:t> — книги, </a:t>
            </a:r>
            <a:r>
              <a:rPr lang="ru-RU" altLang="ru-RU" sz="2400" dirty="0" smtClean="0">
                <a:solidFill>
                  <a:srgbClr val="614C46"/>
                </a:solidFill>
                <a:latin typeface="Myriad Pro" panose="020B0503030403020204" pitchFamily="34" charset="0"/>
              </a:rPr>
              <a:t>востребованные 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400" dirty="0" smtClean="0">
                <a:solidFill>
                  <a:srgbClr val="614C46"/>
                </a:solidFill>
                <a:latin typeface="Myriad Pro" panose="020B0503030403020204" pitchFamily="34" charset="0"/>
              </a:rPr>
              <a:t>у </a:t>
            </a:r>
            <a:r>
              <a:rPr lang="ru-RU" altLang="ru-RU" sz="2400" dirty="0">
                <a:solidFill>
                  <a:srgbClr val="614C46"/>
                </a:solidFill>
                <a:latin typeface="Myriad Pro" panose="020B0503030403020204" pitchFamily="34" charset="0"/>
              </a:rPr>
              <a:t>преподавателей </a:t>
            </a:r>
            <a:r>
              <a:rPr lang="ru-RU" altLang="ru-RU" sz="2400" dirty="0" smtClean="0">
                <a:solidFill>
                  <a:srgbClr val="614C46"/>
                </a:solidFill>
                <a:latin typeface="Myriad Pro" panose="020B0503030403020204" pitchFamily="34" charset="0"/>
              </a:rPr>
              <a:t>и </a:t>
            </a:r>
            <a:r>
              <a:rPr lang="ru-RU" altLang="ru-RU" sz="2400" dirty="0">
                <a:solidFill>
                  <a:srgbClr val="614C46"/>
                </a:solidFill>
                <a:latin typeface="Myriad Pro" panose="020B0503030403020204" pitchFamily="34" charset="0"/>
              </a:rPr>
              <a:t>студентов </a:t>
            </a:r>
            <a:r>
              <a:rPr lang="ru-RU" altLang="ru-RU" sz="2400" dirty="0" smtClean="0">
                <a:solidFill>
                  <a:srgbClr val="614C46"/>
                </a:solidFill>
                <a:latin typeface="Myriad Pro" panose="020B0503030403020204" pitchFamily="34" charset="0"/>
              </a:rPr>
              <a:t>вузов</a:t>
            </a:r>
            <a:endParaRPr lang="ru-RU" altLang="ru-RU" sz="2400" b="1" dirty="0">
              <a:solidFill>
                <a:srgbClr val="614C46"/>
              </a:solidFill>
              <a:latin typeface="Myriad Pro" panose="020B0503030403020204" pitchFamily="34" charset="0"/>
            </a:endParaRPr>
          </a:p>
        </p:txBody>
      </p:sp>
      <p:sp>
        <p:nvSpPr>
          <p:cNvPr id="11" name="Прямоугольник 16"/>
          <p:cNvSpPr>
            <a:spLocks noChangeArrowheads="1"/>
          </p:cNvSpPr>
          <p:nvPr/>
        </p:nvSpPr>
        <p:spPr bwMode="auto">
          <a:xfrm>
            <a:off x="378148" y="820752"/>
            <a:ext cx="103380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3000" b="1" dirty="0" smtClean="0">
                <a:solidFill>
                  <a:srgbClr val="7E6746"/>
                </a:solidFill>
                <a:latin typeface="Myriad Pro" panose="020B0503030403020204" pitchFamily="34" charset="0"/>
              </a:rPr>
              <a:t>V ЮБИЛЕЙНАЯ ВСЕРОССИЙСКАЯ 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3000" b="1" dirty="0" smtClean="0">
                <a:solidFill>
                  <a:srgbClr val="7E6746"/>
                </a:solidFill>
                <a:latin typeface="Myriad Pro" panose="020B0503030403020204" pitchFamily="34" charset="0"/>
              </a:rPr>
              <a:t>КНИЖНАЯ ПРЕМИЯ «ЗОЛОТОЙ ФОНД»</a:t>
            </a:r>
            <a:endParaRPr lang="ru-RU" altLang="ru-RU" sz="3000" dirty="0">
              <a:solidFill>
                <a:srgbClr val="7E6746"/>
              </a:solidFill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auto">
          <a:xfrm>
            <a:off x="378148" y="2074505"/>
            <a:ext cx="63595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000" b="1" dirty="0">
                <a:solidFill>
                  <a:srgbClr val="614C46"/>
                </a:solidFill>
                <a:latin typeface="Myriad Pro" panose="020B0503030403020204" pitchFamily="34" charset="0"/>
              </a:rPr>
              <a:t>ТРИ </a:t>
            </a:r>
            <a:r>
              <a:rPr lang="ru-RU" altLang="ru-RU" sz="3000" b="1" dirty="0" smtClean="0">
                <a:solidFill>
                  <a:srgbClr val="614C46"/>
                </a:solidFill>
                <a:latin typeface="Myriad Pro" panose="020B0503030403020204" pitchFamily="34" charset="0"/>
              </a:rPr>
              <a:t>НОМИНАЦИИ:</a:t>
            </a:r>
            <a:endParaRPr lang="ru-RU" altLang="ru-RU" sz="3000" dirty="0">
              <a:solidFill>
                <a:srgbClr val="614C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78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46700" y="0"/>
            <a:ext cx="5366044" cy="772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" r="1291"/>
          <a:stretch>
            <a:fillRect/>
          </a:stretch>
        </p:blipFill>
        <p:spPr bwMode="auto">
          <a:xfrm>
            <a:off x="0" y="844103"/>
            <a:ext cx="10732089" cy="603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10"/>
          <p:cNvSpPr>
            <a:spLocks noChangeArrowheads="1"/>
          </p:cNvSpPr>
          <p:nvPr/>
        </p:nvSpPr>
        <p:spPr bwMode="auto">
          <a:xfrm>
            <a:off x="378148" y="1869514"/>
            <a:ext cx="871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rgbClr val="614C46"/>
                </a:solidFill>
                <a:latin typeface="Myriad Pro" panose="020B0503030403020204" pitchFamily="34" charset="0"/>
              </a:rPr>
              <a:t>7</a:t>
            </a:r>
            <a:r>
              <a:rPr lang="ru-RU" altLang="ru-RU" sz="2400" b="1" dirty="0" smtClean="0">
                <a:solidFill>
                  <a:srgbClr val="614C46"/>
                </a:solidFill>
                <a:latin typeface="Myriad Pro" panose="020B0503030403020204" pitchFamily="34" charset="0"/>
              </a:rPr>
              <a:t> изданий</a:t>
            </a:r>
            <a:r>
              <a:rPr lang="en-US" altLang="ru-RU" sz="2400" b="1" dirty="0" smtClean="0">
                <a:solidFill>
                  <a:srgbClr val="614C46"/>
                </a:solidFill>
                <a:latin typeface="Myriad Pro" panose="020B0503030403020204" pitchFamily="34" charset="0"/>
              </a:rPr>
              <a:t> </a:t>
            </a:r>
            <a:r>
              <a:rPr lang="ru-RU" altLang="ru-RU" sz="2400" b="1" dirty="0" smtClean="0">
                <a:solidFill>
                  <a:srgbClr val="614C46"/>
                </a:solidFill>
                <a:latin typeface="Myriad Pro" panose="020B0503030403020204" pitchFamily="34" charset="0"/>
              </a:rPr>
              <a:t>в номинации «Признанный </a:t>
            </a:r>
            <a:r>
              <a:rPr lang="ru-RU" altLang="ru-RU" sz="2400" b="1" dirty="0">
                <a:solidFill>
                  <a:srgbClr val="614C46"/>
                </a:solidFill>
                <a:latin typeface="Myriad Pro" panose="020B0503030403020204" pitchFamily="34" charset="0"/>
              </a:rPr>
              <a:t>лидер»</a:t>
            </a:r>
            <a:r>
              <a:rPr lang="ru-RU" altLang="ru-RU" sz="2400" dirty="0">
                <a:solidFill>
                  <a:srgbClr val="614C46"/>
                </a:solidFill>
                <a:latin typeface="Myriad Pro" panose="020B0503030403020204" pitchFamily="34" charset="0"/>
              </a:rPr>
              <a:t> — книги, </a:t>
            </a:r>
            <a:r>
              <a:rPr lang="ru-RU" altLang="ru-RU" sz="2400" dirty="0" smtClean="0">
                <a:solidFill>
                  <a:srgbClr val="614C46"/>
                </a:solidFill>
                <a:latin typeface="Myriad Pro" panose="020B0503030403020204" pitchFamily="34" charset="0"/>
              </a:rPr>
              <a:t>востребованные </a:t>
            </a:r>
            <a:r>
              <a:rPr lang="ru-RU" altLang="ru-RU" sz="2400" dirty="0">
                <a:solidFill>
                  <a:srgbClr val="614C46"/>
                </a:solidFill>
                <a:latin typeface="Myriad Pro" panose="020B0503030403020204" pitchFamily="34" charset="0"/>
              </a:rPr>
              <a:t>у преподавателей </a:t>
            </a:r>
            <a:r>
              <a:rPr lang="ru-RU" altLang="ru-RU" sz="2400" dirty="0" smtClean="0">
                <a:solidFill>
                  <a:srgbClr val="614C46"/>
                </a:solidFill>
                <a:latin typeface="Myriad Pro" panose="020B0503030403020204" pitchFamily="34" charset="0"/>
              </a:rPr>
              <a:t>и </a:t>
            </a:r>
            <a:r>
              <a:rPr lang="ru-RU" altLang="ru-RU" sz="2400" dirty="0">
                <a:solidFill>
                  <a:srgbClr val="614C46"/>
                </a:solidFill>
                <a:latin typeface="Myriad Pro" panose="020B0503030403020204" pitchFamily="34" charset="0"/>
              </a:rPr>
              <a:t>студентов </a:t>
            </a:r>
            <a:r>
              <a:rPr lang="ru-RU" altLang="ru-RU" sz="2400" dirty="0" smtClean="0">
                <a:solidFill>
                  <a:srgbClr val="614C46"/>
                </a:solidFill>
                <a:latin typeface="Myriad Pro" panose="020B0503030403020204" pitchFamily="34" charset="0"/>
              </a:rPr>
              <a:t>вузов</a:t>
            </a:r>
            <a:endParaRPr lang="ru-RU" altLang="ru-RU" sz="2400" b="1" dirty="0">
              <a:solidFill>
                <a:srgbClr val="614C46"/>
              </a:solidFill>
              <a:latin typeface="Myriad Pro" panose="020B0503030403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36" y="2700511"/>
            <a:ext cx="1838104" cy="220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11" y="2700511"/>
            <a:ext cx="1838104" cy="220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486" y="2700511"/>
            <a:ext cx="1838104" cy="220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60" y="2700511"/>
            <a:ext cx="1838104" cy="220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814" y="4674260"/>
            <a:ext cx="1838104" cy="220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433" y="4674260"/>
            <a:ext cx="1838104" cy="220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375" y="4674260"/>
            <a:ext cx="1815630" cy="217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16"/>
          <p:cNvSpPr>
            <a:spLocks noChangeArrowheads="1"/>
          </p:cNvSpPr>
          <p:nvPr/>
        </p:nvSpPr>
        <p:spPr bwMode="auto">
          <a:xfrm>
            <a:off x="378148" y="1148273"/>
            <a:ext cx="103380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980" b="1" dirty="0" smtClean="0">
                <a:solidFill>
                  <a:srgbClr val="7E6746"/>
                </a:solidFill>
                <a:latin typeface="Myriad Pro" panose="020B0503030403020204" pitchFamily="34" charset="0"/>
              </a:rPr>
              <a:t>V ЮБИЛЕЙНАЯ ВСЕРОССИЙСКАЯ КНИЖНАЯ ПРЕМИЯ «ЗОЛОТОЙ ФОНД»</a:t>
            </a:r>
            <a:endParaRPr lang="ru-RU" altLang="ru-RU" sz="1980" dirty="0">
              <a:solidFill>
                <a:srgbClr val="7E6746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098429" y="63588"/>
            <a:ext cx="9792887" cy="83672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200" b="1" dirty="0" smtClean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ИЗДАНИЯ-ПОБЕДИТЕЛИ. ФИНАНСОВЫЙ УНИВЕРСИТЕТ </a:t>
            </a:r>
          </a:p>
          <a:p>
            <a:pPr>
              <a:spcBef>
                <a:spcPct val="0"/>
              </a:spcBef>
            </a:pPr>
            <a:r>
              <a:rPr lang="ru-RU" sz="2200" b="1" dirty="0" smtClean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ПРИ </a:t>
            </a:r>
            <a:r>
              <a:rPr lang="ru-RU" sz="2200" b="1" dirty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ПРАВИТЕЛЬСТВЕ РОССИЙСКОЙ ФЕДЕРАЦИИ </a:t>
            </a:r>
            <a:r>
              <a:rPr lang="en-US" sz="2200" b="1" dirty="0" smtClean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—</a:t>
            </a:r>
            <a:r>
              <a:rPr lang="ru-RU" sz="2200" b="1" dirty="0" smtClean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 2018</a:t>
            </a:r>
            <a:endParaRPr lang="ru-RU" sz="2200" b="1" dirty="0">
              <a:solidFill>
                <a:srgbClr val="1D4384"/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17452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46700" y="0"/>
            <a:ext cx="5366044" cy="772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" r="1291"/>
          <a:stretch>
            <a:fillRect/>
          </a:stretch>
        </p:blipFill>
        <p:spPr bwMode="auto">
          <a:xfrm>
            <a:off x="-19345" y="821374"/>
            <a:ext cx="10732089" cy="603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801" y="3039339"/>
            <a:ext cx="1195832" cy="143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71" y="3039339"/>
            <a:ext cx="1195832" cy="143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049" y="3039339"/>
            <a:ext cx="1195832" cy="143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244" y="3039339"/>
            <a:ext cx="1195832" cy="143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63" y="3101481"/>
            <a:ext cx="1033929" cy="124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568" y="3039339"/>
            <a:ext cx="1195832" cy="143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194" y="3039339"/>
            <a:ext cx="1195832" cy="143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421" y="3038728"/>
            <a:ext cx="1184913" cy="141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418" y="3039015"/>
            <a:ext cx="1189808" cy="14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560" y="4846678"/>
            <a:ext cx="1195832" cy="143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63" y="4846678"/>
            <a:ext cx="1195832" cy="143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464" y="4867871"/>
            <a:ext cx="1195832" cy="143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82" y="3039339"/>
            <a:ext cx="1195832" cy="143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266" y="3039984"/>
            <a:ext cx="1207504" cy="1447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86" y="4898937"/>
            <a:ext cx="1047483" cy="125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292" y="4846678"/>
            <a:ext cx="1195832" cy="143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493" y="4846865"/>
            <a:ext cx="1199221" cy="143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9" y="4898561"/>
            <a:ext cx="1048236" cy="125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31" y="4879735"/>
            <a:ext cx="1064050" cy="127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310" y="4904961"/>
            <a:ext cx="1042964" cy="125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90" y="4880673"/>
            <a:ext cx="1184913" cy="142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392" y="4872389"/>
            <a:ext cx="1192066" cy="142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9"/>
          <p:cNvSpPr>
            <a:spLocks noChangeArrowheads="1"/>
          </p:cNvSpPr>
          <p:nvPr/>
        </p:nvSpPr>
        <p:spPr bwMode="auto">
          <a:xfrm>
            <a:off x="378148" y="1908423"/>
            <a:ext cx="79200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rgbClr val="614C46"/>
                </a:solidFill>
                <a:latin typeface="Myriad Pro" panose="020B0503030403020204" pitchFamily="34" charset="0"/>
              </a:rPr>
              <a:t>22 </a:t>
            </a:r>
            <a:r>
              <a:rPr lang="ru-RU" altLang="ru-RU" sz="2400" b="1" dirty="0" smtClean="0">
                <a:solidFill>
                  <a:srgbClr val="614C46"/>
                </a:solidFill>
                <a:latin typeface="Myriad Pro" panose="020B0503030403020204" pitchFamily="34" charset="0"/>
              </a:rPr>
              <a:t>книги в номинации «Открытие </a:t>
            </a:r>
            <a:r>
              <a:rPr lang="ru-RU" altLang="ru-RU" sz="2400" b="1" dirty="0">
                <a:solidFill>
                  <a:srgbClr val="614C46"/>
                </a:solidFill>
                <a:latin typeface="Myriad Pro" panose="020B0503030403020204" pitchFamily="34" charset="0"/>
              </a:rPr>
              <a:t>года»</a:t>
            </a:r>
            <a:r>
              <a:rPr lang="ru-RU" altLang="ru-RU" sz="2400" dirty="0">
                <a:solidFill>
                  <a:srgbClr val="614C46"/>
                </a:solidFill>
                <a:latin typeface="Myriad Pro" panose="020B0503030403020204" pitchFamily="34" charset="0"/>
              </a:rPr>
              <a:t> — </a:t>
            </a:r>
            <a:r>
              <a:rPr lang="ru-RU" altLang="ru-RU" sz="2400" dirty="0" smtClean="0">
                <a:solidFill>
                  <a:srgbClr val="614C46"/>
                </a:solidFill>
                <a:latin typeface="Myriad Pro" panose="020B0503030403020204" pitchFamily="34" charset="0"/>
              </a:rPr>
              <a:t>перспективные дебютные издания </a:t>
            </a:r>
            <a:endParaRPr lang="ru-RU" altLang="ru-RU" sz="2400" b="1" dirty="0">
              <a:solidFill>
                <a:srgbClr val="614C46"/>
              </a:solidFill>
              <a:latin typeface="Myriad Pro" panose="020B0503030403020204" pitchFamily="34" charset="0"/>
            </a:endParaRPr>
          </a:p>
        </p:txBody>
      </p:sp>
      <p:sp>
        <p:nvSpPr>
          <p:cNvPr id="36" name="Прямоугольник 16"/>
          <p:cNvSpPr>
            <a:spLocks noChangeArrowheads="1"/>
          </p:cNvSpPr>
          <p:nvPr/>
        </p:nvSpPr>
        <p:spPr bwMode="auto">
          <a:xfrm>
            <a:off x="378148" y="1148273"/>
            <a:ext cx="103380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980" b="1" dirty="0" smtClean="0">
                <a:solidFill>
                  <a:srgbClr val="7E6746"/>
                </a:solidFill>
                <a:latin typeface="Myriad Pro" panose="020B0503030403020204" pitchFamily="34" charset="0"/>
              </a:rPr>
              <a:t>V ЮБИЛЕЙНАЯ ВСЕРОССИЙСКАЯ КНИЖНАЯ ПРЕМИЯ «ЗОЛОТОЙ ФОНД»</a:t>
            </a:r>
            <a:endParaRPr lang="ru-RU" altLang="ru-RU" sz="1980" dirty="0">
              <a:solidFill>
                <a:srgbClr val="7E6746"/>
              </a:solidFill>
            </a:endParaRP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1098429" y="63588"/>
            <a:ext cx="9792887" cy="83672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200" b="1" dirty="0" smtClean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ИЗДАНИЯ-ПОБЕДИТЕЛИ. ФИНАНСОВЫЙ УНИВЕРСИТЕТ </a:t>
            </a:r>
          </a:p>
          <a:p>
            <a:pPr>
              <a:spcBef>
                <a:spcPct val="0"/>
              </a:spcBef>
            </a:pPr>
            <a:r>
              <a:rPr lang="ru-RU" sz="2200" b="1" dirty="0" smtClean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ПРИ </a:t>
            </a:r>
            <a:r>
              <a:rPr lang="ru-RU" sz="2200" b="1" dirty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ПРАВИТЕЛЬСТВЕ РОССИЙСКОЙ ФЕДЕРАЦИИ </a:t>
            </a:r>
            <a:r>
              <a:rPr lang="en-US" sz="2200" b="1" dirty="0" smtClean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—</a:t>
            </a:r>
            <a:r>
              <a:rPr lang="ru-RU" sz="2200" b="1" dirty="0" smtClean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 2018</a:t>
            </a:r>
            <a:endParaRPr lang="ru-RU" sz="2200" b="1" dirty="0">
              <a:solidFill>
                <a:srgbClr val="1D4384"/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85599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46700" y="0"/>
            <a:ext cx="5366044" cy="772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" r="1291"/>
          <a:stretch>
            <a:fillRect/>
          </a:stretch>
        </p:blipFill>
        <p:spPr bwMode="auto">
          <a:xfrm>
            <a:off x="0" y="835539"/>
            <a:ext cx="10732089" cy="603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8"/>
          <p:cNvSpPr>
            <a:spLocks noChangeArrowheads="1"/>
          </p:cNvSpPr>
          <p:nvPr/>
        </p:nvSpPr>
        <p:spPr bwMode="auto">
          <a:xfrm>
            <a:off x="378148" y="1788214"/>
            <a:ext cx="102250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rgbClr val="614C46"/>
                </a:solidFill>
                <a:latin typeface="Myriad Pro" panose="020B0503030403020204" pitchFamily="34" charset="0"/>
              </a:rPr>
              <a:t>6 </a:t>
            </a:r>
            <a:r>
              <a:rPr lang="ru-RU" altLang="ru-RU" sz="2400" b="1" dirty="0" smtClean="0">
                <a:solidFill>
                  <a:srgbClr val="614C46"/>
                </a:solidFill>
                <a:latin typeface="Myriad Pro" panose="020B0503030403020204" pitchFamily="34" charset="0"/>
              </a:rPr>
              <a:t>авторов в номинации «</a:t>
            </a:r>
            <a:r>
              <a:rPr lang="ru-RU" altLang="ru-RU" sz="2400" b="1" dirty="0">
                <a:solidFill>
                  <a:srgbClr val="614C46"/>
                </a:solidFill>
                <a:latin typeface="Myriad Pro" panose="020B0503030403020204" pitchFamily="34" charset="0"/>
              </a:rPr>
              <a:t>Лидер </a:t>
            </a:r>
            <a:r>
              <a:rPr lang="ru-RU" altLang="ru-RU" sz="2400" b="1" dirty="0" smtClean="0">
                <a:solidFill>
                  <a:srgbClr val="614C46"/>
                </a:solidFill>
                <a:latin typeface="Myriad Pro" panose="020B0503030403020204" pitchFamily="34" charset="0"/>
              </a:rPr>
              <a:t>публикационной</a:t>
            </a:r>
            <a:endParaRPr lang="en-US" altLang="ru-RU" sz="2400" b="1" dirty="0" smtClean="0">
              <a:solidFill>
                <a:srgbClr val="614C46"/>
              </a:solidFill>
              <a:latin typeface="Myriad Pro" panose="020B0503030403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614C46"/>
                </a:solidFill>
                <a:latin typeface="Myriad Pro" panose="020B0503030403020204" pitchFamily="34" charset="0"/>
              </a:rPr>
              <a:t>активности»</a:t>
            </a:r>
            <a:r>
              <a:rPr lang="ru-RU" altLang="ru-RU" sz="2400" dirty="0" smtClean="0">
                <a:solidFill>
                  <a:srgbClr val="614C46"/>
                </a:solidFill>
                <a:latin typeface="Myriad Pro" panose="020B0503030403020204" pitchFamily="34" charset="0"/>
              </a:rPr>
              <a:t> — за публикацию более 10 изданий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rgbClr val="614C46"/>
                </a:solidFill>
                <a:latin typeface="Myriad Pro" panose="020B0503030403020204" pitchFamily="34" charset="0"/>
              </a:rPr>
              <a:t>за последние 5 лет</a:t>
            </a: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4583" y="4887549"/>
            <a:ext cx="1469863" cy="1460683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4789" y="2924813"/>
            <a:ext cx="1469863" cy="1460683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4469" y="2924813"/>
            <a:ext cx="1469863" cy="1469863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1919" y="2924813"/>
            <a:ext cx="1494704" cy="1494704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956" y="4887549"/>
            <a:ext cx="1494704" cy="148537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8179" y="2924813"/>
            <a:ext cx="1494704" cy="148537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8139" y="4378761"/>
            <a:ext cx="25063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614C46"/>
                </a:solidFill>
                <a:latin typeface="Myriad Pro" panose="020B0503030403020204" pitchFamily="34" charset="0"/>
              </a:rPr>
              <a:t>Михаил </a:t>
            </a:r>
            <a:r>
              <a:rPr lang="ru-RU" sz="1500" b="1" dirty="0" err="1" smtClean="0">
                <a:solidFill>
                  <a:srgbClr val="614C46"/>
                </a:solidFill>
                <a:latin typeface="Myriad Pro" panose="020B0503030403020204" pitchFamily="34" charset="0"/>
              </a:rPr>
              <a:t>Абдурахманович</a:t>
            </a:r>
            <a:r>
              <a:rPr lang="ru-RU" sz="1500" b="1" dirty="0" smtClean="0">
                <a:solidFill>
                  <a:srgbClr val="614C46"/>
                </a:solidFill>
                <a:latin typeface="Myriad Pro" panose="020B0503030403020204" pitchFamily="34" charset="0"/>
              </a:rPr>
              <a:t> </a:t>
            </a:r>
          </a:p>
          <a:p>
            <a:r>
              <a:rPr lang="ru-RU" sz="1500" b="1" dirty="0" err="1" smtClean="0">
                <a:solidFill>
                  <a:srgbClr val="614C46"/>
                </a:solidFill>
                <a:latin typeface="Myriad Pro" panose="020B0503030403020204" pitchFamily="34" charset="0"/>
              </a:rPr>
              <a:t>Эскиндаров</a:t>
            </a:r>
            <a:endParaRPr lang="ru-RU" sz="1500" b="1" dirty="0">
              <a:solidFill>
                <a:srgbClr val="614C46"/>
              </a:solidFill>
              <a:latin typeface="Myriad Pro" panose="020B0503030403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30476" y="6313797"/>
            <a:ext cx="28083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614C46"/>
                </a:solidFill>
                <a:latin typeface="Myriad Pro" panose="020B0503030403020204" pitchFamily="34" charset="0"/>
              </a:rPr>
              <a:t>Екатерина Николаевна</a:t>
            </a:r>
            <a:endParaRPr lang="ru-RU" sz="1500" b="1" dirty="0">
              <a:solidFill>
                <a:srgbClr val="614C46"/>
              </a:solidFill>
              <a:latin typeface="Myriad Pro" panose="020B0503030403020204" pitchFamily="34" charset="0"/>
            </a:endParaRPr>
          </a:p>
          <a:p>
            <a:r>
              <a:rPr lang="ru-RU" sz="1500" b="1" dirty="0">
                <a:solidFill>
                  <a:srgbClr val="614C46"/>
                </a:solidFill>
                <a:latin typeface="Myriad Pro" panose="020B0503030403020204" pitchFamily="34" charset="0"/>
              </a:rPr>
              <a:t>Харитонова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736904" y="4378761"/>
            <a:ext cx="25063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614C46"/>
                </a:solidFill>
                <a:latin typeface="Myriad Pro" panose="020B0503030403020204" pitchFamily="34" charset="0"/>
              </a:rPr>
              <a:t>Виктор </a:t>
            </a:r>
            <a:r>
              <a:rPr lang="ru-RU" sz="1500" b="1" dirty="0" smtClean="0">
                <a:solidFill>
                  <a:srgbClr val="614C46"/>
                </a:solidFill>
                <a:latin typeface="Myriad Pro" panose="020B0503030403020204" pitchFamily="34" charset="0"/>
              </a:rPr>
              <a:t>Николаевич</a:t>
            </a:r>
            <a:endParaRPr lang="ru-RU" sz="1500" b="1" dirty="0">
              <a:solidFill>
                <a:srgbClr val="614C46"/>
              </a:solidFill>
              <a:latin typeface="Myriad Pro" panose="020B0503030403020204" pitchFamily="34" charset="0"/>
            </a:endParaRPr>
          </a:p>
          <a:p>
            <a:r>
              <a:rPr lang="ru-RU" sz="1500" b="1" dirty="0" err="1">
                <a:solidFill>
                  <a:srgbClr val="614C46"/>
                </a:solidFill>
                <a:latin typeface="Myriad Pro" panose="020B0503030403020204" pitchFamily="34" charset="0"/>
              </a:rPr>
              <a:t>Салин</a:t>
            </a:r>
            <a:endParaRPr lang="ru-RU" sz="1500" b="1" dirty="0">
              <a:solidFill>
                <a:srgbClr val="614C46"/>
              </a:solidFill>
              <a:latin typeface="Myriad Pro" panose="020B0503030403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579449" y="4378761"/>
            <a:ext cx="25063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614C46"/>
                </a:solidFill>
                <a:latin typeface="Myriad Pro" panose="020B0503030403020204" pitchFamily="34" charset="0"/>
              </a:rPr>
              <a:t>Гульнара </a:t>
            </a:r>
            <a:r>
              <a:rPr lang="ru-RU" sz="1500" b="1" dirty="0" err="1" smtClean="0">
                <a:solidFill>
                  <a:srgbClr val="614C46"/>
                </a:solidFill>
                <a:latin typeface="Myriad Pro" panose="020B0503030403020204" pitchFamily="34" charset="0"/>
              </a:rPr>
              <a:t>Флюровна</a:t>
            </a:r>
            <a:r>
              <a:rPr lang="ru-RU" sz="1500" b="1" dirty="0" smtClean="0">
                <a:solidFill>
                  <a:srgbClr val="614C46"/>
                </a:solidFill>
                <a:latin typeface="Myriad Pro" panose="020B0503030403020204" pitchFamily="34" charset="0"/>
              </a:rPr>
              <a:t> </a:t>
            </a:r>
            <a:endParaRPr lang="ru-RU" sz="1500" b="1" dirty="0">
              <a:solidFill>
                <a:srgbClr val="614C46"/>
              </a:solidFill>
              <a:latin typeface="Myriad Pro" panose="020B0503030403020204" pitchFamily="34" charset="0"/>
            </a:endParaRPr>
          </a:p>
          <a:p>
            <a:r>
              <a:rPr lang="ru-RU" sz="1500" b="1" dirty="0">
                <a:solidFill>
                  <a:srgbClr val="614C46"/>
                </a:solidFill>
                <a:latin typeface="Myriad Pro" panose="020B0503030403020204" pitchFamily="34" charset="0"/>
              </a:rPr>
              <a:t>Ручкина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491217" y="4378761"/>
            <a:ext cx="25063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614C46"/>
                </a:solidFill>
                <a:latin typeface="Myriad Pro" panose="020B0503030403020204" pitchFamily="34" charset="0"/>
              </a:rPr>
              <a:t>Олег </a:t>
            </a:r>
            <a:r>
              <a:rPr lang="ru-RU" sz="1500" b="1" dirty="0" smtClean="0">
                <a:solidFill>
                  <a:srgbClr val="614C46"/>
                </a:solidFill>
                <a:latin typeface="Myriad Pro" panose="020B0503030403020204" pitchFamily="34" charset="0"/>
              </a:rPr>
              <a:t>Иванович</a:t>
            </a:r>
            <a:endParaRPr lang="ru-RU" sz="1500" b="1" dirty="0">
              <a:solidFill>
                <a:srgbClr val="614C46"/>
              </a:solidFill>
              <a:latin typeface="Myriad Pro" panose="020B0503030403020204" pitchFamily="34" charset="0"/>
            </a:endParaRPr>
          </a:p>
          <a:p>
            <a:r>
              <a:rPr lang="ru-RU" sz="1500" b="1" dirty="0">
                <a:solidFill>
                  <a:srgbClr val="614C46"/>
                </a:solidFill>
                <a:latin typeface="Myriad Pro" panose="020B0503030403020204" pitchFamily="34" charset="0"/>
              </a:rPr>
              <a:t>Лаврушин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654583" y="6322977"/>
            <a:ext cx="25063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614C46"/>
                </a:solidFill>
                <a:latin typeface="Myriad Pro" panose="020B0503030403020204" pitchFamily="34" charset="0"/>
              </a:rPr>
              <a:t>Владимир Иванович</a:t>
            </a:r>
            <a:endParaRPr lang="ru-RU" sz="1500" b="1" dirty="0">
              <a:solidFill>
                <a:srgbClr val="614C46"/>
              </a:solidFill>
              <a:latin typeface="Myriad Pro" panose="020B0503030403020204" pitchFamily="34" charset="0"/>
            </a:endParaRPr>
          </a:p>
          <a:p>
            <a:r>
              <a:rPr lang="ru-RU" sz="1500" b="1" dirty="0">
                <a:solidFill>
                  <a:srgbClr val="614C46"/>
                </a:solidFill>
                <a:latin typeface="Myriad Pro" panose="020B0503030403020204" pitchFamily="34" charset="0"/>
              </a:rPr>
              <a:t>Бариленко</a:t>
            </a:r>
          </a:p>
        </p:txBody>
      </p:sp>
      <p:sp>
        <p:nvSpPr>
          <p:cNvPr id="33" name="Прямоугольник 16"/>
          <p:cNvSpPr>
            <a:spLocks noChangeArrowheads="1"/>
          </p:cNvSpPr>
          <p:nvPr/>
        </p:nvSpPr>
        <p:spPr bwMode="auto">
          <a:xfrm>
            <a:off x="378148" y="1148273"/>
            <a:ext cx="103380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980" b="1" dirty="0" smtClean="0">
                <a:solidFill>
                  <a:srgbClr val="7E6746"/>
                </a:solidFill>
                <a:latin typeface="Myriad Pro" panose="020B0503030403020204" pitchFamily="34" charset="0"/>
              </a:rPr>
              <a:t>V ЮБИЛЕЙНАЯ ВСЕРОССИЙСКАЯ КНИЖНАЯ ПРЕМИЯ «ЗОЛОТОЙ ФОНД»</a:t>
            </a:r>
            <a:endParaRPr lang="ru-RU" altLang="ru-RU" sz="1980" dirty="0">
              <a:solidFill>
                <a:srgbClr val="7E6746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1098429" y="63588"/>
            <a:ext cx="9792887" cy="836723"/>
          </a:xfrm>
          <a:prstGeom prst="rect">
            <a:avLst/>
          </a:prstGeom>
          <a:noFill/>
        </p:spPr>
        <p:txBody>
          <a:bodyPr vert="horz" lIns="106701" tIns="53351" rIns="106701" bIns="53351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200" b="1" dirty="0" smtClean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АВТОРЫ-ПОБЕДИТЕЛИ </a:t>
            </a:r>
            <a:r>
              <a:rPr lang="en-US" sz="2200" b="1" dirty="0">
                <a:solidFill>
                  <a:srgbClr val="1D4384"/>
                </a:solidFill>
                <a:latin typeface="Myriad Pro" panose="020B0503030403020204" pitchFamily="34" charset="0"/>
              </a:rPr>
              <a:t>—</a:t>
            </a:r>
            <a:r>
              <a:rPr lang="ru-RU" sz="2200" b="1" dirty="0">
                <a:solidFill>
                  <a:srgbClr val="1D4384"/>
                </a:solidFill>
                <a:latin typeface="Myriad Pro" panose="020B0503030403020204" pitchFamily="34" charset="0"/>
              </a:rPr>
              <a:t> 2018</a:t>
            </a:r>
            <a:r>
              <a:rPr lang="ru-RU" sz="2200" b="1" dirty="0" smtClean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. ФИНАНСОВЫЙ УНИВЕРСИТЕТ </a:t>
            </a:r>
          </a:p>
          <a:p>
            <a:pPr>
              <a:spcBef>
                <a:spcPct val="0"/>
              </a:spcBef>
            </a:pPr>
            <a:r>
              <a:rPr lang="ru-RU" sz="2200" b="1" dirty="0" smtClean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ПРИ </a:t>
            </a:r>
            <a:r>
              <a:rPr lang="ru-RU" sz="2200" b="1" dirty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ПРАВИТЕЛЬСТВЕ РОССИЙСКОЙ </a:t>
            </a:r>
            <a:r>
              <a:rPr lang="ru-RU" sz="2200" b="1" dirty="0" smtClean="0">
                <a:solidFill>
                  <a:srgbClr val="1D4384"/>
                </a:solidFill>
                <a:latin typeface="Myriad Pro" panose="020B0503030403020204" pitchFamily="34" charset="0"/>
                <a:ea typeface="+mj-ea"/>
                <a:cs typeface="+mj-cs"/>
              </a:rPr>
              <a:t>ФЕДЕРАЦИИ</a:t>
            </a:r>
            <a:endParaRPr lang="ru-RU" sz="2200" b="1" dirty="0">
              <a:solidFill>
                <a:srgbClr val="1D4384"/>
              </a:solidFill>
              <a:latin typeface="Myriad Pro" panose="020B0503030403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862171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10494</TotalTime>
  <Words>542</Words>
  <Application>Microsoft Office PowerPoint</Application>
  <PresentationFormat>Произвольный</PresentationFormat>
  <Paragraphs>148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gmv</dc:creator>
  <cp:lastModifiedBy>Ермилова Диана Борисовна</cp:lastModifiedBy>
  <cp:revision>1105</cp:revision>
  <cp:lastPrinted>2019-06-17T14:11:52Z</cp:lastPrinted>
  <dcterms:created xsi:type="dcterms:W3CDTF">2017-02-22T11:43:36Z</dcterms:created>
  <dcterms:modified xsi:type="dcterms:W3CDTF">2019-06-19T07:38:12Z</dcterms:modified>
</cp:coreProperties>
</file>