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3" r:id="rId2"/>
    <p:sldId id="516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5" r:id="rId15"/>
    <p:sldId id="533" r:id="rId16"/>
    <p:sldId id="536" r:id="rId17"/>
    <p:sldId id="537" r:id="rId18"/>
    <p:sldId id="538" r:id="rId19"/>
    <p:sldId id="539" r:id="rId20"/>
    <p:sldId id="505" r:id="rId21"/>
  </p:sldIdLst>
  <p:sldSz cx="10693400" cy="7561263"/>
  <p:notesSz cx="6797675" cy="9928225"/>
  <p:defaultTextStyle>
    <a:defPPr>
      <a:defRPr lang="ru-RU"/>
    </a:defPPr>
    <a:lvl1pPr marL="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50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009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513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4016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521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25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53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803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433060-B428-4B37-A5A1-495C31FD05A8}">
          <p14:sldIdLst>
            <p14:sldId id="413"/>
            <p14:sldId id="516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5"/>
            <p14:sldId id="533"/>
            <p14:sldId id="536"/>
            <p14:sldId id="537"/>
            <p14:sldId id="538"/>
            <p14:sldId id="539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6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4" pos="5908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7" orient="horz" pos="1701" userDrawn="1">
          <p15:clr>
            <a:srgbClr val="A4A3A4"/>
          </p15:clr>
        </p15:guide>
        <p15:guide id="8" orient="horz" pos="658" userDrawn="1">
          <p15:clr>
            <a:srgbClr val="A4A3A4"/>
          </p15:clr>
        </p15:guide>
        <p15:guide id="9" orient="horz" pos="1610" userDrawn="1">
          <p15:clr>
            <a:srgbClr val="A4A3A4"/>
          </p15:clr>
        </p15:guide>
        <p15:guide id="10" pos="1009" userDrawn="1">
          <p15:clr>
            <a:srgbClr val="A4A3A4"/>
          </p15:clr>
        </p15:guide>
        <p15:guide id="11" orient="horz" pos="2926" userDrawn="1">
          <p15:clr>
            <a:srgbClr val="A4A3A4"/>
          </p15:clr>
        </p15:guide>
        <p15:guide id="12" pos="4139" userDrawn="1">
          <p15:clr>
            <a:srgbClr val="A4A3A4"/>
          </p15:clr>
        </p15:guide>
        <p15:guide id="13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84"/>
    <a:srgbClr val="FF0066"/>
    <a:srgbClr val="FF6600"/>
    <a:srgbClr val="B9D888"/>
    <a:srgbClr val="C89717"/>
    <a:srgbClr val="E0B556"/>
    <a:srgbClr val="92D050"/>
    <a:srgbClr val="76B531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8773" autoAdjust="0"/>
  </p:normalViewPr>
  <p:slideViewPr>
    <p:cSldViewPr>
      <p:cViewPr varScale="1">
        <p:scale>
          <a:sx n="92" d="100"/>
          <a:sy n="92" d="100"/>
        </p:scale>
        <p:origin x="90" y="228"/>
      </p:cViewPr>
      <p:guideLst>
        <p:guide orient="horz" pos="386"/>
        <p:guide pos="1463"/>
        <p:guide pos="5908"/>
        <p:guide orient="horz" pos="3878"/>
        <p:guide orient="horz" pos="1701"/>
        <p:guide orient="horz" pos="658"/>
        <p:guide orient="horz" pos="1610"/>
        <p:guide pos="1009"/>
        <p:guide orient="horz" pos="2926"/>
        <p:guide pos="4139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D8AE392-FF74-4D44-ADFE-3962FC372FB3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6BC73E4-2DB6-42E0-800B-B4E3E8B02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8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1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2801"/>
            <a:ext cx="7039821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0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4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7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4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68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69" y="1692534"/>
            <a:ext cx="4724776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2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1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7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4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3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3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33504" indent="0">
              <a:buNone/>
              <a:defRPr sz="3300"/>
            </a:lvl2pPr>
            <a:lvl3pPr marL="1067009" indent="0">
              <a:buNone/>
              <a:defRPr sz="2900"/>
            </a:lvl3pPr>
            <a:lvl4pPr marL="1600513" indent="0">
              <a:buNone/>
              <a:defRPr sz="2300"/>
            </a:lvl4pPr>
            <a:lvl5pPr marL="2134016" indent="0">
              <a:buNone/>
              <a:defRPr sz="2300"/>
            </a:lvl5pPr>
            <a:lvl6pPr marL="2667521" indent="0">
              <a:buNone/>
              <a:defRPr sz="2300"/>
            </a:lvl6pPr>
            <a:lvl7pPr marL="3201025" indent="0">
              <a:buNone/>
              <a:defRPr sz="2300"/>
            </a:lvl7pPr>
            <a:lvl8pPr marL="3734530" indent="0">
              <a:buNone/>
              <a:defRPr sz="2300"/>
            </a:lvl8pPr>
            <a:lvl9pPr marL="426803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3" y="5917739"/>
            <a:ext cx="6416040" cy="887397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1"/>
            <a:ext cx="9624060" cy="1260211"/>
          </a:xfrm>
          <a:prstGeom prst="rect">
            <a:avLst/>
          </a:prstGeom>
        </p:spPr>
        <p:txBody>
          <a:bodyPr vert="horz" lIns="106701" tIns="53351" rIns="106701" bIns="533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6"/>
            <a:ext cx="9624060" cy="4990084"/>
          </a:xfrm>
          <a:prstGeom prst="rect">
            <a:avLst/>
          </a:prstGeom>
        </p:spPr>
        <p:txBody>
          <a:bodyPr vert="horz" lIns="106701" tIns="53351" rIns="106701" bIns="533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00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129" indent="-400129" algn="l" defTabSz="106700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6944" indent="-333440" algn="l" defTabSz="106700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760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265" indent="-266752" algn="l" defTabSz="106700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69" indent="-266752" algn="l" defTabSz="106700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4274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777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1281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786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50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009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13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16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521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025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3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803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977" y="1603969"/>
            <a:ext cx="2444230" cy="2444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156" y="6680565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4892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06540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12479"/>
            <a:ext cx="10693400" cy="15121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R:\Реклама\РЕКЛАМА(новая)\!!!Макеты\Фирменные элементы 2013-2016\КНОРУС\knorus_300x300 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253" y="1882752"/>
            <a:ext cx="2257919" cy="225791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94172" y="2484487"/>
            <a:ext cx="6912768" cy="1368152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cap="all" dirty="0">
                <a:solidFill>
                  <a:srgbClr val="1D4384"/>
                </a:solidFill>
                <a:latin typeface="Myriad Pro" panose="020B0503030403020204" pitchFamily="34" charset="0"/>
              </a:rPr>
              <a:t>Издательские </a:t>
            </a:r>
            <a:r>
              <a:rPr lang="ru-RU" sz="2400" b="1" cap="all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возможности </a:t>
            </a:r>
            <a:endParaRPr lang="en-US" sz="2400" b="1" cap="all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400" b="1" cap="all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группы </a:t>
            </a:r>
            <a:r>
              <a:rPr lang="ru-RU" sz="2400" b="1" cap="all" dirty="0">
                <a:solidFill>
                  <a:srgbClr val="1D4384"/>
                </a:solidFill>
                <a:latin typeface="Myriad Pro" panose="020B0503030403020204" pitchFamily="34" charset="0"/>
              </a:rPr>
              <a:t>«КНОРУС» </a:t>
            </a:r>
            <a:endParaRPr lang="en-US" sz="2400" b="1" cap="all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400" b="1" cap="all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для публикационной </a:t>
            </a:r>
            <a:endParaRPr lang="en-US" sz="2400" b="1" cap="all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400" b="1" cap="all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активности преподавателя</a:t>
            </a:r>
            <a:endParaRPr lang="ru-RU" sz="24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102832" y="1843995"/>
            <a:ext cx="2251980" cy="422430"/>
          </a:xfrm>
          <a:prstGeom prst="rect">
            <a:avLst/>
          </a:prstGeom>
          <a:solidFill>
            <a:srgbClr val="1D43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829" y="1651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4852" y="1843995"/>
            <a:ext cx="2088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ОТЧЕТНОСТЬ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3986" y="1837063"/>
            <a:ext cx="1606530" cy="41549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 </a:t>
            </a:r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ИЗДАНИЕ</a:t>
            </a:r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</a:t>
            </a:r>
            <a:endParaRPr lang="ru-RU" dirty="0">
              <a:solidFill>
                <a:srgbClr val="1D438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9404" y="1843995"/>
            <a:ext cx="11913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БОНУСЫ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74692" y="2252561"/>
            <a:ext cx="0" cy="657042"/>
          </a:xfrm>
          <a:prstGeom prst="straightConnector1">
            <a:avLst/>
          </a:prstGeom>
          <a:ln w="57150">
            <a:solidFill>
              <a:srgbClr val="1D43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8312" y="3241149"/>
            <a:ext cx="63548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Бесплатный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авторский экземпляр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Программа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лояльности для постоянных 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авторов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Подача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книг на конкурсы</a:t>
            </a:r>
            <a:endParaRPr lang="ru-RU" sz="22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420591"/>
            <a:ext cx="317106" cy="32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924647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898757"/>
            <a:ext cx="317106" cy="324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18308" y="1837063"/>
            <a:ext cx="6984776" cy="42243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18308" y="2909603"/>
            <a:ext cx="6984776" cy="295926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УСЛОВИЯ РАБОТЫ С РУСАЙНС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862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26820" y="1843995"/>
            <a:ext cx="2395996" cy="422430"/>
          </a:xfrm>
          <a:prstGeom prst="rect">
            <a:avLst/>
          </a:prstGeom>
          <a:solidFill>
            <a:srgbClr val="1D43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829" y="1651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578948" y="2252561"/>
            <a:ext cx="0" cy="657042"/>
          </a:xfrm>
          <a:prstGeom prst="straightConnector1">
            <a:avLst/>
          </a:prstGeom>
          <a:ln w="57150">
            <a:solidFill>
              <a:srgbClr val="1D43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8312" y="3241149"/>
            <a:ext cx="6354812" cy="156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Авторский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договор и справки 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Добавление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ЭБС BOOK.ru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Размещение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НЭБ eLibrary.ru</a:t>
            </a:r>
            <a:endParaRPr lang="ru-RU" sz="2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18308" y="1837063"/>
            <a:ext cx="6984776" cy="42243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420591"/>
            <a:ext cx="317106" cy="32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924647"/>
            <a:ext cx="317106" cy="324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428703"/>
            <a:ext cx="317106" cy="324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083986" y="1837063"/>
            <a:ext cx="1606530" cy="41549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 </a:t>
            </a:r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ИЗДАНИЕ</a:t>
            </a:r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</a:t>
            </a:r>
            <a:endParaRPr lang="ru-RU" dirty="0">
              <a:solidFill>
                <a:srgbClr val="1D4384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4852" y="1843995"/>
            <a:ext cx="2088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ОТЧЕТНОСТЬ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59404" y="1843995"/>
            <a:ext cx="11913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БОНУСЫ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8308" y="2909603"/>
            <a:ext cx="6984776" cy="238319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УСЛОВИЯ РАБОТЫ С РУСАЙНС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22564" y="1843995"/>
            <a:ext cx="0" cy="408566"/>
          </a:xfrm>
          <a:prstGeom prst="line">
            <a:avLst/>
          </a:prstGeom>
          <a:ln w="28575">
            <a:solidFill>
              <a:srgbClr val="1D4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7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" y="1"/>
            <a:ext cx="10682511" cy="75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" y="1"/>
            <a:ext cx="10682511" cy="7552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4210" y="2484487"/>
            <a:ext cx="8640961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33741" r="22381" b="35748"/>
          <a:stretch/>
        </p:blipFill>
        <p:spPr>
          <a:xfrm>
            <a:off x="882203" y="2628503"/>
            <a:ext cx="7488833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51" y="5148975"/>
            <a:ext cx="275180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4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" y="1"/>
            <a:ext cx="10682511" cy="7552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4210" y="2484487"/>
            <a:ext cx="8640961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69972" r="11596" b="10959"/>
          <a:stretch/>
        </p:blipFill>
        <p:spPr>
          <a:xfrm>
            <a:off x="810196" y="3564607"/>
            <a:ext cx="8640960" cy="1440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0356" y="396255"/>
            <a:ext cx="62646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02284" y="612279"/>
            <a:ext cx="741682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rgbClr val="C89717"/>
                </a:solidFill>
                <a:latin typeface="Myriad Pro Light" panose="020B0603030403020204" pitchFamily="34" charset="0"/>
                <a:ea typeface="+mj-ea"/>
                <a:cs typeface="+mj-cs"/>
              </a:rPr>
              <a:t>УСЛОВИЯ ПОЛУЧЕНИЯ</a:t>
            </a:r>
            <a:endParaRPr lang="ru-RU" sz="4000" b="1" dirty="0">
              <a:solidFill>
                <a:srgbClr val="C89717"/>
              </a:solidFill>
              <a:latin typeface="Myriad Pro Light" panose="020B0603030403020204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33741" r="22381" b="61492"/>
          <a:stretch/>
        </p:blipFill>
        <p:spPr>
          <a:xfrm>
            <a:off x="810196" y="3060551"/>
            <a:ext cx="7488833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" y="1"/>
            <a:ext cx="10682511" cy="7552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4210" y="2484487"/>
            <a:ext cx="8640961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31945" r="10169" b="28962"/>
          <a:stretch/>
        </p:blipFill>
        <p:spPr>
          <a:xfrm>
            <a:off x="1026221" y="2412479"/>
            <a:ext cx="8568952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51" y="5364807"/>
            <a:ext cx="275180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" y="1"/>
            <a:ext cx="10682511" cy="7552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4210" y="2484487"/>
            <a:ext cx="8640961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9" t="76648" r="18335" b="8096"/>
          <a:stretch/>
        </p:blipFill>
        <p:spPr>
          <a:xfrm>
            <a:off x="1026219" y="3564607"/>
            <a:ext cx="7704857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0356" y="396255"/>
            <a:ext cx="62646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02284" y="612279"/>
            <a:ext cx="741682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rgbClr val="C89717"/>
                </a:solidFill>
                <a:latin typeface="Myriad Pro Light" panose="020B0603030403020204" pitchFamily="34" charset="0"/>
                <a:ea typeface="+mj-ea"/>
                <a:cs typeface="+mj-cs"/>
              </a:rPr>
              <a:t>УСЛОВИЯ ПОЛУЧЕНИЯ</a:t>
            </a:r>
            <a:endParaRPr lang="ru-RU" sz="4000" b="1" dirty="0">
              <a:solidFill>
                <a:srgbClr val="C89717"/>
              </a:solidFill>
              <a:latin typeface="Myriad Pro Light" panose="020B0603030403020204" pitchFamily="34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31945" r="10169" b="62334"/>
          <a:stretch/>
        </p:blipFill>
        <p:spPr>
          <a:xfrm>
            <a:off x="1026221" y="2916535"/>
            <a:ext cx="856895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7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90316" y="178705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2019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году издательская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группа стала официальным партнером латвийского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издательства </a:t>
            </a:r>
            <a:r>
              <a:rPr lang="ru-RU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Publishing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house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«</a:t>
            </a:r>
            <a:r>
              <a:rPr lang="ru-R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Science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World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»</a:t>
            </a:r>
            <a:endParaRPr lang="ru-RU" sz="22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ПУБЛИКАЦИЯ В ИНОСТРАННОМ ИЗДАТЕЛЬСТВЕ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90570" y="178548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8" y="2988543"/>
            <a:ext cx="3333972" cy="3995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0" y="2988543"/>
            <a:ext cx="3333972" cy="3995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1" y="2988543"/>
            <a:ext cx="3333969" cy="3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23208" y="3060551"/>
            <a:ext cx="3703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Заключение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договора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Подготовка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издания к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печати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Печать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собственной типографии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26220" y="2206073"/>
            <a:ext cx="4320480" cy="41382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4" y="3096591"/>
            <a:ext cx="310647" cy="3174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4" y="3708623"/>
            <a:ext cx="310647" cy="3174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4" y="4320727"/>
            <a:ext cx="310647" cy="31740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35176" y="2212151"/>
            <a:ext cx="377210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D4384"/>
                </a:solidFill>
                <a:latin typeface="Myriad Pro" panose="020B0503030403020204" pitchFamily="34" charset="0"/>
              </a:rPr>
              <a:t>Официальный партнер в России</a:t>
            </a:r>
            <a:endParaRPr lang="ru-RU" sz="2000" dirty="0">
              <a:solidFill>
                <a:srgbClr val="1D4384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34732" y="2228393"/>
            <a:ext cx="3766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D4384"/>
                </a:solidFill>
                <a:latin typeface="Myriad Pro" panose="020B0503030403020204" pitchFamily="34" charset="0"/>
              </a:rPr>
              <a:t>Publishing house «Science World»</a:t>
            </a:r>
            <a:endParaRPr lang="ru-RU" sz="2000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6220" y="2621571"/>
            <a:ext cx="4320480" cy="346331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ПРОЦЕСС ИЗДАНИЯ </a:t>
            </a:r>
          </a:p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 РАСПРОСТРАНЕНИЯ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9596" y="2621571"/>
            <a:ext cx="4320480" cy="346331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63747" y="3060551"/>
            <a:ext cx="37034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Присвоение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ISBN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Отчетность по издательской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деятельности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Продвижение и продажа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международном рынке – размещение 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Amazon.com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0" y="3094015"/>
            <a:ext cx="310647" cy="3174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0" y="3706047"/>
            <a:ext cx="310647" cy="3174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0" y="4579830"/>
            <a:ext cx="310647" cy="31740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339596" y="2206073"/>
            <a:ext cx="4320480" cy="41382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951657" y="5418602"/>
            <a:ext cx="1332570" cy="1332570"/>
            <a:chOff x="4446179" y="642280"/>
            <a:chExt cx="1332570" cy="1332570"/>
          </a:xfrm>
          <a:solidFill>
            <a:srgbClr val="FF0066"/>
          </a:solidFill>
        </p:grpSpPr>
        <p:sp>
          <p:nvSpPr>
            <p:cNvPr id="22" name="Овал 21"/>
            <p:cNvSpPr/>
            <p:nvPr/>
          </p:nvSpPr>
          <p:spPr>
            <a:xfrm>
              <a:off x="4446179" y="642280"/>
              <a:ext cx="1332570" cy="13325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67282" y="1009173"/>
              <a:ext cx="109036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 ПРОМО-</a:t>
              </a:r>
            </a:p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ПЕРИОД</a:t>
              </a:r>
              <a:endParaRPr lang="ru-RU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23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23208" y="3060551"/>
            <a:ext cx="370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Мягкая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обложка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1 экземпляр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издания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26220" y="2206073"/>
            <a:ext cx="4320480" cy="41382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4" y="3096591"/>
            <a:ext cx="310647" cy="3174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4" y="3708623"/>
            <a:ext cx="310647" cy="31740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14252" y="2212151"/>
            <a:ext cx="377210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«БАЗОВЫЙ»</a:t>
            </a:r>
            <a:endParaRPr lang="ru-RU" sz="2000" dirty="0">
              <a:solidFill>
                <a:srgbClr val="1D4384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34732" y="2228393"/>
            <a:ext cx="3766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«ПРЕЗЕНТАЦИЯ»</a:t>
            </a:r>
            <a:endParaRPr lang="ru-RU" sz="2000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6220" y="2621571"/>
            <a:ext cx="4313376" cy="166311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39596" y="2621571"/>
            <a:ext cx="4313376" cy="166311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63747" y="3060551"/>
            <a:ext cx="370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Твердый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переплет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30 экземпляров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издания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0" y="3094015"/>
            <a:ext cx="310647" cy="3174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0" y="3706047"/>
            <a:ext cx="310647" cy="31740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339596" y="2206073"/>
            <a:ext cx="4320480" cy="41382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3324" y="4284687"/>
            <a:ext cx="4313376" cy="122413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46700" y="4284687"/>
            <a:ext cx="4313376" cy="122413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3578" y="4512905"/>
            <a:ext cx="363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8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000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руб.</a:t>
            </a:r>
          </a:p>
          <a:p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допэкземпляр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500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руб.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0688" y="4532649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30 000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руб.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45727" y="1457888"/>
            <a:ext cx="1332570" cy="1332570"/>
            <a:chOff x="4446179" y="642280"/>
            <a:chExt cx="1332570" cy="1332570"/>
          </a:xfrm>
          <a:solidFill>
            <a:srgbClr val="FF0066"/>
          </a:solidFill>
        </p:grpSpPr>
        <p:sp>
          <p:nvSpPr>
            <p:cNvPr id="10" name="Овал 9"/>
            <p:cNvSpPr/>
            <p:nvPr/>
          </p:nvSpPr>
          <p:spPr>
            <a:xfrm>
              <a:off x="4446179" y="642280"/>
              <a:ext cx="1332570" cy="13325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67282" y="1009173"/>
              <a:ext cx="109036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 ПРОМО-</a:t>
              </a:r>
            </a:p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ПЕРИОД</a:t>
              </a:r>
              <a:endParaRPr lang="ru-RU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98430" y="269846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ИЗДАТЕЛЬСКИЕ ПАКЕТЫ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9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В 2019</a:t>
            </a:r>
            <a:r>
              <a:rPr lang="en-US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ГОДУ МЫ РАСШИРЯЕМ 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КНИГОИЗДАТЕЛЬСКОЕ НАПРАВЛЕНИЕ</a:t>
            </a:r>
            <a:endParaRPr lang="ru-RU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78348" y="1764407"/>
            <a:ext cx="8136904" cy="371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 литературы для вузов и колледжей – Издательство «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КНОРУС»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новинок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литературы – Издательство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«РУСАЙНС»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новинок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иностранном издательстве-партнере – Издательство «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Направление открыто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16" y="1869644"/>
            <a:ext cx="269875" cy="2757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16" y="3276575"/>
            <a:ext cx="269875" cy="2757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16" y="4356695"/>
            <a:ext cx="269875" cy="27574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90570" y="1764407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156" y="6680565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02884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06540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12479"/>
            <a:ext cx="10693400" cy="15121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R:\Реклама\РЕКЛАМА(новая)\!!!Макеты\Фирменные элементы 2013-2016\КНОРУС\knorus_300x300 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7795" y="180231"/>
            <a:ext cx="1889345" cy="188934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2164" y="2484487"/>
            <a:ext cx="6048672" cy="1368152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ЖДЕМ ВАШИХ ЗАЯВОК</a:t>
            </a:r>
            <a:endParaRPr lang="ru-RU" sz="32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42844" y="1944216"/>
            <a:ext cx="3763003" cy="5076775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ИЗДАТЕЛЬСТВО «КНОРУС»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E-mail: smn@knorus.ru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ИЗДАТЕЛЬСТВО «РУСАЙНС»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E-mail: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autor@ru-science.com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ИЗДАТЕЛЬСТВО «SCIENCE WORLD»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E-mail: welcome@zin-pas.com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Единый номер телефона: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Тел.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: +7 (495) 741-46-28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:\Реклама\РЕКЛАМА(новая)\!!!2017\_ЛОГОТИПЫ\knorus_300x300 px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644" y="972319"/>
            <a:ext cx="925623" cy="92562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41930" y="1945298"/>
            <a:ext cx="23289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ИЗДАТЕЛЬСТВО «КНОРУС»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16" y="5724847"/>
            <a:ext cx="2143115" cy="9639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9"/>
          <a:stretch/>
        </p:blipFill>
        <p:spPr>
          <a:xfrm>
            <a:off x="7154783" y="5877066"/>
            <a:ext cx="1288261" cy="63986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82204" y="6651659"/>
            <a:ext cx="533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Бакалавриат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    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Специалитет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 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Магистратура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10196" y="6804192"/>
            <a:ext cx="72008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322364" y="6804192"/>
            <a:ext cx="72008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906540" y="6804192"/>
            <a:ext cx="72008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ИЗДАНИЕ УЧЕБНОЙ ЛИТЕРАТУРЫ </a:t>
            </a:r>
            <a:endParaRPr lang="en-US" sz="2300" b="1" dirty="0" smtClean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ДЛЯ ВУЗОВ И КОЛЛЕДЖЕЙ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17139" y="6651659"/>
            <a:ext cx="533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Среднее профессиональное образование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28" y="2037423"/>
            <a:ext cx="3604584" cy="43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6" y="1908879"/>
            <a:ext cx="3424356" cy="410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88" y="2052919"/>
            <a:ext cx="36045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12" y="1980911"/>
            <a:ext cx="3150222" cy="39679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ИЗДАНИЕ УЧЕБНОЙ ЛИТЕРАТУРЫ </a:t>
            </a:r>
            <a:endParaRPr lang="en-US" sz="2300" b="1" dirty="0" smtClean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ДЛЯ ВУЗОВ И КОЛЛЕДЖЕЙ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868" y="1473076"/>
            <a:ext cx="1800200" cy="4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1D438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</a:t>
            </a:r>
            <a:endParaRPr lang="ru-RU" sz="2200" dirty="0">
              <a:solidFill>
                <a:srgbClr val="1D4384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50356" y="1473076"/>
            <a:ext cx="1504564" cy="4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1D438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</a:t>
            </a:r>
            <a:endParaRPr lang="ru-RU" sz="2200" dirty="0">
              <a:solidFill>
                <a:srgbClr val="1D4384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098" y="6323873"/>
            <a:ext cx="1504564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22364" y="6323873"/>
            <a:ext cx="1504564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50" y="1980911"/>
            <a:ext cx="360491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51" y="2574942"/>
            <a:ext cx="3164233" cy="37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2676" y="2412479"/>
            <a:ext cx="3186414" cy="401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5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98576" y="1843995"/>
            <a:ext cx="2251980" cy="422430"/>
          </a:xfrm>
          <a:prstGeom prst="rect">
            <a:avLst/>
          </a:prstGeom>
          <a:solidFill>
            <a:srgbClr val="1D43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829" y="1651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ИЗДАНИЕ УЧЕБНОЙ ЛИТЕРАТУРЫ </a:t>
            </a:r>
            <a:endParaRPr lang="en-US" sz="2300" b="1" dirty="0" smtClean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ДЛЯ ВУЗОВ И КОЛЛЕДЖЕЙ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3986" y="1837063"/>
            <a:ext cx="1606530" cy="41549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ИЗДАНИЕ</a:t>
            </a: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70436" y="2252561"/>
            <a:ext cx="0" cy="657042"/>
          </a:xfrm>
          <a:prstGeom prst="straightConnector1">
            <a:avLst/>
          </a:prstGeom>
          <a:ln w="57150">
            <a:solidFill>
              <a:srgbClr val="1D43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8312" y="3241149"/>
            <a:ext cx="53467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Логотип вуза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на обложке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Твердый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переплет. Цветная печать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Редакционная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подготовка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текста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Срок издания – от 4 месяцев</a:t>
            </a:r>
            <a:endParaRPr lang="ru-RU" sz="2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18308" y="2909603"/>
            <a:ext cx="6984776" cy="295926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420591"/>
            <a:ext cx="317106" cy="32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924647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428703"/>
            <a:ext cx="317106" cy="324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932759"/>
            <a:ext cx="317106" cy="324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18308" y="1837063"/>
            <a:ext cx="6984776" cy="42243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14852" y="1843995"/>
            <a:ext cx="2088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ОТЧЕТНОСТЬ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59404" y="1843995"/>
            <a:ext cx="11913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БОНУСЫ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54812" y="1843995"/>
            <a:ext cx="0" cy="408566"/>
          </a:xfrm>
          <a:prstGeom prst="line">
            <a:avLst/>
          </a:prstGeom>
          <a:ln w="28575">
            <a:solidFill>
              <a:srgbClr val="1D4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2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102832" y="1843995"/>
            <a:ext cx="2251980" cy="422430"/>
          </a:xfrm>
          <a:prstGeom prst="rect">
            <a:avLst/>
          </a:prstGeom>
          <a:solidFill>
            <a:srgbClr val="1D43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829" y="1651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ИЗДАНИЕ УЧЕБНОЙ ЛИТЕРАТУРЫ </a:t>
            </a:r>
            <a:endParaRPr lang="en-US" sz="2300" b="1" dirty="0" smtClean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ДЛЯ ВУЗОВ И КОЛЛЕДЖЕЙ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4852" y="1843995"/>
            <a:ext cx="2088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ОТЧЕТНОСТЬ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3986" y="1837063"/>
            <a:ext cx="1606530" cy="41549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 </a:t>
            </a:r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ИЗДАНИЕ</a:t>
            </a:r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</a:t>
            </a:r>
            <a:endParaRPr lang="ru-RU" dirty="0">
              <a:solidFill>
                <a:srgbClr val="1D438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9404" y="1843995"/>
            <a:ext cx="11913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БОНУСЫ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74692" y="2252561"/>
            <a:ext cx="0" cy="657042"/>
          </a:xfrm>
          <a:prstGeom prst="straightConnector1">
            <a:avLst/>
          </a:prstGeom>
          <a:ln w="57150">
            <a:solidFill>
              <a:srgbClr val="1D43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8312" y="3241149"/>
            <a:ext cx="72189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Авторское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вознаграждение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Бесплатные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авторские экземпляры</a:t>
            </a:r>
          </a:p>
          <a:p>
            <a:pPr>
              <a:lnSpc>
                <a:spcPct val="150000"/>
              </a:lnSpc>
            </a:pPr>
            <a:r>
              <a:rPr lang="ru-RU" sz="2200" kern="1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Программа </a:t>
            </a:r>
            <a:r>
              <a:rPr lang="ru-RU" sz="2200" kern="10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лояльности </a:t>
            </a:r>
            <a:r>
              <a:rPr lang="ru-RU" sz="2200" kern="1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для </a:t>
            </a:r>
            <a:r>
              <a:rPr lang="ru-RU" sz="2200" kern="10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постоянных </a:t>
            </a:r>
            <a:r>
              <a:rPr lang="ru-RU" sz="2200" kern="1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авторов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Подача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книг на конкурсы: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внутрииздательские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национальные</a:t>
            </a:r>
            <a:endParaRPr lang="ru-RU" sz="2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18308" y="2909603"/>
            <a:ext cx="6984776" cy="346331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420591"/>
            <a:ext cx="317106" cy="32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924647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428703"/>
            <a:ext cx="317106" cy="324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932759"/>
            <a:ext cx="317106" cy="324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18308" y="1837063"/>
            <a:ext cx="6984776" cy="42243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2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26820" y="1843995"/>
            <a:ext cx="2395996" cy="422430"/>
          </a:xfrm>
          <a:prstGeom prst="rect">
            <a:avLst/>
          </a:prstGeom>
          <a:solidFill>
            <a:srgbClr val="1D43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829" y="1651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ИЗДАНИЕ УЧЕБНОЙ ЛИТЕРАТУРЫ </a:t>
            </a:r>
            <a:endParaRPr lang="en-US" sz="2300" b="1" dirty="0" smtClean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ДЛЯ ВУЗОВ И КОЛЛЕДЖЕЙ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578948" y="2252561"/>
            <a:ext cx="0" cy="657042"/>
          </a:xfrm>
          <a:prstGeom prst="straightConnector1">
            <a:avLst/>
          </a:prstGeom>
          <a:ln w="57150">
            <a:solidFill>
              <a:srgbClr val="1D43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8312" y="3241149"/>
            <a:ext cx="63548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Справки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 сигнальные экземпляры 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Передача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Российскую книжную палату (РКП)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Добавление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ЭБС BOOK.ru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Размещение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НЭБ eLibrary.ru</a:t>
            </a:r>
            <a:endParaRPr lang="ru-RU" sz="2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18308" y="1837063"/>
            <a:ext cx="6984776" cy="42243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18308" y="2909603"/>
            <a:ext cx="6984776" cy="295926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420591"/>
            <a:ext cx="317106" cy="32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924647"/>
            <a:ext cx="317106" cy="324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428703"/>
            <a:ext cx="317106" cy="324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932759"/>
            <a:ext cx="317106" cy="324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083986" y="1837063"/>
            <a:ext cx="1606530" cy="41549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 </a:t>
            </a:r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ИЗДАНИЕ</a:t>
            </a:r>
            <a:r>
              <a:rPr lang="en-US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 </a:t>
            </a:r>
            <a:endParaRPr lang="ru-RU" dirty="0">
              <a:solidFill>
                <a:srgbClr val="1D4384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4852" y="1843995"/>
            <a:ext cx="2088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ОТЧЕТНОСТЬ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59404" y="1843995"/>
            <a:ext cx="11913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БОНУСЫ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8228" y="6286683"/>
            <a:ext cx="8568952" cy="446276"/>
          </a:xfrm>
          <a:prstGeom prst="rect">
            <a:avLst/>
          </a:prstGeom>
          <a:solidFill>
            <a:srgbClr val="1D438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ОБЯЗАТЕЛЬНО ВКЛЮЧИТЕ КНИГУ В РАБОЧУЮ ПРОГРАММУ</a:t>
            </a:r>
            <a:endParaRPr lang="ru-RU" sz="23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22564" y="1843995"/>
            <a:ext cx="0" cy="408566"/>
          </a:xfrm>
          <a:prstGeom prst="line">
            <a:avLst/>
          </a:prstGeom>
          <a:ln w="28575">
            <a:solidFill>
              <a:srgbClr val="1D4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8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ИЗДАНИЕ НАУЧНОЙ ЛИТЕРАТУРЫ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4572" y="1836415"/>
            <a:ext cx="29847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ИЗДАТЕЛЬСТВО «РУСАЙНС»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4" descr="R:\Реклама\РЕКЛАМА(новая)\!!!Макеты\Фирменные элементы 2013-2016\Ru-Science\ru-science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678" y="1179089"/>
            <a:ext cx="1255094" cy="58531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850756" y="5940871"/>
            <a:ext cx="345638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D438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Сборники статей, </a:t>
            </a:r>
            <a:endParaRPr lang="ru-RU" sz="2000" dirty="0" smtClean="0">
              <a:solidFill>
                <a:srgbClr val="1D4384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D438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</a:t>
            </a:r>
            <a:r>
              <a:rPr lang="ru-RU" sz="2000" dirty="0">
                <a:solidFill>
                  <a:srgbClr val="1D438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62324" y="5940871"/>
            <a:ext cx="2088232" cy="40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D438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Монографии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6" y="2060975"/>
            <a:ext cx="3657945" cy="4383952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20" y="2052440"/>
            <a:ext cx="3658788" cy="43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98576" y="1843995"/>
            <a:ext cx="2251980" cy="422430"/>
          </a:xfrm>
          <a:prstGeom prst="rect">
            <a:avLst/>
          </a:prstGeom>
          <a:solidFill>
            <a:srgbClr val="1D43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829" y="1651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98430" y="279942"/>
            <a:ext cx="5472234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УСЛОВИЯ РАБОТЫ С РУСАЙНС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3986" y="1837063"/>
            <a:ext cx="1606530" cy="41549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ИЗДАНИЕ</a:t>
            </a: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70436" y="2252561"/>
            <a:ext cx="0" cy="657042"/>
          </a:xfrm>
          <a:prstGeom prst="straightConnector1">
            <a:avLst/>
          </a:prstGeom>
          <a:ln w="57150">
            <a:solidFill>
              <a:srgbClr val="1D43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8312" y="3241149"/>
            <a:ext cx="53467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Логотип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вуза на обложке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Авторская редакция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Срок издания – 15 дней</a:t>
            </a:r>
            <a:endParaRPr lang="ru-RU" sz="2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18308" y="2909603"/>
            <a:ext cx="6984776" cy="2383196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420591"/>
            <a:ext cx="317106" cy="32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3924647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4" y="4428703"/>
            <a:ext cx="317106" cy="324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18308" y="1837063"/>
            <a:ext cx="6984776" cy="422430"/>
          </a:xfrm>
          <a:prstGeom prst="rect">
            <a:avLst/>
          </a:prstGeom>
          <a:noFill/>
          <a:ln w="28575">
            <a:solidFill>
              <a:srgbClr val="1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14852" y="1843995"/>
            <a:ext cx="2088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ОТЧЕТНОСТЬ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59404" y="1843995"/>
            <a:ext cx="11913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БОНУСЫ</a:t>
            </a:r>
            <a:endParaRPr lang="ru-RU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54812" y="1843995"/>
            <a:ext cx="0" cy="408566"/>
          </a:xfrm>
          <a:prstGeom prst="line">
            <a:avLst/>
          </a:prstGeom>
          <a:ln w="28575">
            <a:solidFill>
              <a:srgbClr val="1D4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71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10077</TotalTime>
  <Words>404</Words>
  <Application>Microsoft Office PowerPoint</Application>
  <PresentationFormat>Произвольный</PresentationFormat>
  <Paragraphs>135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Myriad Arabic</vt:lpstr>
      <vt:lpstr>Myriad Pro</vt:lpstr>
      <vt:lpstr>Myriad Pro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gmv</dc:creator>
  <cp:lastModifiedBy>Ермилова Диана Борисовна</cp:lastModifiedBy>
  <cp:revision>1097</cp:revision>
  <cp:lastPrinted>2019-05-31T13:20:34Z</cp:lastPrinted>
  <dcterms:created xsi:type="dcterms:W3CDTF">2017-02-22T11:43:36Z</dcterms:created>
  <dcterms:modified xsi:type="dcterms:W3CDTF">2019-06-19T07:34:31Z</dcterms:modified>
</cp:coreProperties>
</file>