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29" r:id="rId1"/>
  </p:sldMasterIdLst>
  <p:notesMasterIdLst>
    <p:notesMasterId r:id="rId59"/>
  </p:notesMasterIdLst>
  <p:handoutMasterIdLst>
    <p:handoutMasterId r:id="rId60"/>
  </p:handoutMasterIdLst>
  <p:sldIdLst>
    <p:sldId id="256" r:id="rId2"/>
    <p:sldId id="854" r:id="rId3"/>
    <p:sldId id="855" r:id="rId4"/>
    <p:sldId id="838" r:id="rId5"/>
    <p:sldId id="614" r:id="rId6"/>
    <p:sldId id="850" r:id="rId7"/>
    <p:sldId id="852" r:id="rId8"/>
    <p:sldId id="839" r:id="rId9"/>
    <p:sldId id="842" r:id="rId10"/>
    <p:sldId id="829" r:id="rId11"/>
    <p:sldId id="830" r:id="rId12"/>
    <p:sldId id="668" r:id="rId13"/>
    <p:sldId id="840" r:id="rId14"/>
    <p:sldId id="521" r:id="rId15"/>
    <p:sldId id="522" r:id="rId16"/>
    <p:sldId id="523" r:id="rId17"/>
    <p:sldId id="524" r:id="rId18"/>
    <p:sldId id="525" r:id="rId19"/>
    <p:sldId id="725" r:id="rId20"/>
    <p:sldId id="726" r:id="rId21"/>
    <p:sldId id="822" r:id="rId22"/>
    <p:sldId id="853" r:id="rId23"/>
    <p:sldId id="856" r:id="rId24"/>
    <p:sldId id="826" r:id="rId25"/>
    <p:sldId id="827" r:id="rId26"/>
    <p:sldId id="863" r:id="rId27"/>
    <p:sldId id="844" r:id="rId28"/>
    <p:sldId id="845" r:id="rId29"/>
    <p:sldId id="846" r:id="rId30"/>
    <p:sldId id="847" r:id="rId31"/>
    <p:sldId id="848" r:id="rId32"/>
    <p:sldId id="849" r:id="rId33"/>
    <p:sldId id="860" r:id="rId34"/>
    <p:sldId id="861" r:id="rId35"/>
    <p:sldId id="862" r:id="rId36"/>
    <p:sldId id="770" r:id="rId37"/>
    <p:sldId id="859" r:id="rId38"/>
    <p:sldId id="773" r:id="rId39"/>
    <p:sldId id="774" r:id="rId40"/>
    <p:sldId id="775" r:id="rId41"/>
    <p:sldId id="776" r:id="rId42"/>
    <p:sldId id="777" r:id="rId43"/>
    <p:sldId id="778" r:id="rId44"/>
    <p:sldId id="779" r:id="rId45"/>
    <p:sldId id="780" r:id="rId46"/>
    <p:sldId id="841" r:id="rId47"/>
    <p:sldId id="782" r:id="rId48"/>
    <p:sldId id="783" r:id="rId49"/>
    <p:sldId id="784" r:id="rId50"/>
    <p:sldId id="785" r:id="rId51"/>
    <p:sldId id="786" r:id="rId52"/>
    <p:sldId id="787" r:id="rId53"/>
    <p:sldId id="836" r:id="rId54"/>
    <p:sldId id="788" r:id="rId55"/>
    <p:sldId id="858" r:id="rId56"/>
    <p:sldId id="857" r:id="rId57"/>
    <p:sldId id="667" r:id="rId58"/>
  </p:sldIdLst>
  <p:sldSz cx="9144000" cy="6858000" type="screen4x3"/>
  <p:notesSz cx="6742113" cy="987266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p15:clr>
            <a:srgbClr val="A4A3A4"/>
          </p15:clr>
        </p15:guide>
        <p15:guide id="2" pos="212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hael Warden" initials="JMW" lastIdx="19" clrIdx="0"/>
  <p:cmAuthor id="1" name="Reed Elsevier" initials="RE" lastIdx="7" clrIdx="1"/>
  <p:cmAuthor id="2" name="Oba, Ikuko" initials="IO"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A7BF"/>
    <a:srgbClr val="006699"/>
    <a:srgbClr val="007398"/>
    <a:srgbClr val="003399"/>
    <a:srgbClr val="FF9933"/>
    <a:srgbClr val="363636"/>
    <a:srgbClr val="000066"/>
    <a:srgbClr val="67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56" autoAdjust="0"/>
    <p:restoredTop sz="95560" autoAdjust="0"/>
  </p:normalViewPr>
  <p:slideViewPr>
    <p:cSldViewPr>
      <p:cViewPr varScale="1">
        <p:scale>
          <a:sx n="108" d="100"/>
          <a:sy n="108" d="100"/>
        </p:scale>
        <p:origin x="16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8"/>
    </p:cViewPr>
  </p:sorterViewPr>
  <p:notesViewPr>
    <p:cSldViewPr>
      <p:cViewPr varScale="1">
        <p:scale>
          <a:sx n="53" d="100"/>
          <a:sy n="53" d="100"/>
        </p:scale>
        <p:origin x="-2820" y="-102"/>
      </p:cViewPr>
      <p:guideLst>
        <p:guide orient="horz" pos="3110"/>
        <p:guide pos="212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3633"/>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18971" y="0"/>
            <a:ext cx="2921582" cy="493633"/>
          </a:xfrm>
          <a:prstGeom prst="rect">
            <a:avLst/>
          </a:prstGeom>
        </p:spPr>
        <p:txBody>
          <a:bodyPr vert="horz" lIns="91440" tIns="45720" rIns="91440" bIns="45720" rtlCol="0"/>
          <a:lstStyle>
            <a:lvl1pPr algn="r">
              <a:defRPr sz="1200"/>
            </a:lvl1pPr>
          </a:lstStyle>
          <a:p>
            <a:pPr>
              <a:defRPr/>
            </a:pPr>
            <a:fld id="{77716056-263B-49D1-B203-C479EB78C652}" type="datetimeFigureOut">
              <a:rPr lang="en-US"/>
              <a:pPr>
                <a:defRPr/>
              </a:pPr>
              <a:t>11/7/2016</a:t>
            </a:fld>
            <a:endParaRPr lang="en-US"/>
          </a:p>
        </p:txBody>
      </p:sp>
      <p:sp>
        <p:nvSpPr>
          <p:cNvPr id="4" name="Footer Placeholder 3"/>
          <p:cNvSpPr>
            <a:spLocks noGrp="1"/>
          </p:cNvSpPr>
          <p:nvPr>
            <p:ph type="ftr" sz="quarter" idx="2"/>
          </p:nvPr>
        </p:nvSpPr>
        <p:spPr>
          <a:xfrm>
            <a:off x="0" y="9377316"/>
            <a:ext cx="2921582" cy="493633"/>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18971" y="9377316"/>
            <a:ext cx="2921582" cy="493633"/>
          </a:xfrm>
          <a:prstGeom prst="rect">
            <a:avLst/>
          </a:prstGeom>
        </p:spPr>
        <p:txBody>
          <a:bodyPr vert="horz" lIns="91440" tIns="45720" rIns="91440" bIns="45720" rtlCol="0" anchor="b"/>
          <a:lstStyle>
            <a:lvl1pPr algn="r">
              <a:defRPr sz="1200"/>
            </a:lvl1pPr>
          </a:lstStyle>
          <a:p>
            <a:pPr>
              <a:defRPr/>
            </a:pPr>
            <a:fld id="{169C17BD-C5BE-4941-8F14-425F1179B9FE}" type="slidenum">
              <a:rPr lang="en-US"/>
              <a:pPr>
                <a:defRPr/>
              </a:pPr>
              <a:t>‹#›</a:t>
            </a:fld>
            <a:endParaRPr lang="en-US"/>
          </a:p>
        </p:txBody>
      </p:sp>
    </p:spTree>
    <p:extLst>
      <p:ext uri="{BB962C8B-B14F-4D97-AF65-F5344CB8AC3E}">
        <p14:creationId xmlns:p14="http://schemas.microsoft.com/office/powerpoint/2010/main" val="3217323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3633"/>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18971" y="0"/>
            <a:ext cx="2921582" cy="493633"/>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2426696A-71A6-4EF4-9DEC-1619E935790C}" type="datetimeFigureOut">
              <a:rPr lang="en-US"/>
              <a:pPr>
                <a:defRPr/>
              </a:pPr>
              <a:t>11/7/2016</a:t>
            </a:fld>
            <a:endParaRPr lang="en-US"/>
          </a:p>
        </p:txBody>
      </p:sp>
      <p:sp>
        <p:nvSpPr>
          <p:cNvPr id="4" name="Slide Image Placeholder 3"/>
          <p:cNvSpPr>
            <a:spLocks noGrp="1" noRot="1" noChangeAspect="1"/>
          </p:cNvSpPr>
          <p:nvPr>
            <p:ph type="sldImg" idx="2"/>
          </p:nvPr>
        </p:nvSpPr>
        <p:spPr>
          <a:xfrm>
            <a:off x="903288" y="739775"/>
            <a:ext cx="4935537" cy="3703638"/>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74212" y="4689515"/>
            <a:ext cx="5393690" cy="4442698"/>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377316"/>
            <a:ext cx="2921582" cy="493633"/>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18971" y="9377316"/>
            <a:ext cx="2921582" cy="493633"/>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23BA32C3-6889-4CDA-A6BC-4CA1EE679A06}" type="slidenum">
              <a:rPr lang="en-US"/>
              <a:pPr>
                <a:defRPr/>
              </a:pPr>
              <a:t>‹#›</a:t>
            </a:fld>
            <a:endParaRPr lang="en-US"/>
          </a:p>
        </p:txBody>
      </p:sp>
    </p:spTree>
    <p:extLst>
      <p:ext uri="{BB962C8B-B14F-4D97-AF65-F5344CB8AC3E}">
        <p14:creationId xmlns:p14="http://schemas.microsoft.com/office/powerpoint/2010/main" val="18921503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B0726D7A-1550-49B3-8C85-C31366CE1C07}" type="slidenum">
              <a:rPr lang="en-US" smtClean="0"/>
              <a:pPr>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kumimoji="0" lang="ru-RU"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22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kumimoji="0" 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32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kumimoji="0" 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142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kumimoji="0" 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245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kumimoji="0" lang="ru-R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449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kumimoji="0" lang="ru-RU" smtClean="0"/>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4.jpe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Main Title Slide">
    <p:spTree>
      <p:nvGrpSpPr>
        <p:cNvPr id="1" name=""/>
        <p:cNvGrpSpPr/>
        <p:nvPr/>
      </p:nvGrpSpPr>
      <p:grpSpPr>
        <a:xfrm>
          <a:off x="0" y="0"/>
          <a:ext cx="0" cy="0"/>
          <a:chOff x="0" y="0"/>
          <a:chExt cx="0" cy="0"/>
        </a:xfrm>
      </p:grpSpPr>
      <p:sp>
        <p:nvSpPr>
          <p:cNvPr id="11" name="Rectangle 10"/>
          <p:cNvSpPr/>
          <p:nvPr/>
        </p:nvSpPr>
        <p:spPr>
          <a:xfrm>
            <a:off x="6917465" y="1215025"/>
            <a:ext cx="2228028" cy="4836525"/>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21072" y="1334264"/>
            <a:ext cx="2304488" cy="5096698"/>
          </a:xfrm>
          <a:prstGeom prst="rect">
            <a:avLst/>
          </a:prstGeom>
        </p:spPr>
      </p:pic>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32598" y="1215024"/>
            <a:ext cx="2209588" cy="4836526"/>
          </a:xfrm>
          <a:prstGeom prst="rect">
            <a:avLst/>
          </a:prstGeom>
        </p:spPr>
      </p:pic>
      <p:sp>
        <p:nvSpPr>
          <p:cNvPr id="18" name="Rectangle 17"/>
          <p:cNvSpPr/>
          <p:nvPr/>
        </p:nvSpPr>
        <p:spPr>
          <a:xfrm>
            <a:off x="6842031" y="1215024"/>
            <a:ext cx="2303462" cy="5094287"/>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7" name="Picture 3" descr="Elsevier_W_Research_Information_1b_aw.eps"/>
          <p:cNvPicPr>
            <a:picLocks/>
          </p:cNvPicPr>
          <p:nvPr/>
        </p:nvPicPr>
        <p:blipFill>
          <a:blip r:embed="rId4" cstate="screen">
            <a:extLst>
              <a:ext uri="{28A0092B-C50C-407E-A947-70E740481C1C}">
                <a14:useLocalDpi xmlns:a14="http://schemas.microsoft.com/office/drawing/2010/main"/>
              </a:ext>
            </a:extLst>
          </a:blip>
          <a:srcRect/>
          <a:stretch>
            <a:fillRect/>
          </a:stretch>
        </p:blipFill>
        <p:spPr bwMode="auto">
          <a:xfrm>
            <a:off x="7429890" y="2658533"/>
            <a:ext cx="1717200" cy="171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7"/>
          <p:cNvSpPr>
            <a:spLocks noGrp="1"/>
          </p:cNvSpPr>
          <p:nvPr>
            <p:ph type="body" sz="quarter" idx="17" hasCustomPrompt="1"/>
          </p:nvPr>
        </p:nvSpPr>
        <p:spPr>
          <a:xfrm>
            <a:off x="257175" y="4709826"/>
            <a:ext cx="5483225" cy="527050"/>
          </a:xfrm>
          <a:prstGeom prst="rect">
            <a:avLst/>
          </a:prstGeom>
        </p:spPr>
        <p:txBody>
          <a:bodyPr>
            <a:normAutofit/>
          </a:bodyPr>
          <a:lstStyle>
            <a:lvl1pPr marL="0" indent="0">
              <a:buNone/>
              <a:defRPr sz="2000"/>
            </a:lvl1pPr>
          </a:lstStyle>
          <a:p>
            <a:pPr lvl="0"/>
            <a:r>
              <a:rPr lang="en-US" dirty="0" smtClean="0"/>
              <a:t>Click to add author’s name and job title</a:t>
            </a:r>
            <a:endParaRPr lang="en-GB" dirty="0"/>
          </a:p>
        </p:txBody>
      </p:sp>
      <p:sp>
        <p:nvSpPr>
          <p:cNvPr id="13" name="Rectangle 12"/>
          <p:cNvSpPr/>
          <p:nvPr/>
        </p:nvSpPr>
        <p:spPr>
          <a:xfrm>
            <a:off x="-18440" y="26612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32449" y="2658533"/>
            <a:ext cx="1714500" cy="1714500"/>
          </a:xfrm>
          <a:prstGeom prst="rect">
            <a:avLst/>
          </a:prstGeom>
        </p:spPr>
      </p:pic>
      <p:sp>
        <p:nvSpPr>
          <p:cNvPr id="15" name="Title 1"/>
          <p:cNvSpPr>
            <a:spLocks noGrp="1"/>
          </p:cNvSpPr>
          <p:nvPr>
            <p:ph type="ctrTitle"/>
          </p:nvPr>
        </p:nvSpPr>
        <p:spPr>
          <a:xfrm>
            <a:off x="257174" y="2781300"/>
            <a:ext cx="7032625" cy="1470025"/>
          </a:xfrm>
          <a:prstGeom prst="rect">
            <a:avLst/>
          </a:prstGeom>
        </p:spPr>
        <p:txBody>
          <a:bodyPr anchor="ctr" anchorCtr="0">
            <a:noAutofit/>
          </a:bodyPr>
          <a:lstStyle>
            <a:lvl1pPr>
              <a:defRPr sz="3600" b="1" i="0" baseline="0">
                <a:solidFill>
                  <a:schemeClr val="bg1"/>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pic>
        <p:nvPicPr>
          <p:cNvPr id="2050" name="Picture 2" descr="C:\Users\jamesc\Documents\Product Information\ERI General\Artfile Archive\Product Logos\Product Logos\Solution Suite Wordmarks 151 Orange\Ppt and Web\ELS_RI_Wordmark_151_RGB.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19099" y="2186256"/>
            <a:ext cx="3453293" cy="26453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3"/>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9"/>
          <p:cNvSpPr>
            <a:spLocks noGrp="1"/>
          </p:cNvSpPr>
          <p:nvPr>
            <p:ph type="body" sz="quarter" idx="18" hasCustomPrompt="1"/>
          </p:nvPr>
        </p:nvSpPr>
        <p:spPr>
          <a:xfrm>
            <a:off x="257175" y="5303344"/>
            <a:ext cx="3508375" cy="440748"/>
          </a:xfrm>
          <a:prstGeom prst="rect">
            <a:avLst/>
          </a:prstGeom>
        </p:spPr>
        <p:txBody>
          <a:bodyPr/>
          <a:lstStyle>
            <a:lvl1pPr marL="0" indent="0">
              <a:buNone/>
              <a:defRPr sz="1400" b="0"/>
            </a:lvl1pPr>
          </a:lstStyle>
          <a:p>
            <a:pPr lvl="0"/>
            <a:r>
              <a:rPr lang="en-US" dirty="0" smtClean="0"/>
              <a:t>Click to add date</a:t>
            </a:r>
          </a:p>
        </p:txBody>
      </p:sp>
    </p:spTree>
    <p:extLst>
      <p:ext uri="{BB962C8B-B14F-4D97-AF65-F5344CB8AC3E}">
        <p14:creationId xmlns:p14="http://schemas.microsoft.com/office/powerpoint/2010/main" val="40743133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s &amp; Text Content Slide">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101600" y="1494886"/>
            <a:ext cx="2806700" cy="2209800"/>
          </a:xfrm>
          <a:prstGeom prst="rect">
            <a:avLst/>
          </a:prstGeom>
        </p:spPr>
        <p:txBody>
          <a:bodyPr/>
          <a:lstStyle/>
          <a:p>
            <a:r>
              <a:rPr lang="en-US" smtClean="0"/>
              <a:t>Click icon to add picture</a:t>
            </a:r>
            <a:endParaRPr lang="en-GB"/>
          </a:p>
        </p:txBody>
      </p:sp>
      <p:sp>
        <p:nvSpPr>
          <p:cNvPr id="10" name="Picture Placeholder 6"/>
          <p:cNvSpPr>
            <a:spLocks noGrp="1"/>
          </p:cNvSpPr>
          <p:nvPr>
            <p:ph type="pic" sz="quarter" idx="12"/>
          </p:nvPr>
        </p:nvSpPr>
        <p:spPr>
          <a:xfrm>
            <a:off x="6076950" y="1494886"/>
            <a:ext cx="2806700" cy="2209800"/>
          </a:xfrm>
          <a:prstGeom prst="rect">
            <a:avLst/>
          </a:prstGeom>
        </p:spPr>
        <p:txBody>
          <a:bodyPr/>
          <a:lstStyle/>
          <a:p>
            <a:r>
              <a:rPr lang="en-US" smtClean="0"/>
              <a:t>Click icon to add picture</a:t>
            </a:r>
            <a:endParaRPr lang="en-GB"/>
          </a:p>
        </p:txBody>
      </p:sp>
      <p:sp>
        <p:nvSpPr>
          <p:cNvPr id="11" name="Picture Placeholder 6"/>
          <p:cNvSpPr>
            <a:spLocks noGrp="1"/>
          </p:cNvSpPr>
          <p:nvPr>
            <p:ph type="pic" sz="quarter" idx="13"/>
          </p:nvPr>
        </p:nvSpPr>
        <p:spPr>
          <a:xfrm>
            <a:off x="3089275" y="1494886"/>
            <a:ext cx="2806700" cy="2209800"/>
          </a:xfrm>
          <a:prstGeom prst="rect">
            <a:avLst/>
          </a:prstGeom>
        </p:spPr>
        <p:txBody>
          <a:bodyPr/>
          <a:lstStyle/>
          <a:p>
            <a:r>
              <a:rPr lang="en-US" smtClean="0"/>
              <a:t>Click icon to add picture</a:t>
            </a:r>
            <a:endParaRPr lang="en-GB"/>
          </a:p>
        </p:txBody>
      </p:sp>
      <p:sp>
        <p:nvSpPr>
          <p:cNvPr id="9" name="Picture Placeholder 8"/>
          <p:cNvSpPr>
            <a:spLocks noGrp="1"/>
          </p:cNvSpPr>
          <p:nvPr>
            <p:ph type="pic" sz="quarter" idx="14"/>
          </p:nvPr>
        </p:nvSpPr>
        <p:spPr>
          <a:xfrm>
            <a:off x="126208" y="3872962"/>
            <a:ext cx="2782092" cy="2235737"/>
          </a:xfrm>
          <a:prstGeom prst="rect">
            <a:avLst/>
          </a:prstGeom>
        </p:spPr>
        <p:txBody>
          <a:bodyPr/>
          <a:lstStyle/>
          <a:p>
            <a:r>
              <a:rPr lang="en-US" smtClean="0"/>
              <a:t>Click icon to add picture</a:t>
            </a:r>
            <a:endParaRPr lang="en-GB"/>
          </a:p>
        </p:txBody>
      </p:sp>
      <p:sp>
        <p:nvSpPr>
          <p:cNvPr id="14" name="Picture Placeholder 8"/>
          <p:cNvSpPr>
            <a:spLocks noGrp="1"/>
          </p:cNvSpPr>
          <p:nvPr>
            <p:ph type="pic" sz="quarter" idx="15"/>
          </p:nvPr>
        </p:nvSpPr>
        <p:spPr>
          <a:xfrm>
            <a:off x="3113883" y="3890421"/>
            <a:ext cx="2782092" cy="2235737"/>
          </a:xfrm>
          <a:prstGeom prst="rect">
            <a:avLst/>
          </a:prstGeom>
        </p:spPr>
        <p:txBody>
          <a:bodyPr/>
          <a:lstStyle/>
          <a:p>
            <a:r>
              <a:rPr lang="en-US" smtClean="0"/>
              <a:t>Click icon to add picture</a:t>
            </a:r>
            <a:endParaRPr lang="en-GB"/>
          </a:p>
        </p:txBody>
      </p:sp>
      <p:sp>
        <p:nvSpPr>
          <p:cNvPr id="16" name="Picture Placeholder 8"/>
          <p:cNvSpPr>
            <a:spLocks noGrp="1"/>
          </p:cNvSpPr>
          <p:nvPr>
            <p:ph type="pic" sz="quarter" idx="16"/>
          </p:nvPr>
        </p:nvSpPr>
        <p:spPr>
          <a:xfrm>
            <a:off x="6076950" y="3890420"/>
            <a:ext cx="2782092" cy="2235737"/>
          </a:xfrm>
          <a:prstGeom prst="rect">
            <a:avLst/>
          </a:prstGeom>
        </p:spPr>
        <p:txBody>
          <a:bodyPr/>
          <a:lstStyle/>
          <a:p>
            <a:r>
              <a:rPr lang="en-US" smtClean="0"/>
              <a:t>Click icon to add picture</a:t>
            </a:r>
            <a:endParaRPr lang="en-GB"/>
          </a:p>
        </p:txBody>
      </p:sp>
      <p:sp>
        <p:nvSpPr>
          <p:cNvPr id="12" name="Text Placeholder 22"/>
          <p:cNvSpPr>
            <a:spLocks noGrp="1"/>
          </p:cNvSpPr>
          <p:nvPr>
            <p:ph type="body" sz="quarter" idx="17" hasCustomPrompt="1"/>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smtClean="0"/>
              <a:t>Sources &amp; Notes:</a:t>
            </a:r>
            <a:endParaRPr lang="en-US" dirty="0"/>
          </a:p>
        </p:txBody>
      </p:sp>
      <p:sp>
        <p:nvSpPr>
          <p:cNvPr id="13" name="Title 1"/>
          <p:cNvSpPr>
            <a:spLocks noGrp="1"/>
          </p:cNvSpPr>
          <p:nvPr>
            <p:ph type="title"/>
          </p:nvPr>
        </p:nvSpPr>
        <p:spPr>
          <a:xfrm>
            <a:off x="457199" y="705204"/>
            <a:ext cx="8238319" cy="418645"/>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0862540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Halves Content Slide">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199" y="1500110"/>
            <a:ext cx="4012006"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Content Placeholder 4"/>
          <p:cNvSpPr>
            <a:spLocks noGrp="1"/>
          </p:cNvSpPr>
          <p:nvPr>
            <p:ph idx="11"/>
          </p:nvPr>
        </p:nvSpPr>
        <p:spPr>
          <a:xfrm>
            <a:off x="4698217" y="1500110"/>
            <a:ext cx="4028595"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3" name="Title Placeholder 1"/>
          <p:cNvSpPr>
            <a:spLocks noGrp="1"/>
          </p:cNvSpPr>
          <p:nvPr>
            <p:ph type="title"/>
          </p:nvPr>
        </p:nvSpPr>
        <p:spPr>
          <a:xfrm>
            <a:off x="457199" y="705204"/>
            <a:ext cx="8269613" cy="418645"/>
          </a:xfrm>
          <a:prstGeom prst="rect">
            <a:avLst/>
          </a:prstGeom>
        </p:spPr>
        <p:txBody>
          <a:bodyPr vert="horz" lIns="91440" tIns="45720" rIns="91440" bIns="45720" rtlCol="0" anchor="ctr">
            <a:noAutofit/>
          </a:bodyPr>
          <a:lstStyle>
            <a:lvl1pPr>
              <a:defRPr b="1"/>
            </a:lvl1pPr>
          </a:lstStyle>
          <a:p>
            <a:r>
              <a:rPr lang="en-US" smtClean="0"/>
              <a:t>Click to edit Master title style</a:t>
            </a:r>
            <a:endParaRPr lang="en-US" dirty="0"/>
          </a:p>
        </p:txBody>
      </p:sp>
      <p:sp>
        <p:nvSpPr>
          <p:cNvPr id="6" name="Text Placeholder 22"/>
          <p:cNvSpPr>
            <a:spLocks noGrp="1"/>
          </p:cNvSpPr>
          <p:nvPr>
            <p:ph type="body" sz="quarter" idx="16" hasCustomPrompt="1"/>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smtClean="0"/>
              <a:t>Sources &amp; Notes:</a:t>
            </a:r>
            <a:endParaRPr lang="en-US" dirty="0"/>
          </a:p>
        </p:txBody>
      </p:sp>
    </p:spTree>
    <p:extLst>
      <p:ext uri="{BB962C8B-B14F-4D97-AF65-F5344CB8AC3E}">
        <p14:creationId xmlns:p14="http://schemas.microsoft.com/office/powerpoint/2010/main" val="2461322575"/>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 Picture Content Slide">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57198" y="5683662"/>
            <a:ext cx="8238320" cy="714593"/>
          </a:xfrm>
          <a:prstGeom prst="rect">
            <a:avLst/>
          </a:prstGeom>
        </p:spPr>
        <p:txBody>
          <a:bodyPr/>
          <a:lstStyle>
            <a:lvl1pPr>
              <a:buNone/>
              <a:defRPr sz="1600">
                <a:solidFill>
                  <a:srgbClr val="53565A"/>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2" name="Picture Placeholder 2"/>
          <p:cNvSpPr>
            <a:spLocks noGrp="1"/>
          </p:cNvSpPr>
          <p:nvPr>
            <p:ph type="pic" idx="1" hasCustomPrompt="1"/>
          </p:nvPr>
        </p:nvSpPr>
        <p:spPr>
          <a:xfrm>
            <a:off x="457198" y="1500110"/>
            <a:ext cx="8238320" cy="3878033"/>
          </a:xfrm>
          <a:prstGeom prst="rect">
            <a:avLst/>
          </a:prstGeom>
        </p:spPr>
        <p:txBody>
          <a:bodyPr>
            <a:normAutofit/>
          </a:bodyPr>
          <a:lstStyle>
            <a:lvl1pPr marL="0" indent="0" algn="ctr">
              <a:buNone/>
              <a:defRPr sz="24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Place Picture here</a:t>
            </a:r>
            <a:endParaRPr lang="en-US" dirty="0"/>
          </a:p>
        </p:txBody>
      </p:sp>
      <p:sp>
        <p:nvSpPr>
          <p:cNvPr id="8"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1"/>
            </a:lvl1pPr>
          </a:lstStyle>
          <a:p>
            <a:r>
              <a:rPr lang="en-US" smtClean="0"/>
              <a:t>Click to edit Master title style</a:t>
            </a:r>
            <a:endParaRPr lang="en-US" dirty="0"/>
          </a:p>
        </p:txBody>
      </p:sp>
      <p:sp>
        <p:nvSpPr>
          <p:cNvPr id="7" name="Text Placeholder 22"/>
          <p:cNvSpPr>
            <a:spLocks noGrp="1"/>
          </p:cNvSpPr>
          <p:nvPr>
            <p:ph type="body" sz="quarter" idx="16" hasCustomPrompt="1"/>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smtClean="0"/>
              <a:t>Sources &amp; Notes:</a:t>
            </a:r>
            <a:endParaRPr lang="en-US" dirty="0"/>
          </a:p>
        </p:txBody>
      </p:sp>
    </p:spTree>
    <p:extLst>
      <p:ext uri="{BB962C8B-B14F-4D97-AF65-F5344CB8AC3E}">
        <p14:creationId xmlns:p14="http://schemas.microsoft.com/office/powerpoint/2010/main" val="3384515330"/>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header 1 ">
    <p:spTree>
      <p:nvGrpSpPr>
        <p:cNvPr id="1" name=""/>
        <p:cNvGrpSpPr/>
        <p:nvPr/>
      </p:nvGrpSpPr>
      <p:grpSpPr>
        <a:xfrm>
          <a:off x="0" y="0"/>
          <a:ext cx="0" cy="0"/>
          <a:chOff x="0" y="0"/>
          <a:chExt cx="0" cy="0"/>
        </a:xfrm>
      </p:grpSpPr>
      <p:sp>
        <p:nvSpPr>
          <p:cNvPr id="7" name="Rectangle 6"/>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8313"/>
            <a:ext cx="6924554" cy="6881395"/>
          </a:xfrm>
          <a:prstGeom prst="rect">
            <a:avLst/>
          </a:prstGeom>
        </p:spPr>
      </p:pic>
      <p:sp>
        <p:nvSpPr>
          <p:cNvPr id="8" name="Rectangle 7"/>
          <p:cNvSpPr/>
          <p:nvPr/>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32449" y="2658533"/>
            <a:ext cx="1714500" cy="1714500"/>
          </a:xfrm>
          <a:prstGeom prst="rect">
            <a:avLst/>
          </a:prstGeom>
        </p:spPr>
      </p:pic>
      <p:pic>
        <p:nvPicPr>
          <p:cNvPr id="9"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spTree>
    <p:extLst>
      <p:ext uri="{BB962C8B-B14F-4D97-AF65-F5344CB8AC3E}">
        <p14:creationId xmlns:p14="http://schemas.microsoft.com/office/powerpoint/2010/main" val="2612365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header 2">
    <p:spTree>
      <p:nvGrpSpPr>
        <p:cNvPr id="1" name=""/>
        <p:cNvGrpSpPr/>
        <p:nvPr/>
      </p:nvGrpSpPr>
      <p:grpSpPr>
        <a:xfrm>
          <a:off x="0" y="0"/>
          <a:ext cx="0" cy="0"/>
          <a:chOff x="0" y="0"/>
          <a:chExt cx="0" cy="0"/>
        </a:xfrm>
      </p:grpSpPr>
      <p:sp>
        <p:nvSpPr>
          <p:cNvPr id="7" name="Rectangle 6"/>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7463" y="-8313"/>
            <a:ext cx="6866313" cy="6866313"/>
          </a:xfrm>
          <a:prstGeom prst="rect">
            <a:avLst/>
          </a:prstGeom>
        </p:spPr>
      </p:pic>
      <p:sp>
        <p:nvSpPr>
          <p:cNvPr id="8" name="Rectangle 7"/>
          <p:cNvSpPr/>
          <p:nvPr/>
        </p:nvSpPr>
        <p:spPr>
          <a:xfrm>
            <a:off x="-17462" y="2658533"/>
            <a:ext cx="9161462"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p:cNvPicPr>
            <a:picLocks/>
          </p:cNvPicPr>
          <p:nvPr/>
        </p:nvPicPr>
        <p:blipFill>
          <a:blip r:embed="rId3" cstate="screen">
            <a:extLst>
              <a:ext uri="{28A0092B-C50C-407E-A947-70E740481C1C}">
                <a14:useLocalDpi xmlns:a14="http://schemas.microsoft.com/office/drawing/2010/main"/>
              </a:ext>
            </a:extLst>
          </a:blip>
          <a:stretch>
            <a:fillRect/>
          </a:stretch>
        </p:blipFill>
        <p:spPr>
          <a:xfrm>
            <a:off x="7444800" y="2658534"/>
            <a:ext cx="1717200" cy="1717200"/>
          </a:xfrm>
          <a:prstGeom prst="rect">
            <a:avLst/>
          </a:prstGeom>
        </p:spPr>
      </p:pic>
      <p:pic>
        <p:nvPicPr>
          <p:cNvPr id="9"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spTree>
    <p:extLst>
      <p:ext uri="{BB962C8B-B14F-4D97-AF65-F5344CB8AC3E}">
        <p14:creationId xmlns:p14="http://schemas.microsoft.com/office/powerpoint/2010/main" val="1623129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 header 3">
    <p:spTree>
      <p:nvGrpSpPr>
        <p:cNvPr id="1" name=""/>
        <p:cNvGrpSpPr/>
        <p:nvPr/>
      </p:nvGrpSpPr>
      <p:grpSpPr>
        <a:xfrm>
          <a:off x="0" y="0"/>
          <a:ext cx="0" cy="0"/>
          <a:chOff x="0" y="0"/>
          <a:chExt cx="0" cy="0"/>
        </a:xfrm>
      </p:grpSpPr>
      <p:sp>
        <p:nvSpPr>
          <p:cNvPr id="6" name="Rectangle 5"/>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8313"/>
            <a:ext cx="6866313" cy="6866313"/>
          </a:xfrm>
          <a:prstGeom prst="rect">
            <a:avLst/>
          </a:prstGeom>
        </p:spPr>
      </p:pic>
      <p:sp>
        <p:nvSpPr>
          <p:cNvPr id="7" name="Rectangle 6"/>
          <p:cNvSpPr/>
          <p:nvPr/>
        </p:nvSpPr>
        <p:spPr>
          <a:xfrm>
            <a:off x="0" y="2659666"/>
            <a:ext cx="9178922"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63289" y="2658533"/>
            <a:ext cx="1715633" cy="1715633"/>
          </a:xfrm>
          <a:prstGeom prst="rect">
            <a:avLst/>
          </a:prstGeom>
        </p:spPr>
      </p:pic>
      <p:pic>
        <p:nvPicPr>
          <p:cNvPr id="8"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spTree>
    <p:extLst>
      <p:ext uri="{BB962C8B-B14F-4D97-AF65-F5344CB8AC3E}">
        <p14:creationId xmlns:p14="http://schemas.microsoft.com/office/powerpoint/2010/main" val="2710624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ection header 4">
    <p:spTree>
      <p:nvGrpSpPr>
        <p:cNvPr id="1" name=""/>
        <p:cNvGrpSpPr/>
        <p:nvPr/>
      </p:nvGrpSpPr>
      <p:grpSpPr>
        <a:xfrm>
          <a:off x="0" y="0"/>
          <a:ext cx="0" cy="0"/>
          <a:chOff x="0" y="0"/>
          <a:chExt cx="0" cy="0"/>
        </a:xfrm>
      </p:grpSpPr>
      <p:sp>
        <p:nvSpPr>
          <p:cNvPr id="6" name="Rectangle 5"/>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8313"/>
            <a:ext cx="6866313" cy="6866313"/>
          </a:xfrm>
          <a:prstGeom prst="rect">
            <a:avLst/>
          </a:prstGeom>
        </p:spPr>
      </p:pic>
      <p:sp>
        <p:nvSpPr>
          <p:cNvPr id="8" name="Rectangle 7"/>
          <p:cNvSpPr/>
          <p:nvPr/>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29499" y="2658532"/>
            <a:ext cx="1714501" cy="1714501"/>
          </a:xfrm>
          <a:prstGeom prst="rect">
            <a:avLst/>
          </a:prstGeom>
        </p:spPr>
      </p:pic>
      <p:pic>
        <p:nvPicPr>
          <p:cNvPr id="7"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spTree>
    <p:extLst>
      <p:ext uri="{BB962C8B-B14F-4D97-AF65-F5344CB8AC3E}">
        <p14:creationId xmlns:p14="http://schemas.microsoft.com/office/powerpoint/2010/main" val="3017860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ection Header 5">
    <p:spTree>
      <p:nvGrpSpPr>
        <p:cNvPr id="1" name=""/>
        <p:cNvGrpSpPr/>
        <p:nvPr/>
      </p:nvGrpSpPr>
      <p:grpSpPr>
        <a:xfrm>
          <a:off x="0" y="0"/>
          <a:ext cx="0" cy="0"/>
          <a:chOff x="0" y="0"/>
          <a:chExt cx="0" cy="0"/>
        </a:xfrm>
      </p:grpSpPr>
      <p:sp>
        <p:nvSpPr>
          <p:cNvPr id="6" name="Rectangle 5"/>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70" y="-8313"/>
            <a:ext cx="6691477" cy="6866313"/>
          </a:xfrm>
          <a:prstGeom prst="rect">
            <a:avLst/>
          </a:prstGeom>
        </p:spPr>
      </p:pic>
      <p:sp>
        <p:nvSpPr>
          <p:cNvPr id="9" name="Rectangle 8"/>
          <p:cNvSpPr/>
          <p:nvPr/>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29500" y="2658533"/>
            <a:ext cx="1714500" cy="1714500"/>
          </a:xfrm>
          <a:prstGeom prst="rect">
            <a:avLst/>
          </a:prstGeom>
        </p:spPr>
      </p:pic>
      <p:pic>
        <p:nvPicPr>
          <p:cNvPr id="7"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spTree>
    <p:extLst>
      <p:ext uri="{BB962C8B-B14F-4D97-AF65-F5344CB8AC3E}">
        <p14:creationId xmlns:p14="http://schemas.microsoft.com/office/powerpoint/2010/main" val="1814227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ection Header 6">
    <p:spTree>
      <p:nvGrpSpPr>
        <p:cNvPr id="1" name=""/>
        <p:cNvGrpSpPr/>
        <p:nvPr/>
      </p:nvGrpSpPr>
      <p:grpSpPr>
        <a:xfrm>
          <a:off x="0" y="0"/>
          <a:ext cx="0" cy="0"/>
          <a:chOff x="0" y="0"/>
          <a:chExt cx="0" cy="0"/>
        </a:xfrm>
      </p:grpSpPr>
      <p:sp>
        <p:nvSpPr>
          <p:cNvPr id="6" name="Rectangle 5"/>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8313"/>
            <a:ext cx="6866313" cy="6866313"/>
          </a:xfrm>
          <a:prstGeom prst="rect">
            <a:avLst/>
          </a:prstGeom>
        </p:spPr>
      </p:pic>
      <p:sp>
        <p:nvSpPr>
          <p:cNvPr id="11" name="Rectangle 10"/>
          <p:cNvSpPr/>
          <p:nvPr/>
        </p:nvSpPr>
        <p:spPr>
          <a:xfrm>
            <a:off x="0" y="2659500"/>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48400" y="2660400"/>
            <a:ext cx="1713600" cy="1713600"/>
          </a:xfrm>
          <a:prstGeom prst="rect">
            <a:avLst/>
          </a:prstGeom>
        </p:spPr>
      </p:pic>
      <p:pic>
        <p:nvPicPr>
          <p:cNvPr id="7"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spTree>
    <p:extLst>
      <p:ext uri="{BB962C8B-B14F-4D97-AF65-F5344CB8AC3E}">
        <p14:creationId xmlns:p14="http://schemas.microsoft.com/office/powerpoint/2010/main" val="1225954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sp>
        <p:nvSpPr>
          <p:cNvPr id="12" name="Rectangle 11"/>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4"/>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831807" y="1049338"/>
            <a:ext cx="2303462" cy="509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21"/>
          <p:cNvSpPr txBox="1">
            <a:spLocks noChangeArrowheads="1"/>
          </p:cNvSpPr>
          <p:nvPr/>
        </p:nvSpPr>
        <p:spPr bwMode="auto">
          <a:xfrm>
            <a:off x="300038" y="6321425"/>
            <a:ext cx="408908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dirty="0" smtClean="0">
                <a:solidFill>
                  <a:srgbClr val="FF8200"/>
                </a:solidFill>
                <a:latin typeface="NexusSansOT" pitchFamily="-104" charset="0"/>
              </a:rPr>
              <a:t>www.elsevier.com/research-intelligence</a:t>
            </a:r>
            <a:endParaRPr lang="en-US" sz="1400" dirty="0">
              <a:solidFill>
                <a:srgbClr val="53565A"/>
              </a:solidFill>
              <a:latin typeface="NexusSansOT" pitchFamily="-104" charset="0"/>
            </a:endParaRPr>
          </a:p>
        </p:txBody>
      </p:sp>
      <p:sp>
        <p:nvSpPr>
          <p:cNvPr id="21" name="Rectangle 20"/>
          <p:cNvSpPr/>
          <p:nvPr/>
        </p:nvSpPr>
        <p:spPr>
          <a:xfrm>
            <a:off x="6794500" y="1049338"/>
            <a:ext cx="2368154" cy="5094287"/>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smtClean="0"/>
              <a:t>End slide</a:t>
            </a:r>
          </a:p>
        </p:txBody>
      </p:sp>
      <p:pic>
        <p:nvPicPr>
          <p:cNvPr id="14" name="Picture 2" descr="C:\Users\jamesc\Documents\Product Information\ERI General\Artfile Archive\Product Logos\Product Logos\Solution Suite Wordmarks 151 Orange\Ppt and Web\ELS_RI_Wordmark_151_RGB.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19099" y="2186256"/>
            <a:ext cx="3453293" cy="26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3360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Content Slide">
    <p:spTree>
      <p:nvGrpSpPr>
        <p:cNvPr id="1" name=""/>
        <p:cNvGrpSpPr/>
        <p:nvPr/>
      </p:nvGrpSpPr>
      <p:grpSpPr>
        <a:xfrm>
          <a:off x="0" y="0"/>
          <a:ext cx="0" cy="0"/>
          <a:chOff x="0" y="0"/>
          <a:chExt cx="0" cy="0"/>
        </a:xfrm>
      </p:grpSpPr>
      <p:sp>
        <p:nvSpPr>
          <p:cNvPr id="3" name="Title 1"/>
          <p:cNvSpPr>
            <a:spLocks noGrp="1"/>
          </p:cNvSpPr>
          <p:nvPr>
            <p:ph type="title"/>
          </p:nvPr>
        </p:nvSpPr>
        <p:spPr>
          <a:xfrm>
            <a:off x="457199" y="705204"/>
            <a:ext cx="8238319" cy="418645"/>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4270929507"/>
      </p:ext>
    </p:extLst>
  </p:cSld>
  <p:clrMapOvr>
    <a:masterClrMapping/>
  </p:clrMapOvr>
  <p:timing>
    <p:tnLst>
      <p:par>
        <p:cTn id="1" dur="indefinite" restart="never" nodeType="tmRoot"/>
      </p:par>
    </p:tnLst>
  </p:timing>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5867400" cy="6858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143000"/>
            <a:ext cx="8229600" cy="52578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416675"/>
            <a:ext cx="1371600" cy="365125"/>
          </a:xfrm>
          <a:prstGeom prst="rect">
            <a:avLst/>
          </a:prstGeom>
        </p:spPr>
        <p:txBody>
          <a:bodyPr/>
          <a:lstStyle>
            <a:lvl1pPr>
              <a:defRPr/>
            </a:lvl1pPr>
          </a:lstStyle>
          <a:p>
            <a:pPr fontAlgn="auto">
              <a:spcBef>
                <a:spcPts val="0"/>
              </a:spcBef>
              <a:spcAft>
                <a:spcPts val="0"/>
              </a:spcAft>
              <a:defRPr/>
            </a:pPr>
            <a:fld id="{A7DC00CE-0100-4D63-9507-905679C73F63}" type="datetime1">
              <a:rPr lang="en-US">
                <a:solidFill>
                  <a:srgbClr val="53565A"/>
                </a:solidFill>
                <a:latin typeface="Arial"/>
              </a:rPr>
              <a:pPr fontAlgn="auto">
                <a:spcBef>
                  <a:spcPts val="0"/>
                </a:spcBef>
                <a:spcAft>
                  <a:spcPts val="0"/>
                </a:spcAft>
                <a:defRPr/>
              </a:pPr>
              <a:t>11/7/2016</a:t>
            </a:fld>
            <a:endParaRPr lang="en-US">
              <a:solidFill>
                <a:srgbClr val="53565A"/>
              </a:solidFill>
              <a:latin typeface="Arial"/>
            </a:endParaRPr>
          </a:p>
        </p:txBody>
      </p:sp>
      <p:sp>
        <p:nvSpPr>
          <p:cNvPr id="5" name="Footer Placeholder 4"/>
          <p:cNvSpPr>
            <a:spLocks noGrp="1"/>
          </p:cNvSpPr>
          <p:nvPr>
            <p:ph type="ftr" sz="quarter" idx="11"/>
          </p:nvPr>
        </p:nvSpPr>
        <p:spPr>
          <a:xfrm>
            <a:off x="1828800" y="6416675"/>
            <a:ext cx="5486400" cy="365125"/>
          </a:xfrm>
          <a:prstGeom prst="rect">
            <a:avLst/>
          </a:prstGeom>
        </p:spPr>
        <p:txBody>
          <a:bodyPr/>
          <a:lstStyle>
            <a:lvl1pPr>
              <a:defRPr sz="700" b="1"/>
            </a:lvl1pPr>
          </a:lstStyle>
          <a:p>
            <a:pPr fontAlgn="auto">
              <a:spcBef>
                <a:spcPts val="0"/>
              </a:spcBef>
              <a:spcAft>
                <a:spcPts val="0"/>
              </a:spcAft>
              <a:defRPr/>
            </a:pPr>
            <a:r>
              <a:rPr lang="en-US" sz="800">
                <a:solidFill>
                  <a:srgbClr val="53565A"/>
                </a:solidFill>
                <a:latin typeface="Arial"/>
              </a:rPr>
              <a:t>Snowball Metrics Project Partners</a:t>
            </a:r>
            <a:endParaRPr lang="en-US" sz="800" b="0">
              <a:solidFill>
                <a:srgbClr val="53565A"/>
              </a:solidFill>
              <a:latin typeface="Arial"/>
            </a:endParaRPr>
          </a:p>
          <a:p>
            <a:pPr fontAlgn="auto">
              <a:spcBef>
                <a:spcPts val="0"/>
              </a:spcBef>
              <a:spcAft>
                <a:spcPts val="0"/>
              </a:spcAft>
              <a:defRPr/>
            </a:pPr>
            <a:r>
              <a:rPr lang="en-US" b="0">
                <a:solidFill>
                  <a:srgbClr val="53565A"/>
                </a:solidFill>
                <a:latin typeface="Arial"/>
              </a:rPr>
              <a:t>University of Oxford, University College London, University of Cambridge, Imperial Colledge London, University of Bristol, University of Leeds, Queen’s University Belfast, University of St. Andrews, Elsevier  *Ordered according to productivity 2011 (data source: Scopus)</a:t>
            </a:r>
          </a:p>
        </p:txBody>
      </p:sp>
      <p:sp>
        <p:nvSpPr>
          <p:cNvPr id="6" name="Slide Number Placeholder 5"/>
          <p:cNvSpPr>
            <a:spLocks noGrp="1"/>
          </p:cNvSpPr>
          <p:nvPr>
            <p:ph type="sldNum" sz="quarter" idx="12"/>
          </p:nvPr>
        </p:nvSpPr>
        <p:spPr>
          <a:xfrm>
            <a:off x="8548008" y="928"/>
            <a:ext cx="457200" cy="327933"/>
          </a:xfrm>
          <a:prstGeom prst="rect">
            <a:avLst/>
          </a:prstGeom>
        </p:spPr>
        <p:txBody>
          <a:bodyPr/>
          <a:lstStyle>
            <a:lvl1pPr>
              <a:defRPr/>
            </a:lvl1pPr>
          </a:lstStyle>
          <a:p>
            <a:pPr>
              <a:defRPr/>
            </a:pPr>
            <a:fld id="{B475C23E-1427-4651-8D2C-9DE5C77431A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16154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Section header 1">
    <p:spTree>
      <p:nvGrpSpPr>
        <p:cNvPr id="1" name=""/>
        <p:cNvGrpSpPr/>
        <p:nvPr/>
      </p:nvGrpSpPr>
      <p:grpSpPr>
        <a:xfrm>
          <a:off x="0" y="0"/>
          <a:ext cx="0" cy="0"/>
          <a:chOff x="0" y="0"/>
          <a:chExt cx="0" cy="0"/>
        </a:xfrm>
      </p:grpSpPr>
      <p:sp>
        <p:nvSpPr>
          <p:cNvPr id="7" name="Rectangle 6"/>
          <p:cNvSpPr/>
          <p:nvPr userDrawn="1"/>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7463" y="-8313"/>
            <a:ext cx="6866313" cy="6866313"/>
          </a:xfrm>
          <a:prstGeom prst="rect">
            <a:avLst/>
          </a:prstGeom>
        </p:spPr>
      </p:pic>
      <p:sp>
        <p:nvSpPr>
          <p:cNvPr id="8" name="Rectangle 7"/>
          <p:cNvSpPr/>
          <p:nvPr userDrawn="1"/>
        </p:nvSpPr>
        <p:spPr>
          <a:xfrm>
            <a:off x="-17462" y="2658533"/>
            <a:ext cx="9161462"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pic>
        <p:nvPicPr>
          <p:cNvPr id="14" name="Picture 13"/>
          <p:cNvPicPr>
            <a:picLocks/>
          </p:cNvPicPr>
          <p:nvPr userDrawn="1"/>
        </p:nvPicPr>
        <p:blipFill>
          <a:blip r:embed="rId3" cstate="screen">
            <a:extLst>
              <a:ext uri="{28A0092B-C50C-407E-A947-70E740481C1C}">
                <a14:useLocalDpi xmlns:a14="http://schemas.microsoft.com/office/drawing/2010/main"/>
              </a:ext>
            </a:extLst>
          </a:blip>
          <a:stretch>
            <a:fillRect/>
          </a:stretch>
        </p:blipFill>
        <p:spPr>
          <a:xfrm>
            <a:off x="7444800" y="2658534"/>
            <a:ext cx="1717200" cy="1717200"/>
          </a:xfrm>
          <a:prstGeom prst="rect">
            <a:avLst/>
          </a:prstGeom>
        </p:spPr>
      </p:pic>
      <p:pic>
        <p:nvPicPr>
          <p:cNvPr id="9" name="Picture 13"/>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jamesc\Documents\Product Information\ERI General\Artfile Archive\Product Logos\Elsevier_Logos_2014\Presentation - Elsevier\Non_Solus_Logo\ELS_NS_Logo_2C_RGB.png"/>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40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spTree>
    <p:extLst>
      <p:ext uri="{BB962C8B-B14F-4D97-AF65-F5344CB8AC3E}">
        <p14:creationId xmlns:p14="http://schemas.microsoft.com/office/powerpoint/2010/main" val="2733134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xfrm>
            <a:off x="6248400" y="6607175"/>
            <a:ext cx="2743200" cy="228600"/>
          </a:xfrm>
          <a:prstGeom prst="rect">
            <a:avLst/>
          </a:prstGeom>
          <a:ln/>
        </p:spPr>
        <p:txBody>
          <a:bodyPr/>
          <a:lstStyle>
            <a:lvl1pPr>
              <a:defRPr/>
            </a:lvl1pPr>
          </a:lstStyle>
          <a:p>
            <a:pPr>
              <a:defRPr/>
            </a:pPr>
            <a:fld id="{CDCBF1F2-D559-4E91-80F7-657BA84D3603}" type="slidenum">
              <a:rPr lang="en-GB"/>
              <a:pPr>
                <a:defRPr/>
              </a:pPr>
              <a:t>‹#›</a:t>
            </a:fld>
            <a:endParaRPr lang="en-GB"/>
          </a:p>
        </p:txBody>
      </p:sp>
    </p:spTree>
    <p:extLst>
      <p:ext uri="{BB962C8B-B14F-4D97-AF65-F5344CB8AC3E}">
        <p14:creationId xmlns:p14="http://schemas.microsoft.com/office/powerpoint/2010/main" val="7725289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Section header 3 ">
    <p:spTree>
      <p:nvGrpSpPr>
        <p:cNvPr id="1" name=""/>
        <p:cNvGrpSpPr/>
        <p:nvPr/>
      </p:nvGrpSpPr>
      <p:grpSpPr>
        <a:xfrm>
          <a:off x="0" y="0"/>
          <a:ext cx="0" cy="0"/>
          <a:chOff x="0" y="0"/>
          <a:chExt cx="0" cy="0"/>
        </a:xfrm>
      </p:grpSpPr>
      <p:sp>
        <p:nvSpPr>
          <p:cNvPr id="7" name="Rectangle 6"/>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4" name="Picture 3"/>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7432449" y="2658533"/>
            <a:ext cx="1714500" cy="1714500"/>
          </a:xfrm>
          <a:prstGeom prst="rect">
            <a:avLst/>
          </a:prstGeom>
        </p:spPr>
      </p:pic>
      <p:pic>
        <p:nvPicPr>
          <p:cNvPr id="9" name="Picture 13"/>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40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spTree>
    <p:extLst>
      <p:ext uri="{BB962C8B-B14F-4D97-AF65-F5344CB8AC3E}">
        <p14:creationId xmlns:p14="http://schemas.microsoft.com/office/powerpoint/2010/main" val="242839745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a:xfrm>
            <a:off x="3124200" y="6376243"/>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244408" y="6448251"/>
            <a:ext cx="941982" cy="365125"/>
          </a:xfrm>
          <a:prstGeom prst="rect">
            <a:avLst/>
          </a:prstGeom>
        </p:spPr>
        <p:txBody>
          <a:bodyPr/>
          <a:lstStyle/>
          <a:p>
            <a:fld id="{6FF143CE-B2F2-4E10-8847-F2E300A111D7}" type="slidenum">
              <a:rPr lang="en-US" smtClean="0"/>
              <a:pPr/>
              <a:t>‹#›</a:t>
            </a:fld>
            <a:endParaRPr lang="en-US"/>
          </a:p>
        </p:txBody>
      </p:sp>
    </p:spTree>
    <p:extLst>
      <p:ext uri="{BB962C8B-B14F-4D97-AF65-F5344CB8AC3E}">
        <p14:creationId xmlns:p14="http://schemas.microsoft.com/office/powerpoint/2010/main" val="15772307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 Box Content Slid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1"/>
            </a:lvl1pPr>
          </a:lstStyle>
          <a:p>
            <a:r>
              <a:rPr lang="en-US" smtClean="0"/>
              <a:t>Click to edit Master title style</a:t>
            </a:r>
            <a:endParaRPr lang="en-US" dirty="0"/>
          </a:p>
        </p:txBody>
      </p:sp>
      <p:sp>
        <p:nvSpPr>
          <p:cNvPr id="5" name="Content Placeholder 1"/>
          <p:cNvSpPr>
            <a:spLocks noGrp="1"/>
          </p:cNvSpPr>
          <p:nvPr>
            <p:ph idx="1"/>
          </p:nvPr>
        </p:nvSpPr>
        <p:spPr>
          <a:xfrm>
            <a:off x="457198" y="1500110"/>
            <a:ext cx="8238319"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050661534"/>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ub Title Content Slide">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1">
                <a:solidFill>
                  <a:schemeClr val="accent1"/>
                </a:solidFill>
              </a:defRPr>
            </a:lvl1pPr>
          </a:lstStyle>
          <a:p>
            <a:r>
              <a:rPr lang="en-US" smtClean="0"/>
              <a:t>Click to edit Master title style</a:t>
            </a:r>
            <a:endParaRPr lang="en-US" dirty="0"/>
          </a:p>
        </p:txBody>
      </p:sp>
      <p:sp>
        <p:nvSpPr>
          <p:cNvPr id="5" name="Text Placeholder 4"/>
          <p:cNvSpPr>
            <a:spLocks noGrp="1"/>
          </p:cNvSpPr>
          <p:nvPr>
            <p:ph type="body" sz="quarter" idx="10" hasCustomPrompt="1"/>
          </p:nvPr>
        </p:nvSpPr>
        <p:spPr>
          <a:xfrm>
            <a:off x="457200" y="1241714"/>
            <a:ext cx="8238318" cy="35059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1"/>
                </a:solidFill>
              </a:defRPr>
            </a:lvl1pPr>
          </a:lstStyle>
          <a:p>
            <a:r>
              <a:rPr lang="en-US" sz="1800" dirty="0" smtClean="0"/>
              <a:t>Subtitle of Slide</a:t>
            </a:r>
            <a:endParaRPr lang="en-US" sz="1800" dirty="0"/>
          </a:p>
        </p:txBody>
      </p:sp>
      <p:sp>
        <p:nvSpPr>
          <p:cNvPr id="9" name="Text Placeholder 8"/>
          <p:cNvSpPr>
            <a:spLocks noGrp="1"/>
          </p:cNvSpPr>
          <p:nvPr>
            <p:ph type="body" sz="quarter" idx="11" hasCustomPrompt="1"/>
          </p:nvPr>
        </p:nvSpPr>
        <p:spPr>
          <a:xfrm>
            <a:off x="457198" y="5794654"/>
            <a:ext cx="8238320" cy="370435"/>
          </a:xfrm>
        </p:spPr>
        <p:txBody>
          <a:bodyPr>
            <a:normAutofit/>
          </a:bodyPr>
          <a:lstStyle>
            <a:lvl1pPr marL="0" indent="0">
              <a:buNone/>
              <a:defRPr sz="1300">
                <a:solidFill>
                  <a:srgbClr val="53565A"/>
                </a:solidFill>
              </a:defRPr>
            </a:lvl1pPr>
            <a:lvl2pPr marL="457200" indent="0">
              <a:buNone/>
              <a:defRPr sz="1600">
                <a:latin typeface="Arial"/>
                <a:cs typeface="Arial"/>
              </a:defRPr>
            </a:lvl2pPr>
          </a:lstStyle>
          <a:p>
            <a:pPr lvl="0"/>
            <a:r>
              <a:rPr lang="en-US" dirty="0" smtClean="0"/>
              <a:t>Author Name</a:t>
            </a:r>
            <a:endParaRPr lang="en-US" dirty="0"/>
          </a:p>
        </p:txBody>
      </p:sp>
      <p:sp>
        <p:nvSpPr>
          <p:cNvPr id="18" name="Text Placeholder 17"/>
          <p:cNvSpPr>
            <a:spLocks noGrp="1"/>
          </p:cNvSpPr>
          <p:nvPr>
            <p:ph type="body" sz="quarter" idx="12" hasCustomPrompt="1"/>
          </p:nvPr>
        </p:nvSpPr>
        <p:spPr>
          <a:xfrm>
            <a:off x="457198" y="6165090"/>
            <a:ext cx="8238318" cy="357432"/>
          </a:xfrm>
        </p:spPr>
        <p:txBody>
          <a:bodyPr>
            <a:normAutofit/>
          </a:bodyPr>
          <a:lstStyle>
            <a:lvl1pPr marL="0" indent="0">
              <a:buNone/>
              <a:defRPr sz="1300">
                <a:solidFill>
                  <a:srgbClr val="53565A"/>
                </a:solidFill>
              </a:defRPr>
            </a:lvl1pPr>
          </a:lstStyle>
          <a:p>
            <a:pPr lvl="0"/>
            <a:r>
              <a:rPr lang="en-US" dirty="0" smtClean="0"/>
              <a:t>Click to edit text</a:t>
            </a:r>
            <a:endParaRPr lang="en-US" dirty="0"/>
          </a:p>
        </p:txBody>
      </p:sp>
      <p:sp>
        <p:nvSpPr>
          <p:cNvPr id="10" name="Content Placeholder 1"/>
          <p:cNvSpPr>
            <a:spLocks noGrp="1"/>
          </p:cNvSpPr>
          <p:nvPr>
            <p:ph idx="17"/>
          </p:nvPr>
        </p:nvSpPr>
        <p:spPr>
          <a:xfrm>
            <a:off x="457198" y="1943072"/>
            <a:ext cx="8238319" cy="3765589"/>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42392906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Logo on right side">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400383" y="1390900"/>
            <a:ext cx="2743617" cy="4597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1"/>
          <p:cNvSpPr>
            <a:spLocks noGrp="1"/>
          </p:cNvSpPr>
          <p:nvPr>
            <p:ph type="title" hasCustomPrompt="1"/>
          </p:nvPr>
        </p:nvSpPr>
        <p:spPr>
          <a:xfrm>
            <a:off x="292099" y="497304"/>
            <a:ext cx="8514275" cy="593559"/>
          </a:xfrm>
          <a:prstGeom prst="rect">
            <a:avLst/>
          </a:prstGeom>
        </p:spPr>
        <p:txBody>
          <a:bodyPr/>
          <a:lstStyle>
            <a:lvl1pPr>
              <a:defRPr sz="2400" b="1"/>
            </a:lvl1pPr>
          </a:lstStyle>
          <a:p>
            <a:r>
              <a:rPr lang="en-US" dirty="0" smtClean="0"/>
              <a:t>Click to edit title</a:t>
            </a:r>
            <a:endParaRPr lang="en-US" dirty="0"/>
          </a:p>
        </p:txBody>
      </p:sp>
      <p:sp>
        <p:nvSpPr>
          <p:cNvPr id="11" name="Text Placeholder 13"/>
          <p:cNvSpPr>
            <a:spLocks noGrp="1"/>
          </p:cNvSpPr>
          <p:nvPr>
            <p:ph type="body" sz="quarter" idx="18" hasCustomPrompt="1"/>
          </p:nvPr>
        </p:nvSpPr>
        <p:spPr>
          <a:xfrm>
            <a:off x="292100" y="1279525"/>
            <a:ext cx="5939888" cy="4882124"/>
          </a:xfrm>
          <a:prstGeom prst="rect">
            <a:avLst/>
          </a:prstGeom>
        </p:spPr>
        <p:txBody>
          <a:bodyPr/>
          <a:lstStyle>
            <a:lvl1pPr marL="0" indent="0">
              <a:buNone/>
              <a:defRPr sz="2000" b="0" baseline="0">
                <a:solidFill>
                  <a:srgbClr val="53565A"/>
                </a:solidFill>
              </a:defRPr>
            </a:lvl1pPr>
          </a:lstStyle>
          <a:p>
            <a:pPr lvl="0"/>
            <a:r>
              <a:rPr lang="en-GB" dirty="0" smtClean="0"/>
              <a:t>Click to add summary</a:t>
            </a:r>
            <a:endParaRPr lang="en-GB" dirty="0"/>
          </a:p>
        </p:txBody>
      </p:sp>
    </p:spTree>
    <p:extLst>
      <p:ext uri="{BB962C8B-B14F-4D97-AF65-F5344CB8AC3E}">
        <p14:creationId xmlns:p14="http://schemas.microsoft.com/office/powerpoint/2010/main" val="1904727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Laptop photo and text">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2107801"/>
            <a:ext cx="9144000" cy="4748784"/>
          </a:xfrm>
          <a:prstGeom prst="rect">
            <a:avLst/>
          </a:prstGeom>
        </p:spPr>
      </p:pic>
      <p:sp>
        <p:nvSpPr>
          <p:cNvPr id="3" name="Rectangle 2"/>
          <p:cNvSpPr/>
          <p:nvPr/>
        </p:nvSpPr>
        <p:spPr>
          <a:xfrm>
            <a:off x="4930776" y="2861673"/>
            <a:ext cx="3588384" cy="23126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8"/>
          <p:cNvSpPr>
            <a:spLocks noGrp="1"/>
          </p:cNvSpPr>
          <p:nvPr>
            <p:ph type="pic" sz="quarter" idx="17" hasCustomPrompt="1"/>
          </p:nvPr>
        </p:nvSpPr>
        <p:spPr>
          <a:xfrm>
            <a:off x="4923692" y="2856398"/>
            <a:ext cx="3582000" cy="2321169"/>
          </a:xfrm>
          <a:prstGeom prst="rect">
            <a:avLst/>
          </a:prstGeom>
          <a:ln>
            <a:solidFill>
              <a:schemeClr val="tx1"/>
            </a:solidFill>
          </a:ln>
        </p:spPr>
        <p:txBody>
          <a:bodyPr/>
          <a:lstStyle>
            <a:lvl1pPr>
              <a:defRPr/>
            </a:lvl1pPr>
          </a:lstStyle>
          <a:p>
            <a:r>
              <a:rPr lang="en-GB" dirty="0" smtClean="0"/>
              <a:t>Screenshot</a:t>
            </a:r>
            <a:endParaRPr lang="en-GB" dirty="0"/>
          </a:p>
        </p:txBody>
      </p:sp>
      <p:sp>
        <p:nvSpPr>
          <p:cNvPr id="12" name="Title Placeholder 1"/>
          <p:cNvSpPr>
            <a:spLocks noGrp="1"/>
          </p:cNvSpPr>
          <p:nvPr>
            <p:ph type="title"/>
          </p:nvPr>
        </p:nvSpPr>
        <p:spPr>
          <a:xfrm>
            <a:off x="457199" y="705204"/>
            <a:ext cx="8269613" cy="418645"/>
          </a:xfrm>
          <a:prstGeom prst="rect">
            <a:avLst/>
          </a:prstGeom>
        </p:spPr>
        <p:txBody>
          <a:bodyPr vert="horz" lIns="91440" tIns="45720" rIns="91440" bIns="45720" rtlCol="0" anchor="ctr">
            <a:noAutofit/>
          </a:bodyPr>
          <a:lstStyle>
            <a:lvl1pPr>
              <a:defRPr b="1"/>
            </a:lvl1pPr>
          </a:lstStyle>
          <a:p>
            <a:r>
              <a:rPr lang="en-US" smtClean="0"/>
              <a:t>Click to edit Master title style</a:t>
            </a:r>
            <a:endParaRPr lang="en-US" dirty="0"/>
          </a:p>
        </p:txBody>
      </p:sp>
      <p:sp>
        <p:nvSpPr>
          <p:cNvPr id="6" name="Content Placeholder 1"/>
          <p:cNvSpPr>
            <a:spLocks noGrp="1"/>
          </p:cNvSpPr>
          <p:nvPr>
            <p:ph idx="1"/>
          </p:nvPr>
        </p:nvSpPr>
        <p:spPr>
          <a:xfrm>
            <a:off x="457199" y="1500110"/>
            <a:ext cx="4012006" cy="4898146"/>
          </a:xfrm>
          <a:prstGeom prst="rect">
            <a:avLst/>
          </a:prstGeo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6399075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Pics &amp; Text Content Slide (grey)">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326610"/>
            <a:ext cx="9144000" cy="4938205"/>
          </a:xfrm>
          <a:prstGeom prst="rect">
            <a:avLst/>
          </a:prstGeom>
        </p:spPr>
      </p:pic>
      <p:sp>
        <p:nvSpPr>
          <p:cNvPr id="7" name="Picture Placeholder 6"/>
          <p:cNvSpPr>
            <a:spLocks noGrp="1"/>
          </p:cNvSpPr>
          <p:nvPr>
            <p:ph type="pic" sz="quarter" idx="11"/>
          </p:nvPr>
        </p:nvSpPr>
        <p:spPr>
          <a:xfrm>
            <a:off x="101600" y="1494886"/>
            <a:ext cx="2806700" cy="2209800"/>
          </a:xfrm>
          <a:prstGeom prst="rect">
            <a:avLst/>
          </a:prstGeom>
        </p:spPr>
        <p:txBody>
          <a:bodyPr/>
          <a:lstStyle/>
          <a:p>
            <a:r>
              <a:rPr lang="en-US" smtClean="0"/>
              <a:t>Click icon to add picture</a:t>
            </a:r>
            <a:endParaRPr lang="en-GB"/>
          </a:p>
        </p:txBody>
      </p:sp>
      <p:sp>
        <p:nvSpPr>
          <p:cNvPr id="10" name="Picture Placeholder 6"/>
          <p:cNvSpPr>
            <a:spLocks noGrp="1"/>
          </p:cNvSpPr>
          <p:nvPr>
            <p:ph type="pic" sz="quarter" idx="12"/>
          </p:nvPr>
        </p:nvSpPr>
        <p:spPr>
          <a:xfrm>
            <a:off x="6076950" y="1494886"/>
            <a:ext cx="2806700" cy="2209800"/>
          </a:xfrm>
          <a:prstGeom prst="rect">
            <a:avLst/>
          </a:prstGeom>
        </p:spPr>
        <p:txBody>
          <a:bodyPr/>
          <a:lstStyle/>
          <a:p>
            <a:r>
              <a:rPr lang="en-US" smtClean="0"/>
              <a:t>Click icon to add picture</a:t>
            </a:r>
            <a:endParaRPr lang="en-GB"/>
          </a:p>
        </p:txBody>
      </p:sp>
      <p:sp>
        <p:nvSpPr>
          <p:cNvPr id="11" name="Picture Placeholder 6"/>
          <p:cNvSpPr>
            <a:spLocks noGrp="1"/>
          </p:cNvSpPr>
          <p:nvPr>
            <p:ph type="pic" sz="quarter" idx="13"/>
          </p:nvPr>
        </p:nvSpPr>
        <p:spPr>
          <a:xfrm>
            <a:off x="3089275" y="1494886"/>
            <a:ext cx="2806700" cy="2209800"/>
          </a:xfrm>
          <a:prstGeom prst="rect">
            <a:avLst/>
          </a:prstGeom>
        </p:spPr>
        <p:txBody>
          <a:bodyPr/>
          <a:lstStyle/>
          <a:p>
            <a:r>
              <a:rPr lang="en-US" smtClean="0"/>
              <a:t>Click icon to add picture</a:t>
            </a:r>
            <a:endParaRPr lang="en-GB"/>
          </a:p>
        </p:txBody>
      </p:sp>
      <p:sp>
        <p:nvSpPr>
          <p:cNvPr id="9" name="Picture Placeholder 8"/>
          <p:cNvSpPr>
            <a:spLocks noGrp="1"/>
          </p:cNvSpPr>
          <p:nvPr>
            <p:ph type="pic" sz="quarter" idx="14"/>
          </p:nvPr>
        </p:nvSpPr>
        <p:spPr>
          <a:xfrm>
            <a:off x="126208" y="3872962"/>
            <a:ext cx="2782092" cy="2235737"/>
          </a:xfrm>
          <a:prstGeom prst="rect">
            <a:avLst/>
          </a:prstGeom>
        </p:spPr>
        <p:txBody>
          <a:bodyPr/>
          <a:lstStyle/>
          <a:p>
            <a:r>
              <a:rPr lang="en-US" smtClean="0"/>
              <a:t>Click icon to add picture</a:t>
            </a:r>
            <a:endParaRPr lang="en-GB"/>
          </a:p>
        </p:txBody>
      </p:sp>
      <p:sp>
        <p:nvSpPr>
          <p:cNvPr id="14" name="Picture Placeholder 8"/>
          <p:cNvSpPr>
            <a:spLocks noGrp="1"/>
          </p:cNvSpPr>
          <p:nvPr>
            <p:ph type="pic" sz="quarter" idx="15"/>
          </p:nvPr>
        </p:nvSpPr>
        <p:spPr>
          <a:xfrm>
            <a:off x="3113883" y="3890421"/>
            <a:ext cx="2782092" cy="2235737"/>
          </a:xfrm>
          <a:prstGeom prst="rect">
            <a:avLst/>
          </a:prstGeom>
        </p:spPr>
        <p:txBody>
          <a:bodyPr/>
          <a:lstStyle/>
          <a:p>
            <a:r>
              <a:rPr lang="en-US" smtClean="0"/>
              <a:t>Click icon to add picture</a:t>
            </a:r>
            <a:endParaRPr lang="en-GB"/>
          </a:p>
        </p:txBody>
      </p:sp>
      <p:sp>
        <p:nvSpPr>
          <p:cNvPr id="16" name="Picture Placeholder 8"/>
          <p:cNvSpPr>
            <a:spLocks noGrp="1"/>
          </p:cNvSpPr>
          <p:nvPr>
            <p:ph type="pic" sz="quarter" idx="16"/>
          </p:nvPr>
        </p:nvSpPr>
        <p:spPr>
          <a:xfrm>
            <a:off x="6076950" y="3890420"/>
            <a:ext cx="2782092" cy="2235737"/>
          </a:xfrm>
          <a:prstGeom prst="rect">
            <a:avLst/>
          </a:prstGeom>
        </p:spPr>
        <p:txBody>
          <a:bodyPr/>
          <a:lstStyle/>
          <a:p>
            <a:r>
              <a:rPr lang="en-US" smtClean="0"/>
              <a:t>Click icon to add picture</a:t>
            </a:r>
            <a:endParaRPr lang="en-GB"/>
          </a:p>
        </p:txBody>
      </p:sp>
      <p:sp>
        <p:nvSpPr>
          <p:cNvPr id="12" name="Text Placeholder 22"/>
          <p:cNvSpPr>
            <a:spLocks noGrp="1"/>
          </p:cNvSpPr>
          <p:nvPr>
            <p:ph type="body" sz="quarter" idx="17" hasCustomPrompt="1"/>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smtClean="0"/>
              <a:t>Sources &amp; Notes:</a:t>
            </a:r>
            <a:endParaRPr lang="en-US" dirty="0"/>
          </a:p>
        </p:txBody>
      </p:sp>
      <p:sp>
        <p:nvSpPr>
          <p:cNvPr id="13" name="Title 1"/>
          <p:cNvSpPr>
            <a:spLocks noGrp="1"/>
          </p:cNvSpPr>
          <p:nvPr>
            <p:ph type="title"/>
          </p:nvPr>
        </p:nvSpPr>
        <p:spPr>
          <a:xfrm>
            <a:off x="457199" y="705204"/>
            <a:ext cx="8238319" cy="418645"/>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131723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Image slide to right">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43440" y="1508124"/>
            <a:ext cx="4251321" cy="4890132"/>
          </a:xfrm>
          <a:prstGeom prst="rect">
            <a:avLst/>
          </a:prstGeom>
        </p:spPr>
      </p:pic>
      <p:sp>
        <p:nvSpPr>
          <p:cNvPr id="9" name="Picture Placeholder 8"/>
          <p:cNvSpPr>
            <a:spLocks noGrp="1"/>
          </p:cNvSpPr>
          <p:nvPr>
            <p:ph type="pic" sz="quarter" idx="17"/>
          </p:nvPr>
        </p:nvSpPr>
        <p:spPr>
          <a:xfrm>
            <a:off x="4775200" y="1636711"/>
            <a:ext cx="4000500" cy="4619756"/>
          </a:xfrm>
          <a:prstGeom prst="rect">
            <a:avLst/>
          </a:prstGeom>
        </p:spPr>
        <p:txBody>
          <a:bodyPr/>
          <a:lstStyle/>
          <a:p>
            <a:r>
              <a:rPr lang="en-US" smtClean="0"/>
              <a:t>Click icon to add picture</a:t>
            </a:r>
            <a:endParaRPr lang="en-GB" dirty="0"/>
          </a:p>
        </p:txBody>
      </p:sp>
      <p:sp>
        <p:nvSpPr>
          <p:cNvPr id="6"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8" name="Content Placeholder 1"/>
          <p:cNvSpPr>
            <a:spLocks noGrp="1"/>
          </p:cNvSpPr>
          <p:nvPr>
            <p:ph idx="1"/>
          </p:nvPr>
        </p:nvSpPr>
        <p:spPr>
          <a:xfrm>
            <a:off x="457199" y="1500110"/>
            <a:ext cx="4012006" cy="4898146"/>
          </a:xfrm>
          <a:prstGeom prst="rect">
            <a:avLst/>
          </a:prstGeo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2116525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 Picture Content Slide (grey)">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326610"/>
            <a:ext cx="9144000" cy="4938205"/>
          </a:xfrm>
          <a:prstGeom prst="rect">
            <a:avLst/>
          </a:prstGeom>
        </p:spPr>
      </p:pic>
      <p:sp>
        <p:nvSpPr>
          <p:cNvPr id="6" name="Picture Placeholder 5"/>
          <p:cNvSpPr>
            <a:spLocks noGrp="1"/>
          </p:cNvSpPr>
          <p:nvPr>
            <p:ph type="pic" sz="quarter" idx="11"/>
          </p:nvPr>
        </p:nvSpPr>
        <p:spPr>
          <a:xfrm>
            <a:off x="139700" y="1435100"/>
            <a:ext cx="8839200" cy="4457700"/>
          </a:xfrm>
          <a:prstGeom prst="rect">
            <a:avLst/>
          </a:prstGeom>
        </p:spPr>
        <p:txBody>
          <a:bodyPr/>
          <a:lstStyle/>
          <a:p>
            <a:r>
              <a:rPr lang="en-US" smtClean="0"/>
              <a:t>Click icon to add picture</a:t>
            </a:r>
            <a:endParaRPr lang="en-GB" dirty="0"/>
          </a:p>
        </p:txBody>
      </p:sp>
      <p:sp>
        <p:nvSpPr>
          <p:cNvPr id="5" name="Text Placeholder 22"/>
          <p:cNvSpPr>
            <a:spLocks noGrp="1"/>
          </p:cNvSpPr>
          <p:nvPr>
            <p:ph type="body" sz="quarter" idx="16" hasCustomPrompt="1"/>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smtClean="0"/>
              <a:t>Sources &amp; Notes:</a:t>
            </a:r>
            <a:endParaRPr lang="en-US" dirty="0"/>
          </a:p>
        </p:txBody>
      </p:sp>
      <p:sp>
        <p:nvSpPr>
          <p:cNvPr id="7" name="Title 1"/>
          <p:cNvSpPr>
            <a:spLocks noGrp="1"/>
          </p:cNvSpPr>
          <p:nvPr>
            <p:ph type="title"/>
          </p:nvPr>
        </p:nvSpPr>
        <p:spPr>
          <a:xfrm>
            <a:off x="457199" y="705204"/>
            <a:ext cx="8238319" cy="418645"/>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129426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jpe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header.jpg"/>
          <p:cNvPicPr>
            <a:picLocks noChangeAspect="1"/>
          </p:cNvPicPr>
          <p:nvPr/>
        </p:nvPicPr>
        <p:blipFill>
          <a:blip r:embed="rId26"/>
          <a:stretch>
            <a:fillRect/>
          </a:stretch>
        </p:blipFill>
        <p:spPr>
          <a:xfrm>
            <a:off x="0" y="0"/>
            <a:ext cx="9144000" cy="375646"/>
          </a:xfrm>
          <a:prstGeom prst="rect">
            <a:avLst/>
          </a:prstGeom>
        </p:spPr>
      </p:pic>
      <p:sp>
        <p:nvSpPr>
          <p:cNvPr id="13"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p>
            <a:r>
              <a:rPr lang="en-US" dirty="0" smtClean="0"/>
              <a:t>Title of Slide</a:t>
            </a:r>
            <a:endParaRPr lang="en-US" dirty="0"/>
          </a:p>
        </p:txBody>
      </p:sp>
      <p:sp>
        <p:nvSpPr>
          <p:cNvPr id="14" name="Text Placeholder 8"/>
          <p:cNvSpPr>
            <a:spLocks noGrp="1"/>
          </p:cNvSpPr>
          <p:nvPr>
            <p:ph type="body" idx="1"/>
          </p:nvPr>
        </p:nvSpPr>
        <p:spPr>
          <a:xfrm>
            <a:off x="457200" y="1500110"/>
            <a:ext cx="8238318" cy="489814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8" name="TextBox 7"/>
          <p:cNvSpPr txBox="1"/>
          <p:nvPr/>
        </p:nvSpPr>
        <p:spPr>
          <a:xfrm>
            <a:off x="8316275" y="86049"/>
            <a:ext cx="592667" cy="200055"/>
          </a:xfrm>
          <a:prstGeom prst="rect">
            <a:avLst/>
          </a:prstGeom>
          <a:noFill/>
        </p:spPr>
        <p:txBody>
          <a:bodyPr wrap="square" rtlCol="0">
            <a:spAutoFit/>
          </a:bodyPr>
          <a:lstStyle/>
          <a:p>
            <a:pPr algn="r"/>
            <a:r>
              <a:rPr lang="en-US" sz="700" b="1" dirty="0" smtClean="0">
                <a:solidFill>
                  <a:prstClr val="white"/>
                </a:solidFill>
                <a:cs typeface="Arial" pitchFamily="34" charset="0"/>
              </a:rPr>
              <a:t>|     </a:t>
            </a:r>
            <a:fld id="{0458CB15-4049-3E44-A91F-E9E0F94EC727}" type="slidenum">
              <a:rPr lang="en-US" sz="700" b="1" smtClean="0">
                <a:solidFill>
                  <a:prstClr val="white"/>
                </a:solidFill>
                <a:cs typeface="Arial" pitchFamily="34" charset="0"/>
              </a:rPr>
              <a:pPr algn="r"/>
              <a:t>‹#›</a:t>
            </a:fld>
            <a:endParaRPr lang="en-US" sz="700" b="1" dirty="0" err="1" smtClean="0">
              <a:solidFill>
                <a:prstClr val="white"/>
              </a:solidFill>
              <a:cs typeface="Arial" pitchFamily="34" charset="0"/>
            </a:endParaRPr>
          </a:p>
        </p:txBody>
      </p:sp>
      <p:pic>
        <p:nvPicPr>
          <p:cNvPr id="6" name="Picture 5"/>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rot="10800000" flipH="1" flipV="1">
            <a:off x="6522714" y="117710"/>
            <a:ext cx="1933450" cy="147285"/>
          </a:xfrm>
          <a:prstGeom prst="rect">
            <a:avLst/>
          </a:prstGeom>
        </p:spPr>
      </p:pic>
    </p:spTree>
    <p:extLst>
      <p:ext uri="{BB962C8B-B14F-4D97-AF65-F5344CB8AC3E}">
        <p14:creationId xmlns:p14="http://schemas.microsoft.com/office/powerpoint/2010/main" val="1659547583"/>
      </p:ext>
    </p:extLst>
  </p:cSld>
  <p:clrMap bg1="lt1" tx1="dk1" bg2="lt2" tx2="dk2" accent1="accent1" accent2="accent2" accent3="accent3" accent4="accent4" accent5="accent5" accent6="accent6" hlink="hlink" folHlink="folHlink"/>
  <p:sldLayoutIdLst>
    <p:sldLayoutId id="2147484030" r:id="rId1"/>
    <p:sldLayoutId id="2147484031" r:id="rId2"/>
    <p:sldLayoutId id="2147484032" r:id="rId3"/>
    <p:sldLayoutId id="2147484033" r:id="rId4"/>
    <p:sldLayoutId id="2147484034" r:id="rId5"/>
    <p:sldLayoutId id="2147484035" r:id="rId6"/>
    <p:sldLayoutId id="2147484036" r:id="rId7"/>
    <p:sldLayoutId id="2147484037" r:id="rId8"/>
    <p:sldLayoutId id="2147484038" r:id="rId9"/>
    <p:sldLayoutId id="2147484039" r:id="rId10"/>
    <p:sldLayoutId id="2147484040" r:id="rId11"/>
    <p:sldLayoutId id="2147484041" r:id="rId12"/>
    <p:sldLayoutId id="2147484042" r:id="rId13"/>
    <p:sldLayoutId id="2147484043" r:id="rId14"/>
    <p:sldLayoutId id="2147484044" r:id="rId15"/>
    <p:sldLayoutId id="2147484045" r:id="rId16"/>
    <p:sldLayoutId id="2147484046" r:id="rId17"/>
    <p:sldLayoutId id="2147484047" r:id="rId18"/>
    <p:sldLayoutId id="2147484048" r:id="rId19"/>
    <p:sldLayoutId id="2147484078" r:id="rId20"/>
    <p:sldLayoutId id="2147484079" r:id="rId21"/>
    <p:sldLayoutId id="2147484081" r:id="rId22"/>
    <p:sldLayoutId id="2147484082" r:id="rId23"/>
    <p:sldLayoutId id="2147484083" r:id="rId24"/>
  </p:sldLayoutIdLst>
  <p:timing>
    <p:tnLst>
      <p:par>
        <p:cTn id="1" dur="indefinite" restart="never" nodeType="tmRoot"/>
      </p:par>
    </p:tnLst>
  </p:timing>
  <p:hf hdr="0" ftr="0" dt="0"/>
  <p:txStyles>
    <p:titleStyle>
      <a:lvl1pPr algn="l" defTabSz="457200" rtl="0" eaLnBrk="1" latinLnBrk="0" hangingPunct="1">
        <a:spcBef>
          <a:spcPct val="0"/>
        </a:spcBef>
        <a:buNone/>
        <a:defRPr sz="2400" b="1" i="0" kern="1200">
          <a:solidFill>
            <a:schemeClr val="accent1"/>
          </a:solidFill>
          <a:latin typeface="Arial Bold"/>
          <a:ea typeface="+mj-ea"/>
          <a:cs typeface="Arial Bold"/>
        </a:defRPr>
      </a:lvl1pPr>
    </p:titleStyle>
    <p:bodyStyle>
      <a:lvl1pPr marL="342900" indent="-256032" algn="l" defTabSz="457200" rtl="0" eaLnBrk="1" latinLnBrk="0" hangingPunct="1">
        <a:spcBef>
          <a:spcPct val="20000"/>
        </a:spcBef>
        <a:buFont typeface="Arial"/>
        <a:buChar char="•"/>
        <a:defRPr sz="2000" kern="1200">
          <a:solidFill>
            <a:srgbClr val="53565A"/>
          </a:solidFill>
          <a:latin typeface="Arial"/>
          <a:ea typeface="+mn-ea"/>
          <a:cs typeface="Arial"/>
        </a:defRPr>
      </a:lvl1pPr>
      <a:lvl2pPr marL="742950" indent="-285750" algn="l" defTabSz="457200" rtl="0" eaLnBrk="1" latinLnBrk="0" hangingPunct="1">
        <a:spcBef>
          <a:spcPct val="20000"/>
        </a:spcBef>
        <a:buSzPct val="80000"/>
        <a:buFont typeface="Arial" pitchFamily="34" charset="0"/>
        <a:buChar char="-"/>
        <a:defRPr sz="1800" kern="1200">
          <a:solidFill>
            <a:srgbClr val="53565A"/>
          </a:solidFill>
          <a:latin typeface="Arial"/>
          <a:ea typeface="+mn-ea"/>
          <a:cs typeface="+mn-cs"/>
        </a:defRPr>
      </a:lvl2pPr>
      <a:lvl3pPr marL="1143000" indent="-228600" algn="l" defTabSz="457200" rtl="0" eaLnBrk="1" latinLnBrk="0" hangingPunct="1">
        <a:spcBef>
          <a:spcPct val="20000"/>
        </a:spcBef>
        <a:buSzPct val="90000"/>
        <a:buFont typeface="Courier New" pitchFamily="49" charset="0"/>
        <a:buChar char="o"/>
        <a:defRPr sz="1600" kern="1200">
          <a:solidFill>
            <a:srgbClr val="53565A"/>
          </a:solidFill>
          <a:latin typeface="Arial"/>
          <a:ea typeface="+mn-ea"/>
          <a:cs typeface="+mn-cs"/>
        </a:defRPr>
      </a:lvl3pPr>
      <a:lvl4pPr marL="1600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4pPr>
      <a:lvl5pPr marL="20574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5pPr>
      <a:lvl6pPr marL="25146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6pPr>
      <a:lvl7pPr marL="29718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7pPr>
      <a:lvl8pPr marL="34290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8pPr>
      <a:lvl9pPr marL="3886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yakshonak@elsevier.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elsevierscience.r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0.xml"/><Relationship Id="rId4" Type="http://schemas.openxmlformats.org/officeDocument/2006/relationships/image" Target="../media/image36.jpeg"/></Relationships>
</file>

<file path=ppt/slides/_rels/slide1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3.jpe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hyperlink" Target="http://help.elsevier.com/app/answers/list/p/8150/c/7956,8735" TargetMode="Externa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s://www.elsevier.com/__data/assets/excel_doc/0015/91122/title_list.xlsx" TargetMode="External"/><Relationship Id="rId1" Type="http://schemas.openxmlformats.org/officeDocument/2006/relationships/slideLayout" Target="../slideLayouts/slideLayout20.xml"/><Relationship Id="rId5" Type="http://schemas.openxmlformats.org/officeDocument/2006/relationships/image" Target="../media/image40.jpeg"/><Relationship Id="rId4" Type="http://schemas.openxmlformats.org/officeDocument/2006/relationships/image" Target="../media/image39.jpeg"/></Relationships>
</file>

<file path=ppt/slides/_rels/slide1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0.xml"/><Relationship Id="rId4" Type="http://schemas.openxmlformats.org/officeDocument/2006/relationships/image" Target="../media/image49.jpeg"/></Relationships>
</file>

<file path=ppt/slides/_rels/slide2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eg"/><Relationship Id="rId1" Type="http://schemas.openxmlformats.org/officeDocument/2006/relationships/slideLayout" Target="../slideLayouts/slideLayout20.xml"/><Relationship Id="rId5" Type="http://schemas.openxmlformats.org/officeDocument/2006/relationships/image" Target="../media/image60.jpeg"/><Relationship Id="rId4" Type="http://schemas.openxmlformats.org/officeDocument/2006/relationships/image" Target="../media/image59.png"/></Relationships>
</file>

<file path=ppt/slides/_rels/slide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22.xml"/><Relationship Id="rId4" Type="http://schemas.openxmlformats.org/officeDocument/2006/relationships/image" Target="../media/image30.png"/></Relationships>
</file>

<file path=ppt/slides/_rels/slide40.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jpeg"/><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hyperlink" Target="http://www.scopus.com/feedback/author/home.uri#/" TargetMode="External"/><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0.xml"/></Relationships>
</file>

<file path=ppt/slides/_rels/slide51.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0.xml"/></Relationships>
</file>

<file path=ppt/slides/_rels/slide52.xml.rels><?xml version="1.0" encoding="UTF-8" standalone="yes"?>
<Relationships xmlns="http://schemas.openxmlformats.org/package/2006/relationships"><Relationship Id="rId3" Type="http://schemas.openxmlformats.org/officeDocument/2006/relationships/hyperlink" Target="mailto:ScopusAuthorFeedback@elsevier.com" TargetMode="External"/><Relationship Id="rId2" Type="http://schemas.openxmlformats.org/officeDocument/2006/relationships/image" Target="../media/image81.png"/><Relationship Id="rId1" Type="http://schemas.openxmlformats.org/officeDocument/2006/relationships/slideLayout" Target="../slideLayouts/slideLayout20.xml"/></Relationships>
</file>

<file path=ppt/slides/_rels/slide53.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3" Type="http://schemas.openxmlformats.org/officeDocument/2006/relationships/hyperlink" Target="mailto:ScopusAuthorFeedback@elsevier.com" TargetMode="External"/><Relationship Id="rId2" Type="http://schemas.openxmlformats.org/officeDocument/2006/relationships/image" Target="../media/image83.jpeg"/><Relationship Id="rId1" Type="http://schemas.openxmlformats.org/officeDocument/2006/relationships/slideLayout" Target="../slideLayouts/slideLayout20.xml"/><Relationship Id="rId4" Type="http://schemas.openxmlformats.org/officeDocument/2006/relationships/hyperlink" Target="mailto:nlinfo@elsevier.com"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www.elsevier.com/online-tools/scopus/content-overview" TargetMode="External"/><Relationship Id="rId2" Type="http://schemas.openxmlformats.org/officeDocument/2006/relationships/hyperlink" Target="http://www.scopus.com/" TargetMode="External"/><Relationship Id="rId1" Type="http://schemas.openxmlformats.org/officeDocument/2006/relationships/slideLayout" Target="../slideLayouts/slideLayout20.xml"/><Relationship Id="rId5" Type="http://schemas.openxmlformats.org/officeDocument/2006/relationships/hyperlink" Target="http://www.elsevierscience.ru/news/371/rekomendacii-po-proverke-zhurnalov-pered-podachej-stati-dlya-publikacii" TargetMode="External"/><Relationship Id="rId4" Type="http://schemas.openxmlformats.org/officeDocument/2006/relationships/hyperlink" Target="mailto:BDcontenthelpdesk@elsevier.com" TargetMode="External"/></Relationships>
</file>

<file path=ppt/slides/_rels/slide56.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hyperlink" Target="http://www.elsevierscience.ru/"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xml"/><Relationship Id="rId1" Type="http://schemas.openxmlformats.org/officeDocument/2006/relationships/slideLayout" Target="../slideLayouts/slideLayout22.xml"/><Relationship Id="rId4" Type="http://schemas.openxmlformats.org/officeDocument/2006/relationships/image" Target="../media/image32.jpeg"/></Relationships>
</file>

<file path=ppt/slides/_rels/slide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Subtitle 2"/>
          <p:cNvSpPr>
            <a:spLocks noGrp="1"/>
          </p:cNvSpPr>
          <p:nvPr>
            <p:ph type="body" sz="quarter" idx="17"/>
          </p:nvPr>
        </p:nvSpPr>
        <p:spPr>
          <a:xfrm>
            <a:off x="228600" y="4724400"/>
            <a:ext cx="6400800" cy="700374"/>
          </a:xfrm>
        </p:spPr>
        <p:txBody>
          <a:bodyPr>
            <a:noAutofit/>
          </a:bodyPr>
          <a:lstStyle/>
          <a:p>
            <a:pPr eaLnBrk="1" hangingPunct="1"/>
            <a:r>
              <a:rPr lang="ru-RU" sz="1400" dirty="0" smtClean="0"/>
              <a:t>Галина П. </a:t>
            </a:r>
            <a:r>
              <a:rPr lang="ru-RU" sz="1400" dirty="0" err="1" smtClean="0"/>
              <a:t>Якшонок</a:t>
            </a:r>
            <a:r>
              <a:rPr lang="ru-RU" sz="1400" dirty="0" smtClean="0"/>
              <a:t>, консультант по аналитическим решениям </a:t>
            </a:r>
            <a:r>
              <a:rPr lang="en-GB" sz="1400" dirty="0" smtClean="0"/>
              <a:t>Elsevier</a:t>
            </a:r>
            <a:endParaRPr lang="en-US" sz="1400" dirty="0" smtClean="0"/>
          </a:p>
          <a:p>
            <a:endParaRPr lang="en-GB" sz="1400" dirty="0" smtClean="0"/>
          </a:p>
          <a:p>
            <a:r>
              <a:rPr lang="ru-RU" sz="1400" dirty="0" smtClean="0"/>
              <a:t>Финансовый университет при Правительстве РФ, г. Москва</a:t>
            </a:r>
          </a:p>
          <a:p>
            <a:r>
              <a:rPr lang="ru-RU" sz="1400" dirty="0" smtClean="0"/>
              <a:t>26.10. 201</a:t>
            </a:r>
            <a:r>
              <a:rPr lang="en-GB" sz="1400" dirty="0" smtClean="0"/>
              <a:t>6</a:t>
            </a:r>
            <a:endParaRPr lang="en-US" sz="1400" dirty="0" smtClean="0"/>
          </a:p>
        </p:txBody>
      </p:sp>
      <p:sp>
        <p:nvSpPr>
          <p:cNvPr id="3074" name="Title 1"/>
          <p:cNvSpPr>
            <a:spLocks noGrp="1"/>
          </p:cNvSpPr>
          <p:nvPr>
            <p:ph type="ctrTitle"/>
          </p:nvPr>
        </p:nvSpPr>
        <p:spPr>
          <a:xfrm>
            <a:off x="228600" y="2667001"/>
            <a:ext cx="7032625" cy="1371600"/>
          </a:xfrm>
        </p:spPr>
        <p:txBody>
          <a:bodyPr/>
          <a:lstStyle/>
          <a:p>
            <a:r>
              <a:rPr lang="ru-RU" sz="2400" dirty="0" smtClean="0"/>
              <a:t/>
            </a:r>
            <a:br>
              <a:rPr lang="ru-RU" sz="2400" dirty="0" smtClean="0"/>
            </a:br>
            <a:r>
              <a:rPr lang="ru-RU" sz="2400" dirty="0" smtClean="0"/>
              <a:t>Научно-исследовательская </a:t>
            </a:r>
            <a:r>
              <a:rPr lang="ru-RU" sz="2400" dirty="0"/>
              <a:t>информация, ее представление и анализ в </a:t>
            </a:r>
            <a:r>
              <a:rPr lang="en-GB" sz="2400" dirty="0" smtClean="0"/>
              <a:t>Scopus</a:t>
            </a:r>
            <a:endParaRPr lang="en-US" sz="2300" dirty="0" smtClean="0"/>
          </a:p>
        </p:txBody>
      </p:sp>
      <p:sp>
        <p:nvSpPr>
          <p:cNvPr id="2" name="Text Placeholder 1"/>
          <p:cNvSpPr>
            <a:spLocks noGrp="1"/>
          </p:cNvSpPr>
          <p:nvPr>
            <p:ph type="body" sz="quarter" idx="18"/>
          </p:nvPr>
        </p:nvSpPr>
        <p:spPr>
          <a:xfrm>
            <a:off x="228600" y="6096000"/>
            <a:ext cx="3508375" cy="440748"/>
          </a:xfrm>
        </p:spPr>
        <p:txBody>
          <a:bodyPr>
            <a:normAutofit fontScale="85000" lnSpcReduction="20000"/>
          </a:bodyPr>
          <a:lstStyle/>
          <a:p>
            <a:r>
              <a:rPr lang="en-GB" dirty="0" smtClean="0">
                <a:hlinkClick r:id="rId3"/>
              </a:rPr>
              <a:t>g.yakshonak@elsevier.com</a:t>
            </a:r>
            <a:r>
              <a:rPr lang="en-GB" dirty="0" smtClean="0"/>
              <a:t> </a:t>
            </a:r>
          </a:p>
          <a:p>
            <a:r>
              <a:rPr lang="en-GB" dirty="0" smtClean="0">
                <a:hlinkClick r:id="rId4"/>
              </a:rPr>
              <a:t>www.elsevierscience.ru</a:t>
            </a:r>
            <a:r>
              <a:rPr lang="en-GB" dirty="0" smtClean="0"/>
              <a:t>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yakshonakg\Desktop\04-10-2016 13-49-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025" y="1088505"/>
            <a:ext cx="6715125" cy="5438775"/>
          </a:xfrm>
          <a:prstGeom prst="rect">
            <a:avLst/>
          </a:prstGeom>
          <a:noFill/>
          <a:extLst>
            <a:ext uri="{909E8E84-426E-40DD-AFC4-6F175D3DCCD1}">
              <a14:hiddenFill xmlns:a14="http://schemas.microsoft.com/office/drawing/2010/main">
                <a:solidFill>
                  <a:srgbClr val="FFFFFF"/>
                </a:solidFill>
              </a14:hiddenFill>
            </a:ext>
          </a:extLst>
        </p:spPr>
      </p:pic>
      <p:sp>
        <p:nvSpPr>
          <p:cNvPr id="90113" name="Title 1"/>
          <p:cNvSpPr>
            <a:spLocks noGrp="1"/>
          </p:cNvSpPr>
          <p:nvPr>
            <p:ph type="title"/>
          </p:nvPr>
        </p:nvSpPr>
        <p:spPr>
          <a:xfrm>
            <a:off x="755650" y="260350"/>
            <a:ext cx="8229600" cy="850900"/>
          </a:xfrm>
        </p:spPr>
        <p:txBody>
          <a:bodyPr rtlCol="0">
            <a:normAutofit/>
          </a:bodyPr>
          <a:lstStyle/>
          <a:p>
            <a:pPr eaLnBrk="1" fontAlgn="auto" hangingPunct="1">
              <a:spcAft>
                <a:spcPts val="0"/>
              </a:spcAft>
              <a:defRPr/>
            </a:pPr>
            <a:r>
              <a:rPr lang="ru-RU" sz="3200" kern="1200" dirty="0">
                <a:latin typeface="Arial" pitchFamily="34" charset="0"/>
                <a:cs typeface="Arial" pitchFamily="34" charset="0"/>
              </a:rPr>
              <a:t>Расширенный поиск</a:t>
            </a:r>
            <a:endParaRPr lang="en-US" sz="3200" kern="1200" dirty="0">
              <a:latin typeface="Arial" pitchFamily="34" charset="0"/>
              <a:cs typeface="Arial" pitchFamily="34" charset="0"/>
            </a:endParaRPr>
          </a:p>
        </p:txBody>
      </p:sp>
      <p:sp>
        <p:nvSpPr>
          <p:cNvPr id="5" name="Rectangle 4"/>
          <p:cNvSpPr/>
          <p:nvPr/>
        </p:nvSpPr>
        <p:spPr>
          <a:xfrm>
            <a:off x="4227845" y="2033588"/>
            <a:ext cx="1368425" cy="31591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1400" dirty="0">
              <a:solidFill>
                <a:schemeClr val="tx1"/>
              </a:solidFill>
            </a:endParaRPr>
          </a:p>
        </p:txBody>
      </p:sp>
      <p:sp>
        <p:nvSpPr>
          <p:cNvPr id="6" name="Rectangle 5"/>
          <p:cNvSpPr/>
          <p:nvPr/>
        </p:nvSpPr>
        <p:spPr>
          <a:xfrm>
            <a:off x="1155700" y="4876800"/>
            <a:ext cx="1647825" cy="187325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1400" dirty="0">
              <a:solidFill>
                <a:schemeClr val="tx1"/>
              </a:solidFill>
            </a:endParaRPr>
          </a:p>
        </p:txBody>
      </p:sp>
      <p:sp>
        <p:nvSpPr>
          <p:cNvPr id="7" name="Rectangular Callout 6"/>
          <p:cNvSpPr/>
          <p:nvPr/>
        </p:nvSpPr>
        <p:spPr>
          <a:xfrm>
            <a:off x="1476375" y="3214262"/>
            <a:ext cx="3168650" cy="838200"/>
          </a:xfrm>
          <a:prstGeom prst="wedgeRectCallout">
            <a:avLst>
              <a:gd name="adj1" fmla="val -31544"/>
              <a:gd name="adj2" fmla="val 124316"/>
            </a:avLst>
          </a:prstGeom>
          <a:solidFill>
            <a:schemeClr val="bg1"/>
          </a:solidFill>
          <a:ln w="571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ru-RU" sz="1400" u="sng" dirty="0">
                <a:solidFill>
                  <a:schemeClr val="tx1"/>
                </a:solidFill>
                <a:ea typeface="MS PGothic" pitchFamily="34" charset="-128"/>
              </a:rPr>
              <a:t>более 40 полей поиска, включая и финансирующие фонды</a:t>
            </a:r>
            <a:endParaRPr lang="en-US" sz="1400" u="sng" dirty="0">
              <a:solidFill>
                <a:srgbClr val="FFFFFF"/>
              </a:solidFill>
              <a:ea typeface="MS PGothic" pitchFamily="34" charset="-128"/>
            </a:endParaRPr>
          </a:p>
        </p:txBody>
      </p:sp>
      <p:cxnSp>
        <p:nvCxnSpPr>
          <p:cNvPr id="12" name="Straight Connector 11"/>
          <p:cNvCxnSpPr/>
          <p:nvPr/>
        </p:nvCxnSpPr>
        <p:spPr>
          <a:xfrm>
            <a:off x="1222375" y="2819400"/>
            <a:ext cx="4279900" cy="0"/>
          </a:xfrm>
          <a:prstGeom prst="line">
            <a:avLst/>
          </a:prstGeom>
          <a:ln w="57150">
            <a:solidFill>
              <a:srgbClr val="FF3300"/>
            </a:solidFill>
          </a:ln>
        </p:spPr>
        <p:style>
          <a:lnRef idx="1">
            <a:schemeClr val="accent1"/>
          </a:lnRef>
          <a:fillRef idx="0">
            <a:schemeClr val="accent1"/>
          </a:fillRef>
          <a:effectRef idx="0">
            <a:schemeClr val="accent1"/>
          </a:effectRef>
          <a:fontRef idx="minor">
            <a:schemeClr val="tx1"/>
          </a:fontRef>
        </p:style>
      </p:cxnSp>
      <p:pic>
        <p:nvPicPr>
          <p:cNvPr id="152584" name="Picture 8"/>
          <p:cNvPicPr>
            <a:picLocks noChangeAspect="1" noChangeArrowheads="1"/>
          </p:cNvPicPr>
          <p:nvPr/>
        </p:nvPicPr>
        <p:blipFill>
          <a:blip r:embed="rId3"/>
          <a:srcRect/>
          <a:stretch>
            <a:fillRect/>
          </a:stretch>
        </p:blipFill>
        <p:spPr bwMode="auto">
          <a:xfrm>
            <a:off x="4319587" y="4419600"/>
            <a:ext cx="4601056" cy="2317940"/>
          </a:xfrm>
          <a:prstGeom prst="rect">
            <a:avLst/>
          </a:prstGeom>
          <a:noFill/>
          <a:ln w="9525">
            <a:solidFill>
              <a:schemeClr val="tx1"/>
            </a:solidFill>
            <a:miter lim="800000"/>
            <a:headEnd/>
            <a:tailEnd/>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Lst>
        </p:spPr>
      </p:pic>
      <p:pic>
        <p:nvPicPr>
          <p:cNvPr id="3075" name="Picture 3" descr="C:\Users\yakshonakg\Desktop\04-10-2016 13-50-4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2375" y="6051741"/>
            <a:ext cx="1514474" cy="685799"/>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Arrow Connector 10"/>
          <p:cNvCxnSpPr/>
          <p:nvPr/>
        </p:nvCxnSpPr>
        <p:spPr>
          <a:xfrm flipV="1">
            <a:off x="2590800" y="6051742"/>
            <a:ext cx="1736181" cy="342898"/>
          </a:xfrm>
          <a:prstGeom prst="straightConnector1">
            <a:avLst/>
          </a:prstGeom>
          <a:ln w="57150">
            <a:solidFill>
              <a:srgbClr val="FF33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087063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25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5867400" cy="685800"/>
          </a:xfrm>
        </p:spPr>
        <p:txBody>
          <a:bodyPr/>
          <a:lstStyle/>
          <a:p>
            <a:r>
              <a:rPr lang="ru-RU" dirty="0" smtClean="0"/>
              <a:t>Результаты поиска</a:t>
            </a:r>
            <a:endParaRPr lang="en-US" dirty="0"/>
          </a:p>
        </p:txBody>
      </p:sp>
      <p:sp>
        <p:nvSpPr>
          <p:cNvPr id="4" name="Slide Number Placeholder 3"/>
          <p:cNvSpPr>
            <a:spLocks noGrp="1"/>
          </p:cNvSpPr>
          <p:nvPr>
            <p:ph type="sldNum" sz="quarter" idx="12"/>
          </p:nvPr>
        </p:nvSpPr>
        <p:spPr/>
        <p:txBody>
          <a:bodyPr/>
          <a:lstStyle/>
          <a:p>
            <a:pPr>
              <a:defRPr/>
            </a:pPr>
            <a:fld id="{B475C23E-1427-4651-8D2C-9DE5C77431A0}" type="slidenum">
              <a:rPr lang="en-US" smtClean="0">
                <a:solidFill>
                  <a:srgbClr val="FFFFFF"/>
                </a:solidFill>
              </a:rPr>
              <a:pPr>
                <a:defRPr/>
              </a:pPr>
              <a:t>11</a:t>
            </a:fld>
            <a:endParaRPr lang="en-US">
              <a:solidFill>
                <a:srgbClr val="FFFFFF"/>
              </a:solidFill>
            </a:endParaRPr>
          </a:p>
        </p:txBody>
      </p:sp>
      <p:sp>
        <p:nvSpPr>
          <p:cNvPr id="6" name="Title 1"/>
          <p:cNvSpPr txBox="1">
            <a:spLocks/>
          </p:cNvSpPr>
          <p:nvPr/>
        </p:nvSpPr>
        <p:spPr>
          <a:xfrm>
            <a:off x="7543800" y="1143001"/>
            <a:ext cx="1600200" cy="951930"/>
          </a:xfrm>
          <a:prstGeom prst="rect">
            <a:avLst/>
          </a:prstGeom>
          <a:solidFill>
            <a:schemeClr val="bg1"/>
          </a:solidFill>
        </p:spPr>
        <p:txBody>
          <a:bodyPr vert="horz" lIns="91440" tIns="45720" rIns="91440" bIns="45720" rtlCol="0" anchor="ctr">
            <a:noAutofit/>
          </a:bodyPr>
          <a:lstStyle>
            <a:lvl1pPr algn="l" defTabSz="457200" rtl="0" eaLnBrk="1" latinLnBrk="0" hangingPunct="1">
              <a:spcBef>
                <a:spcPct val="0"/>
              </a:spcBef>
              <a:buNone/>
              <a:defRPr sz="2400" b="1" i="0" kern="1200">
                <a:solidFill>
                  <a:schemeClr val="accent1"/>
                </a:solidFill>
                <a:latin typeface="Arial Bold"/>
                <a:ea typeface="+mj-ea"/>
                <a:cs typeface="Arial Bold"/>
              </a:defRPr>
            </a:lvl1pPr>
          </a:lstStyle>
          <a:p>
            <a:pPr fontAlgn="auto">
              <a:spcAft>
                <a:spcPts val="0"/>
              </a:spcAft>
            </a:pPr>
            <a:endParaRPr lang="en-US" dirty="0"/>
          </a:p>
        </p:txBody>
      </p:sp>
      <p:pic>
        <p:nvPicPr>
          <p:cNvPr id="4098" name="Picture 2" descr="C:\Users\yakshonakg\Desktop\04-10-2016 13-53-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298728"/>
            <a:ext cx="9144000" cy="5178271"/>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yakshonakg\Desktop\04-10-2016 13-54-1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857624"/>
            <a:ext cx="3933825" cy="2619375"/>
          </a:xfrm>
          <a:prstGeom prst="rect">
            <a:avLst/>
          </a:prstGeom>
          <a:noFill/>
          <a:ln>
            <a:solidFill>
              <a:srgbClr val="006699"/>
            </a:solidFill>
          </a:ln>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1676400" y="4343400"/>
            <a:ext cx="32766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2200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458200" cy="685800"/>
          </a:xfrm>
        </p:spPr>
        <p:txBody>
          <a:bodyPr/>
          <a:lstStyle/>
          <a:p>
            <a:r>
              <a:rPr lang="ru-RU" sz="2000" dirty="0" smtClean="0"/>
              <a:t>Использование групповых символов, операторов при поиске и другое </a:t>
            </a:r>
            <a:endParaRPr lang="en-US" sz="2000" dirty="0"/>
          </a:p>
        </p:txBody>
      </p:sp>
      <p:sp>
        <p:nvSpPr>
          <p:cNvPr id="3" name="Content Placeholder 2"/>
          <p:cNvSpPr>
            <a:spLocks noGrp="1"/>
          </p:cNvSpPr>
          <p:nvPr>
            <p:ph idx="1"/>
          </p:nvPr>
        </p:nvSpPr>
        <p:spPr>
          <a:xfrm>
            <a:off x="304800" y="1143000"/>
            <a:ext cx="8763000" cy="5410200"/>
          </a:xfrm>
        </p:spPr>
        <p:txBody>
          <a:bodyPr>
            <a:normAutofit/>
          </a:bodyPr>
          <a:lstStyle/>
          <a:p>
            <a:pPr marL="86868" indent="0">
              <a:buNone/>
            </a:pPr>
            <a:r>
              <a:rPr lang="en-GB" sz="1400" b="1" dirty="0" smtClean="0"/>
              <a:t>1. </a:t>
            </a:r>
            <a:r>
              <a:rPr lang="ru-RU" sz="1400" b="1" dirty="0" smtClean="0"/>
              <a:t>? – замена одного символа</a:t>
            </a:r>
          </a:p>
          <a:p>
            <a:pPr marL="86868" indent="0">
              <a:buNone/>
            </a:pPr>
            <a:r>
              <a:rPr lang="ru-RU" sz="1400" i="1" dirty="0" smtClean="0"/>
              <a:t>Пример: </a:t>
            </a:r>
            <a:r>
              <a:rPr lang="en-US" sz="1400" i="1" dirty="0"/>
              <a:t>AFFIL(</a:t>
            </a:r>
            <a:r>
              <a:rPr lang="en-US" sz="1400" i="1" dirty="0" err="1"/>
              <a:t>nure?berg</a:t>
            </a:r>
            <a:r>
              <a:rPr lang="en-US" sz="1400" i="1" dirty="0"/>
              <a:t>) </a:t>
            </a:r>
            <a:r>
              <a:rPr lang="ru-RU" sz="1400" i="1" dirty="0" smtClean="0"/>
              <a:t>находит</a:t>
            </a:r>
            <a:r>
              <a:rPr lang="en-US" sz="1400" i="1" dirty="0"/>
              <a:t> Nuremberg, </a:t>
            </a:r>
            <a:r>
              <a:rPr lang="en-US" sz="1400" i="1" dirty="0" err="1" smtClean="0"/>
              <a:t>Nurenberg</a:t>
            </a:r>
            <a:endParaRPr lang="ru-RU" sz="1400" i="1" dirty="0" smtClean="0"/>
          </a:p>
          <a:p>
            <a:pPr marL="86868" indent="0">
              <a:buNone/>
            </a:pPr>
            <a:r>
              <a:rPr lang="en-GB" sz="1400" b="1" dirty="0" smtClean="0"/>
              <a:t>2. </a:t>
            </a:r>
            <a:r>
              <a:rPr lang="ru-RU" sz="1400" b="1" dirty="0" smtClean="0"/>
              <a:t>* - замена 0 и более символов в любой части слова</a:t>
            </a:r>
          </a:p>
          <a:p>
            <a:pPr marL="86868" indent="0">
              <a:buNone/>
            </a:pPr>
            <a:r>
              <a:rPr lang="ru-RU" sz="1400" i="1" dirty="0" smtClean="0"/>
              <a:t>Пример: </a:t>
            </a:r>
            <a:r>
              <a:rPr lang="en-US" sz="1400" i="1" dirty="0" err="1"/>
              <a:t>behav</a:t>
            </a:r>
            <a:r>
              <a:rPr lang="en-US" sz="1400" i="1" dirty="0"/>
              <a:t>* </a:t>
            </a:r>
            <a:r>
              <a:rPr lang="ru-RU" sz="1400" i="1" dirty="0" smtClean="0"/>
              <a:t>находит</a:t>
            </a:r>
            <a:r>
              <a:rPr lang="en-US" sz="1400" i="1" dirty="0"/>
              <a:t> behave, behavior, </a:t>
            </a:r>
            <a:r>
              <a:rPr lang="en-US" sz="1400" i="1" dirty="0" err="1"/>
              <a:t>behaviour</a:t>
            </a:r>
            <a:r>
              <a:rPr lang="en-US" sz="1400" i="1" dirty="0"/>
              <a:t>, </a:t>
            </a:r>
            <a:r>
              <a:rPr lang="en-US" sz="1400" i="1" dirty="0" err="1"/>
              <a:t>behavioural</a:t>
            </a:r>
            <a:r>
              <a:rPr lang="en-US" sz="1400" i="1" dirty="0"/>
              <a:t>, </a:t>
            </a:r>
            <a:r>
              <a:rPr lang="en-US" sz="1400" i="1" dirty="0" err="1"/>
              <a:t>behaviourism</a:t>
            </a:r>
            <a:r>
              <a:rPr lang="en-US" sz="1400" i="1" dirty="0"/>
              <a:t>, </a:t>
            </a:r>
            <a:r>
              <a:rPr lang="ru-RU" sz="1400" i="1" dirty="0" smtClean="0"/>
              <a:t>и т.д.</a:t>
            </a:r>
          </a:p>
          <a:p>
            <a:pPr marL="86868" indent="0">
              <a:buNone/>
            </a:pPr>
            <a:r>
              <a:rPr lang="ru-RU" sz="1400" i="1" dirty="0"/>
              <a:t>и</a:t>
            </a:r>
            <a:r>
              <a:rPr lang="ru-RU" sz="1400" i="1" dirty="0" smtClean="0"/>
              <a:t>ли </a:t>
            </a:r>
            <a:r>
              <a:rPr lang="en-US" sz="1400" i="1" dirty="0"/>
              <a:t>*</a:t>
            </a:r>
            <a:r>
              <a:rPr lang="en-US" sz="1400" i="1" dirty="0" err="1"/>
              <a:t>tocopherol</a:t>
            </a:r>
            <a:r>
              <a:rPr lang="en-US" sz="1400" i="1" dirty="0"/>
              <a:t> </a:t>
            </a:r>
            <a:r>
              <a:rPr lang="ru-RU" sz="1400" i="1" dirty="0" smtClean="0"/>
              <a:t>находит</a:t>
            </a:r>
            <a:r>
              <a:rPr lang="en-US" sz="1400" i="1" dirty="0"/>
              <a:t> </a:t>
            </a:r>
            <a:r>
              <a:rPr lang="el-GR" sz="1400" i="1" dirty="0"/>
              <a:t>α-</a:t>
            </a:r>
            <a:r>
              <a:rPr lang="en-US" sz="1400" i="1" dirty="0" err="1"/>
              <a:t>tocopherol</a:t>
            </a:r>
            <a:r>
              <a:rPr lang="en-US" sz="1400" i="1" dirty="0"/>
              <a:t>, </a:t>
            </a:r>
            <a:r>
              <a:rPr lang="el-GR" sz="1400" i="1" dirty="0"/>
              <a:t>γ-</a:t>
            </a:r>
            <a:r>
              <a:rPr lang="en-US" sz="1400" i="1" dirty="0" err="1"/>
              <a:t>tocopherol</a:t>
            </a:r>
            <a:r>
              <a:rPr lang="en-US" sz="1400" i="1" dirty="0"/>
              <a:t> , </a:t>
            </a:r>
            <a:r>
              <a:rPr lang="el-GR" sz="1400" i="1" dirty="0"/>
              <a:t>δ-</a:t>
            </a:r>
            <a:r>
              <a:rPr lang="en-US" sz="1400" i="1" dirty="0" err="1"/>
              <a:t>tocopherol</a:t>
            </a:r>
            <a:r>
              <a:rPr lang="en-US" sz="1400" i="1" dirty="0"/>
              <a:t>, </a:t>
            </a:r>
            <a:r>
              <a:rPr lang="en-US" sz="1400" i="1" dirty="0" err="1"/>
              <a:t>tocopherol</a:t>
            </a:r>
            <a:r>
              <a:rPr lang="en-US" sz="1400" i="1" dirty="0"/>
              <a:t>, </a:t>
            </a:r>
            <a:r>
              <a:rPr lang="en-US" sz="1400" i="1" dirty="0" err="1"/>
              <a:t>tocopherols</a:t>
            </a:r>
            <a:r>
              <a:rPr lang="en-US" sz="1400" i="1" dirty="0"/>
              <a:t>, </a:t>
            </a:r>
            <a:r>
              <a:rPr lang="ru-RU" sz="1400" i="1" dirty="0" smtClean="0"/>
              <a:t>и т.д.</a:t>
            </a:r>
          </a:p>
          <a:p>
            <a:pPr marL="86868" indent="0">
              <a:buNone/>
            </a:pPr>
            <a:r>
              <a:rPr lang="en-GB" sz="1400" b="1" dirty="0" smtClean="0"/>
              <a:t>3. </a:t>
            </a:r>
            <a:r>
              <a:rPr lang="ru-RU" sz="1400" b="1" dirty="0" smtClean="0"/>
              <a:t>Оператор </a:t>
            </a:r>
            <a:r>
              <a:rPr lang="en-GB" sz="1400" b="1" dirty="0" smtClean="0"/>
              <a:t>AND – </a:t>
            </a:r>
            <a:r>
              <a:rPr lang="ru-RU" sz="1400" b="1" dirty="0" smtClean="0"/>
              <a:t>находит варианты со всеми указанными терминами, но расположенными на разном расстоянии друг от друга</a:t>
            </a:r>
            <a:endParaRPr lang="ru-RU" sz="1800" b="1" dirty="0" smtClean="0"/>
          </a:p>
          <a:p>
            <a:pPr marL="86868" indent="0">
              <a:buNone/>
            </a:pPr>
            <a:r>
              <a:rPr lang="ru-RU" sz="1400" i="1" dirty="0" smtClean="0"/>
              <a:t>Пример: </a:t>
            </a:r>
            <a:r>
              <a:rPr lang="en-US" sz="1400" i="1" dirty="0"/>
              <a:t>lesion </a:t>
            </a:r>
            <a:r>
              <a:rPr lang="en-US" sz="1400" i="1" dirty="0" smtClean="0"/>
              <a:t>AND</a:t>
            </a:r>
            <a:r>
              <a:rPr lang="en-US" sz="1400" i="1" dirty="0"/>
              <a:t> </a:t>
            </a:r>
            <a:r>
              <a:rPr lang="en-US" sz="1400" i="1" dirty="0" smtClean="0"/>
              <a:t>pancreatic</a:t>
            </a:r>
            <a:endParaRPr lang="ru-RU" sz="1400" i="1" dirty="0" smtClean="0"/>
          </a:p>
          <a:p>
            <a:pPr marL="86868" indent="0">
              <a:buNone/>
            </a:pPr>
            <a:r>
              <a:rPr lang="en-GB" sz="1400" b="1" dirty="0" smtClean="0"/>
              <a:t>4. </a:t>
            </a:r>
            <a:r>
              <a:rPr lang="ru-RU" sz="1400" b="1" dirty="0" smtClean="0"/>
              <a:t>Оператор </a:t>
            </a:r>
            <a:r>
              <a:rPr lang="en-GB" sz="1400" b="1" dirty="0" smtClean="0"/>
              <a:t>OR </a:t>
            </a:r>
            <a:r>
              <a:rPr lang="en-GB" sz="1400" b="1" dirty="0"/>
              <a:t>– </a:t>
            </a:r>
            <a:r>
              <a:rPr lang="ru-RU" sz="1400" b="1" dirty="0"/>
              <a:t>находит варианты </a:t>
            </a:r>
            <a:r>
              <a:rPr lang="ru-RU" sz="1400" b="1" dirty="0" smtClean="0"/>
              <a:t>с</a:t>
            </a:r>
            <a:r>
              <a:rPr lang="en-GB" sz="1400" b="1" dirty="0"/>
              <a:t> </a:t>
            </a:r>
            <a:r>
              <a:rPr lang="ru-RU" sz="1400" b="1" dirty="0" smtClean="0"/>
              <a:t>одним из указанных терминов</a:t>
            </a:r>
            <a:endParaRPr lang="ru-RU" sz="1400" b="1" dirty="0"/>
          </a:p>
          <a:p>
            <a:pPr marL="86868" indent="0">
              <a:buNone/>
            </a:pPr>
            <a:r>
              <a:rPr lang="ru-RU" sz="1400" i="1" dirty="0"/>
              <a:t>Пример: </a:t>
            </a:r>
            <a:r>
              <a:rPr lang="en-US" sz="1400" i="1" dirty="0"/>
              <a:t>kidney OR </a:t>
            </a:r>
            <a:r>
              <a:rPr lang="en-US" sz="1400" i="1" dirty="0" smtClean="0"/>
              <a:t>renal</a:t>
            </a:r>
            <a:r>
              <a:rPr lang="ru-RU" sz="1400" i="1" dirty="0" smtClean="0"/>
              <a:t> найдет записи или с термином </a:t>
            </a:r>
            <a:r>
              <a:rPr lang="en-US" sz="1400" i="1" dirty="0" smtClean="0"/>
              <a:t>kidney</a:t>
            </a:r>
            <a:r>
              <a:rPr lang="ru-RU" sz="1400" i="1" dirty="0" smtClean="0"/>
              <a:t> или с термином</a:t>
            </a:r>
            <a:r>
              <a:rPr lang="en-US" sz="1400" i="1" dirty="0" smtClean="0"/>
              <a:t> </a:t>
            </a:r>
            <a:r>
              <a:rPr lang="en-US" sz="1400" i="1" dirty="0"/>
              <a:t>renal</a:t>
            </a:r>
            <a:r>
              <a:rPr lang="ru-RU" sz="1400" i="1" dirty="0"/>
              <a:t> </a:t>
            </a:r>
          </a:p>
          <a:p>
            <a:pPr marL="86868" indent="0">
              <a:buNone/>
            </a:pPr>
            <a:r>
              <a:rPr lang="en-GB" sz="1400" b="1" dirty="0" smtClean="0"/>
              <a:t>5. </a:t>
            </a:r>
            <a:r>
              <a:rPr lang="ru-RU" sz="1400" b="1" dirty="0" smtClean="0"/>
              <a:t>Оператор </a:t>
            </a:r>
            <a:r>
              <a:rPr lang="en-GB" sz="1400" b="1" dirty="0" smtClean="0"/>
              <a:t>AND NOT – </a:t>
            </a:r>
            <a:r>
              <a:rPr lang="ru-RU" sz="1400" b="1" dirty="0" smtClean="0"/>
              <a:t>исключает указанный термин. Этот оператор используется в конце поискового запроса</a:t>
            </a:r>
          </a:p>
          <a:p>
            <a:pPr marL="86868" indent="0">
              <a:buNone/>
            </a:pPr>
            <a:r>
              <a:rPr lang="ru-RU" sz="1400" i="1" dirty="0" smtClean="0"/>
              <a:t>Пример: </a:t>
            </a:r>
            <a:r>
              <a:rPr lang="en-US" sz="1400" i="1" dirty="0"/>
              <a:t>ganglia OR tumor AND NOT </a:t>
            </a:r>
            <a:r>
              <a:rPr lang="en-US" sz="1400" i="1" dirty="0" smtClean="0"/>
              <a:t>malignant</a:t>
            </a:r>
            <a:endParaRPr lang="ru-RU" sz="1400" i="1" dirty="0" smtClean="0"/>
          </a:p>
          <a:p>
            <a:pPr marL="86868" indent="0">
              <a:buNone/>
            </a:pPr>
            <a:r>
              <a:rPr lang="en-GB" sz="1400" b="1" dirty="0" smtClean="0"/>
              <a:t>6. </a:t>
            </a:r>
            <a:r>
              <a:rPr lang="ru-RU" sz="1400" b="1" dirty="0" smtClean="0"/>
              <a:t>При поиске точной фразы (без вариантов написания терминов) используйте </a:t>
            </a:r>
            <a:r>
              <a:rPr lang="en-GB" sz="1400" b="1" dirty="0" smtClean="0"/>
              <a:t>{}</a:t>
            </a:r>
          </a:p>
          <a:p>
            <a:pPr marL="86868" indent="0">
              <a:buNone/>
            </a:pPr>
            <a:r>
              <a:rPr lang="ru-RU" sz="1400" i="1" dirty="0" smtClean="0"/>
              <a:t>Пример:</a:t>
            </a:r>
            <a:r>
              <a:rPr lang="en-US" sz="1400" i="1" dirty="0"/>
              <a:t> {oyster </a:t>
            </a:r>
            <a:r>
              <a:rPr lang="en-US" sz="1400" i="1" dirty="0" smtClean="0"/>
              <a:t>toadfish}</a:t>
            </a:r>
            <a:r>
              <a:rPr lang="ru-RU" sz="1400" i="1" dirty="0" smtClean="0"/>
              <a:t> результаты поиска будут содержать документы именно с этой фразой.</a:t>
            </a:r>
            <a:r>
              <a:rPr lang="en-US" sz="1400" i="1" dirty="0" smtClean="0"/>
              <a:t> </a:t>
            </a:r>
            <a:endParaRPr lang="ru-RU" sz="1400" i="1" dirty="0" smtClean="0"/>
          </a:p>
          <a:p>
            <a:pPr marL="86868" indent="0">
              <a:buNone/>
            </a:pPr>
            <a:r>
              <a:rPr lang="en-GB" sz="1400" b="1" dirty="0" smtClean="0"/>
              <a:t>7. “ </a:t>
            </a:r>
            <a:r>
              <a:rPr lang="en-GB" sz="1400" b="1" dirty="0"/>
              <a:t>” – </a:t>
            </a:r>
            <a:r>
              <a:rPr lang="ru-RU" sz="1400" b="1" dirty="0"/>
              <a:t>поиск фразы в двойных кавычках возвращает такие же результаты как и при поиске с оператором </a:t>
            </a:r>
            <a:r>
              <a:rPr lang="en-GB" sz="1400" b="1" dirty="0"/>
              <a:t>AND</a:t>
            </a:r>
            <a:endParaRPr lang="ru-RU" sz="1400" b="1" dirty="0"/>
          </a:p>
          <a:p>
            <a:pPr marL="86868" indent="0">
              <a:buNone/>
            </a:pPr>
            <a:r>
              <a:rPr lang="ru-RU" sz="1400" i="1" dirty="0" smtClean="0"/>
              <a:t>Пример: поиск </a:t>
            </a:r>
            <a:r>
              <a:rPr lang="en-US" sz="1400" i="1" dirty="0" smtClean="0"/>
              <a:t>"</a:t>
            </a:r>
            <a:r>
              <a:rPr lang="en-US" sz="1400" i="1" dirty="0"/>
              <a:t>criminal* </a:t>
            </a:r>
            <a:r>
              <a:rPr lang="en-US" sz="1400" i="1" dirty="0" err="1"/>
              <a:t>insan</a:t>
            </a:r>
            <a:r>
              <a:rPr lang="en-US" sz="1400" i="1" dirty="0"/>
              <a:t>*" </a:t>
            </a:r>
            <a:r>
              <a:rPr lang="ru-RU" sz="1400" i="1" dirty="0" smtClean="0"/>
              <a:t>найдет результаты </a:t>
            </a:r>
            <a:r>
              <a:rPr lang="en-US" sz="1400" i="1" dirty="0" smtClean="0"/>
              <a:t> </a:t>
            </a:r>
            <a:r>
              <a:rPr lang="en-US" sz="1400" i="1" dirty="0"/>
              <a:t>criminally insane </a:t>
            </a:r>
            <a:r>
              <a:rPr lang="ru-RU" sz="1400" i="1" dirty="0"/>
              <a:t>и</a:t>
            </a:r>
            <a:r>
              <a:rPr lang="en-US" sz="1400" i="1" dirty="0" smtClean="0"/>
              <a:t> </a:t>
            </a:r>
            <a:r>
              <a:rPr lang="en-US" sz="1400" i="1" dirty="0"/>
              <a:t>criminal </a:t>
            </a:r>
            <a:r>
              <a:rPr lang="en-US" sz="1400" i="1" dirty="0" smtClean="0"/>
              <a:t>insanity</a:t>
            </a:r>
            <a:r>
              <a:rPr lang="ru-RU" sz="1400" i="1" dirty="0" smtClean="0"/>
              <a:t>, с разным размещением терминов по отношению друг к другу и с разным окончанием</a:t>
            </a:r>
          </a:p>
          <a:p>
            <a:pPr marL="86868" indent="0">
              <a:buNone/>
            </a:pPr>
            <a:endParaRPr lang="ru-RU" sz="1400" i="1" dirty="0"/>
          </a:p>
          <a:p>
            <a:pPr marL="86868" indent="0">
              <a:buNone/>
            </a:pPr>
            <a:r>
              <a:rPr lang="ru-RU" sz="1400" i="1" dirty="0" smtClean="0"/>
              <a:t>Дополнительно о правилах поиска см.: </a:t>
            </a:r>
            <a:r>
              <a:rPr lang="en-US" sz="1400" i="1" dirty="0">
                <a:hlinkClick r:id="rId2"/>
              </a:rPr>
              <a:t>http://</a:t>
            </a:r>
            <a:r>
              <a:rPr lang="en-US" sz="1400" i="1" dirty="0" smtClean="0">
                <a:hlinkClick r:id="rId2"/>
              </a:rPr>
              <a:t>help.elsevier.com/app/answers/list/p/8150/c/7956,8735</a:t>
            </a:r>
            <a:r>
              <a:rPr lang="ru-RU" sz="1400" i="1" dirty="0" smtClean="0"/>
              <a:t> </a:t>
            </a:r>
            <a:endParaRPr lang="ru-RU" sz="1400" i="1" dirty="0"/>
          </a:p>
        </p:txBody>
      </p:sp>
      <p:sp>
        <p:nvSpPr>
          <p:cNvPr id="4" name="Slide Number Placeholder 3"/>
          <p:cNvSpPr>
            <a:spLocks noGrp="1"/>
          </p:cNvSpPr>
          <p:nvPr>
            <p:ph type="sldNum" sz="quarter" idx="12"/>
          </p:nvPr>
        </p:nvSpPr>
        <p:spPr/>
        <p:txBody>
          <a:bodyPr/>
          <a:lstStyle/>
          <a:p>
            <a:pPr>
              <a:defRPr/>
            </a:pPr>
            <a:fld id="{B475C23E-1427-4651-8D2C-9DE5C77431A0}" type="slidenum">
              <a:rPr lang="en-US" smtClean="0">
                <a:solidFill>
                  <a:srgbClr val="FFFFFF"/>
                </a:solidFill>
              </a:rPr>
              <a:pPr>
                <a:defRPr/>
              </a:pPr>
              <a:t>12</a:t>
            </a:fld>
            <a:endParaRPr lang="en-US">
              <a:solidFill>
                <a:srgbClr val="FFFFFF"/>
              </a:solidFill>
            </a:endParaRPr>
          </a:p>
        </p:txBody>
      </p:sp>
      <p:sp>
        <p:nvSpPr>
          <p:cNvPr id="6" name="Rectangle 1"/>
          <p:cNvSpPr>
            <a:spLocks noChangeArrowheads="1"/>
          </p:cNvSpPr>
          <p:nvPr/>
        </p:nvSpPr>
        <p:spPr bwMode="auto">
          <a:xfrm>
            <a:off x="457200" y="38512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charset="0"/>
                <a:cs typeface="Arial" charset="0"/>
              </a:rPr>
              <a:t/>
            </a:r>
            <a:br>
              <a:rPr kumimoji="0" lang="en-US" altLang="en-US" sz="1800" b="0" i="0" u="none" strike="noStrike" cap="none" normalizeH="0" baseline="0" smtClean="0">
                <a:ln>
                  <a:noFill/>
                </a:ln>
                <a:solidFill>
                  <a:schemeClr val="tx1"/>
                </a:solidFill>
                <a:effectLst/>
                <a:latin typeface="Arial" charset="0"/>
                <a:cs typeface="Arial" charset="0"/>
              </a:rPr>
            </a:br>
            <a:endParaRPr kumimoji="0" lang="en-US" altLang="en-US" sz="18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785151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772400" cy="685800"/>
          </a:xfrm>
        </p:spPr>
        <p:txBody>
          <a:bodyPr/>
          <a:lstStyle/>
          <a:p>
            <a:r>
              <a:rPr lang="ru-RU" dirty="0" smtClean="0"/>
              <a:t>Дополнительно</a:t>
            </a:r>
            <a:r>
              <a:rPr lang="en-GB" dirty="0"/>
              <a:t> </a:t>
            </a:r>
            <a:r>
              <a:rPr lang="ru-RU" dirty="0" smtClean="0"/>
              <a:t>в </a:t>
            </a:r>
            <a:r>
              <a:rPr lang="en-GB" dirty="0"/>
              <a:t>Advanced Search</a:t>
            </a:r>
            <a:br>
              <a:rPr lang="en-GB" dirty="0"/>
            </a:br>
            <a:endParaRPr lang="en-US" dirty="0"/>
          </a:p>
        </p:txBody>
      </p:sp>
      <p:sp>
        <p:nvSpPr>
          <p:cNvPr id="3" name="Content Placeholder 2"/>
          <p:cNvSpPr>
            <a:spLocks noGrp="1"/>
          </p:cNvSpPr>
          <p:nvPr>
            <p:ph idx="1"/>
          </p:nvPr>
        </p:nvSpPr>
        <p:spPr>
          <a:xfrm>
            <a:off x="228600" y="762000"/>
            <a:ext cx="8534400" cy="2954456"/>
          </a:xfrm>
        </p:spPr>
        <p:txBody>
          <a:bodyPr>
            <a:normAutofit fontScale="92500" lnSpcReduction="10000"/>
          </a:bodyPr>
          <a:lstStyle/>
          <a:p>
            <a:pPr marL="86868" indent="0">
              <a:buNone/>
            </a:pPr>
            <a:endParaRPr lang="en-GB" dirty="0"/>
          </a:p>
          <a:p>
            <a:pPr marL="86868" indent="0">
              <a:buNone/>
            </a:pPr>
            <a:r>
              <a:rPr lang="en-GB" dirty="0" err="1" smtClean="0"/>
              <a:t>eid</a:t>
            </a:r>
            <a:r>
              <a:rPr lang="en-GB" dirty="0"/>
              <a:t> (</a:t>
            </a:r>
            <a:r>
              <a:rPr lang="en-GB" dirty="0" smtClean="0"/>
              <a:t>2-s2.0-84984604625</a:t>
            </a:r>
            <a:r>
              <a:rPr lang="ru-RU" dirty="0" smtClean="0"/>
              <a:t>) – регистрационный номер в </a:t>
            </a:r>
            <a:r>
              <a:rPr lang="en-GB" dirty="0" smtClean="0"/>
              <a:t>Scopus. </a:t>
            </a:r>
            <a:r>
              <a:rPr lang="ru-RU" dirty="0" smtClean="0"/>
              <a:t>Можно найти при </a:t>
            </a:r>
            <a:r>
              <a:rPr lang="en-GB" dirty="0" smtClean="0"/>
              <a:t>Export </a:t>
            </a:r>
            <a:r>
              <a:rPr lang="ru-RU" dirty="0" smtClean="0"/>
              <a:t>записей или в строке браузера, при открытии записи в </a:t>
            </a:r>
            <a:r>
              <a:rPr lang="en-GB" dirty="0" smtClean="0"/>
              <a:t>Scopus</a:t>
            </a:r>
          </a:p>
          <a:p>
            <a:pPr marL="86868" indent="0">
              <a:buNone/>
            </a:pPr>
            <a:endParaRPr lang="en-GB" dirty="0"/>
          </a:p>
          <a:p>
            <a:pPr marL="86868" indent="0">
              <a:buNone/>
            </a:pPr>
            <a:r>
              <a:rPr lang="en-GB" dirty="0" err="1"/>
              <a:t>s</a:t>
            </a:r>
            <a:r>
              <a:rPr lang="en-GB" dirty="0" err="1" smtClean="0"/>
              <a:t>ubjmain</a:t>
            </a:r>
            <a:r>
              <a:rPr lang="en-GB" dirty="0" smtClean="0"/>
              <a:t> (2003) – </a:t>
            </a:r>
            <a:r>
              <a:rPr lang="ru-RU" dirty="0" smtClean="0"/>
              <a:t>поиск по узкой предметной области. Коды областей можно найти в списке индексируемых в</a:t>
            </a:r>
            <a:r>
              <a:rPr lang="en-GB" dirty="0" smtClean="0"/>
              <a:t> Scopus </a:t>
            </a:r>
            <a:r>
              <a:rPr lang="ru-RU" dirty="0" smtClean="0"/>
              <a:t>журналов </a:t>
            </a:r>
            <a:endParaRPr lang="en-GB" dirty="0" smtClean="0"/>
          </a:p>
          <a:p>
            <a:pPr marL="86868" indent="0">
              <a:buNone/>
            </a:pPr>
            <a:r>
              <a:rPr lang="en-GB" dirty="0">
                <a:hlinkClick r:id="rId2"/>
              </a:rPr>
              <a:t>https://www.elsevier.com/__</a:t>
            </a:r>
            <a:r>
              <a:rPr lang="en-GB" dirty="0" smtClean="0">
                <a:hlinkClick r:id="rId2"/>
              </a:rPr>
              <a:t>data/assets/excel_doc/0015/91122/title_list.xlsx</a:t>
            </a:r>
            <a:r>
              <a:rPr lang="ru-RU" dirty="0" smtClean="0"/>
              <a:t>, в характеристике самих журналов или в отдельной закладке </a:t>
            </a:r>
            <a:r>
              <a:rPr lang="en-GB" dirty="0" smtClean="0"/>
              <a:t>ASJC Code List</a:t>
            </a:r>
            <a:endParaRPr lang="en-US" dirty="0"/>
          </a:p>
        </p:txBody>
      </p:sp>
      <p:pic>
        <p:nvPicPr>
          <p:cNvPr id="4" name="Picture 2" descr="C:\Users\yakshonakg\Desktop\04-10-2016 13-17-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3429000"/>
            <a:ext cx="2822812" cy="162299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yakshonakg\Desktop\04-10-2016 13-18-5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0200" y="5286093"/>
            <a:ext cx="2870577" cy="153551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yakshonakg\Desktop\25-10-2016 13-10-3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3704729"/>
            <a:ext cx="4114800" cy="3169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5757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yakshonakg\Desktop\04-10-2016 13-57-4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7800"/>
            <a:ext cx="9144001" cy="5410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886200" y="2895600"/>
            <a:ext cx="990600" cy="323850"/>
          </a:xfrm>
          <a:prstGeom prst="rect">
            <a:avLst/>
          </a:prstGeom>
          <a:noFill/>
          <a:ln w="571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4" name="Straight Connector 3"/>
          <p:cNvCxnSpPr/>
          <p:nvPr/>
        </p:nvCxnSpPr>
        <p:spPr>
          <a:xfrm>
            <a:off x="166048" y="3581400"/>
            <a:ext cx="914400"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15766" y="4419600"/>
            <a:ext cx="0" cy="1037897"/>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sp>
        <p:nvSpPr>
          <p:cNvPr id="2" name="Rounded Rectangular Callout 1"/>
          <p:cNvSpPr/>
          <p:nvPr/>
        </p:nvSpPr>
        <p:spPr>
          <a:xfrm>
            <a:off x="58984" y="2060575"/>
            <a:ext cx="1600200" cy="612775"/>
          </a:xfrm>
          <a:prstGeom prst="wedgeRoundRectCallout">
            <a:avLst>
              <a:gd name="adj1" fmla="val -9010"/>
              <a:gd name="adj2" fmla="val 167063"/>
              <a:gd name="adj3" fmla="val 16667"/>
            </a:avLst>
          </a:prstGeom>
          <a:solidFill>
            <a:schemeClr val="bg1"/>
          </a:solidFill>
          <a:ln w="38100">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ru-RU" sz="1200" dirty="0" smtClean="0">
                <a:solidFill>
                  <a:srgbClr val="FF0000"/>
                </a:solidFill>
              </a:rPr>
              <a:t>Дополнительные фильтры</a:t>
            </a:r>
            <a:endParaRPr lang="en-US" sz="1200" dirty="0">
              <a:solidFill>
                <a:srgbClr val="FF0000"/>
              </a:solidFill>
            </a:endParaRPr>
          </a:p>
        </p:txBody>
      </p:sp>
      <p:sp>
        <p:nvSpPr>
          <p:cNvPr id="140291" name="Title 1"/>
          <p:cNvSpPr>
            <a:spLocks noGrp="1"/>
          </p:cNvSpPr>
          <p:nvPr>
            <p:ph type="title"/>
          </p:nvPr>
        </p:nvSpPr>
        <p:spPr>
          <a:xfrm>
            <a:off x="257175" y="919163"/>
            <a:ext cx="8886825" cy="528637"/>
          </a:xfrm>
        </p:spPr>
        <p:txBody>
          <a:bodyPr/>
          <a:lstStyle/>
          <a:p>
            <a:pPr eaLnBrk="1" hangingPunct="1"/>
            <a:r>
              <a:rPr lang="ru-RU" dirty="0" smtClean="0">
                <a:latin typeface="Arial" pitchFamily="34" charset="0"/>
                <a:cs typeface="Arial" pitchFamily="34" charset="0"/>
              </a:rPr>
              <a:t>Дополнительные фильтры и визуализация данных (1)</a:t>
            </a:r>
            <a:endParaRPr lang="en-US" dirty="0" smtClean="0">
              <a:latin typeface="Arial" pitchFamily="34" charset="0"/>
              <a:cs typeface="Arial" pitchFamily="34" charset="0"/>
            </a:endParaRPr>
          </a:p>
        </p:txBody>
      </p:sp>
    </p:spTree>
    <p:extLst>
      <p:ext uri="{BB962C8B-B14F-4D97-AF65-F5344CB8AC3E}">
        <p14:creationId xmlns:p14="http://schemas.microsoft.com/office/powerpoint/2010/main" val="8090041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yakshonakg\Desktop\04-10-2016 13-59-5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2" y="1808327"/>
            <a:ext cx="9147412" cy="4871118"/>
          </a:xfrm>
          <a:prstGeom prst="rect">
            <a:avLst/>
          </a:prstGeom>
          <a:noFill/>
          <a:extLst>
            <a:ext uri="{909E8E84-426E-40DD-AFC4-6F175D3DCCD1}">
              <a14:hiddenFill xmlns:a14="http://schemas.microsoft.com/office/drawing/2010/main">
                <a:solidFill>
                  <a:srgbClr val="FFFFFF"/>
                </a:solidFill>
              </a14:hiddenFill>
            </a:ext>
          </a:extLst>
        </p:spPr>
      </p:pic>
      <p:sp>
        <p:nvSpPr>
          <p:cNvPr id="141315" name="Title 1"/>
          <p:cNvSpPr>
            <a:spLocks noGrp="1"/>
          </p:cNvSpPr>
          <p:nvPr>
            <p:ph type="title"/>
          </p:nvPr>
        </p:nvSpPr>
        <p:spPr>
          <a:xfrm>
            <a:off x="431006" y="381000"/>
            <a:ext cx="8281987" cy="685800"/>
          </a:xfrm>
        </p:spPr>
        <p:txBody>
          <a:bodyPr/>
          <a:lstStyle/>
          <a:p>
            <a:pPr eaLnBrk="1" hangingPunct="1"/>
            <a:r>
              <a:rPr lang="ru-RU" sz="3200" dirty="0" smtClean="0">
                <a:latin typeface="Arial" pitchFamily="34" charset="0"/>
                <a:cs typeface="Arial" pitchFamily="34" charset="0"/>
              </a:rPr>
              <a:t>Визуализация данных (2) </a:t>
            </a:r>
            <a:endParaRPr lang="en-US" sz="3200" dirty="0" smtClean="0">
              <a:latin typeface="Arial" pitchFamily="34" charset="0"/>
              <a:cs typeface="Arial" pitchFamily="34" charset="0"/>
            </a:endParaRPr>
          </a:p>
        </p:txBody>
      </p:sp>
      <p:sp>
        <p:nvSpPr>
          <p:cNvPr id="6" name="Rectangle 5"/>
          <p:cNvSpPr/>
          <p:nvPr/>
        </p:nvSpPr>
        <p:spPr>
          <a:xfrm>
            <a:off x="23648" y="2057400"/>
            <a:ext cx="5615152" cy="931917"/>
          </a:xfrm>
          <a:prstGeom prst="rect">
            <a:avLst/>
          </a:prstGeom>
          <a:noFill/>
          <a:ln w="571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34559565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yakshonakg\Desktop\25-10-2016 13-16-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1" y="1485900"/>
            <a:ext cx="9138313" cy="5143500"/>
          </a:xfrm>
          <a:prstGeom prst="rect">
            <a:avLst/>
          </a:prstGeom>
          <a:noFill/>
          <a:extLst>
            <a:ext uri="{909E8E84-426E-40DD-AFC4-6F175D3DCCD1}">
              <a14:hiddenFill xmlns:a14="http://schemas.microsoft.com/office/drawing/2010/main">
                <a:solidFill>
                  <a:srgbClr val="FFFFFF"/>
                </a:solidFill>
              </a14:hiddenFill>
            </a:ext>
          </a:extLst>
        </p:spPr>
      </p:pic>
      <p:sp>
        <p:nvSpPr>
          <p:cNvPr id="142338" name="Title 1"/>
          <p:cNvSpPr>
            <a:spLocks noGrp="1"/>
          </p:cNvSpPr>
          <p:nvPr>
            <p:ph type="title"/>
          </p:nvPr>
        </p:nvSpPr>
        <p:spPr/>
        <p:txBody>
          <a:bodyPr/>
          <a:lstStyle/>
          <a:p>
            <a:r>
              <a:rPr lang="en-GB" smtClean="0"/>
              <a:t>(3)</a:t>
            </a:r>
            <a:endParaRPr lang="en-US" smtClean="0"/>
          </a:p>
        </p:txBody>
      </p:sp>
      <p:sp>
        <p:nvSpPr>
          <p:cNvPr id="4" name="Title 1"/>
          <p:cNvSpPr txBox="1">
            <a:spLocks/>
          </p:cNvSpPr>
          <p:nvPr/>
        </p:nvSpPr>
        <p:spPr>
          <a:xfrm>
            <a:off x="0" y="1219200"/>
            <a:ext cx="9144000" cy="533400"/>
          </a:xfrm>
          <a:prstGeom prst="rect">
            <a:avLst/>
          </a:prstGeom>
          <a:solidFill>
            <a:schemeClr val="bg1"/>
          </a:solidFill>
        </p:spPr>
        <p:txBody>
          <a:bodyPr vert="horz" lIns="91440" tIns="45720" rIns="91440" bIns="45720" rtlCol="0" anchor="ctr">
            <a:noAutofit/>
          </a:bodyPr>
          <a:lstStyle>
            <a:lvl1pPr algn="l" defTabSz="457200" rtl="0" eaLnBrk="1" latinLnBrk="0" hangingPunct="1">
              <a:spcBef>
                <a:spcPct val="0"/>
              </a:spcBef>
              <a:buNone/>
              <a:defRPr sz="2400" b="1" i="0" kern="1200">
                <a:solidFill>
                  <a:schemeClr val="accent1"/>
                </a:solidFill>
                <a:latin typeface="Arial Bold"/>
                <a:ea typeface="+mj-ea"/>
                <a:cs typeface="Arial Bold"/>
              </a:defRPr>
            </a:lvl1pPr>
          </a:lstStyle>
          <a:p>
            <a:pPr fontAlgn="auto">
              <a:spcAft>
                <a:spcPts val="0"/>
              </a:spcAft>
            </a:pPr>
            <a:endParaRPr lang="en-US" dirty="0"/>
          </a:p>
        </p:txBody>
      </p:sp>
      <p:sp>
        <p:nvSpPr>
          <p:cNvPr id="2" name="Rounded Rectangular Callout 1"/>
          <p:cNvSpPr/>
          <p:nvPr/>
        </p:nvSpPr>
        <p:spPr>
          <a:xfrm>
            <a:off x="5858298" y="746078"/>
            <a:ext cx="3124200" cy="914400"/>
          </a:xfrm>
          <a:prstGeom prst="wedgeRoundRectCallout">
            <a:avLst>
              <a:gd name="adj1" fmla="val 5260"/>
              <a:gd name="adj2" fmla="val 166977"/>
              <a:gd name="adj3" fmla="val 16667"/>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ru-RU" sz="1400" dirty="0" smtClean="0"/>
              <a:t>При поиске по ключевым словам: какие журналы рассматривать для своей публикации</a:t>
            </a:r>
            <a:endParaRPr lang="en-US" sz="1400" dirty="0"/>
          </a:p>
        </p:txBody>
      </p:sp>
      <p:cxnSp>
        <p:nvCxnSpPr>
          <p:cNvPr id="5" name="Straight Connector 4"/>
          <p:cNvCxnSpPr/>
          <p:nvPr/>
        </p:nvCxnSpPr>
        <p:spPr>
          <a:xfrm>
            <a:off x="7046223" y="2971800"/>
            <a:ext cx="1905001" cy="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0572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yakshonakg\Desktop\25-10-2016 13-18-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9067800" cy="55816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638800" y="1828800"/>
            <a:ext cx="914400" cy="323850"/>
          </a:xfrm>
          <a:prstGeom prst="rect">
            <a:avLst/>
          </a:prstGeom>
          <a:noFill/>
          <a:ln w="571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3364" name="Title 1"/>
          <p:cNvSpPr>
            <a:spLocks noGrp="1"/>
          </p:cNvSpPr>
          <p:nvPr>
            <p:ph type="title"/>
          </p:nvPr>
        </p:nvSpPr>
        <p:spPr/>
        <p:txBody>
          <a:bodyPr/>
          <a:lstStyle/>
          <a:p>
            <a:r>
              <a:rPr lang="en-GB" smtClean="0"/>
              <a:t>(4)</a:t>
            </a:r>
            <a:endParaRPr lang="en-US" smtClean="0"/>
          </a:p>
        </p:txBody>
      </p:sp>
    </p:spTree>
    <p:extLst>
      <p:ext uri="{BB962C8B-B14F-4D97-AF65-F5344CB8AC3E}">
        <p14:creationId xmlns:p14="http://schemas.microsoft.com/office/powerpoint/2010/main" val="1617015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yakshonakg\Desktop\25-10-2016 13-19-5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5400"/>
            <a:ext cx="9144000" cy="53244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905000" y="2905125"/>
            <a:ext cx="685800" cy="323850"/>
          </a:xfrm>
          <a:prstGeom prst="rect">
            <a:avLst/>
          </a:prstGeom>
          <a:noFill/>
          <a:ln w="571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4388" name="Title 1"/>
          <p:cNvSpPr>
            <a:spLocks noGrp="1"/>
          </p:cNvSpPr>
          <p:nvPr>
            <p:ph type="title"/>
          </p:nvPr>
        </p:nvSpPr>
        <p:spPr>
          <a:xfrm>
            <a:off x="457200" y="336645"/>
            <a:ext cx="5867400" cy="685800"/>
          </a:xfrm>
        </p:spPr>
        <p:txBody>
          <a:bodyPr/>
          <a:lstStyle/>
          <a:p>
            <a:r>
              <a:rPr lang="en-GB" dirty="0" smtClean="0"/>
              <a:t>(5)</a:t>
            </a:r>
            <a:endParaRPr lang="en-US" dirty="0" smtClean="0"/>
          </a:p>
        </p:txBody>
      </p:sp>
      <p:cxnSp>
        <p:nvCxnSpPr>
          <p:cNvPr id="3" name="Straight Connector 2"/>
          <p:cNvCxnSpPr/>
          <p:nvPr/>
        </p:nvCxnSpPr>
        <p:spPr>
          <a:xfrm>
            <a:off x="838200" y="2514600"/>
            <a:ext cx="12954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250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yakshonakg\Desktop\04-10-2016 14-12-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36" y="1905000"/>
            <a:ext cx="9175844" cy="464820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1555845" y="3505200"/>
            <a:ext cx="3048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8" name="Rounded Rectangle 7"/>
          <p:cNvSpPr/>
          <p:nvPr/>
        </p:nvSpPr>
        <p:spPr>
          <a:xfrm>
            <a:off x="1708245" y="3505200"/>
            <a:ext cx="609600" cy="381000"/>
          </a:xfrm>
          <a:prstGeom prst="roundRect">
            <a:avLst/>
          </a:prstGeom>
          <a:noFill/>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4293358" y="3505200"/>
            <a:ext cx="609600" cy="0"/>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800100"/>
            <a:ext cx="8229600" cy="685800"/>
          </a:xfrm>
        </p:spPr>
        <p:txBody>
          <a:bodyPr/>
          <a:lstStyle/>
          <a:p>
            <a:r>
              <a:rPr lang="ru-RU" dirty="0" smtClean="0"/>
              <a:t>Кто цитирует и где цитируются интересующие нас работы? – </a:t>
            </a:r>
            <a:r>
              <a:rPr lang="en-GB" dirty="0" smtClean="0"/>
              <a:t>View Cited by</a:t>
            </a:r>
            <a:endParaRPr lang="en-US" dirty="0"/>
          </a:p>
        </p:txBody>
      </p:sp>
    </p:spTree>
    <p:extLst>
      <p:ext uri="{BB962C8B-B14F-4D97-AF65-F5344CB8AC3E}">
        <p14:creationId xmlns:p14="http://schemas.microsoft.com/office/powerpoint/2010/main" val="3885382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1"/>
          </p:nvPr>
        </p:nvSpPr>
        <p:spPr>
          <a:xfrm>
            <a:off x="5090734" y="2057400"/>
            <a:ext cx="4029382" cy="4466544"/>
          </a:xfrm>
          <a:ln>
            <a:noFill/>
            <a:miter lim="800000"/>
            <a:headEnd/>
            <a:tailEnd/>
          </a:ln>
        </p:spPr>
        <p:txBody>
          <a:bodyPr>
            <a:normAutofit/>
          </a:bodyPr>
          <a:lstStyle/>
          <a:p>
            <a:r>
              <a:rPr kumimoji="0" lang="ru-RU" altLang="en-US" dirty="0" smtClean="0"/>
              <a:t>Увеличение числа совместных публикаций с зарубежными авторами в имеющихся в системе журналов международного уровня </a:t>
            </a:r>
          </a:p>
          <a:p>
            <a:r>
              <a:rPr kumimoji="0" lang="ru-RU" altLang="en-US" dirty="0" smtClean="0"/>
              <a:t>Увеличение собственных публикаций в зарубежных журналах международного уровня</a:t>
            </a:r>
          </a:p>
        </p:txBody>
      </p:sp>
      <p:sp>
        <p:nvSpPr>
          <p:cNvPr id="4" name="Subtitle 2"/>
          <p:cNvSpPr txBox="1">
            <a:spLocks/>
          </p:cNvSpPr>
          <p:nvPr/>
        </p:nvSpPr>
        <p:spPr>
          <a:xfrm>
            <a:off x="5410200" y="6348852"/>
            <a:ext cx="3657600" cy="350187"/>
          </a:xfrm>
          <a:prstGeom prst="rect">
            <a:avLst/>
          </a:prstGeom>
        </p:spPr>
        <p:txBody>
          <a:bodyPr>
            <a:noAutofit/>
          </a:bodyPr>
          <a:lstStyle>
            <a:lvl1pPr marL="342900" indent="-256032" algn="l" defTabSz="457200" rtl="0" eaLnBrk="1" latinLnBrk="0" hangingPunct="1">
              <a:spcBef>
                <a:spcPct val="20000"/>
              </a:spcBef>
              <a:buFont typeface="Arial"/>
              <a:buChar char="•"/>
              <a:defRPr sz="2000" kern="1200">
                <a:solidFill>
                  <a:srgbClr val="53565A"/>
                </a:solidFill>
                <a:latin typeface="Arial"/>
                <a:ea typeface="+mn-ea"/>
                <a:cs typeface="Arial"/>
              </a:defRPr>
            </a:lvl1pPr>
            <a:lvl2pPr marL="742950" indent="-285750" algn="l" defTabSz="457200" rtl="0" eaLnBrk="1" latinLnBrk="0" hangingPunct="1">
              <a:spcBef>
                <a:spcPct val="20000"/>
              </a:spcBef>
              <a:buSzPct val="80000"/>
              <a:buFont typeface="Arial" pitchFamily="34" charset="0"/>
              <a:buChar char="-"/>
              <a:defRPr sz="1800" kern="1200">
                <a:solidFill>
                  <a:srgbClr val="53565A"/>
                </a:solidFill>
                <a:latin typeface="Arial"/>
                <a:ea typeface="+mn-ea"/>
                <a:cs typeface="+mn-cs"/>
              </a:defRPr>
            </a:lvl2pPr>
            <a:lvl3pPr marL="1143000" indent="-228600" algn="l" defTabSz="457200" rtl="0" eaLnBrk="1" latinLnBrk="0" hangingPunct="1">
              <a:spcBef>
                <a:spcPct val="20000"/>
              </a:spcBef>
              <a:buSzPct val="90000"/>
              <a:buFont typeface="Courier New" pitchFamily="49" charset="0"/>
              <a:buChar char="o"/>
              <a:defRPr sz="1600" kern="1200">
                <a:solidFill>
                  <a:srgbClr val="53565A"/>
                </a:solidFill>
                <a:latin typeface="Arial"/>
                <a:ea typeface="+mn-ea"/>
                <a:cs typeface="+mn-cs"/>
              </a:defRPr>
            </a:lvl3pPr>
            <a:lvl4pPr marL="1600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4pPr>
            <a:lvl5pPr marL="20574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5pPr>
            <a:lvl6pPr marL="25146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6pPr>
            <a:lvl7pPr marL="29718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7pPr>
            <a:lvl8pPr marL="34290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8pPr>
            <a:lvl9pPr marL="3886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9pPr>
          </a:lstStyle>
          <a:p>
            <a:pPr marL="86868" indent="0" algn="r" fontAlgn="auto">
              <a:spcAft>
                <a:spcPts val="0"/>
              </a:spcAft>
              <a:buNone/>
            </a:pPr>
            <a:r>
              <a:rPr lang="ru-RU" sz="1200" i="1" dirty="0" smtClean="0"/>
              <a:t>Источник: из материалов О. В. Кирилловой</a:t>
            </a:r>
            <a:endParaRPr lang="en-US" sz="1200" i="1" dirty="0" smtClean="0"/>
          </a:p>
        </p:txBody>
      </p:sp>
      <p:pic>
        <p:nvPicPr>
          <p:cNvPr id="1026" name="Picture 2" descr="C:\Users\yakshonakg\Desktop\18-10-2016 17-32-4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951" y="1371600"/>
            <a:ext cx="4983783"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yakshonakg\Desktop\18-10-2016 17-39-1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153684"/>
            <a:ext cx="4862134" cy="2561198"/>
          </a:xfrm>
          <a:prstGeom prst="rect">
            <a:avLst/>
          </a:prstGeom>
          <a:noFill/>
          <a:extLst>
            <a:ext uri="{909E8E84-426E-40DD-AFC4-6F175D3DCCD1}">
              <a14:hiddenFill xmlns:a14="http://schemas.microsoft.com/office/drawing/2010/main">
                <a:solidFill>
                  <a:srgbClr val="FFFFFF"/>
                </a:solidFill>
              </a14:hiddenFill>
            </a:ext>
          </a:extLst>
        </p:spPr>
      </p:pic>
      <p:sp>
        <p:nvSpPr>
          <p:cNvPr id="35842" name="Rectangle 2"/>
          <p:cNvSpPr>
            <a:spLocks noGrp="1" noChangeArrowheads="1"/>
          </p:cNvSpPr>
          <p:nvPr>
            <p:ph type="title"/>
          </p:nvPr>
        </p:nvSpPr>
        <p:spPr>
          <a:xfrm>
            <a:off x="381001" y="431042"/>
            <a:ext cx="8382000" cy="685800"/>
          </a:xfrm>
          <a:solidFill>
            <a:schemeClr val="bg1"/>
          </a:solidFill>
        </p:spPr>
        <p:txBody>
          <a:bodyPr>
            <a:noAutofit/>
          </a:bodyPr>
          <a:lstStyle/>
          <a:p>
            <a:r>
              <a:rPr kumimoji="0" lang="ru-RU" altLang="en-US" dirty="0" smtClean="0"/>
              <a:t>2,44%: пути расширения национального присутствия в зарубежных БД цитирования</a:t>
            </a:r>
          </a:p>
        </p:txBody>
      </p:sp>
    </p:spTree>
    <p:extLst>
      <p:ext uri="{BB962C8B-B14F-4D97-AF65-F5344CB8AC3E}">
        <p14:creationId xmlns:p14="http://schemas.microsoft.com/office/powerpoint/2010/main" val="3791214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yakshonakg\Desktop\04-10-2016 14-14-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94" y="1219200"/>
            <a:ext cx="9031406" cy="5638800"/>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0" y="3352800"/>
            <a:ext cx="1524000" cy="3505200"/>
          </a:xfrm>
          <a:prstGeom prst="roundRect">
            <a:avLst/>
          </a:prstGeom>
          <a:noFill/>
          <a:ln w="57150">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22997" y="457200"/>
            <a:ext cx="8458200" cy="685800"/>
          </a:xfrm>
        </p:spPr>
        <p:txBody>
          <a:bodyPr/>
          <a:lstStyle/>
          <a:p>
            <a:r>
              <a:rPr lang="ru-RU" dirty="0" smtClean="0"/>
              <a:t>Анализ цитирующих работ – </a:t>
            </a:r>
            <a:r>
              <a:rPr lang="ru-RU" dirty="0" err="1" smtClean="0"/>
              <a:t>импакт</a:t>
            </a:r>
            <a:r>
              <a:rPr lang="ru-RU" dirty="0" smtClean="0"/>
              <a:t> работ, потенциал для сотрудничества и т.п.</a:t>
            </a:r>
            <a:endParaRPr lang="en-US" dirty="0"/>
          </a:p>
        </p:txBody>
      </p:sp>
    </p:spTree>
    <p:extLst>
      <p:ext uri="{BB962C8B-B14F-4D97-AF65-F5344CB8AC3E}">
        <p14:creationId xmlns:p14="http://schemas.microsoft.com/office/powerpoint/2010/main" val="2655951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41287" y="850900"/>
            <a:ext cx="8850313" cy="533400"/>
          </a:xfrm>
        </p:spPr>
        <p:txBody>
          <a:bodyPr>
            <a:noAutofit/>
          </a:bodyPr>
          <a:lstStyle/>
          <a:p>
            <a:pPr eaLnBrk="1" hangingPunct="1">
              <a:defRPr/>
            </a:pPr>
            <a:r>
              <a:rPr lang="ru-RU" altLang="en-US" sz="1800" dirty="0" smtClean="0"/>
              <a:t>Вспомогательный инструмент в определении источника своей публикации. Альтернативные оценки журналов: сравните найденные по вашей теме ключевые журналы и выберите 2-3 для дальнейшего изучения рекомендаций для авторов</a:t>
            </a:r>
            <a:endParaRPr lang="en-GB" altLang="en-US" sz="1800" dirty="0" smtClean="0"/>
          </a:p>
        </p:txBody>
      </p:sp>
      <p:sp>
        <p:nvSpPr>
          <p:cNvPr id="31747" name="Text Box 3"/>
          <p:cNvSpPr txBox="1">
            <a:spLocks noChangeArrowheads="1"/>
          </p:cNvSpPr>
          <p:nvPr/>
        </p:nvSpPr>
        <p:spPr bwMode="auto">
          <a:xfrm>
            <a:off x="5581603" y="3630357"/>
            <a:ext cx="3641725"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1500" b="1">
                <a:solidFill>
                  <a:srgbClr val="75787B"/>
                </a:solidFill>
                <a:latin typeface="Arial" charset="0"/>
                <a:cs typeface="Arial" charset="0"/>
              </a:defRPr>
            </a:lvl1pPr>
            <a:lvl2pPr marL="742950" indent="-285750" eaLnBrk="0" hangingPunct="0">
              <a:lnSpc>
                <a:spcPct val="90000"/>
              </a:lnSpc>
              <a:spcBef>
                <a:spcPts val="500"/>
              </a:spcBef>
              <a:buFont typeface="Arial" charset="0"/>
              <a:buChar char="•"/>
              <a:defRPr sz="1300">
                <a:solidFill>
                  <a:srgbClr val="75787B"/>
                </a:solidFill>
                <a:latin typeface="Arial" charset="0"/>
                <a:cs typeface="Arial" charset="0"/>
              </a:defRPr>
            </a:lvl2pPr>
            <a:lvl3pPr marL="1143000" indent="-228600" eaLnBrk="0" hangingPunct="0">
              <a:lnSpc>
                <a:spcPct val="90000"/>
              </a:lnSpc>
              <a:spcBef>
                <a:spcPts val="500"/>
              </a:spcBef>
              <a:buFont typeface="Arial" charset="0"/>
              <a:buChar char="•"/>
              <a:defRPr sz="1100">
                <a:solidFill>
                  <a:srgbClr val="75787B"/>
                </a:solidFill>
                <a:latin typeface="Arial" charset="0"/>
                <a:cs typeface="Arial"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cs typeface="Arial"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cs typeface="Arial"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cs typeface="Arial"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cs typeface="Arial"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cs typeface="Arial"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cs typeface="Arial" charset="0"/>
              </a:defRPr>
            </a:lvl9pPr>
          </a:lstStyle>
          <a:p>
            <a:pPr eaLnBrk="1" hangingPunct="1">
              <a:lnSpc>
                <a:spcPct val="100000"/>
              </a:lnSpc>
              <a:spcBef>
                <a:spcPct val="0"/>
              </a:spcBef>
              <a:buFontTx/>
              <a:buNone/>
            </a:pPr>
            <a:r>
              <a:rPr lang="en-GB" altLang="en-US" sz="1400" u="sng" dirty="0" err="1">
                <a:solidFill>
                  <a:schemeClr val="tx1"/>
                </a:solidFill>
                <a:ea typeface="ＭＳ Ｐゴシック" pitchFamily="34" charset="-128"/>
              </a:rPr>
              <a:t>SCImago</a:t>
            </a:r>
            <a:r>
              <a:rPr lang="en-GB" altLang="en-US" sz="1400" u="sng" dirty="0">
                <a:solidFill>
                  <a:schemeClr val="tx1"/>
                </a:solidFill>
                <a:ea typeface="ＭＳ Ｐゴシック" pitchFamily="34" charset="-128"/>
              </a:rPr>
              <a:t> Journal Rank – SJR</a:t>
            </a:r>
          </a:p>
          <a:p>
            <a:pPr eaLnBrk="1" hangingPunct="1">
              <a:lnSpc>
                <a:spcPct val="100000"/>
              </a:lnSpc>
              <a:spcBef>
                <a:spcPct val="0"/>
              </a:spcBef>
              <a:buFontTx/>
              <a:buChar char="•"/>
            </a:pPr>
            <a:r>
              <a:rPr lang="en-GB" altLang="en-US" sz="1200" dirty="0">
                <a:solidFill>
                  <a:schemeClr val="tx1"/>
                </a:solidFill>
                <a:ea typeface="ＭＳ Ｐゴシック" pitchFamily="34" charset="-128"/>
              </a:rPr>
              <a:t> </a:t>
            </a:r>
            <a:r>
              <a:rPr lang="ru-RU" altLang="en-US" sz="1200" dirty="0">
                <a:solidFill>
                  <a:schemeClr val="tx1"/>
                </a:solidFill>
                <a:ea typeface="ＭＳ Ｐゴシック" pitchFamily="34" charset="-128"/>
              </a:rPr>
              <a:t>Разработчик: </a:t>
            </a:r>
            <a:r>
              <a:rPr lang="en-GB" altLang="en-US" sz="1200" dirty="0" err="1">
                <a:solidFill>
                  <a:schemeClr val="tx1"/>
                </a:solidFill>
                <a:ea typeface="ＭＳ Ｐゴシック" pitchFamily="34" charset="-128"/>
              </a:rPr>
              <a:t>SCImago</a:t>
            </a:r>
            <a:r>
              <a:rPr lang="en-GB" altLang="en-US" sz="1200" dirty="0">
                <a:solidFill>
                  <a:schemeClr val="tx1"/>
                </a:solidFill>
                <a:ea typeface="ＭＳ Ｐゴシック" pitchFamily="34" charset="-128"/>
              </a:rPr>
              <a:t> – Felix de Moya</a:t>
            </a:r>
          </a:p>
          <a:p>
            <a:pPr eaLnBrk="1" hangingPunct="1">
              <a:lnSpc>
                <a:spcPct val="100000"/>
              </a:lnSpc>
              <a:spcBef>
                <a:spcPct val="0"/>
              </a:spcBef>
              <a:buFontTx/>
              <a:buChar char="•"/>
            </a:pPr>
            <a:endParaRPr lang="en-GB" altLang="en-US" sz="1200" dirty="0">
              <a:solidFill>
                <a:schemeClr val="tx1"/>
              </a:solidFill>
              <a:ea typeface="ＭＳ Ｐゴシック" pitchFamily="34" charset="-128"/>
            </a:endParaRPr>
          </a:p>
          <a:p>
            <a:pPr eaLnBrk="1" hangingPunct="1">
              <a:lnSpc>
                <a:spcPct val="100000"/>
              </a:lnSpc>
              <a:spcBef>
                <a:spcPct val="0"/>
              </a:spcBef>
              <a:buFontTx/>
              <a:buChar char="•"/>
            </a:pPr>
            <a:r>
              <a:rPr lang="ru-RU" altLang="en-US" sz="1200" dirty="0">
                <a:solidFill>
                  <a:schemeClr val="tx2"/>
                </a:solidFill>
                <a:ea typeface="ＭＳ Ｐゴシック" pitchFamily="34" charset="-128"/>
              </a:rPr>
              <a:t> Метрика престижа (</a:t>
            </a:r>
            <a:r>
              <a:rPr lang="en-US" altLang="en-US" sz="1200" dirty="0">
                <a:solidFill>
                  <a:schemeClr val="tx2"/>
                </a:solidFill>
                <a:ea typeface="ＭＳ Ｐゴシック" pitchFamily="34" charset="-128"/>
              </a:rPr>
              <a:t>Prestige metrics)</a:t>
            </a:r>
            <a:r>
              <a:rPr lang="en-GB" altLang="en-US" sz="1200" dirty="0">
                <a:solidFill>
                  <a:schemeClr val="tx2"/>
                </a:solidFill>
                <a:ea typeface="ＭＳ Ｐゴシック" pitchFamily="34" charset="-128"/>
              </a:rPr>
              <a:t> </a:t>
            </a:r>
            <a:endParaRPr lang="ru-RU" altLang="en-US" sz="1200" dirty="0">
              <a:solidFill>
                <a:schemeClr val="tx2"/>
              </a:solidFill>
              <a:ea typeface="ＭＳ Ｐゴシック" pitchFamily="34" charset="-128"/>
            </a:endParaRPr>
          </a:p>
          <a:p>
            <a:pPr eaLnBrk="1" hangingPunct="1">
              <a:lnSpc>
                <a:spcPct val="100000"/>
              </a:lnSpc>
              <a:spcBef>
                <a:spcPct val="0"/>
              </a:spcBef>
              <a:buFontTx/>
              <a:buNone/>
            </a:pPr>
            <a:r>
              <a:rPr lang="ru-RU" altLang="en-US" sz="1200" dirty="0">
                <a:solidFill>
                  <a:schemeClr val="tx2"/>
                </a:solidFill>
                <a:ea typeface="ＭＳ Ｐゴシック" pitchFamily="34" charset="-128"/>
              </a:rPr>
              <a:t> </a:t>
            </a:r>
            <a:r>
              <a:rPr lang="ru-RU" altLang="en-US" sz="1200" dirty="0">
                <a:solidFill>
                  <a:schemeClr val="tx1"/>
                </a:solidFill>
                <a:ea typeface="ＭＳ Ｐゴシック" pitchFamily="34" charset="-128"/>
              </a:rPr>
              <a:t>Цитирование имеет вес в зависимости от престижа научного источника</a:t>
            </a:r>
            <a:endParaRPr lang="en-GB" altLang="en-US" sz="1600" dirty="0">
              <a:solidFill>
                <a:schemeClr val="tx1"/>
              </a:solidFill>
              <a:ea typeface="ＭＳ Ｐゴシック" pitchFamily="34" charset="-128"/>
            </a:endParaRPr>
          </a:p>
          <a:p>
            <a:pPr eaLnBrk="1" hangingPunct="1">
              <a:lnSpc>
                <a:spcPct val="100000"/>
              </a:lnSpc>
              <a:spcBef>
                <a:spcPct val="0"/>
              </a:spcBef>
              <a:buFontTx/>
              <a:buNone/>
            </a:pPr>
            <a:endParaRPr lang="en-GB" altLang="en-US" sz="1600" dirty="0">
              <a:solidFill>
                <a:schemeClr val="tx1"/>
              </a:solidFill>
              <a:ea typeface="ＭＳ Ｐゴシック" pitchFamily="34" charset="-128"/>
            </a:endParaRPr>
          </a:p>
        </p:txBody>
      </p:sp>
      <p:sp>
        <p:nvSpPr>
          <p:cNvPr id="31749" name="Text Box 4"/>
          <p:cNvSpPr txBox="1">
            <a:spLocks noChangeArrowheads="1"/>
          </p:cNvSpPr>
          <p:nvPr/>
        </p:nvSpPr>
        <p:spPr bwMode="auto">
          <a:xfrm>
            <a:off x="5116773" y="1740569"/>
            <a:ext cx="4038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1500" b="1">
                <a:solidFill>
                  <a:srgbClr val="75787B"/>
                </a:solidFill>
                <a:latin typeface="Arial" charset="0"/>
                <a:cs typeface="Arial" charset="0"/>
              </a:defRPr>
            </a:lvl1pPr>
            <a:lvl2pPr eaLnBrk="0" hangingPunct="0">
              <a:lnSpc>
                <a:spcPct val="90000"/>
              </a:lnSpc>
              <a:spcBef>
                <a:spcPts val="500"/>
              </a:spcBef>
              <a:buFont typeface="Arial" charset="0"/>
              <a:buChar char="•"/>
              <a:defRPr sz="1300">
                <a:solidFill>
                  <a:srgbClr val="75787B"/>
                </a:solidFill>
                <a:latin typeface="Arial" charset="0"/>
                <a:cs typeface="Arial" charset="0"/>
              </a:defRPr>
            </a:lvl2pPr>
            <a:lvl3pPr marL="1143000" indent="-228600" eaLnBrk="0" hangingPunct="0">
              <a:lnSpc>
                <a:spcPct val="90000"/>
              </a:lnSpc>
              <a:spcBef>
                <a:spcPts val="500"/>
              </a:spcBef>
              <a:buFont typeface="Arial" charset="0"/>
              <a:buChar char="•"/>
              <a:defRPr sz="1100">
                <a:solidFill>
                  <a:srgbClr val="75787B"/>
                </a:solidFill>
                <a:latin typeface="Arial" charset="0"/>
                <a:cs typeface="Arial"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cs typeface="Arial"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cs typeface="Arial"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cs typeface="Arial"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cs typeface="Arial"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cs typeface="Arial"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cs typeface="Arial" charset="0"/>
              </a:defRPr>
            </a:lvl9pPr>
          </a:lstStyle>
          <a:p>
            <a:pPr eaLnBrk="1" hangingPunct="1">
              <a:lnSpc>
                <a:spcPct val="100000"/>
              </a:lnSpc>
              <a:spcBef>
                <a:spcPct val="0"/>
              </a:spcBef>
              <a:buFontTx/>
              <a:buNone/>
            </a:pPr>
            <a:r>
              <a:rPr lang="en-GB" altLang="en-US" sz="1400" u="sng" dirty="0">
                <a:solidFill>
                  <a:schemeClr val="tx1"/>
                </a:solidFill>
                <a:ea typeface="ＭＳ Ｐゴシック" pitchFamily="34" charset="-128"/>
              </a:rPr>
              <a:t>Source-Normalized Impact per Paper – SNIP</a:t>
            </a:r>
          </a:p>
          <a:p>
            <a:pPr eaLnBrk="1" hangingPunct="1">
              <a:lnSpc>
                <a:spcPct val="100000"/>
              </a:lnSpc>
              <a:spcBef>
                <a:spcPct val="0"/>
              </a:spcBef>
              <a:buFontTx/>
              <a:buChar char="•"/>
            </a:pPr>
            <a:r>
              <a:rPr lang="en-GB" altLang="en-US" sz="1200" dirty="0">
                <a:solidFill>
                  <a:schemeClr val="tx1"/>
                </a:solidFill>
                <a:ea typeface="ＭＳ Ｐゴシック" pitchFamily="34" charset="-128"/>
              </a:rPr>
              <a:t> </a:t>
            </a:r>
            <a:r>
              <a:rPr lang="ru-RU" altLang="en-US" sz="1200" dirty="0">
                <a:solidFill>
                  <a:schemeClr val="tx1"/>
                </a:solidFill>
                <a:ea typeface="ＭＳ Ｐゴシック" pitchFamily="34" charset="-128"/>
              </a:rPr>
              <a:t>Разработчик: </a:t>
            </a:r>
            <a:r>
              <a:rPr lang="en-GB" altLang="en-US" sz="1200" dirty="0">
                <a:solidFill>
                  <a:schemeClr val="tx1"/>
                </a:solidFill>
                <a:ea typeface="ＭＳ Ｐゴシック" pitchFamily="34" charset="-128"/>
              </a:rPr>
              <a:t>Henk Moed, CWTS</a:t>
            </a:r>
          </a:p>
          <a:p>
            <a:pPr eaLnBrk="1" hangingPunct="1">
              <a:lnSpc>
                <a:spcPct val="100000"/>
              </a:lnSpc>
              <a:spcBef>
                <a:spcPct val="0"/>
              </a:spcBef>
              <a:buFontTx/>
              <a:buChar char="•"/>
            </a:pPr>
            <a:endParaRPr lang="en-GB" altLang="en-US" sz="1200" dirty="0">
              <a:solidFill>
                <a:schemeClr val="tx1"/>
              </a:solidFill>
              <a:ea typeface="ＭＳ Ｐゴシック" pitchFamily="34" charset="-128"/>
            </a:endParaRPr>
          </a:p>
          <a:p>
            <a:pPr eaLnBrk="1" hangingPunct="1">
              <a:lnSpc>
                <a:spcPct val="100000"/>
              </a:lnSpc>
              <a:spcBef>
                <a:spcPct val="0"/>
              </a:spcBef>
              <a:buFontTx/>
              <a:buChar char="•"/>
            </a:pPr>
            <a:r>
              <a:rPr lang="ru-RU" altLang="en-US" sz="1200" dirty="0">
                <a:solidFill>
                  <a:schemeClr val="tx2"/>
                </a:solidFill>
                <a:ea typeface="ＭＳ Ｐゴシック" pitchFamily="34" charset="-128"/>
              </a:rPr>
              <a:t> Контекстуальный </a:t>
            </a:r>
            <a:r>
              <a:rPr lang="ru-RU" altLang="en-US" sz="1200" dirty="0" err="1">
                <a:solidFill>
                  <a:schemeClr val="tx2"/>
                </a:solidFill>
                <a:ea typeface="ＭＳ Ｐゴシック" pitchFamily="34" charset="-128"/>
              </a:rPr>
              <a:t>импакт</a:t>
            </a:r>
            <a:r>
              <a:rPr lang="en-US" altLang="en-US" sz="1200" dirty="0">
                <a:solidFill>
                  <a:schemeClr val="tx2"/>
                </a:solidFill>
                <a:ea typeface="ＭＳ Ｐゴシック" pitchFamily="34" charset="-128"/>
              </a:rPr>
              <a:t> </a:t>
            </a:r>
            <a:r>
              <a:rPr lang="ru-RU" altLang="en-US" sz="1200" dirty="0">
                <a:solidFill>
                  <a:schemeClr val="tx2"/>
                </a:solidFill>
                <a:ea typeface="ＭＳ Ｐゴシック" pitchFamily="34" charset="-128"/>
              </a:rPr>
              <a:t>цитирования (</a:t>
            </a:r>
            <a:r>
              <a:rPr lang="en-GB" altLang="en-US" sz="1200" dirty="0">
                <a:solidFill>
                  <a:schemeClr val="tx2"/>
                </a:solidFill>
                <a:ea typeface="ＭＳ Ｐゴシック" pitchFamily="34" charset="-128"/>
              </a:rPr>
              <a:t>Contextual citation impact</a:t>
            </a:r>
            <a:r>
              <a:rPr lang="ru-RU" altLang="en-US" sz="1200" dirty="0">
                <a:solidFill>
                  <a:schemeClr val="tx2"/>
                </a:solidFill>
                <a:ea typeface="ＭＳ Ｐゴシック" pitchFamily="34" charset="-128"/>
              </a:rPr>
              <a:t>):</a:t>
            </a:r>
            <a:r>
              <a:rPr lang="en-GB" altLang="en-US" sz="1200" dirty="0">
                <a:solidFill>
                  <a:schemeClr val="tx2"/>
                </a:solidFill>
                <a:ea typeface="ＭＳ Ｐゴシック" pitchFamily="34" charset="-128"/>
              </a:rPr>
              <a:t> </a:t>
            </a:r>
          </a:p>
          <a:p>
            <a:pPr lvl="1" eaLnBrk="1" hangingPunct="1">
              <a:lnSpc>
                <a:spcPct val="100000"/>
              </a:lnSpc>
              <a:spcBef>
                <a:spcPct val="0"/>
              </a:spcBef>
              <a:buFontTx/>
              <a:buChar char="•"/>
            </a:pPr>
            <a:r>
              <a:rPr lang="ru-RU" altLang="en-US" sz="1200" b="1" dirty="0">
                <a:solidFill>
                  <a:schemeClr val="tx1"/>
                </a:solidFill>
                <a:ea typeface="ＭＳ Ｐゴシック" pitchFamily="34" charset="-128"/>
              </a:rPr>
              <a:t> выравнивает различия в вероятности цитирования</a:t>
            </a:r>
            <a:endParaRPr lang="en-GB" altLang="en-US" sz="1200" b="1" dirty="0">
              <a:solidFill>
                <a:schemeClr val="tx1"/>
              </a:solidFill>
              <a:ea typeface="ＭＳ Ｐゴシック" pitchFamily="34" charset="-128"/>
            </a:endParaRPr>
          </a:p>
          <a:p>
            <a:pPr lvl="1" eaLnBrk="1" hangingPunct="1">
              <a:lnSpc>
                <a:spcPct val="100000"/>
              </a:lnSpc>
              <a:spcBef>
                <a:spcPct val="0"/>
              </a:spcBef>
              <a:buFontTx/>
              <a:buChar char="•"/>
            </a:pPr>
            <a:r>
              <a:rPr lang="ru-RU" altLang="en-US" sz="1200" b="1" dirty="0">
                <a:solidFill>
                  <a:schemeClr val="tx1"/>
                </a:solidFill>
                <a:ea typeface="ＭＳ Ｐゴシック" pitchFamily="34" charset="-128"/>
              </a:rPr>
              <a:t> выравнивает различия в предметных областях</a:t>
            </a:r>
            <a:endParaRPr lang="en-GB" altLang="en-US" sz="1200" b="1" dirty="0">
              <a:solidFill>
                <a:schemeClr val="tx1"/>
              </a:solidFill>
              <a:ea typeface="ＭＳ Ｐゴシック" pitchFamily="34" charset="-128"/>
            </a:endParaRPr>
          </a:p>
          <a:p>
            <a:pPr eaLnBrk="1" hangingPunct="1">
              <a:lnSpc>
                <a:spcPct val="100000"/>
              </a:lnSpc>
              <a:spcBef>
                <a:spcPct val="0"/>
              </a:spcBef>
              <a:buFontTx/>
              <a:buNone/>
            </a:pPr>
            <a:endParaRPr lang="en-GB" altLang="en-US" sz="1600" dirty="0">
              <a:solidFill>
                <a:schemeClr val="tx1"/>
              </a:solidFill>
              <a:ea typeface="ＭＳ Ｐゴシック" pitchFamily="34" charset="-128"/>
            </a:endParaRPr>
          </a:p>
        </p:txBody>
      </p:sp>
      <p:sp>
        <p:nvSpPr>
          <p:cNvPr id="31753" name="Text Box 4"/>
          <p:cNvSpPr txBox="1">
            <a:spLocks noChangeArrowheads="1"/>
          </p:cNvSpPr>
          <p:nvPr/>
        </p:nvSpPr>
        <p:spPr bwMode="auto">
          <a:xfrm>
            <a:off x="5486400" y="5105400"/>
            <a:ext cx="3752850"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1000"/>
              </a:spcBef>
              <a:buFont typeface="Arial" charset="0"/>
              <a:buChar char="•"/>
              <a:defRPr sz="1500" b="1">
                <a:solidFill>
                  <a:srgbClr val="75787B"/>
                </a:solidFill>
                <a:latin typeface="Arial" charset="0"/>
                <a:cs typeface="Arial" charset="0"/>
              </a:defRPr>
            </a:lvl1pPr>
            <a:lvl2pPr eaLnBrk="0" hangingPunct="0">
              <a:lnSpc>
                <a:spcPct val="90000"/>
              </a:lnSpc>
              <a:spcBef>
                <a:spcPts val="500"/>
              </a:spcBef>
              <a:buFont typeface="Arial" charset="0"/>
              <a:buChar char="•"/>
              <a:defRPr sz="1300">
                <a:solidFill>
                  <a:srgbClr val="75787B"/>
                </a:solidFill>
                <a:latin typeface="Arial" charset="0"/>
                <a:cs typeface="Arial" charset="0"/>
              </a:defRPr>
            </a:lvl2pPr>
            <a:lvl3pPr marL="1143000" indent="-228600" eaLnBrk="0" hangingPunct="0">
              <a:lnSpc>
                <a:spcPct val="90000"/>
              </a:lnSpc>
              <a:spcBef>
                <a:spcPts val="500"/>
              </a:spcBef>
              <a:buFont typeface="Arial" charset="0"/>
              <a:buChar char="•"/>
              <a:defRPr sz="1100">
                <a:solidFill>
                  <a:srgbClr val="75787B"/>
                </a:solidFill>
                <a:latin typeface="Arial" charset="0"/>
                <a:cs typeface="Arial"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cs typeface="Arial"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cs typeface="Arial"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cs typeface="Arial"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cs typeface="Arial"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cs typeface="Arial"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cs typeface="Arial" charset="0"/>
              </a:defRPr>
            </a:lvl9pPr>
          </a:lstStyle>
          <a:p>
            <a:pPr eaLnBrk="1" hangingPunct="1">
              <a:lnSpc>
                <a:spcPct val="100000"/>
              </a:lnSpc>
              <a:spcBef>
                <a:spcPct val="0"/>
              </a:spcBef>
              <a:buFontTx/>
              <a:buNone/>
            </a:pPr>
            <a:r>
              <a:rPr lang="en-GB" altLang="en-US" sz="1400" u="sng" dirty="0" err="1" smtClean="0">
                <a:solidFill>
                  <a:schemeClr val="tx1"/>
                </a:solidFill>
                <a:ea typeface="ＭＳ Ｐゴシック" pitchFamily="34" charset="-128"/>
              </a:rPr>
              <a:t>CiteScore</a:t>
            </a:r>
            <a:r>
              <a:rPr lang="en-GB" altLang="en-US" sz="1400" u="sng" dirty="0" smtClean="0">
                <a:solidFill>
                  <a:schemeClr val="tx1"/>
                </a:solidFill>
                <a:ea typeface="ＭＳ Ｐゴシック" pitchFamily="34" charset="-128"/>
              </a:rPr>
              <a:t> (2016)</a:t>
            </a:r>
            <a:endParaRPr lang="en-GB" altLang="en-US" sz="1400" u="sng" dirty="0">
              <a:solidFill>
                <a:schemeClr val="tx1"/>
              </a:solidFill>
              <a:ea typeface="ＭＳ Ｐゴシック" pitchFamily="34" charset="-128"/>
            </a:endParaRPr>
          </a:p>
          <a:p>
            <a:pPr eaLnBrk="1" hangingPunct="1">
              <a:lnSpc>
                <a:spcPct val="100000"/>
              </a:lnSpc>
              <a:spcBef>
                <a:spcPct val="0"/>
              </a:spcBef>
              <a:buFontTx/>
              <a:buChar char="•"/>
            </a:pPr>
            <a:r>
              <a:rPr lang="en-GB" altLang="en-US" sz="1200" dirty="0">
                <a:solidFill>
                  <a:schemeClr val="tx1"/>
                </a:solidFill>
                <a:ea typeface="ＭＳ Ｐゴシック" pitchFamily="34" charset="-128"/>
              </a:rPr>
              <a:t> </a:t>
            </a:r>
            <a:r>
              <a:rPr lang="ru-RU" altLang="en-US" sz="1200" dirty="0">
                <a:solidFill>
                  <a:schemeClr val="tx1"/>
                </a:solidFill>
                <a:ea typeface="ＭＳ Ｐゴシック" pitchFamily="34" charset="-128"/>
              </a:rPr>
              <a:t>Разработчик: </a:t>
            </a:r>
            <a:r>
              <a:rPr lang="en-US" altLang="en-US" sz="1200" b="0" dirty="0">
                <a:solidFill>
                  <a:schemeClr val="tx1"/>
                </a:solidFill>
                <a:latin typeface="Calibri" pitchFamily="34" charset="0"/>
              </a:rPr>
              <a:t>Leiden University's Centre for Science </a:t>
            </a:r>
            <a:endParaRPr lang="ru-RU" altLang="en-US" sz="1200" b="0" dirty="0">
              <a:solidFill>
                <a:schemeClr val="tx1"/>
              </a:solidFill>
              <a:latin typeface="Calibri" pitchFamily="34" charset="0"/>
            </a:endParaRPr>
          </a:p>
          <a:p>
            <a:pPr eaLnBrk="1" hangingPunct="1">
              <a:lnSpc>
                <a:spcPct val="100000"/>
              </a:lnSpc>
              <a:spcBef>
                <a:spcPct val="0"/>
              </a:spcBef>
              <a:buFontTx/>
              <a:buNone/>
            </a:pPr>
            <a:r>
              <a:rPr lang="en-US" altLang="en-US" sz="1200" b="0" dirty="0">
                <a:solidFill>
                  <a:schemeClr val="tx1"/>
                </a:solidFill>
                <a:latin typeface="Calibri" pitchFamily="34" charset="0"/>
              </a:rPr>
              <a:t>&amp; Technology Studies (CWTS)</a:t>
            </a:r>
            <a:endParaRPr lang="en-GB" altLang="en-US" sz="1200" dirty="0">
              <a:solidFill>
                <a:schemeClr val="tx1"/>
              </a:solidFill>
              <a:ea typeface="ＭＳ Ｐゴシック" pitchFamily="34" charset="-128"/>
            </a:endParaRPr>
          </a:p>
          <a:p>
            <a:pPr eaLnBrk="1" hangingPunct="1">
              <a:lnSpc>
                <a:spcPct val="100000"/>
              </a:lnSpc>
              <a:spcBef>
                <a:spcPct val="0"/>
              </a:spcBef>
              <a:buFontTx/>
              <a:buChar char="•"/>
            </a:pPr>
            <a:endParaRPr lang="en-GB" altLang="en-US" sz="1200" dirty="0">
              <a:solidFill>
                <a:schemeClr val="tx1"/>
              </a:solidFill>
              <a:ea typeface="ＭＳ Ｐゴシック" pitchFamily="34" charset="-128"/>
            </a:endParaRPr>
          </a:p>
          <a:p>
            <a:pPr eaLnBrk="1" hangingPunct="1">
              <a:lnSpc>
                <a:spcPct val="100000"/>
              </a:lnSpc>
              <a:spcBef>
                <a:spcPct val="0"/>
              </a:spcBef>
              <a:buFontTx/>
              <a:buChar char="•"/>
            </a:pPr>
            <a:r>
              <a:rPr lang="ru-RU" altLang="en-US" sz="1200" dirty="0">
                <a:solidFill>
                  <a:schemeClr val="tx2"/>
                </a:solidFill>
                <a:ea typeface="ＭＳ Ｐゴシック" pitchFamily="34" charset="-128"/>
              </a:rPr>
              <a:t> Отношение числа ссылок к кол-ву статей:</a:t>
            </a:r>
            <a:r>
              <a:rPr lang="en-GB" altLang="en-US" sz="1200" dirty="0">
                <a:solidFill>
                  <a:schemeClr val="tx2"/>
                </a:solidFill>
                <a:ea typeface="ＭＳ Ｐゴシック" pitchFamily="34" charset="-128"/>
              </a:rPr>
              <a:t> </a:t>
            </a:r>
          </a:p>
          <a:p>
            <a:pPr lvl="1" eaLnBrk="1" hangingPunct="1">
              <a:lnSpc>
                <a:spcPct val="100000"/>
              </a:lnSpc>
              <a:spcBef>
                <a:spcPct val="0"/>
              </a:spcBef>
              <a:buFontTx/>
              <a:buChar char="•"/>
            </a:pPr>
            <a:r>
              <a:rPr lang="ru-RU" altLang="en-US" sz="1200" b="1" dirty="0">
                <a:solidFill>
                  <a:schemeClr val="tx1"/>
                </a:solidFill>
                <a:ea typeface="ＭＳ Ｐゴシック" pitchFamily="34" charset="-128"/>
              </a:rPr>
              <a:t> аналог 3-летнего </a:t>
            </a:r>
            <a:r>
              <a:rPr lang="ru-RU" altLang="en-US" sz="1200" b="1" dirty="0" err="1">
                <a:solidFill>
                  <a:schemeClr val="tx1"/>
                </a:solidFill>
                <a:ea typeface="ＭＳ Ｐゴシック" pitchFamily="34" charset="-128"/>
              </a:rPr>
              <a:t>импакт</a:t>
            </a:r>
            <a:r>
              <a:rPr lang="ru-RU" altLang="en-US" sz="1200" b="1" dirty="0">
                <a:solidFill>
                  <a:schemeClr val="tx1"/>
                </a:solidFill>
                <a:ea typeface="ＭＳ Ｐゴシック" pitchFamily="34" charset="-128"/>
              </a:rPr>
              <a:t>-фактора</a:t>
            </a:r>
            <a:endParaRPr lang="en-GB" altLang="en-US" sz="1200" b="1" dirty="0">
              <a:solidFill>
                <a:schemeClr val="tx1"/>
              </a:solidFill>
              <a:ea typeface="ＭＳ Ｐゴシック" pitchFamily="34" charset="-128"/>
            </a:endParaRPr>
          </a:p>
          <a:p>
            <a:pPr lvl="1" eaLnBrk="1" hangingPunct="1">
              <a:lnSpc>
                <a:spcPct val="100000"/>
              </a:lnSpc>
              <a:spcBef>
                <a:spcPct val="0"/>
              </a:spcBef>
              <a:buFontTx/>
              <a:buChar char="•"/>
            </a:pPr>
            <a:r>
              <a:rPr lang="ru-RU" altLang="en-US" sz="1200" b="1" dirty="0">
                <a:solidFill>
                  <a:schemeClr val="tx1"/>
                </a:solidFill>
                <a:ea typeface="ＭＳ Ｐゴシック" pitchFamily="34" charset="-128"/>
              </a:rPr>
              <a:t> нет нормализации по предметной области</a:t>
            </a:r>
            <a:endParaRPr lang="en-GB" altLang="en-US" sz="1200" b="1" dirty="0">
              <a:solidFill>
                <a:schemeClr val="tx1"/>
              </a:solidFill>
              <a:ea typeface="ＭＳ Ｐゴシック" pitchFamily="34" charset="-128"/>
            </a:endParaRPr>
          </a:p>
          <a:p>
            <a:pPr eaLnBrk="1" hangingPunct="1">
              <a:lnSpc>
                <a:spcPct val="100000"/>
              </a:lnSpc>
              <a:spcBef>
                <a:spcPct val="0"/>
              </a:spcBef>
              <a:buFontTx/>
              <a:buNone/>
            </a:pPr>
            <a:endParaRPr lang="en-GB" altLang="en-US" sz="1600" dirty="0">
              <a:solidFill>
                <a:schemeClr val="tx1"/>
              </a:solidFill>
              <a:ea typeface="ＭＳ Ｐゴシック" pitchFamily="34" charset="-128"/>
            </a:endParaRPr>
          </a:p>
        </p:txBody>
      </p:sp>
      <p:pic>
        <p:nvPicPr>
          <p:cNvPr id="2052" name="Picture 4" descr="C:\Users\yakshonakg\Desktop\04-10-2016 14-22-5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7" y="1769002"/>
            <a:ext cx="5125235" cy="2362200"/>
          </a:xfrm>
          <a:prstGeom prst="rect">
            <a:avLst/>
          </a:prstGeom>
          <a:solidFill>
            <a:srgbClr val="006699"/>
          </a:solidFill>
          <a:ln>
            <a:solidFill>
              <a:srgbClr val="006699"/>
            </a:solidFill>
          </a:ln>
        </p:spPr>
      </p:pic>
      <p:sp>
        <p:nvSpPr>
          <p:cNvPr id="9" name="Rounded Rectangle 8"/>
          <p:cNvSpPr/>
          <p:nvPr/>
        </p:nvSpPr>
        <p:spPr>
          <a:xfrm>
            <a:off x="0" y="1740569"/>
            <a:ext cx="914400" cy="158415"/>
          </a:xfrm>
          <a:prstGeom prst="roundRect">
            <a:avLst/>
          </a:prstGeom>
          <a:noFill/>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4038600" y="2590800"/>
            <a:ext cx="1078173"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2053" name="Picture 5" descr="C:\Users\yakshonakg\Desktop\04-10-2016 14-25-2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175" y="4320800"/>
            <a:ext cx="4503017" cy="2534943"/>
          </a:xfrm>
          <a:prstGeom prst="rect">
            <a:avLst/>
          </a:prstGeom>
          <a:noFill/>
          <a:ln>
            <a:solidFill>
              <a:srgbClr val="006699"/>
            </a:solidFill>
          </a:ln>
          <a:extLst>
            <a:ext uri="{909E8E84-426E-40DD-AFC4-6F175D3DCCD1}">
              <a14:hiddenFill xmlns:a14="http://schemas.microsoft.com/office/drawing/2010/main">
                <a:solidFill>
                  <a:srgbClr val="FFFFFF"/>
                </a:solidFill>
              </a14:hiddenFill>
            </a:ext>
          </a:extLst>
        </p:spPr>
      </p:pic>
      <p:sp>
        <p:nvSpPr>
          <p:cNvPr id="12" name="Rounded Rectangle 11"/>
          <p:cNvSpPr/>
          <p:nvPr/>
        </p:nvSpPr>
        <p:spPr>
          <a:xfrm>
            <a:off x="228600" y="6028729"/>
            <a:ext cx="1447800" cy="676871"/>
          </a:xfrm>
          <a:prstGeom prst="roundRect">
            <a:avLst/>
          </a:prstGeom>
          <a:solidFill>
            <a:schemeClr val="bg1"/>
          </a:solidFill>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ru-RU" sz="1200" dirty="0" smtClean="0">
                <a:solidFill>
                  <a:srgbClr val="FF0000"/>
                </a:solidFill>
              </a:rPr>
              <a:t>Добавление журналов для сравнения</a:t>
            </a:r>
            <a:endParaRPr lang="en-US" sz="1200" dirty="0">
              <a:solidFill>
                <a:srgbClr val="FF0000"/>
              </a:solidFill>
            </a:endParaRPr>
          </a:p>
        </p:txBody>
      </p:sp>
      <p:sp>
        <p:nvSpPr>
          <p:cNvPr id="14" name="Rounded Rectangle 13"/>
          <p:cNvSpPr/>
          <p:nvPr/>
        </p:nvSpPr>
        <p:spPr>
          <a:xfrm>
            <a:off x="457200" y="2133600"/>
            <a:ext cx="609600" cy="304800"/>
          </a:xfrm>
          <a:prstGeom prst="roundRect">
            <a:avLst/>
          </a:prstGeom>
          <a:noFill/>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a:off x="5116773" y="2590800"/>
            <a:ext cx="0" cy="179361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6112457"/>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descr="C:\Users\yakshonakg\Desktop\04-10-2016 14-35-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388" y="3941845"/>
            <a:ext cx="2866812" cy="2905036"/>
          </a:xfrm>
          <a:prstGeom prst="rect">
            <a:avLst/>
          </a:prstGeom>
          <a:noFill/>
          <a:ln>
            <a:solidFill>
              <a:srgbClr val="006699"/>
            </a:solidFill>
          </a:ln>
          <a:extLst>
            <a:ext uri="{909E8E84-426E-40DD-AFC4-6F175D3DCCD1}">
              <a14:hiddenFill xmlns:a14="http://schemas.microsoft.com/office/drawing/2010/main">
                <a:solidFill>
                  <a:srgbClr val="FFFFFF"/>
                </a:solidFill>
              </a14:hiddenFill>
            </a:ext>
          </a:extLst>
        </p:spPr>
      </p:pic>
      <p:pic>
        <p:nvPicPr>
          <p:cNvPr id="12290" name="Picture 2" descr="C:\Users\yakshonakg\Desktop\04-10-2016 14-33-3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010" y="1633002"/>
            <a:ext cx="3979387" cy="2195067"/>
          </a:xfrm>
          <a:prstGeom prst="rect">
            <a:avLst/>
          </a:prstGeom>
          <a:noFill/>
          <a:ln>
            <a:solidFill>
              <a:srgbClr val="006699"/>
            </a:solidFill>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28600" y="609600"/>
            <a:ext cx="8382000" cy="685800"/>
          </a:xfrm>
        </p:spPr>
        <p:txBody>
          <a:bodyPr/>
          <a:lstStyle/>
          <a:p>
            <a:r>
              <a:rPr lang="ru-RU" dirty="0" smtClean="0"/>
              <a:t>Сравнение и оценка конкретных журналов/издательств</a:t>
            </a:r>
            <a:endParaRPr lang="en-US" dirty="0"/>
          </a:p>
        </p:txBody>
      </p:sp>
      <p:sp>
        <p:nvSpPr>
          <p:cNvPr id="3" name="Content Placeholder 2"/>
          <p:cNvSpPr>
            <a:spLocks noGrp="1"/>
          </p:cNvSpPr>
          <p:nvPr>
            <p:ph idx="1"/>
          </p:nvPr>
        </p:nvSpPr>
        <p:spPr>
          <a:xfrm>
            <a:off x="4876800" y="1740568"/>
            <a:ext cx="3810000" cy="2786063"/>
          </a:xfrm>
        </p:spPr>
        <p:txBody>
          <a:bodyPr/>
          <a:lstStyle/>
          <a:p>
            <a:pPr marL="86868" indent="0">
              <a:buNone/>
            </a:pPr>
            <a:r>
              <a:rPr lang="ru-RU" dirty="0" smtClean="0"/>
              <a:t>При необходимости оценки и сравнения конкретных журналов/издательств воспользуйтесь </a:t>
            </a:r>
            <a:r>
              <a:rPr lang="en-GB" dirty="0" smtClean="0"/>
              <a:t> </a:t>
            </a:r>
            <a:r>
              <a:rPr lang="ru-RU" dirty="0" smtClean="0"/>
              <a:t>разделом </a:t>
            </a:r>
            <a:r>
              <a:rPr lang="en-GB" dirty="0" smtClean="0"/>
              <a:t>Sources</a:t>
            </a:r>
            <a:r>
              <a:rPr lang="ru-RU" dirty="0" smtClean="0"/>
              <a:t> и поиском журналов по названию, </a:t>
            </a:r>
            <a:r>
              <a:rPr lang="en-GB" dirty="0" smtClean="0"/>
              <a:t>ISSN</a:t>
            </a:r>
            <a:r>
              <a:rPr lang="ru-RU" dirty="0" smtClean="0"/>
              <a:t>, издательству</a:t>
            </a:r>
            <a:endParaRPr lang="en-US" dirty="0"/>
          </a:p>
        </p:txBody>
      </p:sp>
      <p:sp>
        <p:nvSpPr>
          <p:cNvPr id="6" name="Rounded Rectangle 5"/>
          <p:cNvSpPr/>
          <p:nvPr/>
        </p:nvSpPr>
        <p:spPr>
          <a:xfrm>
            <a:off x="3657600" y="1524000"/>
            <a:ext cx="457200" cy="267417"/>
          </a:xfrm>
          <a:prstGeom prst="roundRect">
            <a:avLst/>
          </a:prstGeom>
          <a:noFill/>
          <a:ln w="28575">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7" name="Rounded Rectangle 6"/>
          <p:cNvSpPr/>
          <p:nvPr/>
        </p:nvSpPr>
        <p:spPr>
          <a:xfrm>
            <a:off x="195262" y="2335173"/>
            <a:ext cx="1828800" cy="501316"/>
          </a:xfrm>
          <a:prstGeom prst="roundRect">
            <a:avLst/>
          </a:prstGeom>
          <a:noFill/>
          <a:ln w="19050">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2" name="Rounded Rectangle 11"/>
          <p:cNvSpPr/>
          <p:nvPr/>
        </p:nvSpPr>
        <p:spPr>
          <a:xfrm>
            <a:off x="652462" y="5894388"/>
            <a:ext cx="914400" cy="179388"/>
          </a:xfrm>
          <a:prstGeom prst="roundRect">
            <a:avLst/>
          </a:prstGeom>
          <a:noFill/>
          <a:ln w="19050">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cxnSp>
        <p:nvCxnSpPr>
          <p:cNvPr id="13" name="Straight Arrow Connector 12"/>
          <p:cNvCxnSpPr>
            <a:stCxn id="12" idx="3"/>
          </p:cNvCxnSpPr>
          <p:nvPr/>
        </p:nvCxnSpPr>
        <p:spPr>
          <a:xfrm>
            <a:off x="1566862" y="5984082"/>
            <a:ext cx="2557463" cy="9400"/>
          </a:xfrm>
          <a:prstGeom prst="straightConnector1">
            <a:avLst/>
          </a:prstGeom>
          <a:ln w="127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1557337" y="2836489"/>
            <a:ext cx="0" cy="1115592"/>
          </a:xfrm>
          <a:prstGeom prst="straightConnector1">
            <a:avLst/>
          </a:prstGeom>
          <a:ln w="19050">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19" name="Picture 5" descr="C:\Users\yakshonakg\Desktop\04-10-2016 14-25-2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5397" y="4126891"/>
            <a:ext cx="4503017" cy="2534943"/>
          </a:xfrm>
          <a:prstGeom prst="rect">
            <a:avLst/>
          </a:prstGeom>
          <a:noFill/>
          <a:ln>
            <a:solidFill>
              <a:srgbClr val="006699"/>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1611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685800"/>
          </a:xfrm>
        </p:spPr>
        <p:txBody>
          <a:bodyPr/>
          <a:lstStyle/>
          <a:p>
            <a:r>
              <a:rPr lang="ru-RU" dirty="0" smtClean="0"/>
              <a:t>Пример сравнения журналов по финансам</a:t>
            </a:r>
            <a:endParaRPr lang="en-US" dirty="0"/>
          </a:p>
        </p:txBody>
      </p:sp>
      <p:pic>
        <p:nvPicPr>
          <p:cNvPr id="5122" name="Picture 2" descr="C:\Users\yakshonakg\Desktop\25-10-2016 13-29-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19200"/>
            <a:ext cx="9144000" cy="5616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679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yakshonakg\Desktop\04-10-2016 14-55-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35" y="1676400"/>
            <a:ext cx="9179335" cy="44624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609600"/>
            <a:ext cx="8382000" cy="685800"/>
          </a:xfrm>
        </p:spPr>
        <p:txBody>
          <a:bodyPr/>
          <a:lstStyle/>
          <a:p>
            <a:r>
              <a:rPr lang="ru-RU" dirty="0" smtClean="0"/>
              <a:t>Метрики статьи – дополнительная информация о востребованности</a:t>
            </a:r>
            <a:endParaRPr lang="en-US" dirty="0"/>
          </a:p>
        </p:txBody>
      </p:sp>
      <p:sp>
        <p:nvSpPr>
          <p:cNvPr id="5" name="Rectangle 4"/>
          <p:cNvSpPr/>
          <p:nvPr/>
        </p:nvSpPr>
        <p:spPr>
          <a:xfrm>
            <a:off x="7010400" y="4495800"/>
            <a:ext cx="2133600" cy="1643063"/>
          </a:xfrm>
          <a:prstGeom prst="rect">
            <a:avLst/>
          </a:prstGeom>
          <a:noFill/>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3525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67400" cy="609600"/>
          </a:xfrm>
        </p:spPr>
        <p:txBody>
          <a:bodyPr/>
          <a:lstStyle/>
          <a:p>
            <a:r>
              <a:rPr lang="ru-RU" dirty="0" smtClean="0"/>
              <a:t>Метрики статьи (2)</a:t>
            </a:r>
            <a:endParaRPr lang="en-US" dirty="0"/>
          </a:p>
        </p:txBody>
      </p:sp>
      <p:sp>
        <p:nvSpPr>
          <p:cNvPr id="4" name="Slide Number Placeholder 3"/>
          <p:cNvSpPr>
            <a:spLocks noGrp="1"/>
          </p:cNvSpPr>
          <p:nvPr>
            <p:ph type="sldNum" sz="quarter" idx="12"/>
          </p:nvPr>
        </p:nvSpPr>
        <p:spPr/>
        <p:txBody>
          <a:bodyPr/>
          <a:lstStyle/>
          <a:p>
            <a:pPr>
              <a:defRPr/>
            </a:pPr>
            <a:fld id="{B475C23E-1427-4651-8D2C-9DE5C77431A0}" type="slidenum">
              <a:rPr lang="en-US" smtClean="0">
                <a:solidFill>
                  <a:srgbClr val="FFFFFF"/>
                </a:solidFill>
              </a:rPr>
              <a:pPr>
                <a:defRPr/>
              </a:pPr>
              <a:t>25</a:t>
            </a:fld>
            <a:endParaRPr lang="en-US">
              <a:solidFill>
                <a:srgbClr val="FFFFFF"/>
              </a:solidFill>
            </a:endParaRPr>
          </a:p>
        </p:txBody>
      </p:sp>
      <p:pic>
        <p:nvPicPr>
          <p:cNvPr id="14338" name="Picture 2" descr="C:\Users\yakshonakg\Desktop\04-10-2016 14-57-4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75" y="768824"/>
            <a:ext cx="8810625"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225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6781800" cy="685800"/>
          </a:xfrm>
        </p:spPr>
        <p:txBody>
          <a:bodyPr/>
          <a:lstStyle/>
          <a:p>
            <a:r>
              <a:rPr lang="ru-RU" dirty="0" smtClean="0"/>
              <a:t>Поиск и анализ информации в </a:t>
            </a:r>
            <a:r>
              <a:rPr lang="en-GB" dirty="0" smtClean="0"/>
              <a:t>Scopus</a:t>
            </a:r>
            <a:endParaRPr lang="en-US" dirty="0"/>
          </a:p>
        </p:txBody>
      </p:sp>
      <p:sp>
        <p:nvSpPr>
          <p:cNvPr id="3" name="Content Placeholder 2"/>
          <p:cNvSpPr>
            <a:spLocks noGrp="1"/>
          </p:cNvSpPr>
          <p:nvPr>
            <p:ph idx="1"/>
          </p:nvPr>
        </p:nvSpPr>
        <p:spPr>
          <a:xfrm>
            <a:off x="304800" y="1447800"/>
            <a:ext cx="8001000" cy="2362200"/>
          </a:xfrm>
        </p:spPr>
        <p:txBody>
          <a:bodyPr>
            <a:normAutofit/>
          </a:bodyPr>
          <a:lstStyle/>
          <a:p>
            <a:pPr marL="86868" indent="0" algn="ctr">
              <a:buNone/>
            </a:pPr>
            <a:r>
              <a:rPr lang="ru-RU" sz="2400" dirty="0" smtClean="0"/>
              <a:t>Тщательный поиск и анализ всех аспектов найденных результатов позволит не только оценить интересующий объект исследования в полной мере, но и позволяет подобрать материал для своей публикации и подготовить ее</a:t>
            </a:r>
            <a:endParaRPr lang="en-US" sz="2400" dirty="0"/>
          </a:p>
        </p:txBody>
      </p:sp>
      <p:pic>
        <p:nvPicPr>
          <p:cNvPr id="9222" name="Picture 6" descr="Картинки по запросу article publi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3617213"/>
            <a:ext cx="2743200" cy="3031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2576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52400" y="2743200"/>
            <a:ext cx="7086600" cy="1504604"/>
          </a:xfrm>
        </p:spPr>
        <p:txBody>
          <a:bodyPr/>
          <a:lstStyle/>
          <a:p>
            <a:r>
              <a:rPr lang="ru-RU" sz="3200" dirty="0"/>
              <a:t>Возможности дальнейшей работы с контентом </a:t>
            </a:r>
            <a:r>
              <a:rPr lang="en-GB" sz="3200" dirty="0"/>
              <a:t>Scopus </a:t>
            </a:r>
            <a:r>
              <a:rPr lang="ru-RU" sz="3200" dirty="0"/>
              <a:t>и обработки данных</a:t>
            </a:r>
            <a:endParaRPr lang="en-US" sz="3200" dirty="0"/>
          </a:p>
        </p:txBody>
      </p:sp>
    </p:spTree>
    <p:extLst>
      <p:ext uri="{BB962C8B-B14F-4D97-AF65-F5344CB8AC3E}">
        <p14:creationId xmlns:p14="http://schemas.microsoft.com/office/powerpoint/2010/main" val="2480666146"/>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yakshonakg\Desktop\03-10-2016 17-40-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6" y="1676400"/>
            <a:ext cx="9142863" cy="5029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91067" y="685800"/>
            <a:ext cx="8763000" cy="685800"/>
          </a:xfrm>
        </p:spPr>
        <p:txBody>
          <a:bodyPr/>
          <a:lstStyle/>
          <a:p>
            <a:r>
              <a:rPr lang="ru-RU" dirty="0" smtClean="0"/>
              <a:t>Возможности редактирования, сохранения поиска и установления оповещения помогают сэкономить время на поиск новых результатов</a:t>
            </a:r>
            <a:endParaRPr lang="en-US" dirty="0"/>
          </a:p>
        </p:txBody>
      </p:sp>
      <p:sp>
        <p:nvSpPr>
          <p:cNvPr id="4" name="Slide Number Placeholder 3"/>
          <p:cNvSpPr>
            <a:spLocks noGrp="1"/>
          </p:cNvSpPr>
          <p:nvPr>
            <p:ph type="sldNum" sz="quarter" idx="12"/>
          </p:nvPr>
        </p:nvSpPr>
        <p:spPr/>
        <p:txBody>
          <a:bodyPr/>
          <a:lstStyle/>
          <a:p>
            <a:pPr>
              <a:defRPr/>
            </a:pPr>
            <a:fld id="{B475C23E-1427-4651-8D2C-9DE5C77431A0}" type="slidenum">
              <a:rPr lang="en-US" smtClean="0">
                <a:solidFill>
                  <a:srgbClr val="FFFFFF"/>
                </a:solidFill>
              </a:rPr>
              <a:pPr>
                <a:defRPr/>
              </a:pPr>
              <a:t>28</a:t>
            </a:fld>
            <a:endParaRPr lang="en-US">
              <a:solidFill>
                <a:srgbClr val="FFFFFF"/>
              </a:solidFill>
            </a:endParaRPr>
          </a:p>
        </p:txBody>
      </p:sp>
      <p:sp>
        <p:nvSpPr>
          <p:cNvPr id="5" name="Rounded Rectangular Callout 4"/>
          <p:cNvSpPr/>
          <p:nvPr/>
        </p:nvSpPr>
        <p:spPr>
          <a:xfrm>
            <a:off x="533400" y="3813092"/>
            <a:ext cx="1676400" cy="755815"/>
          </a:xfrm>
          <a:prstGeom prst="wedgeRoundRectCallout">
            <a:avLst>
              <a:gd name="adj1" fmla="val 85544"/>
              <a:gd name="adj2" fmla="val -136127"/>
              <a:gd name="adj3" fmla="val 16667"/>
            </a:avLst>
          </a:prstGeom>
          <a:solidFill>
            <a:schemeClr val="bg1"/>
          </a:solidFill>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ru-RU" sz="1400" dirty="0" smtClean="0">
                <a:solidFill>
                  <a:srgbClr val="FF0000"/>
                </a:solidFill>
              </a:rPr>
              <a:t>Редактирование поискового запроса</a:t>
            </a:r>
            <a:endParaRPr lang="en-US" sz="1400" dirty="0">
              <a:solidFill>
                <a:srgbClr val="FF0000"/>
              </a:solidFill>
            </a:endParaRPr>
          </a:p>
        </p:txBody>
      </p:sp>
      <p:sp>
        <p:nvSpPr>
          <p:cNvPr id="8" name="Rounded Rectangular Callout 7"/>
          <p:cNvSpPr/>
          <p:nvPr/>
        </p:nvSpPr>
        <p:spPr>
          <a:xfrm>
            <a:off x="2514600" y="3813092"/>
            <a:ext cx="1894480" cy="603418"/>
          </a:xfrm>
          <a:prstGeom prst="wedgeRoundRectCallout">
            <a:avLst>
              <a:gd name="adj1" fmla="val 4696"/>
              <a:gd name="adj2" fmla="val -161918"/>
              <a:gd name="adj3" fmla="val 16667"/>
            </a:avLst>
          </a:prstGeom>
          <a:solidFill>
            <a:schemeClr val="bg1"/>
          </a:solidFill>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ru-RU" sz="1400" dirty="0" smtClean="0">
                <a:solidFill>
                  <a:srgbClr val="FF0000"/>
                </a:solidFill>
              </a:rPr>
              <a:t>Сохранение результатов поиска</a:t>
            </a:r>
            <a:endParaRPr lang="en-US" sz="1400" dirty="0">
              <a:solidFill>
                <a:srgbClr val="FF0000"/>
              </a:solidFill>
            </a:endParaRPr>
          </a:p>
        </p:txBody>
      </p:sp>
      <p:sp>
        <p:nvSpPr>
          <p:cNvPr id="9" name="Rounded Rectangular Callout 8"/>
          <p:cNvSpPr/>
          <p:nvPr/>
        </p:nvSpPr>
        <p:spPr>
          <a:xfrm>
            <a:off x="4876800" y="3883105"/>
            <a:ext cx="2438400" cy="933736"/>
          </a:xfrm>
          <a:prstGeom prst="wedgeRoundRectCallout">
            <a:avLst>
              <a:gd name="adj1" fmla="val -77086"/>
              <a:gd name="adj2" fmla="val -132086"/>
              <a:gd name="adj3" fmla="val 16667"/>
            </a:avLst>
          </a:prstGeom>
          <a:solidFill>
            <a:schemeClr val="bg1"/>
          </a:solidFill>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ru-RU" sz="1400" dirty="0" smtClean="0">
                <a:solidFill>
                  <a:srgbClr val="FF0000"/>
                </a:solidFill>
              </a:rPr>
              <a:t>Установка оповещений на новые результаты поиска (нужна персональная регистрация)</a:t>
            </a:r>
            <a:endParaRPr lang="en-US" sz="1400" dirty="0">
              <a:solidFill>
                <a:srgbClr val="FF0000"/>
              </a:solidFill>
            </a:endParaRPr>
          </a:p>
        </p:txBody>
      </p:sp>
      <p:cxnSp>
        <p:nvCxnSpPr>
          <p:cNvPr id="7" name="Straight Connector 6"/>
          <p:cNvCxnSpPr/>
          <p:nvPr/>
        </p:nvCxnSpPr>
        <p:spPr>
          <a:xfrm>
            <a:off x="8153400" y="2057400"/>
            <a:ext cx="647700" cy="0"/>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2002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yakshonakg\Desktop\04-10-2016 14-59-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91" y="1236721"/>
            <a:ext cx="9114631" cy="475527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476375" y="2633804"/>
            <a:ext cx="399136" cy="25068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49511" name="Picture 7"/>
          <p:cNvPicPr>
            <a:picLocks noChangeAspect="1" noChangeArrowheads="1"/>
          </p:cNvPicPr>
          <p:nvPr/>
        </p:nvPicPr>
        <p:blipFill>
          <a:blip r:embed="rId3"/>
          <a:srcRect/>
          <a:stretch>
            <a:fillRect/>
          </a:stretch>
        </p:blipFill>
        <p:spPr bwMode="auto">
          <a:xfrm>
            <a:off x="2521921" y="2884487"/>
            <a:ext cx="3600450" cy="29368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1875511" y="2667000"/>
            <a:ext cx="715289" cy="2174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49512" name="Picture 8"/>
          <p:cNvPicPr>
            <a:picLocks noChangeAspect="1" noChangeArrowheads="1"/>
          </p:cNvPicPr>
          <p:nvPr/>
        </p:nvPicPr>
        <p:blipFill>
          <a:blip r:embed="rId4"/>
          <a:srcRect/>
          <a:stretch>
            <a:fillRect/>
          </a:stretch>
        </p:blipFill>
        <p:spPr bwMode="auto">
          <a:xfrm>
            <a:off x="1692275" y="5589588"/>
            <a:ext cx="7559675" cy="668337"/>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5410" name="Title 1"/>
          <p:cNvSpPr>
            <a:spLocks noGrp="1"/>
          </p:cNvSpPr>
          <p:nvPr>
            <p:ph type="title"/>
          </p:nvPr>
        </p:nvSpPr>
        <p:spPr>
          <a:xfrm>
            <a:off x="282905" y="533400"/>
            <a:ext cx="8496300" cy="685800"/>
          </a:xfrm>
        </p:spPr>
        <p:txBody>
          <a:bodyPr/>
          <a:lstStyle/>
          <a:p>
            <a:pPr eaLnBrk="1" hangingPunct="1"/>
            <a:r>
              <a:rPr lang="ru-RU" sz="2800" dirty="0" smtClean="0">
                <a:latin typeface="Arial" pitchFamily="34" charset="0"/>
                <a:cs typeface="Arial" pitchFamily="34" charset="0"/>
              </a:rPr>
              <a:t>Возможности экспорта</a:t>
            </a:r>
            <a:endParaRPr lang="en-US" sz="2800" dirty="0" smtClean="0">
              <a:latin typeface="Arial" pitchFamily="34" charset="0"/>
              <a:cs typeface="Arial" pitchFamily="34" charset="0"/>
            </a:endParaRPr>
          </a:p>
        </p:txBody>
      </p:sp>
      <p:pic>
        <p:nvPicPr>
          <p:cNvPr id="7170" name="Picture 2" descr="C:\Users\yakshonakg\Desktop\03-10-2016 17-58-2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0925" y="4383953"/>
            <a:ext cx="4338100" cy="2497931"/>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flipH="1">
            <a:off x="2410873" y="3429000"/>
            <a:ext cx="372270" cy="13716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423480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5410200"/>
            <a:ext cx="8305800" cy="1219200"/>
          </a:xfrm>
        </p:spPr>
        <p:txBody>
          <a:bodyPr>
            <a:normAutofit fontScale="92500"/>
          </a:bodyPr>
          <a:lstStyle/>
          <a:p>
            <a:r>
              <a:rPr lang="ru-RU" altLang="en-US" dirty="0"/>
              <a:t>Увеличение переводных версий национальных журналов</a:t>
            </a:r>
          </a:p>
          <a:p>
            <a:r>
              <a:rPr lang="ru-RU" altLang="en-US" dirty="0"/>
              <a:t>Увеличение числа оригинальных версий национальных журналов, издающихся на английском или на языке (языках) страны   </a:t>
            </a:r>
          </a:p>
          <a:p>
            <a:endParaRPr lang="en-US" dirty="0"/>
          </a:p>
        </p:txBody>
      </p:sp>
      <p:pic>
        <p:nvPicPr>
          <p:cNvPr id="5" name="Picture 4"/>
          <p:cNvPicPr>
            <a:picLocks noChangeAspect="1"/>
          </p:cNvPicPr>
          <p:nvPr/>
        </p:nvPicPr>
        <p:blipFill>
          <a:blip r:embed="rId2"/>
          <a:stretch>
            <a:fillRect/>
          </a:stretch>
        </p:blipFill>
        <p:spPr>
          <a:xfrm>
            <a:off x="381000" y="1440976"/>
            <a:ext cx="8305800" cy="3733800"/>
          </a:xfrm>
          <a:prstGeom prst="rect">
            <a:avLst/>
          </a:prstGeom>
        </p:spPr>
      </p:pic>
      <p:sp>
        <p:nvSpPr>
          <p:cNvPr id="6" name="Rectangle 2"/>
          <p:cNvSpPr>
            <a:spLocks noGrp="1" noChangeArrowheads="1"/>
          </p:cNvSpPr>
          <p:nvPr>
            <p:ph type="title"/>
          </p:nvPr>
        </p:nvSpPr>
        <p:spPr>
          <a:xfrm>
            <a:off x="321860" y="457200"/>
            <a:ext cx="8669740" cy="685800"/>
          </a:xfrm>
          <a:solidFill>
            <a:schemeClr val="bg1"/>
          </a:solidFill>
        </p:spPr>
        <p:txBody>
          <a:bodyPr>
            <a:noAutofit/>
          </a:bodyPr>
          <a:lstStyle/>
          <a:p>
            <a:r>
              <a:rPr kumimoji="0" lang="ru-RU" altLang="en-US" dirty="0" smtClean="0"/>
              <a:t>2,44%: пути расширения национального присутствия в зарубежных БД цитирования (продолжение)</a:t>
            </a:r>
          </a:p>
        </p:txBody>
      </p:sp>
    </p:spTree>
    <p:extLst>
      <p:ext uri="{BB962C8B-B14F-4D97-AF65-F5344CB8AC3E}">
        <p14:creationId xmlns:p14="http://schemas.microsoft.com/office/powerpoint/2010/main" val="1645843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C:\Users\yakshonakg\Desktop\25-03-2015 21-07-5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8831830" cy="505777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pPr>
              <a:defRPr/>
            </a:pPr>
            <a:fld id="{B475C23E-1427-4651-8D2C-9DE5C77431A0}" type="slidenum">
              <a:rPr lang="en-US" smtClean="0">
                <a:solidFill>
                  <a:srgbClr val="FFFFFF"/>
                </a:solidFill>
              </a:rPr>
              <a:pPr>
                <a:defRPr/>
              </a:pPr>
              <a:t>30</a:t>
            </a:fld>
            <a:endParaRPr lang="en-US">
              <a:solidFill>
                <a:srgbClr val="FFFFFF"/>
              </a:solidFill>
            </a:endParaRPr>
          </a:p>
        </p:txBody>
      </p:sp>
      <p:pic>
        <p:nvPicPr>
          <p:cNvPr id="8194" name="Picture 2" descr="C:\Users\yakshonakg\Desktop\25-03-2015 21-06-0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7087" y="3214687"/>
            <a:ext cx="5402830" cy="3643313"/>
          </a:xfrm>
          <a:prstGeom prst="rect">
            <a:avLst/>
          </a:prstGeom>
          <a:noFill/>
          <a:ln w="38100">
            <a:solidFill>
              <a:srgbClr val="007398"/>
            </a:solidFill>
          </a:ln>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a:off x="3962400" y="2988860"/>
            <a:ext cx="453515" cy="54768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3429000" y="2988860"/>
            <a:ext cx="760157"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4800600" y="4191000"/>
            <a:ext cx="28194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4800600" y="4419600"/>
            <a:ext cx="2667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3" name="Rounded Rectangle 2"/>
          <p:cNvSpPr/>
          <p:nvPr/>
        </p:nvSpPr>
        <p:spPr>
          <a:xfrm>
            <a:off x="0" y="2154072"/>
            <a:ext cx="2590800" cy="228600"/>
          </a:xfrm>
          <a:prstGeom prst="roundRect">
            <a:avLst/>
          </a:prstGeom>
          <a:solidFill>
            <a:schemeClr val="bg1">
              <a:lumMod val="95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1" name="Title 1"/>
          <p:cNvSpPr txBox="1">
            <a:spLocks/>
          </p:cNvSpPr>
          <p:nvPr/>
        </p:nvSpPr>
        <p:spPr>
          <a:xfrm>
            <a:off x="0" y="990600"/>
            <a:ext cx="8831829" cy="1392072"/>
          </a:xfrm>
          <a:prstGeom prst="rect">
            <a:avLst/>
          </a:prstGeom>
          <a:solidFill>
            <a:schemeClr val="bg1"/>
          </a:solidFill>
        </p:spPr>
        <p:txBody>
          <a:bodyPr vert="horz" lIns="91440" tIns="45720" rIns="91440" bIns="45720" rtlCol="0" anchor="ctr">
            <a:noAutofit/>
          </a:bodyPr>
          <a:lstStyle>
            <a:lvl1pPr algn="l" defTabSz="457200" rtl="0" eaLnBrk="1" latinLnBrk="0" hangingPunct="1">
              <a:spcBef>
                <a:spcPct val="0"/>
              </a:spcBef>
              <a:buNone/>
              <a:defRPr sz="2400" b="1" i="0" kern="1200">
                <a:solidFill>
                  <a:schemeClr val="accent1"/>
                </a:solidFill>
                <a:latin typeface="Arial Bold"/>
                <a:ea typeface="+mj-ea"/>
                <a:cs typeface="Arial Bold"/>
              </a:defRPr>
            </a:lvl1pPr>
          </a:lstStyle>
          <a:p>
            <a:pPr fontAlgn="auto">
              <a:spcAft>
                <a:spcPts val="0"/>
              </a:spcAft>
            </a:pPr>
            <a:endParaRPr lang="en-US" sz="2800" dirty="0" smtClean="0">
              <a:latin typeface="Arial" pitchFamily="34" charset="0"/>
              <a:cs typeface="Arial" pitchFamily="34" charset="0"/>
            </a:endParaRPr>
          </a:p>
        </p:txBody>
      </p:sp>
      <p:sp>
        <p:nvSpPr>
          <p:cNvPr id="2" name="Title 1"/>
          <p:cNvSpPr>
            <a:spLocks noGrp="1"/>
          </p:cNvSpPr>
          <p:nvPr>
            <p:ph type="title"/>
          </p:nvPr>
        </p:nvSpPr>
        <p:spPr>
          <a:xfrm>
            <a:off x="421102" y="990600"/>
            <a:ext cx="5867400" cy="685800"/>
          </a:xfrm>
        </p:spPr>
        <p:txBody>
          <a:bodyPr/>
          <a:lstStyle/>
          <a:p>
            <a:r>
              <a:rPr lang="ru-RU" dirty="0" smtClean="0"/>
              <a:t>Возможности выгрузки записей</a:t>
            </a:r>
            <a:endParaRPr lang="en-US" dirty="0"/>
          </a:p>
        </p:txBody>
      </p:sp>
    </p:spTree>
    <p:extLst>
      <p:ext uri="{BB962C8B-B14F-4D97-AF65-F5344CB8AC3E}">
        <p14:creationId xmlns:p14="http://schemas.microsoft.com/office/powerpoint/2010/main" val="29050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475C23E-1427-4651-8D2C-9DE5C77431A0}" type="slidenum">
              <a:rPr lang="en-US" smtClean="0">
                <a:solidFill>
                  <a:srgbClr val="FFFFFF"/>
                </a:solidFill>
              </a:rPr>
              <a:pPr>
                <a:defRPr/>
              </a:pPr>
              <a:t>31</a:t>
            </a:fld>
            <a:endParaRPr lang="en-US">
              <a:solidFill>
                <a:srgbClr val="FFFFFF"/>
              </a:solidFill>
            </a:endParaRPr>
          </a:p>
        </p:txBody>
      </p:sp>
      <p:pic>
        <p:nvPicPr>
          <p:cNvPr id="9218" name="Picture 2" descr="C:\Users\yakshonakg\Desktop\25-03-2015 21-12-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2" y="914400"/>
            <a:ext cx="9315592" cy="5868962"/>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a:off x="6705600" y="2971800"/>
            <a:ext cx="457200" cy="0"/>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sp>
        <p:nvSpPr>
          <p:cNvPr id="7" name="Rounded Rectangle 6"/>
          <p:cNvSpPr/>
          <p:nvPr/>
        </p:nvSpPr>
        <p:spPr>
          <a:xfrm>
            <a:off x="6858000" y="3200400"/>
            <a:ext cx="1447800" cy="1143000"/>
          </a:xfrm>
          <a:prstGeom prst="roundRect">
            <a:avLst/>
          </a:prstGeom>
          <a:noFill/>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8" name="Rounded Rectangular Callout 7"/>
          <p:cNvSpPr/>
          <p:nvPr/>
        </p:nvSpPr>
        <p:spPr>
          <a:xfrm>
            <a:off x="2971800" y="3200400"/>
            <a:ext cx="3124200" cy="2362200"/>
          </a:xfrm>
          <a:prstGeom prst="wedgeRoundRectCallout">
            <a:avLst>
              <a:gd name="adj1" fmla="val 72848"/>
              <a:gd name="adj2" fmla="val -26199"/>
              <a:gd name="adj3" fmla="val 16667"/>
            </a:avLst>
          </a:prstGeom>
          <a:solidFill>
            <a:schemeClr val="bg1"/>
          </a:solidFill>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r>
              <a:rPr lang="ru-RU" sz="1600" dirty="0" smtClean="0">
                <a:solidFill>
                  <a:srgbClr val="FF0000"/>
                </a:solidFill>
              </a:rPr>
              <a:t>-  Просмотр библиографии</a:t>
            </a:r>
          </a:p>
          <a:p>
            <a:r>
              <a:rPr lang="ru-RU" sz="1600" dirty="0" smtClean="0">
                <a:solidFill>
                  <a:srgbClr val="FF0000"/>
                </a:solidFill>
              </a:rPr>
              <a:t>-  Создание своего списка</a:t>
            </a:r>
          </a:p>
          <a:p>
            <a:pPr marL="285750" indent="-285750">
              <a:buFontTx/>
              <a:buChar char="-"/>
            </a:pPr>
            <a:r>
              <a:rPr lang="ru-RU" sz="1600" dirty="0" smtClean="0">
                <a:solidFill>
                  <a:srgbClr val="FF0000"/>
                </a:solidFill>
              </a:rPr>
              <a:t>Создание библиографического списка</a:t>
            </a:r>
          </a:p>
          <a:p>
            <a:pPr marL="285750" indent="-285750">
              <a:buFontTx/>
              <a:buChar char="-"/>
            </a:pPr>
            <a:r>
              <a:rPr lang="ru-RU" sz="1600" dirty="0" smtClean="0">
                <a:solidFill>
                  <a:srgbClr val="FF0000"/>
                </a:solidFill>
              </a:rPr>
              <a:t>Отправка списка эл. Почтой</a:t>
            </a:r>
          </a:p>
          <a:p>
            <a:pPr marL="285750" indent="-285750">
              <a:buFontTx/>
              <a:buChar char="-"/>
            </a:pPr>
            <a:r>
              <a:rPr lang="ru-RU" sz="1600" dirty="0" smtClean="0">
                <a:solidFill>
                  <a:srgbClr val="FF0000"/>
                </a:solidFill>
              </a:rPr>
              <a:t>Отправка на печать</a:t>
            </a:r>
            <a:endParaRPr lang="en-US" sz="1600" dirty="0">
              <a:solidFill>
                <a:srgbClr val="FF0000"/>
              </a:solidFill>
            </a:endParaRPr>
          </a:p>
        </p:txBody>
      </p:sp>
      <p:sp>
        <p:nvSpPr>
          <p:cNvPr id="9" name="Title 1"/>
          <p:cNvSpPr txBox="1">
            <a:spLocks/>
          </p:cNvSpPr>
          <p:nvPr/>
        </p:nvSpPr>
        <p:spPr>
          <a:xfrm>
            <a:off x="-48762" y="914400"/>
            <a:ext cx="9345162" cy="1524000"/>
          </a:xfrm>
          <a:prstGeom prst="rect">
            <a:avLst/>
          </a:prstGeom>
          <a:solidFill>
            <a:schemeClr val="bg1"/>
          </a:solidFill>
        </p:spPr>
        <p:txBody>
          <a:bodyPr vert="horz" lIns="91440" tIns="45720" rIns="91440" bIns="45720" rtlCol="0" anchor="ctr">
            <a:noAutofit/>
          </a:bodyPr>
          <a:lstStyle>
            <a:lvl1pPr algn="l" defTabSz="457200" rtl="0" eaLnBrk="1" latinLnBrk="0" hangingPunct="1">
              <a:spcBef>
                <a:spcPct val="0"/>
              </a:spcBef>
              <a:buNone/>
              <a:defRPr sz="2400" b="1" i="0" kern="1200">
                <a:solidFill>
                  <a:schemeClr val="accent1"/>
                </a:solidFill>
                <a:latin typeface="Arial Bold"/>
                <a:ea typeface="+mj-ea"/>
                <a:cs typeface="Arial Bold"/>
              </a:defRPr>
            </a:lvl1pPr>
          </a:lstStyle>
          <a:p>
            <a:pPr fontAlgn="auto">
              <a:spcAft>
                <a:spcPts val="0"/>
              </a:spcAft>
            </a:pPr>
            <a:endParaRPr lang="en-US" sz="2800" dirty="0" smtClean="0">
              <a:latin typeface="Arial" pitchFamily="34" charset="0"/>
              <a:cs typeface="Arial" pitchFamily="34" charset="0"/>
            </a:endParaRPr>
          </a:p>
        </p:txBody>
      </p:sp>
      <p:sp>
        <p:nvSpPr>
          <p:cNvPr id="2" name="Title 1"/>
          <p:cNvSpPr>
            <a:spLocks noGrp="1"/>
          </p:cNvSpPr>
          <p:nvPr>
            <p:ph type="title"/>
          </p:nvPr>
        </p:nvSpPr>
        <p:spPr>
          <a:xfrm>
            <a:off x="435591" y="990600"/>
            <a:ext cx="6477000" cy="685800"/>
          </a:xfrm>
        </p:spPr>
        <p:txBody>
          <a:bodyPr/>
          <a:lstStyle/>
          <a:p>
            <a:r>
              <a:rPr lang="ru-RU" dirty="0" smtClean="0"/>
              <a:t>Дополнительные возможности – </a:t>
            </a:r>
            <a:r>
              <a:rPr lang="en-GB" dirty="0" smtClean="0"/>
              <a:t>More</a:t>
            </a:r>
            <a:r>
              <a:rPr lang="ru-RU" dirty="0"/>
              <a:t> </a:t>
            </a:r>
            <a:r>
              <a:rPr lang="ru-RU" dirty="0" smtClean="0"/>
              <a:t>… </a:t>
            </a:r>
            <a:r>
              <a:rPr lang="en-GB" dirty="0" smtClean="0"/>
              <a:t> </a:t>
            </a:r>
            <a:endParaRPr lang="en-US" dirty="0"/>
          </a:p>
        </p:txBody>
      </p:sp>
    </p:spTree>
    <p:extLst>
      <p:ext uri="{BB962C8B-B14F-4D97-AF65-F5344CB8AC3E}">
        <p14:creationId xmlns:p14="http://schemas.microsoft.com/office/powerpoint/2010/main" val="38528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yakshonakg\Desktop\03-10-2016 17-45-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912" y="1495425"/>
            <a:ext cx="8258175" cy="49339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95300" y="381000"/>
            <a:ext cx="8153400" cy="685800"/>
          </a:xfrm>
        </p:spPr>
        <p:txBody>
          <a:bodyPr/>
          <a:lstStyle/>
          <a:p>
            <a:r>
              <a:rPr lang="ru-RU" dirty="0" smtClean="0"/>
              <a:t>Пример создания библиографического списка из выбранных статей</a:t>
            </a:r>
            <a:endParaRPr lang="en-US" dirty="0"/>
          </a:p>
        </p:txBody>
      </p:sp>
      <p:sp>
        <p:nvSpPr>
          <p:cNvPr id="4" name="Slide Number Placeholder 3"/>
          <p:cNvSpPr>
            <a:spLocks noGrp="1"/>
          </p:cNvSpPr>
          <p:nvPr>
            <p:ph type="sldNum" sz="quarter" idx="12"/>
          </p:nvPr>
        </p:nvSpPr>
        <p:spPr/>
        <p:txBody>
          <a:bodyPr/>
          <a:lstStyle/>
          <a:p>
            <a:pPr>
              <a:defRPr/>
            </a:pPr>
            <a:fld id="{B475C23E-1427-4651-8D2C-9DE5C77431A0}" type="slidenum">
              <a:rPr lang="en-US" smtClean="0">
                <a:solidFill>
                  <a:srgbClr val="FFFFFF"/>
                </a:solidFill>
              </a:rPr>
              <a:pPr>
                <a:defRPr/>
              </a:pPr>
              <a:t>32</a:t>
            </a:fld>
            <a:endParaRPr lang="en-US">
              <a:solidFill>
                <a:srgbClr val="FFFFFF"/>
              </a:solidFill>
            </a:endParaRPr>
          </a:p>
        </p:txBody>
      </p:sp>
      <p:cxnSp>
        <p:nvCxnSpPr>
          <p:cNvPr id="7" name="Straight Connector 6"/>
          <p:cNvCxnSpPr/>
          <p:nvPr/>
        </p:nvCxnSpPr>
        <p:spPr>
          <a:xfrm>
            <a:off x="1752600" y="3810000"/>
            <a:ext cx="1295400"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sp>
        <p:nvSpPr>
          <p:cNvPr id="8" name="Rounded Rectangular Callout 7"/>
          <p:cNvSpPr/>
          <p:nvPr/>
        </p:nvSpPr>
        <p:spPr>
          <a:xfrm>
            <a:off x="4698242" y="3505200"/>
            <a:ext cx="2057400" cy="1066800"/>
          </a:xfrm>
          <a:prstGeom prst="wedgeRoundRectCallout">
            <a:avLst>
              <a:gd name="adj1" fmla="val 5985"/>
              <a:gd name="adj2" fmla="val 85528"/>
              <a:gd name="adj3" fmla="val 16667"/>
            </a:avLst>
          </a:prstGeom>
          <a:solidFill>
            <a:schemeClr val="bg1"/>
          </a:solidFill>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ru-RU" dirty="0" smtClean="0">
                <a:solidFill>
                  <a:srgbClr val="FF0000"/>
                </a:solidFill>
              </a:rPr>
              <a:t>Выбор стиля</a:t>
            </a:r>
            <a:endParaRPr lang="en-US" dirty="0">
              <a:solidFill>
                <a:srgbClr val="FF0000"/>
              </a:solidFill>
            </a:endParaRPr>
          </a:p>
        </p:txBody>
      </p:sp>
      <p:sp>
        <p:nvSpPr>
          <p:cNvPr id="9" name="Rounded Rectangular Callout 8"/>
          <p:cNvSpPr/>
          <p:nvPr/>
        </p:nvSpPr>
        <p:spPr>
          <a:xfrm>
            <a:off x="6781800" y="5486400"/>
            <a:ext cx="2057400" cy="1066800"/>
          </a:xfrm>
          <a:prstGeom prst="wedgeRoundRectCallout">
            <a:avLst>
              <a:gd name="adj1" fmla="val -164496"/>
              <a:gd name="adj2" fmla="val -186"/>
              <a:gd name="adj3" fmla="val 16667"/>
            </a:avLst>
          </a:prstGeom>
          <a:solidFill>
            <a:schemeClr val="bg1"/>
          </a:solidFill>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ru-RU" dirty="0" smtClean="0">
                <a:solidFill>
                  <a:srgbClr val="FF0000"/>
                </a:solidFill>
              </a:rPr>
              <a:t>Пример выбранного стиля</a:t>
            </a:r>
            <a:endParaRPr lang="en-US" dirty="0">
              <a:solidFill>
                <a:srgbClr val="FF0000"/>
              </a:solidFill>
            </a:endParaRPr>
          </a:p>
        </p:txBody>
      </p:sp>
    </p:spTree>
    <p:extLst>
      <p:ext uri="{BB962C8B-B14F-4D97-AF65-F5344CB8AC3E}">
        <p14:creationId xmlns:p14="http://schemas.microsoft.com/office/powerpoint/2010/main" val="2124071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52400" y="2743200"/>
            <a:ext cx="7086600" cy="1504604"/>
          </a:xfrm>
        </p:spPr>
        <p:txBody>
          <a:bodyPr/>
          <a:lstStyle/>
          <a:p>
            <a:r>
              <a:rPr lang="ru-RU" dirty="0" smtClean="0"/>
              <a:t>Персонализация в </a:t>
            </a:r>
            <a:r>
              <a:rPr lang="en-GB" dirty="0" smtClean="0"/>
              <a:t>Scopus</a:t>
            </a:r>
            <a:r>
              <a:rPr lang="ru-RU" dirty="0" smtClean="0"/>
              <a:t> </a:t>
            </a:r>
            <a:endParaRPr lang="en-US" dirty="0"/>
          </a:p>
        </p:txBody>
      </p:sp>
    </p:spTree>
    <p:extLst>
      <p:ext uri="{BB962C8B-B14F-4D97-AF65-F5344CB8AC3E}">
        <p14:creationId xmlns:p14="http://schemas.microsoft.com/office/powerpoint/2010/main" val="1308132901"/>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yakshonakg\Desktop\03-10-2016 17-47-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34" y="1640005"/>
            <a:ext cx="9163334" cy="48815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28600" y="533400"/>
            <a:ext cx="8382000" cy="685800"/>
          </a:xfrm>
        </p:spPr>
        <p:txBody>
          <a:bodyPr/>
          <a:lstStyle/>
          <a:p>
            <a:r>
              <a:rPr lang="ru-RU" dirty="0" smtClean="0"/>
              <a:t>Персонализация в </a:t>
            </a:r>
            <a:r>
              <a:rPr lang="en-GB" dirty="0" smtClean="0"/>
              <a:t>Scopus</a:t>
            </a:r>
            <a:r>
              <a:rPr lang="ru-RU" dirty="0" smtClean="0"/>
              <a:t>: создание логина и пароля – ваша эффективная работа с системой. Возможность управления навигационной панелью</a:t>
            </a:r>
            <a:endParaRPr lang="en-US" dirty="0"/>
          </a:p>
        </p:txBody>
      </p:sp>
      <p:sp>
        <p:nvSpPr>
          <p:cNvPr id="4" name="Slide Number Placeholder 3"/>
          <p:cNvSpPr>
            <a:spLocks noGrp="1"/>
          </p:cNvSpPr>
          <p:nvPr>
            <p:ph type="sldNum" sz="quarter" idx="12"/>
          </p:nvPr>
        </p:nvSpPr>
        <p:spPr/>
        <p:txBody>
          <a:bodyPr/>
          <a:lstStyle/>
          <a:p>
            <a:pPr>
              <a:defRPr/>
            </a:pPr>
            <a:fld id="{B475C23E-1427-4651-8D2C-9DE5C77431A0}" type="slidenum">
              <a:rPr lang="en-US" smtClean="0">
                <a:solidFill>
                  <a:srgbClr val="FFFFFF"/>
                </a:solidFill>
              </a:rPr>
              <a:pPr>
                <a:defRPr/>
              </a:pPr>
              <a:t>34</a:t>
            </a:fld>
            <a:endParaRPr lang="en-US">
              <a:solidFill>
                <a:srgbClr val="FFFFFF"/>
              </a:solidFill>
            </a:endParaRPr>
          </a:p>
        </p:txBody>
      </p:sp>
      <p:cxnSp>
        <p:nvCxnSpPr>
          <p:cNvPr id="6" name="Straight Connector 5"/>
          <p:cNvCxnSpPr/>
          <p:nvPr/>
        </p:nvCxnSpPr>
        <p:spPr>
          <a:xfrm>
            <a:off x="7485228" y="2561230"/>
            <a:ext cx="685800" cy="0"/>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6858000" y="1752600"/>
            <a:ext cx="533400" cy="381000"/>
          </a:xfrm>
          <a:prstGeom prst="rect">
            <a:avLst/>
          </a:prstGeom>
          <a:noFill/>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00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C:\Users\yakshonakg\Desktop\03-10-2016 18-02-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02" y="1600200"/>
            <a:ext cx="9085998" cy="5257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457200"/>
            <a:ext cx="7467600" cy="685800"/>
          </a:xfrm>
        </p:spPr>
        <p:txBody>
          <a:bodyPr/>
          <a:lstStyle/>
          <a:p>
            <a:r>
              <a:rPr lang="ru-RU" dirty="0" smtClean="0"/>
              <a:t>Доступные возможности при персонализации</a:t>
            </a:r>
            <a:endParaRPr lang="en-US" dirty="0"/>
          </a:p>
        </p:txBody>
      </p:sp>
      <p:sp>
        <p:nvSpPr>
          <p:cNvPr id="4" name="Slide Number Placeholder 3"/>
          <p:cNvSpPr>
            <a:spLocks noGrp="1"/>
          </p:cNvSpPr>
          <p:nvPr>
            <p:ph type="sldNum" sz="quarter" idx="12"/>
          </p:nvPr>
        </p:nvSpPr>
        <p:spPr/>
        <p:txBody>
          <a:bodyPr/>
          <a:lstStyle/>
          <a:p>
            <a:pPr>
              <a:defRPr/>
            </a:pPr>
            <a:fld id="{B475C23E-1427-4651-8D2C-9DE5C77431A0}" type="slidenum">
              <a:rPr lang="en-US" smtClean="0">
                <a:solidFill>
                  <a:srgbClr val="FFFFFF"/>
                </a:solidFill>
              </a:rPr>
              <a:pPr>
                <a:defRPr/>
              </a:pPr>
              <a:t>35</a:t>
            </a:fld>
            <a:endParaRPr lang="en-US">
              <a:solidFill>
                <a:srgbClr val="FFFFFF"/>
              </a:solidFill>
            </a:endParaRPr>
          </a:p>
        </p:txBody>
      </p:sp>
      <p:sp>
        <p:nvSpPr>
          <p:cNvPr id="6" name="Rounded Rectangle 5"/>
          <p:cNvSpPr/>
          <p:nvPr/>
        </p:nvSpPr>
        <p:spPr>
          <a:xfrm>
            <a:off x="7467600" y="2470244"/>
            <a:ext cx="1524000" cy="1492155"/>
          </a:xfrm>
          <a:prstGeom prst="roundRect">
            <a:avLst/>
          </a:prstGeom>
          <a:noFill/>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8" name="Rounded Rectangle 7"/>
          <p:cNvSpPr/>
          <p:nvPr/>
        </p:nvSpPr>
        <p:spPr>
          <a:xfrm>
            <a:off x="4953000" y="1600200"/>
            <a:ext cx="1295400" cy="533400"/>
          </a:xfrm>
          <a:prstGeom prst="roundRect">
            <a:avLst/>
          </a:prstGeom>
          <a:noFill/>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6752797" y="2043752"/>
            <a:ext cx="495300" cy="13648"/>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sp>
        <p:nvSpPr>
          <p:cNvPr id="12" name="Rounded Rectangle 11"/>
          <p:cNvSpPr/>
          <p:nvPr/>
        </p:nvSpPr>
        <p:spPr>
          <a:xfrm>
            <a:off x="58003" y="3200400"/>
            <a:ext cx="2989998" cy="457200"/>
          </a:xfrm>
          <a:prstGeom prst="roundRect">
            <a:avLst/>
          </a:prstGeom>
          <a:noFill/>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5" name="Rounded Rectangular Callout 4"/>
          <p:cNvSpPr/>
          <p:nvPr/>
        </p:nvSpPr>
        <p:spPr>
          <a:xfrm>
            <a:off x="4278006" y="2682921"/>
            <a:ext cx="1952197" cy="1066800"/>
          </a:xfrm>
          <a:prstGeom prst="wedgeRoundRectCallout">
            <a:avLst>
              <a:gd name="adj1" fmla="val -112207"/>
              <a:gd name="adj2" fmla="val 27855"/>
              <a:gd name="adj3" fmla="val 16667"/>
            </a:avLst>
          </a:prstGeom>
          <a:solidFill>
            <a:schemeClr val="bg1"/>
          </a:solidFill>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ru-RU" sz="1100" dirty="0" smtClean="0">
                <a:solidFill>
                  <a:srgbClr val="FF0000"/>
                </a:solidFill>
              </a:rPr>
              <a:t>Сохраненные поиски и оповещения о цитировании позволят вам отслеживать свои новые публикации и их цитирование</a:t>
            </a:r>
            <a:endParaRPr lang="en-US" sz="1100" dirty="0">
              <a:solidFill>
                <a:srgbClr val="FF0000"/>
              </a:solidFill>
            </a:endParaRPr>
          </a:p>
        </p:txBody>
      </p:sp>
    </p:spTree>
    <p:extLst>
      <p:ext uri="{BB962C8B-B14F-4D97-AF65-F5344CB8AC3E}">
        <p14:creationId xmlns:p14="http://schemas.microsoft.com/office/powerpoint/2010/main" val="3097603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ru-RU" sz="3600" dirty="0"/>
              <a:t>Профиль автора в </a:t>
            </a:r>
            <a:r>
              <a:rPr lang="en-GB" sz="3600" dirty="0"/>
              <a:t>Scopus </a:t>
            </a:r>
            <a:r>
              <a:rPr lang="ru-RU" sz="3600" dirty="0"/>
              <a:t>и его корректировка</a:t>
            </a:r>
            <a:endParaRPr lang="en-US" sz="3600" dirty="0"/>
          </a:p>
        </p:txBody>
      </p:sp>
    </p:spTree>
    <p:extLst>
      <p:ext uri="{BB962C8B-B14F-4D97-AF65-F5344CB8AC3E}">
        <p14:creationId xmlns:p14="http://schemas.microsoft.com/office/powerpoint/2010/main" val="4070313157"/>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 y="762000"/>
            <a:ext cx="9041525" cy="1132763"/>
          </a:xfrm>
        </p:spPr>
        <p:txBody>
          <a:bodyPr/>
          <a:lstStyle/>
          <a:p>
            <a:r>
              <a:rPr lang="ru-RU" dirty="0" smtClean="0"/>
              <a:t>Профили авторов в </a:t>
            </a:r>
            <a:r>
              <a:rPr lang="en-US" dirty="0" smtClean="0"/>
              <a:t>Scopus </a:t>
            </a:r>
            <a:r>
              <a:rPr lang="ru-RU" dirty="0" smtClean="0"/>
              <a:t>создаются АВТОМАТИЧЕСКИ. </a:t>
            </a:r>
            <a:r>
              <a:rPr lang="en-GB" dirty="0" smtClean="0"/>
              <a:t/>
            </a:r>
            <a:br>
              <a:rPr lang="en-GB" dirty="0" smtClean="0"/>
            </a:br>
            <a:r>
              <a:rPr lang="ru-RU" dirty="0" smtClean="0"/>
              <a:t>Сегодня уже 18 млн профилей</a:t>
            </a:r>
            <a:br>
              <a:rPr lang="ru-RU" dirty="0" smtClean="0"/>
            </a:br>
            <a:r>
              <a:rPr lang="ru-RU" dirty="0"/>
              <a:t/>
            </a:r>
            <a:br>
              <a:rPr lang="ru-RU" dirty="0"/>
            </a:br>
            <a:r>
              <a:rPr lang="ru-RU" dirty="0" smtClean="0"/>
              <a:t>Для формирования профиля автора используются следующие данные</a:t>
            </a:r>
            <a:r>
              <a:rPr lang="en-US" dirty="0" smtClean="0"/>
              <a:t>:</a:t>
            </a:r>
            <a:endParaRPr lang="en-US" dirty="0"/>
          </a:p>
        </p:txBody>
      </p:sp>
      <p:sp>
        <p:nvSpPr>
          <p:cNvPr id="3" name="Content Placeholder 2"/>
          <p:cNvSpPr>
            <a:spLocks noGrp="1"/>
          </p:cNvSpPr>
          <p:nvPr>
            <p:ph idx="1"/>
          </p:nvPr>
        </p:nvSpPr>
        <p:spPr>
          <a:xfrm>
            <a:off x="381000" y="2514600"/>
            <a:ext cx="8238319" cy="4231949"/>
          </a:xfrm>
        </p:spPr>
        <p:txBody>
          <a:bodyPr>
            <a:normAutofit fontScale="92500" lnSpcReduction="20000"/>
          </a:bodyPr>
          <a:lstStyle/>
          <a:p>
            <a:r>
              <a:rPr lang="ru-RU" dirty="0" smtClean="0"/>
              <a:t>Заглавия статей</a:t>
            </a:r>
            <a:endParaRPr lang="en-US" dirty="0"/>
          </a:p>
          <a:p>
            <a:r>
              <a:rPr lang="ru-RU" dirty="0" smtClean="0"/>
              <a:t>Аннотации</a:t>
            </a:r>
            <a:endParaRPr lang="en-US" dirty="0"/>
          </a:p>
          <a:p>
            <a:r>
              <a:rPr lang="ru-RU" u="sng" dirty="0" smtClean="0"/>
              <a:t>Авторы</a:t>
            </a:r>
            <a:r>
              <a:rPr lang="en-US" u="sng" dirty="0" smtClean="0"/>
              <a:t>, </a:t>
            </a:r>
            <a:r>
              <a:rPr lang="ru-RU" u="sng" dirty="0" smtClean="0"/>
              <a:t>со-авторы</a:t>
            </a:r>
            <a:endParaRPr lang="en-US" u="sng" dirty="0"/>
          </a:p>
          <a:p>
            <a:r>
              <a:rPr lang="ru-RU" dirty="0" err="1" smtClean="0"/>
              <a:t>Пристатейная</a:t>
            </a:r>
            <a:r>
              <a:rPr lang="ru-RU" dirty="0" smtClean="0"/>
              <a:t> литература</a:t>
            </a:r>
            <a:endParaRPr lang="en-US" dirty="0"/>
          </a:p>
          <a:p>
            <a:r>
              <a:rPr lang="ru-RU" dirty="0" smtClean="0"/>
              <a:t>Ключевые слова</a:t>
            </a:r>
            <a:endParaRPr lang="en-US" dirty="0"/>
          </a:p>
          <a:p>
            <a:r>
              <a:rPr lang="ru-RU" u="sng" dirty="0" smtClean="0"/>
              <a:t>Место работы, </a:t>
            </a:r>
            <a:r>
              <a:rPr lang="en-GB" u="sng" dirty="0" smtClean="0"/>
              <a:t>email</a:t>
            </a:r>
            <a:endParaRPr lang="en-US" u="sng" dirty="0"/>
          </a:p>
          <a:p>
            <a:r>
              <a:rPr lang="ru-RU" dirty="0" smtClean="0"/>
              <a:t>Отдел</a:t>
            </a:r>
            <a:r>
              <a:rPr lang="en-US" dirty="0" smtClean="0"/>
              <a:t> (</a:t>
            </a:r>
            <a:r>
              <a:rPr lang="ru-RU" dirty="0" smtClean="0"/>
              <a:t>если возможно)</a:t>
            </a:r>
            <a:endParaRPr lang="en-US" dirty="0"/>
          </a:p>
          <a:p>
            <a:r>
              <a:rPr lang="ru-RU" u="sng" dirty="0" smtClean="0"/>
              <a:t>Источник публикации</a:t>
            </a:r>
            <a:endParaRPr lang="en-US" u="sng" dirty="0"/>
          </a:p>
          <a:p>
            <a:r>
              <a:rPr lang="en-US" u="sng" dirty="0"/>
              <a:t>ASJC </a:t>
            </a:r>
            <a:r>
              <a:rPr lang="ru-RU" u="sng" dirty="0" smtClean="0"/>
              <a:t>классификация</a:t>
            </a:r>
            <a:endParaRPr lang="en-US" u="sng" dirty="0"/>
          </a:p>
          <a:p>
            <a:r>
              <a:rPr lang="ru-RU" dirty="0" smtClean="0"/>
              <a:t>Даты публикаций</a:t>
            </a:r>
            <a:endParaRPr lang="ru-RU" dirty="0"/>
          </a:p>
          <a:p>
            <a:pPr marL="86868" indent="0">
              <a:buNone/>
            </a:pPr>
            <a:endParaRPr lang="ru-RU" sz="2400" b="1" dirty="0" smtClean="0">
              <a:solidFill>
                <a:schemeClr val="accent1"/>
              </a:solidFill>
              <a:latin typeface="Arial Bold"/>
              <a:ea typeface="+mj-ea"/>
              <a:cs typeface="Arial Bold"/>
            </a:endParaRPr>
          </a:p>
          <a:p>
            <a:pPr marL="86868" indent="0">
              <a:buNone/>
            </a:pPr>
            <a:r>
              <a:rPr lang="ru-RU" sz="2400" b="1" dirty="0" smtClean="0">
                <a:solidFill>
                  <a:schemeClr val="accent1"/>
                </a:solidFill>
                <a:latin typeface="Arial Bold"/>
                <a:ea typeface="+mj-ea"/>
                <a:cs typeface="Arial Bold"/>
              </a:rPr>
              <a:t>Если в статье есть фамилия автора – статья попадет в профиль автора</a:t>
            </a:r>
            <a:endParaRPr lang="en-US" dirty="0"/>
          </a:p>
        </p:txBody>
      </p:sp>
      <p:pic>
        <p:nvPicPr>
          <p:cNvPr id="2050" name="Picture 2" descr="C:\Users\yakshonakg\Desktop\18-10-2016 20-51-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399" y="2429172"/>
            <a:ext cx="5046171" cy="2828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8234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yakshonakg\Desktop\04-10-2016 15-18-1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524000"/>
            <a:ext cx="9144000" cy="4887393"/>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1600200" y="4114800"/>
            <a:ext cx="1214437" cy="158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 y="2971800"/>
            <a:ext cx="2666999" cy="158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60771" name="Title 1"/>
          <p:cNvSpPr>
            <a:spLocks noGrp="1"/>
          </p:cNvSpPr>
          <p:nvPr>
            <p:ph type="title"/>
          </p:nvPr>
        </p:nvSpPr>
        <p:spPr>
          <a:xfrm>
            <a:off x="190500" y="642937"/>
            <a:ext cx="8763000" cy="614363"/>
          </a:xfrm>
        </p:spPr>
        <p:txBody>
          <a:bodyPr/>
          <a:lstStyle/>
          <a:p>
            <a:pPr eaLnBrk="1" hangingPunct="1"/>
            <a:r>
              <a:rPr lang="ru-RU" dirty="0" smtClean="0"/>
              <a:t>Результаты поиска по автору</a:t>
            </a:r>
            <a:endParaRPr lang="en-GB" dirty="0" smtClean="0"/>
          </a:p>
        </p:txBody>
      </p:sp>
    </p:spTree>
    <p:extLst>
      <p:ext uri="{BB962C8B-B14F-4D97-AF65-F5344CB8AC3E}">
        <p14:creationId xmlns:p14="http://schemas.microsoft.com/office/powerpoint/2010/main" val="1459194436"/>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yakshonakg\Desktop\04-10-2016 15-19-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34236"/>
            <a:ext cx="9122391" cy="5171364"/>
          </a:xfrm>
          <a:prstGeom prst="rect">
            <a:avLst/>
          </a:prstGeom>
          <a:noFill/>
          <a:extLst>
            <a:ext uri="{909E8E84-426E-40DD-AFC4-6F175D3DCCD1}">
              <a14:hiddenFill xmlns:a14="http://schemas.microsoft.com/office/drawing/2010/main">
                <a:solidFill>
                  <a:srgbClr val="FFFFFF"/>
                </a:solidFill>
              </a14:hiddenFill>
            </a:ext>
          </a:extLst>
        </p:spPr>
      </p:pic>
      <p:sp>
        <p:nvSpPr>
          <p:cNvPr id="164868" name="Rectangle 5"/>
          <p:cNvSpPr>
            <a:spLocks noChangeArrowheads="1"/>
          </p:cNvSpPr>
          <p:nvPr/>
        </p:nvSpPr>
        <p:spPr bwMode="auto">
          <a:xfrm>
            <a:off x="76200" y="3200399"/>
            <a:ext cx="3995738" cy="843455"/>
          </a:xfrm>
          <a:prstGeom prst="rect">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ru-RU"/>
          </a:p>
        </p:txBody>
      </p:sp>
      <p:cxnSp>
        <p:nvCxnSpPr>
          <p:cNvPr id="3" name="Straight Connector 2"/>
          <p:cNvCxnSpPr/>
          <p:nvPr/>
        </p:nvCxnSpPr>
        <p:spPr>
          <a:xfrm>
            <a:off x="2674747" y="3472355"/>
            <a:ext cx="1008062" cy="0"/>
          </a:xfrm>
          <a:prstGeom prst="line">
            <a:avLst/>
          </a:prstGeom>
          <a:ln w="38100">
            <a:solidFill>
              <a:srgbClr val="FF33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7039303" y="4953000"/>
            <a:ext cx="2083088" cy="1752600"/>
          </a:xfrm>
          <a:prstGeom prst="rect">
            <a:avLst/>
          </a:prstGeom>
          <a:noFill/>
          <a:ln w="38100">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9" name="Rectangle 5"/>
          <p:cNvSpPr>
            <a:spLocks noChangeArrowheads="1"/>
          </p:cNvSpPr>
          <p:nvPr/>
        </p:nvSpPr>
        <p:spPr bwMode="auto">
          <a:xfrm>
            <a:off x="0" y="4267200"/>
            <a:ext cx="3886200" cy="685800"/>
          </a:xfrm>
          <a:prstGeom prst="rect">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ru-RU"/>
          </a:p>
        </p:txBody>
      </p:sp>
      <p:sp>
        <p:nvSpPr>
          <p:cNvPr id="164867" name="Title 1"/>
          <p:cNvSpPr>
            <a:spLocks noGrp="1"/>
          </p:cNvSpPr>
          <p:nvPr>
            <p:ph type="title"/>
          </p:nvPr>
        </p:nvSpPr>
        <p:spPr>
          <a:xfrm>
            <a:off x="208291" y="583442"/>
            <a:ext cx="8278812" cy="685800"/>
          </a:xfrm>
        </p:spPr>
        <p:txBody>
          <a:bodyPr/>
          <a:lstStyle/>
          <a:p>
            <a:pPr eaLnBrk="1" hangingPunct="1"/>
            <a:r>
              <a:rPr lang="ru-RU" dirty="0" smtClean="0"/>
              <a:t>Профиль автора и анализ научной деятельности</a:t>
            </a:r>
            <a:endParaRPr lang="en-US" dirty="0" smtClean="0"/>
          </a:p>
        </p:txBody>
      </p:sp>
    </p:spTree>
    <p:extLst>
      <p:ext uri="{BB962C8B-B14F-4D97-AF65-F5344CB8AC3E}">
        <p14:creationId xmlns:p14="http://schemas.microsoft.com/office/powerpoint/2010/main" val="1448641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2807" y="381000"/>
            <a:ext cx="4561193" cy="2852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0050" name="Text Box 2"/>
          <p:cNvSpPr txBox="1">
            <a:spLocks noChangeArrowheads="1"/>
          </p:cNvSpPr>
          <p:nvPr/>
        </p:nvSpPr>
        <p:spPr bwMode="auto">
          <a:xfrm>
            <a:off x="457200" y="1371600"/>
            <a:ext cx="440055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ru-RU" altLang="en-US" sz="2200" dirty="0" smtClean="0">
                <a:solidFill>
                  <a:srgbClr val="036635"/>
                </a:solidFill>
              </a:rPr>
              <a:t>крупнейшая </a:t>
            </a:r>
            <a:r>
              <a:rPr lang="ru-RU" altLang="en-US" sz="2200" dirty="0">
                <a:solidFill>
                  <a:srgbClr val="036635"/>
                </a:solidFill>
              </a:rPr>
              <a:t>в мире </a:t>
            </a:r>
            <a:r>
              <a:rPr lang="ru-RU" altLang="en-US" sz="2200" dirty="0" smtClean="0">
                <a:solidFill>
                  <a:srgbClr val="036635"/>
                </a:solidFill>
              </a:rPr>
              <a:t>реферативная и </a:t>
            </a:r>
            <a:r>
              <a:rPr lang="ru-RU" altLang="en-US" sz="2200" dirty="0">
                <a:solidFill>
                  <a:srgbClr val="036635"/>
                </a:solidFill>
              </a:rPr>
              <a:t>аналитическая база научных публикаций и </a:t>
            </a:r>
            <a:r>
              <a:rPr lang="ru-RU" altLang="en-US" sz="2200" dirty="0" smtClean="0">
                <a:solidFill>
                  <a:srgbClr val="036635"/>
                </a:solidFill>
              </a:rPr>
              <a:t>цитирований </a:t>
            </a:r>
            <a:endParaRPr lang="ru-RU" altLang="en-US" sz="2200" dirty="0">
              <a:solidFill>
                <a:srgbClr val="036635"/>
              </a:solidFill>
            </a:endParaRPr>
          </a:p>
        </p:txBody>
      </p:sp>
      <p:sp>
        <p:nvSpPr>
          <p:cNvPr id="130051" name="Rectangle 3"/>
          <p:cNvSpPr>
            <a:spLocks noChangeArrowheads="1"/>
          </p:cNvSpPr>
          <p:nvPr/>
        </p:nvSpPr>
        <p:spPr bwMode="auto">
          <a:xfrm>
            <a:off x="457200" y="2802588"/>
            <a:ext cx="8378825" cy="342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GB" altLang="en-US" b="1" dirty="0" smtClean="0">
                <a:solidFill>
                  <a:srgbClr val="2201AF"/>
                </a:solidFill>
              </a:rPr>
              <a:t>2</a:t>
            </a:r>
            <a:r>
              <a:rPr lang="ru-RU" altLang="en-US" b="1" dirty="0" smtClean="0">
                <a:solidFill>
                  <a:srgbClr val="2201AF"/>
                </a:solidFill>
              </a:rPr>
              <a:t>2</a:t>
            </a:r>
            <a:r>
              <a:rPr lang="en-GB" altLang="en-US" b="1" dirty="0" smtClean="0">
                <a:solidFill>
                  <a:srgbClr val="2201AF"/>
                </a:solidFill>
              </a:rPr>
              <a:t> </a:t>
            </a:r>
            <a:r>
              <a:rPr lang="ru-RU" altLang="en-US" b="1" dirty="0" smtClean="0">
                <a:solidFill>
                  <a:srgbClr val="2201AF"/>
                </a:solidFill>
              </a:rPr>
              <a:t>245</a:t>
            </a:r>
            <a:r>
              <a:rPr lang="en-GB" altLang="en-US" dirty="0" smtClean="0"/>
              <a:t> </a:t>
            </a:r>
            <a:r>
              <a:rPr lang="ru-RU" altLang="en-US" dirty="0"/>
              <a:t>академических журналов </a:t>
            </a:r>
            <a:endParaRPr lang="ru-RU" altLang="en-US" dirty="0" smtClean="0"/>
          </a:p>
          <a:p>
            <a:pPr eaLnBrk="1" hangingPunct="1"/>
            <a:r>
              <a:rPr lang="ru-RU" altLang="en-US" dirty="0" smtClean="0"/>
              <a:t>от </a:t>
            </a:r>
            <a:r>
              <a:rPr lang="ru-RU" altLang="en-US" b="1" dirty="0">
                <a:solidFill>
                  <a:srgbClr val="2201AF"/>
                </a:solidFill>
              </a:rPr>
              <a:t>5</a:t>
            </a:r>
            <a:r>
              <a:rPr lang="en-GB" altLang="en-US" b="1" dirty="0">
                <a:solidFill>
                  <a:srgbClr val="2201AF"/>
                </a:solidFill>
              </a:rPr>
              <a:t> 000</a:t>
            </a:r>
            <a:r>
              <a:rPr lang="en-GB" altLang="en-US" dirty="0"/>
              <a:t> </a:t>
            </a:r>
            <a:r>
              <a:rPr lang="ru-RU" altLang="en-US" dirty="0"/>
              <a:t>различных издательств включая </a:t>
            </a:r>
            <a:r>
              <a:rPr lang="en-GB" altLang="en-US" b="1" dirty="0" smtClean="0">
                <a:solidFill>
                  <a:srgbClr val="2201AF"/>
                </a:solidFill>
              </a:rPr>
              <a:t>400</a:t>
            </a:r>
            <a:r>
              <a:rPr lang="ru-RU" altLang="en-US" b="1" dirty="0" smtClean="0">
                <a:solidFill>
                  <a:srgbClr val="2201AF"/>
                </a:solidFill>
              </a:rPr>
              <a:t> </a:t>
            </a:r>
            <a:r>
              <a:rPr lang="ru-RU" altLang="en-US" dirty="0"/>
              <a:t>российских изданий</a:t>
            </a:r>
          </a:p>
          <a:p>
            <a:pPr eaLnBrk="1" hangingPunct="1"/>
            <a:endParaRPr lang="ru-RU" altLang="en-US" dirty="0"/>
          </a:p>
          <a:p>
            <a:pPr eaLnBrk="1" hangingPunct="1"/>
            <a:r>
              <a:rPr lang="ru-RU" altLang="en-US" b="1" dirty="0" smtClean="0">
                <a:solidFill>
                  <a:srgbClr val="2201AF"/>
                </a:solidFill>
              </a:rPr>
              <a:t>6</a:t>
            </a:r>
            <a:r>
              <a:rPr lang="en-GB" altLang="en-US" b="1" dirty="0" smtClean="0">
                <a:solidFill>
                  <a:srgbClr val="2201AF"/>
                </a:solidFill>
              </a:rPr>
              <a:t>5 </a:t>
            </a:r>
            <a:r>
              <a:rPr lang="ru-RU" altLang="en-US" dirty="0" smtClean="0"/>
              <a:t>млн </a:t>
            </a:r>
            <a:r>
              <a:rPr lang="ru-RU" altLang="en-US" dirty="0"/>
              <a:t>рефератов</a:t>
            </a:r>
            <a:r>
              <a:rPr lang="en-GB" altLang="en-US" dirty="0"/>
              <a:t> </a:t>
            </a:r>
            <a:endParaRPr lang="ru-RU" altLang="en-US" dirty="0" smtClean="0"/>
          </a:p>
          <a:p>
            <a:pPr eaLnBrk="1" hangingPunct="1"/>
            <a:r>
              <a:rPr lang="ru-RU" altLang="en-US" dirty="0" smtClean="0"/>
              <a:t>Более </a:t>
            </a:r>
            <a:r>
              <a:rPr lang="ru-RU" altLang="en-US" b="1" dirty="0" smtClean="0">
                <a:solidFill>
                  <a:srgbClr val="2201AF"/>
                </a:solidFill>
              </a:rPr>
              <a:t>1</a:t>
            </a:r>
            <a:r>
              <a:rPr lang="en-GB" altLang="en-US" b="1" dirty="0" smtClean="0">
                <a:solidFill>
                  <a:srgbClr val="2201AF"/>
                </a:solidFill>
              </a:rPr>
              <a:t>3</a:t>
            </a:r>
            <a:r>
              <a:rPr lang="ru-RU" altLang="en-US" b="1" dirty="0" smtClean="0">
                <a:solidFill>
                  <a:srgbClr val="2201AF"/>
                </a:solidFill>
              </a:rPr>
              <a:t>0</a:t>
            </a:r>
            <a:r>
              <a:rPr lang="ru-RU" altLang="en-US" dirty="0" smtClean="0"/>
              <a:t> тысяч книг (в рамках программы расширения книжного контента)</a:t>
            </a:r>
            <a:endParaRPr lang="ru-RU" altLang="en-US" dirty="0"/>
          </a:p>
          <a:p>
            <a:pPr eaLnBrk="1" hangingPunct="1"/>
            <a:r>
              <a:rPr lang="ru-RU" altLang="en-US" dirty="0" smtClean="0"/>
              <a:t>Более </a:t>
            </a:r>
            <a:r>
              <a:rPr lang="ru-RU" altLang="en-US" b="1" dirty="0">
                <a:solidFill>
                  <a:srgbClr val="2201AF"/>
                </a:solidFill>
              </a:rPr>
              <a:t>100 </a:t>
            </a:r>
            <a:r>
              <a:rPr lang="ru-RU" altLang="en-US" dirty="0" smtClean="0"/>
              <a:t>стран мира</a:t>
            </a:r>
          </a:p>
          <a:p>
            <a:pPr eaLnBrk="1" hangingPunct="1"/>
            <a:endParaRPr lang="ru-RU" altLang="en-US" dirty="0"/>
          </a:p>
          <a:p>
            <a:pPr eaLnBrk="1" hangingPunct="1"/>
            <a:r>
              <a:rPr lang="en-GB" altLang="en-US" b="1" dirty="0" smtClean="0">
                <a:solidFill>
                  <a:srgbClr val="2201AF"/>
                </a:solidFill>
              </a:rPr>
              <a:t>7</a:t>
            </a:r>
            <a:r>
              <a:rPr lang="ru-RU" altLang="en-US" b="1" dirty="0" smtClean="0">
                <a:solidFill>
                  <a:srgbClr val="2201AF"/>
                </a:solidFill>
              </a:rPr>
              <a:t>,</a:t>
            </a:r>
            <a:r>
              <a:rPr lang="en-GB" altLang="en-US" b="1" dirty="0" smtClean="0">
                <a:solidFill>
                  <a:srgbClr val="2201AF"/>
                </a:solidFill>
              </a:rPr>
              <a:t>2</a:t>
            </a:r>
            <a:r>
              <a:rPr lang="ru-RU" altLang="en-US" b="1" dirty="0" smtClean="0">
                <a:solidFill>
                  <a:srgbClr val="2201AF"/>
                </a:solidFill>
              </a:rPr>
              <a:t> </a:t>
            </a:r>
            <a:r>
              <a:rPr lang="ru-RU" altLang="en-US" dirty="0" smtClean="0"/>
              <a:t>млн </a:t>
            </a:r>
            <a:r>
              <a:rPr lang="ru-RU" altLang="en-US" dirty="0"/>
              <a:t>материалов научных конференций</a:t>
            </a:r>
          </a:p>
          <a:p>
            <a:pPr eaLnBrk="1" hangingPunct="1"/>
            <a:r>
              <a:rPr lang="en-GB" altLang="en-US" b="1" dirty="0" smtClean="0">
                <a:solidFill>
                  <a:srgbClr val="2201AF"/>
                </a:solidFill>
              </a:rPr>
              <a:t>390</a:t>
            </a:r>
            <a:r>
              <a:rPr lang="en-GB" altLang="en-US" dirty="0" smtClean="0"/>
              <a:t> </a:t>
            </a:r>
            <a:r>
              <a:rPr lang="ru-RU" altLang="en-US" dirty="0"/>
              <a:t>отраслевых изданий</a:t>
            </a:r>
          </a:p>
          <a:p>
            <a:pPr eaLnBrk="1" hangingPunct="1"/>
            <a:r>
              <a:rPr lang="ru-RU" altLang="en-US" b="1" dirty="0">
                <a:solidFill>
                  <a:srgbClr val="2201AF"/>
                </a:solidFill>
              </a:rPr>
              <a:t>2</a:t>
            </a:r>
            <a:r>
              <a:rPr lang="en-GB" altLang="en-US" b="1" dirty="0">
                <a:solidFill>
                  <a:srgbClr val="2201AF"/>
                </a:solidFill>
              </a:rPr>
              <a:t>5,2 </a:t>
            </a:r>
            <a:r>
              <a:rPr lang="ru-RU" altLang="en-US" dirty="0"/>
              <a:t>миллиона патентных </a:t>
            </a:r>
            <a:r>
              <a:rPr lang="ru-RU" altLang="en-US" dirty="0" smtClean="0"/>
              <a:t>записей</a:t>
            </a:r>
            <a:endParaRPr lang="en-GB" altLang="en-US" dirty="0" smtClean="0"/>
          </a:p>
          <a:p>
            <a:pPr marL="0" lvl="1" indent="0" eaLnBrk="1" hangingPunct="1"/>
            <a:r>
              <a:rPr lang="ru-RU" sz="1600" dirty="0"/>
              <a:t>Более </a:t>
            </a:r>
            <a:r>
              <a:rPr lang="en-US" sz="1600" dirty="0"/>
              <a:t> </a:t>
            </a:r>
            <a:r>
              <a:rPr lang="en-US" b="1" dirty="0">
                <a:solidFill>
                  <a:srgbClr val="2201AF"/>
                </a:solidFill>
              </a:rPr>
              <a:t>4,200</a:t>
            </a:r>
            <a:r>
              <a:rPr lang="en-US" sz="1600" dirty="0"/>
              <a:t> </a:t>
            </a:r>
            <a:r>
              <a:rPr lang="ru-RU" sz="1600" dirty="0"/>
              <a:t>журналов </a:t>
            </a:r>
            <a:r>
              <a:rPr lang="en-US" sz="1600" dirty="0"/>
              <a:t>Gold Open Access </a:t>
            </a:r>
          </a:p>
          <a:p>
            <a:pPr eaLnBrk="1" hangingPunct="1"/>
            <a:endParaRPr lang="ru-RU" altLang="en-US" dirty="0"/>
          </a:p>
        </p:txBody>
      </p:sp>
      <p:sp>
        <p:nvSpPr>
          <p:cNvPr id="2" name="AutoShape 2" descr="data:image/jpeg;base64,/9j/4AAQSkZJRgABAQAAAQABAAD/2wCEAAkGBxQSEhUUExQWFBQWGRsbFhgXFR8YGBkaGh4YGBwZHxgdHSggGB0lHR0cITMhKikrLjIuHB8zODUtNygtLysBCgoKDg0OGxAQGywkICQvLCw0MjQsLCw0LC8sLCwsLCwsLCwsLCwsLCwsLCwsLCwsLCwsLCwsLCwsLCwsLCwsLP/AABEIAFQBFQMBEQACEQEDEQH/xAAcAAACAgMBAQAAAAAAAAAAAAAABwUGAQQIAwL/xABDEAACAQMABwUEBggFBAMAAAABAgMABBEFBgcSITFRE0FhcYEikaGxMkJScpKyIzQ1YnOCosEUM0PR4URTY/AVJCX/xAAaAQEAAwEBAQAAAAAAAAAAAAAAAwQFAgEG/8QALBEAAgIBAwMCBgMBAQEAAAAAAAECAxEEEjEhMkEFMxMiUWFxgRRCUpGxFf/aAAwDAQACEQMRAD8Ab2sGnIrOIyzHA5KB9Jm+yB1rqMXJ4RHbbGuO6QnNP7Qru5JCN/h4+5Yz7Xq/MnyxVuNMV9zHt1tk+OiKpLKzHLMWPUkk+81LjBUbb5Pez0jLEcxSyR/dcr8jXjinydRslHteC86qbS5kdY7siSMkDtMYdM95xwYde+oZ0LGYl6jXSTxPqhwCqhrmaAKAKAKAKAKAKAKAKAKAKAKAKAKAKAKAKAKAKAKAKAKAKAKAKAKAKAKAKAQu0jTZubxxn9HCTGg7sg4Y+pHwFXqY7YmFrLd9jXhdCq1IVC6aM2aXkqB23IsjIVyd71AHCoXfFF2GhsksvoaWltQr6AZ7Iyr1i9v+ke18K6jbFnFmjth4z+DS0DqzcXUyxrG6jI33ZCFQd5JI547uZr2U1FZOKtPOyWMHREaAAAcgMD0qgfQo+qAKAwTQADQGaAKAKAwTQADQGaAKAKAKAKAwTQADQGaAKAKAKAKAKAKAKAKAKAxvDrQGaAKA5ivc9o+ee+2fPJzWkuD5mfc8n3oq5EU0UjLvKjqxXqFIJFeSWVg9rltkm/DOidEacgul3oJVfqAfaXwK81NUJRceT6Gu2E1mLJGuSQKAKA8rm4WNWd2CooyzE4AA7yaJZPG0llij1q2myyMUtP0UY/1CPbbxGfoD41bhQl3GTfr5N4r4KJdXskpzJI7nqzE/M1MklwUJTlLlmbXSEsRzHK6H91yPkaNJ8nsZyjwy/ak7RJu2SG6PaI7BQ5GHUk4GSOBXNQWUrGUX9NrZblGfkblVTWFrrptK7NjDZ7rMODSniAeijkT4nh51Yrpz1kZup1217YC00hpiec5lmkfzY493IVZUUuEZs7Zz7ma9tdyRnMbsh6qxX5V60nycxk48PBd9V9pU8LBLn9NF3t/qL45+sPA8fGoJ0J8F2nXSi8T6ob9hepNGskbB0YZUj/3n4VVaaeGa8ZKSyiM1z0w1pZyzJxcABM8t5iFB9M59K6rjulgj1Fvw63JCIfT90X7Q3Eu/nOe0I+GcY8Ku7I8YMJ32N53Mtl5tOuGtY40ws+CJZcdDgFRyBI4k9eVRKhbs+C3LXz2JLnyyk3d9JKd6SR3J72Yn51MklwUZTlLueTY0bpq4tyDFM6Y7gx3fwngaOKfJ1C2cO1jZ1C19F2RBcbqT/VI4LJjoO5sd3f3dKqW1beq4NbS6v4nyy5/9L3UJeEntF1qnkupIUkaOKJt0BCVLEfSLEc+OfDGKuVVrbkxdXqJuxxTwkbWzDWmYXSW8sjSRy5A3ySVYAsCCeODjGPEV5dWtuUd6LUT37JPKY4qqGuamlr0QQyyniI0ZvwgmvUsvBzOW2Ll9DnzSGsl1NIZHnkBJyArlVXwABwKvqEUsYPn56iyTy2xtbL9YZLuB1mO88RA3u9lIyCfHmKq3QUX0NbR3OyHzcoldcdZ47CHfYb0jcI06nqeijvNcVwc2S6i9VRy+RLaZ1tu7okyTMB9hCUUeGAePrmrka4xMWzU2T5ZDLIQcgkHrnj767ICd0PrleWxG5MzKPqSEup8OJyPQiuJVRkWK9VbDhjo1Q1jS/g7RRusDuyLnO63ge8HmKpzg4vBtUXK2O5Co2latvbXLSqpMMzFg3crHiynoc8R4HwNWqZ7lgydZQ4T3LhlOqUpn3FIVIZSVYciDgj1FOT1Np5RZdFa/X0GMS9ov2ZRvD38G+NRypiyzDWWx85GLqttHguSI5h2Ep4DJyjHoG7j4Gq86XHqjRo1sLOkujLvUJdFNte1iJcWiHCqA0uO9jxVfIDj5kdKtUQ/szK197z8NfsWlWTML5q7synnQSTOIFbiqlcvjqR9Xy51Xnek8Iv06CU1mTwe+ldlM6DMEqS/ut7Deh5fKkdQvJ1Z6fJdYvJ46o7P7o3Mb3EfZRRsHOWUlipyFAUnmRxPSll0dvQ80+jnvTmsJFv2q6wm2txDGcST5GRzVB9I+Gc499RUw3PLLetu2Q2rliTq4YhbtU9Qp71e1JEUPczDJbHPdXp41FO1R6FyjRytW59ESumtlc0aF4JBMQMlCu6x8uOCfCuY3pvqS2enySzF5F6wwcHgRzBqczi/7JdYjFP8A4Vz+jlzuZ+rJjP8AUBjzx1qC+GVuNDQX4lsfDLptW/Z0n3k/MKho7y5rvZf6EXV0wzc0ToyW5lWKFd527u4DvJPcB1ryUlFZZ3XXKyW2IwodkbbntXID9AmVz55zVf8AkfY0V6d06y6lH1k1emspezmHPijj6LjqD16ip4TUllFG6mVUsSI2CZkZXUlWUgqRzBHEGun1Ik2nlHRWqulxd2sU/ew9odGU7rD3g+mKz5x2ywfRU2fEgpCK1y/X7r+M/wAzV2vtRh6r3pfk2dn37Rtvvn8rV5b2M90nvROgqon0BDa5/qF1/Bk/Ka6h3Iiv9uX4ZzpWgfODV2J/RufNPk1VtR4NX07iRW9q960mkHQnhEqKB5qHJ/q+FSULEclfXzbtx9CtaH0ebieOFSAZGCgnkM99SSltWSrXBzkoryMufZGm77Fy2/8AvIN0nyByPjVZah/Q036dHHSRS9L6j3tu2DC0i9zRAuD6DiPUVNG2L8lKzSWwfGfwMzZhq7Ja27mYFXlYNud6qBgZ6HmcVXumpPoaejpdcPm5Zb7q1SVCkih0bgVYZB9KhTwW3FNYYv8ATWymFyWtpDEfsN7a+h+kPeasR1D8mfZ6fB9jwUrSmz6+g49l2q/aibe/p4N8KmV0WU56K2PjJWZIypIYFSOYIwR6VIVWmujPih4O3ZXrC1zbtHIcyQEDJ5sh+iT1IwR7utU7obXlG3ornZDD5Qo9Ybsy3U8h+tI3uyQPhirUFiKRk3S3WN/clNnmjFuL+JWGVTMjDrucQPLexXNssRJNHXvtWfHUf9UTfCgCgEXtWui+kHHdGiIPdvH4sau0LETD10s2lY0ba9rNFH/3HRPxMF/vUknhZK1cd0kvqdLWtusaKiDCqAFHQDhWc3k+kSSWEetD0RW1PRohv2KjAlRZMDqSyt8Vz61dpeYmHroKNvTz1KxYXBjljcHBR1YHyINSNZWCrB7ZJjq2ovvaMc9WjPvYVUp7za1rzQ/0I2rhhjc2L6OUQyz49pn3AegUAn4n4VV1D64Nf0+GIOQyKrmiVLaho0TWEjY9uLDqemCN7+nPwqWmWJFXWQ3VP7CIq6YI4Ni9yTbzIeSSZH8wGflVTULqbHp0swa+4uNcv1+6/jP8zVivtRnar3pfk2dn37Rtvvn8rV5b2M90nvROgqon0BDa5/qF1/Bk/Ka6h3Iiv9uX4ZzpWgfODV2J/RufNPk1VtR4NX03iRG7XtBMk4ulBMcgAc/ZdRgZ6ZAHurqifTaR6+lqW9cMX0blSCpIIOQRwIPWpzPTaeUX3QO1G4iAW4UTqPrfRk9Tyb3DzqCVCfBfq1849J9Riava5Wt57Mcm7Jj/AC3G63p3N6Gq8q5R5NCrU12dE+pYa4LAUAUAUBSNquiYXs3mZQJY8br8ickDdPUGpqZNSwUtbXF1uT5QkquGIMPYux/xMw7jFx/EKg1HCNH07uZR9LQlJ5VPNZHB9GNTReUijYsTa+5Ytl16ItIR73ASBkHmeI+Ix61HcswLGhmo2rPnoPeqRuhQBQCF2nQldIzZ+sFYeRUVepfyGFrVi5kFoS5EVzBIeSSxsfJWVj8q7ksxaIKpbZxf3OllbIyOIPKs4+kM0Ak9r92Hvgo/04lVvvEs/wAmFXKF8pi+oSTt/CKVBHvMqjmSB7zipn0KUVl4HbtOTd0Ww6GIe4gVTp7za1vsf8EfVwxBxbGbwNayxfWSTex4MB/cGqmoXzZNn0+Wa2vuMKoC+VvaJeiLR9wTzddweJc7vyJPpUlSzNFfVT21NnP9Xj58bexSM9jcN3F1A9B/zVXUco1/Tl8j/Ivdcv1+6/jP8zU9fajP1XvS/Js7Pv2jbffP5Wpb2M90nvROgqoH0BDa5/qF1/Bk/Ka6h3Iiv9uX4ZzpWgfODV2J/RufNPk1VtR4NX03iQyrm3WRSjqGRhhlIyCPKqyeDSaTWGLnWDZUjZa0fcP/AG5CSvkG4keuasR1D/sZ1vp6fWDwLzTWrV1af58TKv2h7SH+YcKsRnGXBn2UWV9yItWIIIOCORHAiuiFdBx7PNdBNAyXLjtIsDfPN1OcE9SMYPpVS2vD6GzpNVujib6ooun9fLueZmjmeKME9mqHd9nuJI4knxqaNMUupRt1lkpfK8I2tEbTLyLhIVnX98brfiXHxBryVEXwdV6+yPd1LPHtchx7VvIG8GUj31H/AB39S1/9GH0ZTdctdpb/AAm72UKnO4Dkse4se/HSpq6lAp6nVSt6cIqtSFQbexnRJSKW4YY7QhU8VXJJ8iTj+U1V1EsvBr+n1tRc35K1tW0KYLvtgP0c/EHu3xwYfI+tSUSzHBW11TjZu8MpcblSCCQQQQRzBHEGpiknh5Q2dXNqURQLdhlkHAuq7yt4kDiD5A1VnQ8/Ka1Wvi1ifJsaV2rW6DEEbyt1Ybi/H2vhXkaJPk6n6hBdqyaurG04zTrFcRqgkYKrITwY8ACD3E8M+Nezowso4p1+6W2S5PjbJoMsI7tRndHZyfdySp95I9RXunl/U89QqylNCpqyZQy9S9pKwxLDdhiE4JIoyd3uDDmcdRn+9V7KMvMTT0+uUY7bP+kzpnalbIh/w4eWQj2cqVQHxzxPkBXEaJPkms19aXy9WKG8unldpJDvO5JYnvJq2lhYRkSk5PLLLs20Gbm8RiP0cJDue7I+ivq3wBqO6W2JZ0dW+zPhDJ2rfs6T7yfmFVqO80dd7L/Qi6umGTGq2sEljOJU4g8HTuZenge8H/muZwUlgmoudUtyGtDtQsSm8xkVvsdmSc+Y9n41V+BI1Vr6msi7151xa/cKoKQJxVTzJ+03+1WK69hn6nVO54XBVgKkKh0DqDoY2tlGjDEjZd/Bm449BgehqjbLdLJ9Bpa/h1pPkUe0exMOkJ8jg5EinqGGT/VvD0q1U8wRk6yO25kHou+aCaOZPpRsGHp3evKu5LKwQVzcJKS8Dy0Pr7ZToGMywtj2kkO6QfAngw8RVKVUk+Dcr1dU1nOPyVbaJr3DJA1tbN2hfhI4HsheZAP1ieWeWM1LVU08sq6vVxcXCArKsmUOPY1YlLaSUj/Mf2fJRj55qpe/mwbPp8MVt/UretG0e6M7rbOIokYqPYVi2OG8d4HGegqSFMcdStfrrN7UOiRI6ubVSMLeJn/yRj8yf7e6uZ6f/JJT6h4sX7LPe6+6OMTb0okBB9js2JbwwV4etRqqeSzLV045yIuVgWJAwCTgdB3CrqMNtN9CW1d0LNc7/Y59jd3seO9j5GuJyUeSamqc87SZ1x1EntpGeJDLASSpQZZB9ll58Otc12prryTajRzg8xWUU2pSkFAFAXXVDZ/NcsHmUwwczng7+Cju8zUNlyXBd0+jlN5l0Q6rW2WNFRFCooAUDkAKpt5NqKUVhGlp/Q0d5C0Mo4HkRzVu5h4iuoycXlHFtUbI7ZCM1m1SuLJj2i70fdKoypHj9k+B+NXYWKRh3aadXPH1ICuyuFeguOoWqE1zPHKylIEZWLMMb26QwVeueHHpUNtiSx5Lml00pyUnwO26tlkRkdQyMCGU8iDzFUk8G20msMSmuOoM1qzPCplt+YI4sngw7wOvvxVyu1S6PkxdRo5VvMeqKZUxSCgJnV3Vi4vWAiT2c+1I3BF9e8+AridijyT06edr6IemrGgI7KERR8Tzdzzdup/sKpTm5PLNymmNUdqIbav+zpPvJ+YV3T3kGu9l/oRdXTDN7/4mbsBcBCYclSw4gEYzn7PPnXm5ZwSfClt346GjXpGfSKSQACSeAA4knoB30CWeBnbPdQWDrc3a4C8Y4jzJ7mYd2OYFVrbvETU0mjae+f8AwalVjUKtr5qmL+IFSFnj/wAtjyI70Pgevcakrs2MranTq6P3QkNKaLltn3Jo2jbxHA+IPIjyq7GSl1RhzrlB4kjTr04CgLPqnqXPesp3THB9aRhjI/dH1j8KjnaolqjSzteeEPXR9kkEaRRjdRAFUeA+Z781SbbeWbkYqKUUKLXnUGaKV5rdTJCxLFV4uhPEjd716EVartTWGZOp0clJyh1RQWGCQeBHMHmKnM/GDFAb2iNETXT9nAhdu/HIeJPICvJSUV1JK6pWPEUPfUzVtbG3EeQ0je1Iw5Fug8ByFUbJ7nk3dPQqoY8k/XBOR99oS2mOZYIpD1aNSffjNeqUlwyOVUJcpEc2pFgf+mT0yPka6+LP6nH8Wr/KN2w1dtYDmK3iRh9YIN78R4/GvHOT5Z1GmuPCRKVyShQBQGGUEYIyKAhLnU+xkOWtYs/uruflxXfxJfUhenqf9UellqtZxHKW0QI5EoGI8i2SKOcn5EaK48RRMCuCYKAKAib/AFZtJjvSW8TMebbgDHzIwTXSnJcMilRXLq4o17fU2xQ5FrF/Mu/8GzXvxJfU5WmqX9UTkcYUAKAAOQAwB6VwTJYPqh6U/av+zpPvJ+YVLT3lPXey/wBCLq6YY7NkIzo8g8R2r/Jap395t6D2v2Td1qfYyHLWsWf3V3Py4rhWSXknenqfVxRt6N0BbW5zDBHG32gg3vxc68c5PlnUKoQ7USVckgUAUB43Vqkq7siLIp5q6hh7jwom1weSipLDWSFl1KsGOTax+gK/AEV38Sf1If41X+UbFnqrZxHKW0QI5EoGI8ic4rxzk/J7GiuPEUS4FckxmgCgI7SGgrafjNBFIerIC34uddKTXDI51Qn3JGgmpNgDkWsfrkj3E4r34k/qcfxqv8omrW1SJd2NFjUclRQoHoOFctt8kyiorCR7V4ehQBQBQBQBQBQBQBQBQBQBQBQBQBQBQBQBQFQ2rD/86TwZPzCpae8p672X+hFVeMMd2yEf/Q85Xx/SKpX95t6D2v2XaoS6FAFAFAFAFAFAFAFAFAFAFAFAFAFAFAFAFAFAFAFAFAFAFAFAFAFAFAFAFAFAFAa9/ZpNG8Ug3kcEMPA16nh5RzKKksMRE+gIxpEWoL9mXC5yN7B8cY+FXVN7NxhOmPxtngeui7CO3iSKJd1EGFHxJ8STknzqk228s3YQUIqMeDarw6CgCgCgCgCgCgCgCgCgCgCgCgCgCg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3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738" y="533400"/>
            <a:ext cx="2764062"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Group 7"/>
          <p:cNvGrpSpPr/>
          <p:nvPr/>
        </p:nvGrpSpPr>
        <p:grpSpPr>
          <a:xfrm>
            <a:off x="375031" y="5855732"/>
            <a:ext cx="1955530" cy="849868"/>
            <a:chOff x="188714" y="1607403"/>
            <a:chExt cx="1487686" cy="533400"/>
          </a:xfrm>
        </p:grpSpPr>
        <p:sp>
          <p:nvSpPr>
            <p:cNvPr id="9" name="Rounded Rectangle 8"/>
            <p:cNvSpPr/>
            <p:nvPr/>
          </p:nvSpPr>
          <p:spPr>
            <a:xfrm>
              <a:off x="188714" y="1607403"/>
              <a:ext cx="1487686" cy="533400"/>
            </a:xfrm>
            <a:prstGeom prst="roundRect">
              <a:avLst>
                <a:gd name="adj" fmla="val 19294"/>
              </a:avLst>
            </a:prstGeom>
            <a:solidFill>
              <a:schemeClr val="accent4"/>
            </a:solidFill>
            <a:ln w="25400" cap="flat" cmpd="sng" algn="ctr">
              <a:solidFill>
                <a:schemeClr val="accent4"/>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Calibri"/>
              </a:endParaRPr>
            </a:p>
          </p:txBody>
        </p:sp>
        <p:sp>
          <p:nvSpPr>
            <p:cNvPr id="10" name="TextBox 173"/>
            <p:cNvSpPr txBox="1"/>
            <p:nvPr/>
          </p:nvSpPr>
          <p:spPr>
            <a:xfrm>
              <a:off x="188714" y="1637210"/>
              <a:ext cx="1487686" cy="463605"/>
            </a:xfrm>
            <a:prstGeom prst="rect">
              <a:avLst/>
            </a:prstGeom>
            <a:noFill/>
          </p:spPr>
          <p:txBody>
            <a:bodyPr wrap="squar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chemeClr val="bg1"/>
                  </a:solidFill>
                  <a:effectLst/>
                  <a:uLnTx/>
                  <a:uFillTx/>
                </a:rPr>
                <a:t>Естественно-технические</a:t>
              </a:r>
              <a:r>
                <a:rPr kumimoji="0" lang="ru-RU" sz="1400" b="1" i="0" u="none" strike="noStrike" kern="0" cap="none" spc="0" normalizeH="0" noProof="0" dirty="0" smtClean="0">
                  <a:ln>
                    <a:noFill/>
                  </a:ln>
                  <a:solidFill>
                    <a:schemeClr val="bg1"/>
                  </a:solidFill>
                  <a:effectLst/>
                  <a:uLnTx/>
                  <a:uFillTx/>
                </a:rPr>
                <a:t> науки</a:t>
              </a:r>
            </a:p>
            <a:p>
              <a:pPr marL="0" marR="0" lvl="0" indent="0" algn="ctr" defTabSz="914400" eaLnBrk="1" fontAlgn="auto" latinLnBrk="0" hangingPunct="1">
                <a:lnSpc>
                  <a:spcPct val="100000"/>
                </a:lnSpc>
                <a:spcBef>
                  <a:spcPts val="0"/>
                </a:spcBef>
                <a:spcAft>
                  <a:spcPts val="0"/>
                </a:spcAft>
                <a:buClrTx/>
                <a:buSzTx/>
                <a:buFontTx/>
                <a:buNone/>
                <a:tabLst/>
                <a:defRPr/>
              </a:pPr>
              <a:r>
                <a:rPr lang="ru-RU" sz="1400" kern="0" baseline="0" dirty="0" smtClean="0">
                  <a:solidFill>
                    <a:schemeClr val="bg1"/>
                  </a:solidFill>
                </a:rPr>
                <a:t>6600</a:t>
              </a:r>
              <a:endParaRPr kumimoji="0" lang="en-US" sz="1400" i="0" u="none" strike="noStrike" kern="0" cap="none" spc="0" normalizeH="0" baseline="0" noProof="0" dirty="0">
                <a:ln>
                  <a:noFill/>
                </a:ln>
                <a:solidFill>
                  <a:schemeClr val="bg1"/>
                </a:solidFill>
                <a:effectLst/>
                <a:uLnTx/>
                <a:uFillTx/>
              </a:endParaRPr>
            </a:p>
          </p:txBody>
        </p:sp>
      </p:grpSp>
      <p:grpSp>
        <p:nvGrpSpPr>
          <p:cNvPr id="11" name="Group 10"/>
          <p:cNvGrpSpPr/>
          <p:nvPr/>
        </p:nvGrpSpPr>
        <p:grpSpPr>
          <a:xfrm>
            <a:off x="2482962" y="5855732"/>
            <a:ext cx="1904999" cy="849868"/>
            <a:chOff x="188714" y="1607403"/>
            <a:chExt cx="1487686" cy="533400"/>
          </a:xfrm>
        </p:grpSpPr>
        <p:sp>
          <p:nvSpPr>
            <p:cNvPr id="12" name="Rounded Rectangle 11"/>
            <p:cNvSpPr/>
            <p:nvPr/>
          </p:nvSpPr>
          <p:spPr>
            <a:xfrm>
              <a:off x="188714" y="1607403"/>
              <a:ext cx="1487686" cy="533400"/>
            </a:xfrm>
            <a:prstGeom prst="roundRect">
              <a:avLst>
                <a:gd name="adj" fmla="val 19294"/>
              </a:avLst>
            </a:prstGeom>
            <a:solidFill>
              <a:schemeClr val="accent4"/>
            </a:solidFill>
            <a:ln w="25400" cap="flat" cmpd="sng" algn="ctr">
              <a:solidFill>
                <a:schemeClr val="accent4"/>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Calibri"/>
              </a:endParaRPr>
            </a:p>
          </p:txBody>
        </p:sp>
        <p:sp>
          <p:nvSpPr>
            <p:cNvPr id="13" name="TextBox 176"/>
            <p:cNvSpPr txBox="1"/>
            <p:nvPr/>
          </p:nvSpPr>
          <p:spPr>
            <a:xfrm>
              <a:off x="188714" y="1607403"/>
              <a:ext cx="1487686" cy="46360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smtClean="0">
                  <a:solidFill>
                    <a:schemeClr val="bg1"/>
                  </a:solidFill>
                </a:rPr>
                <a:t>Медицина</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400" b="0" i="0" u="none" strike="noStrike" kern="0" cap="none" spc="0" normalizeH="0" baseline="0" noProof="0" dirty="0" smtClean="0">
                <a:ln>
                  <a:noFill/>
                </a:ln>
                <a:solidFill>
                  <a:schemeClr val="bg1"/>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lang="ru-RU" sz="1400" kern="0" dirty="0" smtClean="0">
                  <a:solidFill>
                    <a:schemeClr val="bg1"/>
                  </a:solidFill>
                </a:rPr>
                <a:t>6300</a:t>
              </a:r>
              <a:endParaRPr kumimoji="0" lang="en-US" sz="1400" b="0" i="0" u="none" strike="noStrike" kern="0" cap="none" spc="0" normalizeH="0" baseline="0" noProof="0" dirty="0">
                <a:ln>
                  <a:noFill/>
                </a:ln>
                <a:solidFill>
                  <a:schemeClr val="bg1"/>
                </a:solidFill>
                <a:effectLst/>
                <a:uLnTx/>
                <a:uFillTx/>
              </a:endParaRPr>
            </a:p>
          </p:txBody>
        </p:sp>
      </p:grpSp>
      <p:grpSp>
        <p:nvGrpSpPr>
          <p:cNvPr id="14" name="Group 13"/>
          <p:cNvGrpSpPr/>
          <p:nvPr/>
        </p:nvGrpSpPr>
        <p:grpSpPr>
          <a:xfrm>
            <a:off x="4540686" y="5855732"/>
            <a:ext cx="1955529" cy="849868"/>
            <a:chOff x="188714" y="1607403"/>
            <a:chExt cx="1487686" cy="533400"/>
          </a:xfrm>
        </p:grpSpPr>
        <p:sp>
          <p:nvSpPr>
            <p:cNvPr id="15" name="Rounded Rectangle 14"/>
            <p:cNvSpPr/>
            <p:nvPr/>
          </p:nvSpPr>
          <p:spPr>
            <a:xfrm>
              <a:off x="188714" y="1607403"/>
              <a:ext cx="1487686" cy="533400"/>
            </a:xfrm>
            <a:prstGeom prst="roundRect">
              <a:avLst>
                <a:gd name="adj" fmla="val 19294"/>
              </a:avLst>
            </a:prstGeom>
            <a:solidFill>
              <a:schemeClr val="accent4"/>
            </a:solidFill>
            <a:ln w="25400" cap="flat" cmpd="sng" algn="ctr">
              <a:solidFill>
                <a:schemeClr val="accent4"/>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Calibri"/>
              </a:endParaRPr>
            </a:p>
          </p:txBody>
        </p:sp>
        <p:sp>
          <p:nvSpPr>
            <p:cNvPr id="16" name="TextBox 179"/>
            <p:cNvSpPr txBox="1"/>
            <p:nvPr/>
          </p:nvSpPr>
          <p:spPr>
            <a:xfrm>
              <a:off x="188714" y="1607403"/>
              <a:ext cx="1487686" cy="46360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chemeClr val="bg1"/>
                  </a:solidFill>
                  <a:effectLst/>
                  <a:uLnTx/>
                  <a:uFillTx/>
                </a:rPr>
                <a:t>Биология и смежные науки</a:t>
              </a:r>
            </a:p>
            <a:p>
              <a:pPr marL="0" marR="0" lvl="0" indent="0" algn="ctr" defTabSz="914400" eaLnBrk="1" fontAlgn="auto" latinLnBrk="0" hangingPunct="1">
                <a:lnSpc>
                  <a:spcPct val="100000"/>
                </a:lnSpc>
                <a:spcBef>
                  <a:spcPts val="0"/>
                </a:spcBef>
                <a:spcAft>
                  <a:spcPts val="0"/>
                </a:spcAft>
                <a:buClrTx/>
                <a:buSzTx/>
                <a:buFontTx/>
                <a:buNone/>
                <a:tabLst/>
                <a:defRPr/>
              </a:pPr>
              <a:r>
                <a:rPr lang="ru-RU" sz="1400" kern="0" dirty="0" smtClean="0">
                  <a:solidFill>
                    <a:schemeClr val="bg1"/>
                  </a:solidFill>
                </a:rPr>
                <a:t>4050</a:t>
              </a:r>
              <a:endParaRPr kumimoji="0" lang="en-US" sz="1400" i="0" u="none" strike="noStrike" kern="0" cap="none" spc="0" normalizeH="0" baseline="0" noProof="0" dirty="0">
                <a:ln>
                  <a:noFill/>
                </a:ln>
                <a:solidFill>
                  <a:schemeClr val="bg1"/>
                </a:solidFill>
                <a:effectLst/>
                <a:uLnTx/>
                <a:uFillTx/>
              </a:endParaRPr>
            </a:p>
          </p:txBody>
        </p:sp>
      </p:grpSp>
      <p:grpSp>
        <p:nvGrpSpPr>
          <p:cNvPr id="17" name="Group 16"/>
          <p:cNvGrpSpPr/>
          <p:nvPr/>
        </p:nvGrpSpPr>
        <p:grpSpPr>
          <a:xfrm>
            <a:off x="6609557" y="5855732"/>
            <a:ext cx="1877410" cy="849868"/>
            <a:chOff x="188714" y="1607403"/>
            <a:chExt cx="1487686" cy="533400"/>
          </a:xfrm>
        </p:grpSpPr>
        <p:sp>
          <p:nvSpPr>
            <p:cNvPr id="18" name="Rounded Rectangle 17"/>
            <p:cNvSpPr/>
            <p:nvPr/>
          </p:nvSpPr>
          <p:spPr>
            <a:xfrm>
              <a:off x="188714" y="1607403"/>
              <a:ext cx="1487686" cy="533400"/>
            </a:xfrm>
            <a:prstGeom prst="roundRect">
              <a:avLst>
                <a:gd name="adj" fmla="val 19294"/>
              </a:avLst>
            </a:prstGeom>
            <a:solidFill>
              <a:schemeClr val="accent4"/>
            </a:solidFill>
            <a:ln w="25400" cap="flat" cmpd="sng" algn="ctr">
              <a:solidFill>
                <a:schemeClr val="accent4"/>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Calibri"/>
              </a:endParaRPr>
            </a:p>
          </p:txBody>
        </p:sp>
        <p:sp>
          <p:nvSpPr>
            <p:cNvPr id="19" name="TextBox 182"/>
            <p:cNvSpPr txBox="1"/>
            <p:nvPr/>
          </p:nvSpPr>
          <p:spPr>
            <a:xfrm>
              <a:off x="188714" y="1607403"/>
              <a:ext cx="1487686" cy="46360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smtClean="0">
                  <a:solidFill>
                    <a:schemeClr val="bg1"/>
                  </a:solidFill>
                </a:rPr>
                <a:t>Гуманитарные науки</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i="0" u="none" strike="noStrike" kern="0" cap="none" spc="0" normalizeH="0" baseline="0" noProof="0" dirty="0" smtClean="0">
                  <a:ln>
                    <a:noFill/>
                  </a:ln>
                  <a:solidFill>
                    <a:schemeClr val="bg1"/>
                  </a:solidFill>
                  <a:effectLst/>
                  <a:uLnTx/>
                  <a:uFillTx/>
                </a:rPr>
                <a:t>6350</a:t>
              </a:r>
              <a:endParaRPr kumimoji="0" lang="en-US" sz="1400" i="0" u="none" strike="noStrike" kern="0" cap="none" spc="0" normalizeH="0" baseline="0" noProof="0" dirty="0">
                <a:ln>
                  <a:noFill/>
                </a:ln>
                <a:solidFill>
                  <a:schemeClr val="bg1"/>
                </a:solidFill>
                <a:effectLst/>
                <a:uLnTx/>
                <a:uFillTx/>
              </a:endParaRPr>
            </a:p>
          </p:txBody>
        </p:sp>
      </p:grpSp>
    </p:spTree>
    <p:extLst>
      <p:ext uri="{BB962C8B-B14F-4D97-AF65-F5344CB8AC3E}">
        <p14:creationId xmlns:p14="http://schemas.microsoft.com/office/powerpoint/2010/main" val="18208695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yakshonakg\Desktop\04-10-2016 15-21-3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8" y="1981200"/>
            <a:ext cx="9129712" cy="4552950"/>
          </a:xfrm>
          <a:prstGeom prst="rect">
            <a:avLst/>
          </a:prstGeom>
          <a:noFill/>
          <a:extLst>
            <a:ext uri="{909E8E84-426E-40DD-AFC4-6F175D3DCCD1}">
              <a14:hiddenFill xmlns:a14="http://schemas.microsoft.com/office/drawing/2010/main">
                <a:solidFill>
                  <a:srgbClr val="FFFFFF"/>
                </a:solidFill>
              </a14:hiddenFill>
            </a:ext>
          </a:extLst>
        </p:spPr>
      </p:pic>
      <p:sp>
        <p:nvSpPr>
          <p:cNvPr id="165891" name="Title 1"/>
          <p:cNvSpPr>
            <a:spLocks noGrp="1"/>
          </p:cNvSpPr>
          <p:nvPr>
            <p:ph type="title"/>
          </p:nvPr>
        </p:nvSpPr>
        <p:spPr>
          <a:xfrm>
            <a:off x="152400" y="457200"/>
            <a:ext cx="8458200" cy="939800"/>
          </a:xfrm>
        </p:spPr>
        <p:txBody>
          <a:bodyPr/>
          <a:lstStyle/>
          <a:p>
            <a:pPr eaLnBrk="1" hangingPunct="1"/>
            <a:r>
              <a:rPr lang="ru-RU" dirty="0" smtClean="0">
                <a:latin typeface="Arial" pitchFamily="34" charset="0"/>
                <a:cs typeface="Arial" pitchFamily="34" charset="0"/>
              </a:rPr>
              <a:t>Подробный анализ публикаций автора</a:t>
            </a:r>
            <a:endParaRPr lang="en-GB" dirty="0" smtClean="0">
              <a:latin typeface="Arial" pitchFamily="34" charset="0"/>
              <a:cs typeface="Arial" pitchFamily="34" charset="0"/>
            </a:endParaRPr>
          </a:p>
        </p:txBody>
      </p:sp>
      <p:sp>
        <p:nvSpPr>
          <p:cNvPr id="165892" name="Rectangle 5"/>
          <p:cNvSpPr>
            <a:spLocks noChangeArrowheads="1"/>
          </p:cNvSpPr>
          <p:nvPr/>
        </p:nvSpPr>
        <p:spPr bwMode="auto">
          <a:xfrm>
            <a:off x="152400" y="2664774"/>
            <a:ext cx="3621087" cy="287337"/>
          </a:xfrm>
          <a:prstGeom prst="rect">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ru-RU"/>
          </a:p>
        </p:txBody>
      </p:sp>
    </p:spTree>
    <p:extLst>
      <p:ext uri="{BB962C8B-B14F-4D97-AF65-F5344CB8AC3E}">
        <p14:creationId xmlns:p14="http://schemas.microsoft.com/office/powerpoint/2010/main" val="1672134295"/>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yakshonakg\Desktop\04-10-2016 15-22-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0"/>
            <a:ext cx="9144000" cy="4781550"/>
          </a:xfrm>
          <a:prstGeom prst="rect">
            <a:avLst/>
          </a:prstGeom>
          <a:noFill/>
          <a:extLst>
            <a:ext uri="{909E8E84-426E-40DD-AFC4-6F175D3DCCD1}">
              <a14:hiddenFill xmlns:a14="http://schemas.microsoft.com/office/drawing/2010/main">
                <a:solidFill>
                  <a:srgbClr val="FFFFFF"/>
                </a:solidFill>
              </a14:hiddenFill>
            </a:ext>
          </a:extLst>
        </p:spPr>
      </p:pic>
      <p:sp>
        <p:nvSpPr>
          <p:cNvPr id="166914" name="Title 1"/>
          <p:cNvSpPr>
            <a:spLocks noGrp="1"/>
          </p:cNvSpPr>
          <p:nvPr>
            <p:ph type="title"/>
          </p:nvPr>
        </p:nvSpPr>
        <p:spPr>
          <a:xfrm>
            <a:off x="457200" y="228600"/>
            <a:ext cx="5867400" cy="685800"/>
          </a:xfrm>
        </p:spPr>
        <p:txBody>
          <a:bodyPr/>
          <a:lstStyle/>
          <a:p>
            <a:r>
              <a:rPr lang="ru-RU" dirty="0" smtClean="0"/>
              <a:t>(2) цитирование работ автора</a:t>
            </a:r>
            <a:endParaRPr lang="en-US" dirty="0" smtClean="0"/>
          </a:p>
        </p:txBody>
      </p:sp>
      <p:pic>
        <p:nvPicPr>
          <p:cNvPr id="16691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1895" y="2044755"/>
            <a:ext cx="1079500"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7A5C"/>
                  </a:outerShdw>
                </a:effectLst>
              </a14:hiddenEffects>
            </a:ext>
          </a:extLst>
        </p:spPr>
      </p:pic>
    </p:spTree>
    <p:extLst>
      <p:ext uri="{BB962C8B-B14F-4D97-AF65-F5344CB8AC3E}">
        <p14:creationId xmlns:p14="http://schemas.microsoft.com/office/powerpoint/2010/main" val="3080818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yakshonakg\Desktop\04-10-2016 15-23-2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62393"/>
            <a:ext cx="9144000" cy="5762625"/>
          </a:xfrm>
          <a:prstGeom prst="rect">
            <a:avLst/>
          </a:prstGeom>
          <a:noFill/>
          <a:extLst>
            <a:ext uri="{909E8E84-426E-40DD-AFC4-6F175D3DCCD1}">
              <a14:hiddenFill xmlns:a14="http://schemas.microsoft.com/office/drawing/2010/main">
                <a:solidFill>
                  <a:srgbClr val="FFFFFF"/>
                </a:solidFill>
              </a14:hiddenFill>
            </a:ext>
          </a:extLst>
        </p:spPr>
      </p:pic>
      <p:sp>
        <p:nvSpPr>
          <p:cNvPr id="168962" name="Title 1"/>
          <p:cNvSpPr>
            <a:spLocks noGrp="1"/>
          </p:cNvSpPr>
          <p:nvPr>
            <p:ph type="title"/>
          </p:nvPr>
        </p:nvSpPr>
        <p:spPr>
          <a:xfrm>
            <a:off x="457200" y="457200"/>
            <a:ext cx="8153400" cy="685800"/>
          </a:xfrm>
        </p:spPr>
        <p:txBody>
          <a:bodyPr/>
          <a:lstStyle/>
          <a:p>
            <a:pPr eaLnBrk="1" hangingPunct="1"/>
            <a:r>
              <a:rPr lang="ru-RU" dirty="0" smtClean="0"/>
              <a:t>Автоматический подсчет </a:t>
            </a:r>
            <a:r>
              <a:rPr lang="en-GB" dirty="0" smtClean="0"/>
              <a:t>h-</a:t>
            </a:r>
            <a:r>
              <a:rPr lang="ru-RU" dirty="0" smtClean="0"/>
              <a:t>индекса с 1970 г.</a:t>
            </a:r>
            <a:endParaRPr lang="en-GB" dirty="0" smtClean="0"/>
          </a:p>
        </p:txBody>
      </p:sp>
      <p:sp>
        <p:nvSpPr>
          <p:cNvPr id="6" name="Rectangle 5"/>
          <p:cNvSpPr/>
          <p:nvPr/>
        </p:nvSpPr>
        <p:spPr>
          <a:xfrm>
            <a:off x="1066800" y="2743200"/>
            <a:ext cx="846138" cy="287337"/>
          </a:xfrm>
          <a:prstGeom prst="rect">
            <a:avLst/>
          </a:prstGeom>
          <a:noFill/>
          <a:ln w="571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297658152"/>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yakshonakg\Desktop\04-10-2016 15-19-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34236"/>
            <a:ext cx="9122391" cy="5171364"/>
          </a:xfrm>
          <a:prstGeom prst="rect">
            <a:avLst/>
          </a:prstGeom>
          <a:noFill/>
          <a:extLst>
            <a:ext uri="{909E8E84-426E-40DD-AFC4-6F175D3DCCD1}">
              <a14:hiddenFill xmlns:a14="http://schemas.microsoft.com/office/drawing/2010/main">
                <a:solidFill>
                  <a:srgbClr val="FFFFFF"/>
                </a:solidFill>
              </a14:hiddenFill>
            </a:ext>
          </a:extLst>
        </p:spPr>
      </p:pic>
      <p:sp>
        <p:nvSpPr>
          <p:cNvPr id="171012" name="Rectangle 5"/>
          <p:cNvSpPr>
            <a:spLocks noChangeArrowheads="1"/>
          </p:cNvSpPr>
          <p:nvPr/>
        </p:nvSpPr>
        <p:spPr bwMode="auto">
          <a:xfrm>
            <a:off x="139262" y="2819400"/>
            <a:ext cx="3995738" cy="1211673"/>
          </a:xfrm>
          <a:prstGeom prst="rect">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ru-RU"/>
          </a:p>
        </p:txBody>
      </p:sp>
      <p:cxnSp>
        <p:nvCxnSpPr>
          <p:cNvPr id="3" name="Straight Connector 2"/>
          <p:cNvCxnSpPr/>
          <p:nvPr/>
        </p:nvCxnSpPr>
        <p:spPr>
          <a:xfrm>
            <a:off x="2674747" y="3657600"/>
            <a:ext cx="1008062" cy="0"/>
          </a:xfrm>
          <a:prstGeom prst="line">
            <a:avLst/>
          </a:prstGeom>
          <a:ln w="38100">
            <a:solidFill>
              <a:srgbClr val="FF3300"/>
            </a:solidFill>
          </a:ln>
        </p:spPr>
        <p:style>
          <a:lnRef idx="1">
            <a:schemeClr val="accent1"/>
          </a:lnRef>
          <a:fillRef idx="0">
            <a:schemeClr val="accent1"/>
          </a:fillRef>
          <a:effectRef idx="0">
            <a:schemeClr val="accent1"/>
          </a:effectRef>
          <a:fontRef idx="minor">
            <a:schemeClr val="tx1"/>
          </a:fontRef>
        </p:style>
      </p:cxnSp>
      <p:sp>
        <p:nvSpPr>
          <p:cNvPr id="171011" name="Title 1"/>
          <p:cNvSpPr>
            <a:spLocks noGrp="1"/>
          </p:cNvSpPr>
          <p:nvPr>
            <p:ph type="title"/>
          </p:nvPr>
        </p:nvSpPr>
        <p:spPr>
          <a:xfrm>
            <a:off x="609600" y="702862"/>
            <a:ext cx="7620000" cy="685800"/>
          </a:xfrm>
        </p:spPr>
        <p:txBody>
          <a:bodyPr/>
          <a:lstStyle/>
          <a:p>
            <a:pPr eaLnBrk="1" hangingPunct="1"/>
            <a:r>
              <a:rPr lang="ru-RU" dirty="0" smtClean="0"/>
              <a:t>Обзор цитируемости работ автора</a:t>
            </a:r>
            <a:endParaRPr lang="en-US" dirty="0" smtClean="0"/>
          </a:p>
        </p:txBody>
      </p:sp>
    </p:spTree>
    <p:extLst>
      <p:ext uri="{BB962C8B-B14F-4D97-AF65-F5344CB8AC3E}">
        <p14:creationId xmlns:p14="http://schemas.microsoft.com/office/powerpoint/2010/main" val="880157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yakshonakg\Desktop\04-10-2016 15-25-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524000"/>
            <a:ext cx="7543800" cy="5291622"/>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1513764" y="4953000"/>
            <a:ext cx="1752600" cy="0"/>
          </a:xfrm>
          <a:prstGeom prst="line">
            <a:avLst/>
          </a:prstGeom>
          <a:ln w="57150">
            <a:solidFill>
              <a:srgbClr val="FF3300"/>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5867400" y="2722011"/>
            <a:ext cx="2057400" cy="1447800"/>
          </a:xfrm>
          <a:prstGeom prst="rect">
            <a:avLst/>
          </a:prstGeom>
          <a:noFill/>
          <a:ln w="57150">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72034" name="Title 1"/>
          <p:cNvSpPr>
            <a:spLocks noGrp="1"/>
          </p:cNvSpPr>
          <p:nvPr>
            <p:ph type="title"/>
          </p:nvPr>
        </p:nvSpPr>
        <p:spPr>
          <a:xfrm>
            <a:off x="304800" y="647700"/>
            <a:ext cx="5867400" cy="685800"/>
          </a:xfrm>
        </p:spPr>
        <p:txBody>
          <a:bodyPr/>
          <a:lstStyle/>
          <a:p>
            <a:r>
              <a:rPr lang="ru-RU" dirty="0" smtClean="0"/>
              <a:t>Обзор цитируемости (2)</a:t>
            </a:r>
            <a:endParaRPr lang="en-US" dirty="0" smtClean="0"/>
          </a:p>
        </p:txBody>
      </p:sp>
    </p:spTree>
    <p:extLst>
      <p:ext uri="{BB962C8B-B14F-4D97-AF65-F5344CB8AC3E}">
        <p14:creationId xmlns:p14="http://schemas.microsoft.com/office/powerpoint/2010/main" val="1626082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yakshonakg\Desktop\04-10-2016 15-19-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34236"/>
            <a:ext cx="9122391" cy="517136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010400" y="2362200"/>
            <a:ext cx="1447800" cy="1143000"/>
          </a:xfrm>
          <a:prstGeom prst="rect">
            <a:avLst/>
          </a:prstGeom>
          <a:noFill/>
          <a:ln w="38100">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71011" name="Title 1"/>
          <p:cNvSpPr>
            <a:spLocks noGrp="1"/>
          </p:cNvSpPr>
          <p:nvPr>
            <p:ph type="title"/>
          </p:nvPr>
        </p:nvSpPr>
        <p:spPr>
          <a:xfrm>
            <a:off x="335017" y="547048"/>
            <a:ext cx="8458200" cy="685800"/>
          </a:xfrm>
        </p:spPr>
        <p:txBody>
          <a:bodyPr/>
          <a:lstStyle/>
          <a:p>
            <a:pPr eaLnBrk="1" hangingPunct="1"/>
            <a:r>
              <a:rPr lang="ru-RU" sz="2000" dirty="0" smtClean="0"/>
              <a:t>Перейти к запросу на корректировку можно из профиля автора</a:t>
            </a:r>
            <a:endParaRPr lang="en-US" sz="2000" dirty="0" smtClean="0"/>
          </a:p>
        </p:txBody>
      </p:sp>
      <p:cxnSp>
        <p:nvCxnSpPr>
          <p:cNvPr id="3" name="Straight Connector 2"/>
          <p:cNvCxnSpPr/>
          <p:nvPr/>
        </p:nvCxnSpPr>
        <p:spPr>
          <a:xfrm>
            <a:off x="7162800" y="3200400"/>
            <a:ext cx="12954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7799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itle 1"/>
          <p:cNvSpPr>
            <a:spLocks noGrp="1"/>
          </p:cNvSpPr>
          <p:nvPr>
            <p:ph type="title"/>
          </p:nvPr>
        </p:nvSpPr>
        <p:spPr>
          <a:xfrm>
            <a:off x="250825" y="685800"/>
            <a:ext cx="8642350" cy="1600200"/>
          </a:xfrm>
        </p:spPr>
        <p:txBody>
          <a:bodyPr/>
          <a:lstStyle/>
          <a:p>
            <a:r>
              <a:rPr lang="ru-RU" sz="2000" dirty="0"/>
              <a:t>Корректировка профиля автора. </a:t>
            </a:r>
            <a:r>
              <a:rPr lang="ru-RU" sz="1800" dirty="0"/>
              <a:t>Все запросы на корректировку из авторского профиля перенаправляются на</a:t>
            </a:r>
            <a:r>
              <a:rPr lang="en-GB" sz="1800" dirty="0"/>
              <a:t> </a:t>
            </a:r>
            <a:r>
              <a:rPr lang="ru-RU" sz="1800" dirty="0"/>
              <a:t>пошаговую </a:t>
            </a:r>
            <a:r>
              <a:rPr lang="ru-RU" sz="1800" dirty="0" smtClean="0"/>
              <a:t>форму</a:t>
            </a:r>
            <a:r>
              <a:rPr lang="en-US" sz="1800" b="0" u="sng" dirty="0">
                <a:hlinkClick r:id="rId2"/>
              </a:rPr>
              <a:t> https://www.scopus.com/authorfeedback</a:t>
            </a:r>
            <a:r>
              <a:rPr lang="en-US" sz="1800" b="0" dirty="0"/>
              <a:t> </a:t>
            </a:r>
            <a:r>
              <a:rPr lang="ru-RU" sz="1800" dirty="0"/>
              <a:t/>
            </a:r>
            <a:br>
              <a:rPr lang="ru-RU" sz="1800" dirty="0"/>
            </a:br>
            <a:r>
              <a:rPr lang="ru-RU" sz="1800" dirty="0"/>
              <a:t>При прямом выходе на </a:t>
            </a:r>
            <a:r>
              <a:rPr lang="en-US" sz="1800" b="0" u="sng" dirty="0">
                <a:hlinkClick r:id="rId2"/>
              </a:rPr>
              <a:t>https://www.scopus.com/authorfeedback</a:t>
            </a:r>
            <a:r>
              <a:rPr lang="en-US" sz="1800" b="0" dirty="0"/>
              <a:t>  </a:t>
            </a:r>
            <a:r>
              <a:rPr lang="ru-RU" sz="1800" dirty="0" smtClean="0"/>
              <a:t>подписка</a:t>
            </a:r>
            <a:r>
              <a:rPr lang="en-GB" sz="1800" dirty="0" smtClean="0"/>
              <a:t> </a:t>
            </a:r>
            <a:r>
              <a:rPr lang="ru-RU" sz="1800" dirty="0"/>
              <a:t>на  </a:t>
            </a:r>
            <a:r>
              <a:rPr lang="en-GB" sz="1800" dirty="0"/>
              <a:t>Scopus </a:t>
            </a:r>
            <a:r>
              <a:rPr lang="ru-RU" sz="1800" dirty="0"/>
              <a:t>не требуется! Результаты – через </a:t>
            </a:r>
            <a:r>
              <a:rPr lang="ru-RU" sz="1800" dirty="0" smtClean="0"/>
              <a:t>4</a:t>
            </a:r>
            <a:r>
              <a:rPr lang="en-GB" sz="1800" dirty="0" smtClean="0"/>
              <a:t>-7 </a:t>
            </a:r>
            <a:r>
              <a:rPr lang="ru-RU" sz="1800" dirty="0" smtClean="0"/>
              <a:t>дней.</a:t>
            </a:r>
            <a:r>
              <a:rPr lang="en-US" sz="1800" b="0" dirty="0">
                <a:solidFill>
                  <a:schemeClr val="accent2"/>
                </a:solidFill>
              </a:rPr>
              <a:t/>
            </a:r>
            <a:br>
              <a:rPr lang="en-US" sz="1800" b="0" dirty="0">
                <a:solidFill>
                  <a:schemeClr val="accent2"/>
                </a:solidFill>
              </a:rPr>
            </a:br>
            <a:r>
              <a:rPr lang="ru-RU" sz="2000" b="0" dirty="0" smtClean="0">
                <a:solidFill>
                  <a:schemeClr val="accent2"/>
                </a:solidFill>
              </a:rPr>
              <a:t/>
            </a:r>
            <a:br>
              <a:rPr lang="ru-RU" sz="2000" b="0" dirty="0" smtClean="0">
                <a:solidFill>
                  <a:schemeClr val="accent2"/>
                </a:solidFill>
              </a:rPr>
            </a:br>
            <a:endParaRPr lang="en-US" sz="2000" b="0" dirty="0" smtClean="0">
              <a:solidFill>
                <a:schemeClr val="accent2"/>
              </a:solidFill>
            </a:endParaRPr>
          </a:p>
        </p:txBody>
      </p:sp>
      <p:sp>
        <p:nvSpPr>
          <p:cNvPr id="2" name="Rounded Rectangle 1"/>
          <p:cNvSpPr/>
          <p:nvPr/>
        </p:nvSpPr>
        <p:spPr>
          <a:xfrm>
            <a:off x="304800" y="6172200"/>
            <a:ext cx="8458200" cy="457200"/>
          </a:xfrm>
          <a:prstGeom prst="roundRect">
            <a:avLst/>
          </a:prstGeom>
          <a:noFill/>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ru-RU" sz="1600" dirty="0" smtClean="0">
                <a:solidFill>
                  <a:srgbClr val="FF0000"/>
                </a:solidFill>
              </a:rPr>
              <a:t>Руководство по корректировке: </a:t>
            </a:r>
            <a:r>
              <a:rPr lang="en-US" sz="1600" dirty="0" smtClean="0">
                <a:solidFill>
                  <a:srgbClr val="FF0000"/>
                </a:solidFill>
              </a:rPr>
              <a:t>http</a:t>
            </a:r>
            <a:r>
              <a:rPr lang="en-US" sz="1600" dirty="0">
                <a:solidFill>
                  <a:srgbClr val="FF0000"/>
                </a:solidFill>
              </a:rPr>
              <a:t>://elsevierscience.ru/files/Author%20profile%20and%20correction_March%202015.pdf</a:t>
            </a:r>
          </a:p>
        </p:txBody>
      </p:sp>
      <p:pic>
        <p:nvPicPr>
          <p:cNvPr id="23554" name="Picture 2" descr="C:\Users\yakshonakg\Desktop\04-10-2016 15-27-5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875" y="2209800"/>
            <a:ext cx="7334250" cy="3495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9979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57338"/>
            <a:ext cx="9159875" cy="457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le 1"/>
          <p:cNvSpPr>
            <a:spLocks noGrp="1"/>
          </p:cNvSpPr>
          <p:nvPr>
            <p:ph type="title"/>
          </p:nvPr>
        </p:nvSpPr>
        <p:spPr>
          <a:xfrm>
            <a:off x="36786" y="1557338"/>
            <a:ext cx="8820150" cy="1143000"/>
          </a:xfrm>
          <a:solidFill>
            <a:schemeClr val="bg1"/>
          </a:solidFill>
        </p:spPr>
        <p:txBody>
          <a:bodyPr/>
          <a:lstStyle/>
          <a:p>
            <a:pPr eaLnBrk="1" hangingPunct="1"/>
            <a:r>
              <a:rPr lang="ru-RU" sz="2000" dirty="0" smtClean="0"/>
              <a:t>Для </a:t>
            </a:r>
            <a:r>
              <a:rPr lang="ru-RU" sz="2000" dirty="0"/>
              <a:t>поиска вариантов авторских профилей с разным написанием фамилий авторов используйте функцию </a:t>
            </a:r>
            <a:r>
              <a:rPr lang="en-GB" sz="2000" dirty="0"/>
              <a:t>Add name variant</a:t>
            </a:r>
            <a:endParaRPr lang="en-US" sz="2000" dirty="0"/>
          </a:p>
        </p:txBody>
      </p:sp>
      <p:sp>
        <p:nvSpPr>
          <p:cNvPr id="4" name="Title 1"/>
          <p:cNvSpPr txBox="1">
            <a:spLocks/>
          </p:cNvSpPr>
          <p:nvPr/>
        </p:nvSpPr>
        <p:spPr>
          <a:xfrm>
            <a:off x="152400" y="152400"/>
            <a:ext cx="8839200" cy="1404938"/>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i="0" kern="1200">
                <a:solidFill>
                  <a:schemeClr val="accent1"/>
                </a:solidFill>
                <a:latin typeface="Arial Bold"/>
                <a:ea typeface="+mj-ea"/>
                <a:cs typeface="Arial Bold"/>
              </a:defRPr>
            </a:lvl1pPr>
          </a:lstStyle>
          <a:p>
            <a:r>
              <a:rPr lang="ru-RU" sz="2800" dirty="0" smtClean="0"/>
              <a:t>Возможности поиска по всем вариантам профилей авторов</a:t>
            </a:r>
            <a:endParaRPr lang="en-US" sz="2800" dirty="0" smtClean="0"/>
          </a:p>
        </p:txBody>
      </p:sp>
    </p:spTree>
    <p:extLst>
      <p:ext uri="{BB962C8B-B14F-4D97-AF65-F5344CB8AC3E}">
        <p14:creationId xmlns:p14="http://schemas.microsoft.com/office/powerpoint/2010/main" val="4227357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39410" y="457200"/>
            <a:ext cx="8382000" cy="685800"/>
          </a:xfrm>
        </p:spPr>
        <p:txBody>
          <a:bodyPr/>
          <a:lstStyle/>
          <a:p>
            <a:pPr eaLnBrk="1" hangingPunct="1"/>
            <a:r>
              <a:rPr lang="ru-RU" sz="2400" dirty="0" smtClean="0"/>
              <a:t>Отмечаете все варианты профилей, относящиеся к автору. Далее нажимаете </a:t>
            </a:r>
            <a:r>
              <a:rPr lang="en-GB" sz="2400" dirty="0" smtClean="0"/>
              <a:t>Next </a:t>
            </a:r>
            <a:endParaRPr lang="en-US" sz="2400" dirty="0" smtClean="0"/>
          </a:p>
        </p:txBody>
      </p:sp>
      <p:pic>
        <p:nvPicPr>
          <p:cNvPr id="409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609725"/>
            <a:ext cx="8675687" cy="524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8316913" y="6453188"/>
            <a:ext cx="719137" cy="4048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249839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773238"/>
            <a:ext cx="8826500" cy="462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itle 1"/>
          <p:cNvSpPr>
            <a:spLocks noGrp="1"/>
          </p:cNvSpPr>
          <p:nvPr>
            <p:ph type="title"/>
          </p:nvPr>
        </p:nvSpPr>
        <p:spPr>
          <a:xfrm>
            <a:off x="179388" y="692150"/>
            <a:ext cx="8640762" cy="1935163"/>
          </a:xfrm>
          <a:solidFill>
            <a:schemeClr val="bg1"/>
          </a:solidFill>
        </p:spPr>
        <p:txBody>
          <a:bodyPr/>
          <a:lstStyle/>
          <a:p>
            <a:pPr eaLnBrk="1" hangingPunct="1"/>
            <a:r>
              <a:rPr lang="ru-RU" sz="2000" dirty="0" smtClean="0"/>
              <a:t>Выбираете вариант названия нового, объединенного профиля. Если ни один из вариантов не устраивает, надо выбрать более близкий к желаемому</a:t>
            </a:r>
            <a:r>
              <a:rPr lang="en-GB" sz="2000" dirty="0" smtClean="0"/>
              <a:t>. </a:t>
            </a:r>
            <a:r>
              <a:rPr lang="ru-RU" sz="2000" dirty="0" smtClean="0"/>
              <a:t>В ходе дальнейшего общения со </a:t>
            </a:r>
            <a:r>
              <a:rPr lang="en-US" sz="2000" dirty="0" smtClean="0"/>
              <a:t>Scopus Author Feedback Team</a:t>
            </a:r>
            <a:r>
              <a:rPr lang="ru-RU" sz="2000" dirty="0" smtClean="0"/>
              <a:t> (после заполнения этой формы вы получите автоматическое уведомление от них)</a:t>
            </a:r>
            <a:r>
              <a:rPr lang="en-US" sz="2000" dirty="0" smtClean="0"/>
              <a:t> </a:t>
            </a:r>
            <a:r>
              <a:rPr lang="ru-RU" sz="2000" dirty="0" smtClean="0"/>
              <a:t>вы сможете указать какой именно приемлемый вариант названия профиля вы хотите видеть (напр.: </a:t>
            </a:r>
            <a:r>
              <a:rPr lang="en-US" sz="2000" dirty="0" smtClean="0"/>
              <a:t>I’d like to have the following preferred profile name </a:t>
            </a:r>
            <a:r>
              <a:rPr lang="ru-RU" sz="2000" dirty="0" smtClean="0"/>
              <a:t>…)</a:t>
            </a:r>
            <a:endParaRPr lang="en-US" sz="2000" dirty="0" smtClean="0"/>
          </a:p>
        </p:txBody>
      </p:sp>
    </p:spTree>
    <p:extLst>
      <p:ext uri="{BB962C8B-B14F-4D97-AF65-F5344CB8AC3E}">
        <p14:creationId xmlns:p14="http://schemas.microsoft.com/office/powerpoint/2010/main" val="533132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ru-RU" sz="2800" dirty="0"/>
              <a:t>Поиск и анализ научно-исследовательской </a:t>
            </a:r>
            <a:r>
              <a:rPr lang="ru-RU" sz="2800" dirty="0" smtClean="0"/>
              <a:t>информации</a:t>
            </a:r>
            <a:endParaRPr lang="en-US" sz="2800" dirty="0"/>
          </a:p>
        </p:txBody>
      </p:sp>
    </p:spTree>
    <p:extLst>
      <p:ext uri="{BB962C8B-B14F-4D97-AF65-F5344CB8AC3E}">
        <p14:creationId xmlns:p14="http://schemas.microsoft.com/office/powerpoint/2010/main" val="133753337"/>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95288" y="433552"/>
            <a:ext cx="8362950" cy="1143000"/>
          </a:xfrm>
        </p:spPr>
        <p:txBody>
          <a:bodyPr/>
          <a:lstStyle/>
          <a:p>
            <a:pPr eaLnBrk="1" hangingPunct="1"/>
            <a:r>
              <a:rPr lang="ru-RU" sz="1900" dirty="0" smtClean="0"/>
              <a:t>На шаге 3 надо просмотреть все документы, попавшие в профили для объединения и удалить лишние (кнопка с крестиком) или добавить статьи, не попавшие в профили через функцию </a:t>
            </a:r>
            <a:r>
              <a:rPr lang="en-GB" sz="1900" dirty="0" smtClean="0"/>
              <a:t>Search for missing documents</a:t>
            </a:r>
            <a:endParaRPr lang="en-US" sz="1900" dirty="0" smtClean="0"/>
          </a:p>
        </p:txBody>
      </p:sp>
      <p:pic>
        <p:nvPicPr>
          <p:cNvPr id="614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600200"/>
            <a:ext cx="8424862" cy="509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5537528" y="6236248"/>
            <a:ext cx="3240088" cy="4318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730865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68312" y="533400"/>
            <a:ext cx="8458200" cy="685800"/>
          </a:xfrm>
        </p:spPr>
        <p:txBody>
          <a:bodyPr/>
          <a:lstStyle/>
          <a:p>
            <a:pPr eaLnBrk="1" hangingPunct="1"/>
            <a:r>
              <a:rPr lang="ru-RU" dirty="0" smtClean="0"/>
              <a:t>На шаге 4 делается обзор нового объединенного профиля</a:t>
            </a:r>
            <a:endParaRPr lang="en-US" dirty="0" smtClean="0"/>
          </a:p>
        </p:txBody>
      </p:sp>
      <p:pic>
        <p:nvPicPr>
          <p:cNvPr id="717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557338"/>
            <a:ext cx="8893175" cy="506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6273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16" y="2362200"/>
            <a:ext cx="9086850" cy="491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5" name="Title 1"/>
          <p:cNvSpPr>
            <a:spLocks noGrp="1"/>
          </p:cNvSpPr>
          <p:nvPr>
            <p:ph type="title"/>
          </p:nvPr>
        </p:nvSpPr>
        <p:spPr>
          <a:xfrm>
            <a:off x="228600" y="381000"/>
            <a:ext cx="8610600" cy="2276475"/>
          </a:xfrm>
          <a:solidFill>
            <a:schemeClr val="bg1"/>
          </a:solidFill>
        </p:spPr>
        <p:txBody>
          <a:bodyPr/>
          <a:lstStyle/>
          <a:p>
            <a:pPr eaLnBrk="1" hangingPunct="1"/>
            <a:r>
              <a:rPr lang="ru-RU" sz="1400" dirty="0" smtClean="0"/>
              <a:t>Шаг 5. Подача заполненной формы. Поля отмеченные* - обязательны для заполнения. </a:t>
            </a:r>
            <a:br>
              <a:rPr lang="ru-RU" sz="1400" dirty="0" smtClean="0"/>
            </a:br>
            <a:r>
              <a:rPr lang="ru-RU" sz="1400" dirty="0" smtClean="0"/>
              <a:t>Нажимая кнопку </a:t>
            </a:r>
            <a:r>
              <a:rPr lang="en-GB" sz="1400" dirty="0" smtClean="0"/>
              <a:t>Submit </a:t>
            </a:r>
            <a:r>
              <a:rPr lang="ru-RU" sz="1400" dirty="0" smtClean="0"/>
              <a:t>вы подаете заявку на указанные изменения в профиле (объединение профилей, корректировка названия и т.п.). Наша команда </a:t>
            </a:r>
            <a:r>
              <a:rPr lang="en-GB" sz="1400" dirty="0" smtClean="0"/>
              <a:t>Scopus  </a:t>
            </a:r>
            <a:r>
              <a:rPr lang="ru-RU" sz="1400" dirty="0" smtClean="0"/>
              <a:t>рассмотрит их, уточнит, если необходимо, данные и откорректирует профиль в течение 4-7</a:t>
            </a:r>
            <a:r>
              <a:rPr lang="en-GB" sz="1400" dirty="0" smtClean="0"/>
              <a:t> </a:t>
            </a:r>
            <a:r>
              <a:rPr lang="ru-RU" sz="1400" dirty="0" smtClean="0"/>
              <a:t>дней, о чем проинформирует вас по указанному на этом шаге  адресу электронной почты.</a:t>
            </a:r>
            <a:br>
              <a:rPr lang="ru-RU" sz="1400" dirty="0" smtClean="0"/>
            </a:br>
            <a:r>
              <a:rPr lang="ru-RU" sz="1400" dirty="0" smtClean="0"/>
              <a:t>Если есть необходимость откорректировать данные о месте работы</a:t>
            </a:r>
            <a:r>
              <a:rPr lang="en-GB" sz="1400" dirty="0" smtClean="0"/>
              <a:t> (Affiliation)</a:t>
            </a:r>
            <a:r>
              <a:rPr lang="ru-RU" sz="1400" dirty="0" smtClean="0"/>
              <a:t> в вашем профиле в </a:t>
            </a:r>
            <a:r>
              <a:rPr lang="en-GB" sz="1400" dirty="0" smtClean="0"/>
              <a:t>Scopus </a:t>
            </a:r>
            <a:r>
              <a:rPr lang="ru-RU" sz="1400" dirty="0" smtClean="0"/>
              <a:t>– пишите на адрес: </a:t>
            </a:r>
            <a:r>
              <a:rPr lang="en-US" sz="1400" dirty="0" smtClean="0">
                <a:hlinkClick r:id="rId3"/>
              </a:rPr>
              <a:t>ScopusAuthorFeedback@elsevier.com</a:t>
            </a:r>
            <a:r>
              <a:rPr lang="ru-RU" sz="1400" dirty="0" smtClean="0"/>
              <a:t>  (напр. </a:t>
            </a:r>
            <a:r>
              <a:rPr lang="en-GB" sz="1400" dirty="0" smtClean="0"/>
              <a:t>Please, correct Affiliation field in my Author profile ….(</a:t>
            </a:r>
            <a:r>
              <a:rPr lang="ru-RU" sz="1400" dirty="0" smtClean="0"/>
              <a:t>указывается профиль автора в </a:t>
            </a:r>
            <a:r>
              <a:rPr lang="ru-RU" sz="1400" dirty="0" err="1" smtClean="0"/>
              <a:t>Скопусе</a:t>
            </a:r>
            <a:r>
              <a:rPr lang="ru-RU" sz="1400" dirty="0" smtClean="0"/>
              <a:t> , желательно с </a:t>
            </a:r>
            <a:r>
              <a:rPr lang="en-GB" sz="1400" dirty="0" smtClean="0"/>
              <a:t>Author ID), where should be mentioned:…..(</a:t>
            </a:r>
            <a:r>
              <a:rPr lang="ru-RU" sz="1400" dirty="0" smtClean="0"/>
              <a:t>указывается правильная организация, место работы автора)</a:t>
            </a:r>
            <a:r>
              <a:rPr lang="en-GB" sz="1400" dirty="0" smtClean="0"/>
              <a:t>)</a:t>
            </a:r>
            <a:r>
              <a:rPr lang="ru-RU" sz="1400" dirty="0" smtClean="0"/>
              <a:t> </a:t>
            </a:r>
            <a:endParaRPr lang="en-US" sz="1400" dirty="0" smtClean="0"/>
          </a:p>
        </p:txBody>
      </p:sp>
    </p:spTree>
    <p:extLst>
      <p:ext uri="{BB962C8B-B14F-4D97-AF65-F5344CB8AC3E}">
        <p14:creationId xmlns:p14="http://schemas.microsoft.com/office/powerpoint/2010/main" val="1633664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559" y="348018"/>
            <a:ext cx="8248650" cy="685800"/>
          </a:xfrm>
        </p:spPr>
        <p:txBody>
          <a:bodyPr/>
          <a:lstStyle/>
          <a:p>
            <a:r>
              <a:rPr lang="ru-RU" sz="2000" dirty="0" smtClean="0"/>
              <a:t>Руководство по корректировке авторского профиля: </a:t>
            </a:r>
            <a:r>
              <a:rPr lang="en-US" sz="2000" dirty="0"/>
              <a:t>http://www.elsevierscience.ru/products/scopus/</a:t>
            </a:r>
            <a:r>
              <a:rPr lang="ru-RU" sz="2000" dirty="0" smtClean="0"/>
              <a:t> </a:t>
            </a:r>
            <a:endParaRPr lang="en-US" sz="2000" dirty="0"/>
          </a:p>
        </p:txBody>
      </p:sp>
      <p:sp>
        <p:nvSpPr>
          <p:cNvPr id="4" name="Slide Number Placeholder 3"/>
          <p:cNvSpPr>
            <a:spLocks noGrp="1"/>
          </p:cNvSpPr>
          <p:nvPr>
            <p:ph type="sldNum" sz="quarter" idx="12"/>
          </p:nvPr>
        </p:nvSpPr>
        <p:spPr/>
        <p:txBody>
          <a:bodyPr/>
          <a:lstStyle/>
          <a:p>
            <a:pPr>
              <a:defRPr/>
            </a:pPr>
            <a:fld id="{B475C23E-1427-4651-8D2C-9DE5C77431A0}" type="slidenum">
              <a:rPr lang="en-US" smtClean="0">
                <a:solidFill>
                  <a:srgbClr val="FFFFFF"/>
                </a:solidFill>
              </a:rPr>
              <a:pPr>
                <a:defRPr/>
              </a:pPr>
              <a:t>53</a:t>
            </a:fld>
            <a:endParaRPr lang="en-US">
              <a:solidFill>
                <a:srgbClr val="FFFFFF"/>
              </a:solidFill>
            </a:endParaRPr>
          </a:p>
        </p:txBody>
      </p:sp>
      <p:pic>
        <p:nvPicPr>
          <p:cNvPr id="6146" name="Picture 2" descr="C:\Users\yakshonakg\Desktop\10-04-2016 21-19-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559" y="1066800"/>
            <a:ext cx="8248650" cy="556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5185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305800" cy="685800"/>
          </a:xfrm>
        </p:spPr>
        <p:txBody>
          <a:bodyPr/>
          <a:lstStyle/>
          <a:p>
            <a:r>
              <a:rPr lang="ru-RU" dirty="0" smtClean="0"/>
              <a:t>Альтернативные службы для направления запроса на корректировку:</a:t>
            </a:r>
            <a:endParaRPr lang="en-US" dirty="0"/>
          </a:p>
        </p:txBody>
      </p:sp>
      <p:sp>
        <p:nvSpPr>
          <p:cNvPr id="4" name="Slide Number Placeholder 3"/>
          <p:cNvSpPr>
            <a:spLocks noGrp="1"/>
          </p:cNvSpPr>
          <p:nvPr>
            <p:ph type="sldNum" sz="quarter" idx="12"/>
          </p:nvPr>
        </p:nvSpPr>
        <p:spPr/>
        <p:txBody>
          <a:bodyPr/>
          <a:lstStyle/>
          <a:p>
            <a:pPr>
              <a:defRPr/>
            </a:pPr>
            <a:fld id="{B475C23E-1427-4651-8D2C-9DE5C77431A0}" type="slidenum">
              <a:rPr lang="en-US" smtClean="0">
                <a:solidFill>
                  <a:srgbClr val="FFFFFF"/>
                </a:solidFill>
              </a:rPr>
              <a:pPr>
                <a:defRPr/>
              </a:pPr>
              <a:t>54</a:t>
            </a:fld>
            <a:endParaRPr lang="en-US">
              <a:solidFill>
                <a:srgbClr val="FFFFFF"/>
              </a:solidFill>
            </a:endParaRPr>
          </a:p>
        </p:txBody>
      </p:sp>
      <p:pic>
        <p:nvPicPr>
          <p:cNvPr id="1026" name="Picture 2" descr="C:\Users\yakshonakg\Desktop\18-03-2015 13-44-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 y="1219200"/>
            <a:ext cx="6295771" cy="33909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5624015" y="1981200"/>
            <a:ext cx="3505200" cy="1138237"/>
          </a:xfrm>
          <a:prstGeom prst="rect">
            <a:avLst/>
          </a:prstGeom>
          <a:solidFill>
            <a:schemeClr val="bg1"/>
          </a:solidFill>
        </p:spPr>
        <p:txBody>
          <a:bodyPr vert="horz" lIns="91440" tIns="45720" rIns="91440" bIns="45720" rtlCol="0" anchor="ctr">
            <a:noAutofit/>
          </a:bodyPr>
          <a:lstStyle>
            <a:lvl1pPr algn="l" defTabSz="457200" rtl="0" eaLnBrk="1" latinLnBrk="0" hangingPunct="1">
              <a:spcBef>
                <a:spcPct val="0"/>
              </a:spcBef>
              <a:buNone/>
              <a:defRPr sz="2400" b="1" i="0" kern="1200">
                <a:solidFill>
                  <a:schemeClr val="accent1"/>
                </a:solidFill>
                <a:latin typeface="Arial Bold"/>
                <a:ea typeface="+mj-ea"/>
                <a:cs typeface="Arial Bold"/>
              </a:defRPr>
            </a:lvl1pPr>
          </a:lstStyle>
          <a:p>
            <a:pPr fontAlgn="auto">
              <a:spcAft>
                <a:spcPts val="0"/>
              </a:spcAft>
            </a:pPr>
            <a:endParaRPr lang="en-US" sz="1400" dirty="0" smtClean="0"/>
          </a:p>
        </p:txBody>
      </p:sp>
      <p:sp>
        <p:nvSpPr>
          <p:cNvPr id="7" name="Rounded Rectangular Callout 6"/>
          <p:cNvSpPr/>
          <p:nvPr/>
        </p:nvSpPr>
        <p:spPr>
          <a:xfrm>
            <a:off x="6448171" y="1066799"/>
            <a:ext cx="2681044" cy="3352801"/>
          </a:xfrm>
          <a:prstGeom prst="wedgeRoundRectCallout">
            <a:avLst>
              <a:gd name="adj1" fmla="val -69065"/>
              <a:gd name="adj2" fmla="val 5507"/>
              <a:gd name="adj3" fmla="val 16667"/>
            </a:avLst>
          </a:prstGeom>
          <a:solidFill>
            <a:schemeClr val="bg1"/>
          </a:solidFill>
          <a:ln>
            <a:solidFill>
              <a:schemeClr val="tx2"/>
            </a:solidFill>
          </a:ln>
        </p:spPr>
        <p:style>
          <a:lnRef idx="3">
            <a:schemeClr val="lt1"/>
          </a:lnRef>
          <a:fillRef idx="1">
            <a:schemeClr val="accent1"/>
          </a:fillRef>
          <a:effectRef idx="1">
            <a:schemeClr val="accent1"/>
          </a:effectRef>
          <a:fontRef idx="minor">
            <a:schemeClr val="lt1"/>
          </a:fontRef>
        </p:style>
        <p:txBody>
          <a:bodyPr rtlCol="0" anchor="ctr"/>
          <a:lstStyle/>
          <a:p>
            <a:pPr fontAlgn="auto">
              <a:spcAft>
                <a:spcPts val="0"/>
              </a:spcAft>
            </a:pPr>
            <a:r>
              <a:rPr lang="ru-RU" sz="1400" u="sng" dirty="0" smtClean="0">
                <a:solidFill>
                  <a:srgbClr val="FF0000"/>
                </a:solidFill>
              </a:rPr>
              <a:t>1. Письмо на адрес </a:t>
            </a:r>
            <a:r>
              <a:rPr lang="en-US" sz="1400" dirty="0" smtClean="0">
                <a:hlinkClick r:id="rId3"/>
              </a:rPr>
              <a:t>ScopusAuthorFeedback@elsevier.com</a:t>
            </a:r>
            <a:r>
              <a:rPr lang="ru-RU" sz="1400" dirty="0" smtClean="0"/>
              <a:t> </a:t>
            </a:r>
            <a:r>
              <a:rPr lang="ru-RU" sz="1400" dirty="0">
                <a:solidFill>
                  <a:srgbClr val="FF0000"/>
                </a:solidFill>
              </a:rPr>
              <a:t>– </a:t>
            </a:r>
            <a:r>
              <a:rPr lang="ru-RU" sz="1400" dirty="0" smtClean="0">
                <a:solidFill>
                  <a:srgbClr val="FF0000"/>
                </a:solidFill>
              </a:rPr>
              <a:t>запрос </a:t>
            </a:r>
            <a:r>
              <a:rPr lang="ru-RU" sz="1400" dirty="0">
                <a:solidFill>
                  <a:srgbClr val="FF0000"/>
                </a:solidFill>
              </a:rPr>
              <a:t>на </a:t>
            </a:r>
            <a:r>
              <a:rPr lang="ru-RU" sz="1400" dirty="0" smtClean="0">
                <a:solidFill>
                  <a:srgbClr val="FF0000"/>
                </a:solidFill>
              </a:rPr>
              <a:t>англ. на исправление информации в авторском профиле или профиле организации</a:t>
            </a:r>
            <a:endParaRPr lang="ru-RU" sz="1400" dirty="0">
              <a:solidFill>
                <a:srgbClr val="FF0000"/>
              </a:solidFill>
            </a:endParaRPr>
          </a:p>
          <a:p>
            <a:pPr fontAlgn="auto">
              <a:spcAft>
                <a:spcPts val="0"/>
              </a:spcAft>
            </a:pPr>
            <a:r>
              <a:rPr lang="ru-RU" sz="1400" u="sng" dirty="0" smtClean="0">
                <a:solidFill>
                  <a:srgbClr val="FF0000"/>
                </a:solidFill>
              </a:rPr>
              <a:t>2. </a:t>
            </a:r>
            <a:r>
              <a:rPr lang="en-GB" sz="1400" u="sng" dirty="0" smtClean="0">
                <a:solidFill>
                  <a:srgbClr val="FF0000"/>
                </a:solidFill>
              </a:rPr>
              <a:t>Online </a:t>
            </a:r>
            <a:r>
              <a:rPr lang="ru-RU" sz="1400" u="sng" dirty="0">
                <a:solidFill>
                  <a:srgbClr val="FF0000"/>
                </a:solidFill>
              </a:rPr>
              <a:t>форма в самом </a:t>
            </a:r>
            <a:r>
              <a:rPr lang="en-GB" sz="1400" u="sng" dirty="0">
                <a:solidFill>
                  <a:srgbClr val="FF0000"/>
                </a:solidFill>
              </a:rPr>
              <a:t>Scopus</a:t>
            </a:r>
            <a:r>
              <a:rPr lang="ru-RU" sz="1400" dirty="0">
                <a:solidFill>
                  <a:srgbClr val="FF0000"/>
                </a:solidFill>
              </a:rPr>
              <a:t>: подача любых заявок на корректировку (отсутствует статья, неправильно указано имя автора, неправильно указана организация и т.п</a:t>
            </a:r>
            <a:r>
              <a:rPr lang="ru-RU" sz="1400" dirty="0" smtClean="0">
                <a:solidFill>
                  <a:srgbClr val="FF0000"/>
                </a:solidFill>
              </a:rPr>
              <a:t>.)</a:t>
            </a:r>
            <a:endParaRPr lang="en-US" sz="1400" dirty="0">
              <a:solidFill>
                <a:srgbClr val="FF0000"/>
              </a:solidFill>
            </a:endParaRPr>
          </a:p>
        </p:txBody>
      </p:sp>
      <p:cxnSp>
        <p:nvCxnSpPr>
          <p:cNvPr id="10" name="Straight Arrow Connector 9"/>
          <p:cNvCxnSpPr/>
          <p:nvPr/>
        </p:nvCxnSpPr>
        <p:spPr>
          <a:xfrm flipH="1">
            <a:off x="3124200" y="1524000"/>
            <a:ext cx="2743200" cy="8382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1" name="Rounded Rectangle 10"/>
          <p:cNvSpPr/>
          <p:nvPr/>
        </p:nvSpPr>
        <p:spPr>
          <a:xfrm>
            <a:off x="888242" y="5029200"/>
            <a:ext cx="6462215" cy="1295400"/>
          </a:xfrm>
          <a:prstGeom prst="roundRect">
            <a:avLst/>
          </a:prstGeom>
          <a:solidFill>
            <a:schemeClr val="bg1"/>
          </a:solidFill>
          <a:ln>
            <a:solidFill>
              <a:schemeClr val="tx2"/>
            </a:solidFill>
          </a:ln>
        </p:spPr>
        <p:style>
          <a:lnRef idx="3">
            <a:schemeClr val="lt1"/>
          </a:lnRef>
          <a:fillRef idx="1">
            <a:schemeClr val="accent1"/>
          </a:fillRef>
          <a:effectRef idx="1">
            <a:schemeClr val="accent1"/>
          </a:effectRef>
          <a:fontRef idx="minor">
            <a:schemeClr val="lt1"/>
          </a:fontRef>
        </p:style>
        <p:txBody>
          <a:bodyPr rtlCol="0" anchor="ctr"/>
          <a:lstStyle/>
          <a:p>
            <a:pPr fontAlgn="auto">
              <a:spcAft>
                <a:spcPts val="0"/>
              </a:spcAft>
            </a:pPr>
            <a:r>
              <a:rPr lang="ru-RU" sz="1400" dirty="0" smtClean="0">
                <a:solidFill>
                  <a:srgbClr val="FF0000"/>
                </a:solidFill>
              </a:rPr>
              <a:t>2. Или </a:t>
            </a:r>
            <a:r>
              <a:rPr lang="en-GB" b="1" u="sng" dirty="0" smtClean="0">
                <a:solidFill>
                  <a:srgbClr val="FF0000"/>
                </a:solidFill>
                <a:hlinkClick r:id="rId4"/>
              </a:rPr>
              <a:t>nlinfo@elsevier.com</a:t>
            </a:r>
            <a:r>
              <a:rPr lang="en-GB" sz="1400" u="sng" dirty="0" smtClean="0">
                <a:solidFill>
                  <a:srgbClr val="FF0000"/>
                </a:solidFill>
              </a:rPr>
              <a:t> </a:t>
            </a:r>
            <a:r>
              <a:rPr lang="en-GB" sz="1400" dirty="0" smtClean="0">
                <a:solidFill>
                  <a:srgbClr val="FF0000"/>
                </a:solidFill>
              </a:rPr>
              <a:t>– </a:t>
            </a:r>
            <a:r>
              <a:rPr lang="ru-RU" sz="1400" dirty="0" smtClean="0">
                <a:solidFill>
                  <a:srgbClr val="FF0000"/>
                </a:solidFill>
              </a:rPr>
              <a:t>заявки (на англ.) по любым вопросам работы с системой и корректировки/добавления данных.</a:t>
            </a:r>
            <a:endParaRPr lang="en-US" sz="1400" dirty="0">
              <a:solidFill>
                <a:srgbClr val="FF0000"/>
              </a:solidFill>
            </a:endParaRPr>
          </a:p>
        </p:txBody>
      </p:sp>
    </p:spTree>
    <p:extLst>
      <p:ext uri="{BB962C8B-B14F-4D97-AF65-F5344CB8AC3E}">
        <p14:creationId xmlns:p14="http://schemas.microsoft.com/office/powerpoint/2010/main" val="1527407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382000" cy="5334000"/>
          </a:xfrm>
        </p:spPr>
        <p:txBody>
          <a:bodyPr>
            <a:noAutofit/>
          </a:bodyPr>
          <a:lstStyle/>
          <a:p>
            <a:r>
              <a:rPr lang="ru-RU" sz="1400" dirty="0" smtClean="0"/>
              <a:t>Проведите поиск на </a:t>
            </a:r>
            <a:r>
              <a:rPr lang="en-GB" sz="1400" dirty="0" smtClean="0">
                <a:hlinkClick r:id="rId2"/>
              </a:rPr>
              <a:t>www.scopus.com</a:t>
            </a:r>
            <a:r>
              <a:rPr lang="en-GB" sz="1400" dirty="0" smtClean="0"/>
              <a:t> </a:t>
            </a:r>
            <a:r>
              <a:rPr lang="ru-RU" sz="1400" dirty="0" smtClean="0"/>
              <a:t>по выходным данным (напр. комбинации терминов из названия статьи, фамилии автора и </a:t>
            </a:r>
            <a:r>
              <a:rPr lang="ru-RU" sz="1400" dirty="0" err="1" smtClean="0"/>
              <a:t>аффиляции</a:t>
            </a:r>
            <a:r>
              <a:rPr lang="ru-RU" sz="1400" dirty="0" smtClean="0"/>
              <a:t>) искомой статьи на англ. языке</a:t>
            </a:r>
            <a:endParaRPr lang="ru-RU" sz="1400" dirty="0"/>
          </a:p>
          <a:p>
            <a:pPr marL="86868" indent="0">
              <a:buNone/>
            </a:pPr>
            <a:r>
              <a:rPr lang="ru-RU" sz="1400" i="1" u="sng" dirty="0" smtClean="0"/>
              <a:t>Если статья не нашлась</a:t>
            </a:r>
            <a:r>
              <a:rPr lang="ru-RU" sz="1400" i="1" dirty="0" smtClean="0"/>
              <a:t>:</a:t>
            </a:r>
            <a:endParaRPr lang="en-GB" sz="1400" i="1" dirty="0" smtClean="0"/>
          </a:p>
          <a:p>
            <a:r>
              <a:rPr lang="ru-RU" sz="1400" dirty="0" smtClean="0"/>
              <a:t>Проверьте, индексируется ли журнал в </a:t>
            </a:r>
            <a:r>
              <a:rPr lang="en-GB" sz="1400" dirty="0" smtClean="0"/>
              <a:t>Scopus:</a:t>
            </a:r>
          </a:p>
          <a:p>
            <a:pPr>
              <a:buFontTx/>
              <a:buChar char="-"/>
            </a:pPr>
            <a:r>
              <a:rPr lang="ru-RU" sz="1400" dirty="0" smtClean="0"/>
              <a:t>через список </a:t>
            </a:r>
            <a:r>
              <a:rPr lang="nl-NL" sz="1400" dirty="0">
                <a:hlinkClick r:id="rId3"/>
              </a:rPr>
              <a:t>http://</a:t>
            </a:r>
            <a:r>
              <a:rPr lang="nl-NL" sz="1400" dirty="0" smtClean="0">
                <a:hlinkClick r:id="rId3"/>
              </a:rPr>
              <a:t>www.elsevier.com/online-tools/scopus/content-overview</a:t>
            </a:r>
            <a:r>
              <a:rPr lang="ru-RU" sz="1400" dirty="0" smtClean="0"/>
              <a:t> </a:t>
            </a:r>
          </a:p>
          <a:p>
            <a:pPr>
              <a:buFontTx/>
              <a:buChar char="-"/>
            </a:pPr>
            <a:r>
              <a:rPr lang="ru-RU" sz="1400" dirty="0"/>
              <a:t>ч</a:t>
            </a:r>
            <a:r>
              <a:rPr lang="ru-RU" sz="1400" dirty="0" smtClean="0"/>
              <a:t>ерез поиск в самом </a:t>
            </a:r>
            <a:r>
              <a:rPr lang="en-GB" sz="1400" dirty="0" smtClean="0"/>
              <a:t>Scopus</a:t>
            </a:r>
            <a:endParaRPr lang="ru-RU" sz="1400" dirty="0" smtClean="0"/>
          </a:p>
          <a:p>
            <a:r>
              <a:rPr lang="ru-RU" sz="1400" dirty="0" smtClean="0"/>
              <a:t>Обратите внимание на самый свежий номер этого журнала в </a:t>
            </a:r>
            <a:r>
              <a:rPr lang="en-GB" sz="1400" dirty="0" smtClean="0"/>
              <a:t>Scopus</a:t>
            </a:r>
            <a:r>
              <a:rPr lang="ru-RU" sz="1400" dirty="0"/>
              <a:t> </a:t>
            </a:r>
            <a:r>
              <a:rPr lang="ru-RU" sz="1200" dirty="0" smtClean="0"/>
              <a:t>(причиной отсутствия может быть задержка в передаче/индексации данных)</a:t>
            </a:r>
          </a:p>
          <a:p>
            <a:pPr marL="86868" indent="0">
              <a:buNone/>
            </a:pPr>
            <a:r>
              <a:rPr lang="ru-RU" sz="1400" i="1" u="sng" dirty="0" smtClean="0"/>
              <a:t>Если статья оказалась пропущенной:</a:t>
            </a:r>
          </a:p>
          <a:p>
            <a:r>
              <a:rPr lang="ru-RU" sz="1400" dirty="0" smtClean="0"/>
              <a:t>Напишите запрос на английском языке на адрес </a:t>
            </a:r>
            <a:r>
              <a:rPr lang="en-US" sz="1400" dirty="0" smtClean="0">
                <a:solidFill>
                  <a:schemeClr val="accent1">
                    <a:lumMod val="75000"/>
                  </a:schemeClr>
                </a:solidFill>
                <a:hlinkClick r:id="rId4"/>
              </a:rPr>
              <a:t>BDcontenthelpdesk@elsevier.com</a:t>
            </a:r>
            <a:r>
              <a:rPr lang="ru-RU" sz="1200" dirty="0" smtClean="0">
                <a:solidFill>
                  <a:schemeClr val="accent1">
                    <a:lumMod val="75000"/>
                  </a:schemeClr>
                </a:solidFill>
              </a:rPr>
              <a:t>, </a:t>
            </a:r>
            <a:r>
              <a:rPr lang="ru-RU" sz="1400" dirty="0"/>
              <a:t>с просьбой добавить пропущенную статью </a:t>
            </a:r>
            <a:r>
              <a:rPr lang="ru-RU" sz="1400" dirty="0" smtClean="0"/>
              <a:t>и прикрепите </a:t>
            </a:r>
            <a:r>
              <a:rPr lang="en-GB" sz="1400" dirty="0" smtClean="0"/>
              <a:t>pdf </a:t>
            </a:r>
            <a:r>
              <a:rPr lang="ru-RU" sz="1400" dirty="0" smtClean="0"/>
              <a:t>статьи с информацией на английском</a:t>
            </a:r>
            <a:endParaRPr lang="en-GB" sz="1400" dirty="0"/>
          </a:p>
          <a:p>
            <a:pPr marL="86868" indent="0">
              <a:buNone/>
            </a:pPr>
            <a:r>
              <a:rPr lang="ru-RU" sz="1200" i="1" dirty="0" smtClean="0"/>
              <a:t>(Пример: </a:t>
            </a:r>
            <a:r>
              <a:rPr lang="en-GB" sz="1200" i="1" dirty="0" smtClean="0"/>
              <a:t>Please, add missed article to Journal (</a:t>
            </a:r>
            <a:r>
              <a:rPr lang="ru-RU" sz="1200" i="1" dirty="0" smtClean="0"/>
              <a:t>название журнала и </a:t>
            </a:r>
            <a:r>
              <a:rPr lang="en-GB" sz="1200" i="1" dirty="0" smtClean="0"/>
              <a:t>ISSN) and link to author profile (</a:t>
            </a:r>
            <a:r>
              <a:rPr lang="ru-RU" sz="1200" i="1" dirty="0" smtClean="0"/>
              <a:t>номер профиля)</a:t>
            </a:r>
            <a:r>
              <a:rPr lang="en-GB" sz="1200" i="1" dirty="0" smtClean="0"/>
              <a:t> and affiliation profile (</a:t>
            </a:r>
            <a:r>
              <a:rPr lang="ru-RU" sz="1200" i="1" dirty="0" smtClean="0"/>
              <a:t>номер профиля). </a:t>
            </a:r>
            <a:r>
              <a:rPr lang="en-GB" sz="1200" i="1" dirty="0" smtClean="0"/>
              <a:t>Attached you can find pdf of missed article.</a:t>
            </a:r>
            <a:r>
              <a:rPr lang="ru-RU" sz="1200" i="1" dirty="0" smtClean="0"/>
              <a:t>)</a:t>
            </a:r>
            <a:endParaRPr lang="en-GB" sz="1200" i="1" dirty="0" smtClean="0"/>
          </a:p>
          <a:p>
            <a:pPr>
              <a:buFontTx/>
              <a:buChar char="-"/>
            </a:pPr>
            <a:endParaRPr lang="en-GB" sz="1400" dirty="0"/>
          </a:p>
          <a:p>
            <a:pPr marL="86868" indent="0">
              <a:buNone/>
            </a:pPr>
            <a:r>
              <a:rPr lang="ru-RU" sz="1400" u="sng" dirty="0" smtClean="0">
                <a:solidFill>
                  <a:srgbClr val="FF0000"/>
                </a:solidFill>
              </a:rPr>
              <a:t>Обратите внимание: </a:t>
            </a:r>
          </a:p>
          <a:p>
            <a:pPr>
              <a:buFontTx/>
              <a:buChar char="-"/>
            </a:pPr>
            <a:r>
              <a:rPr lang="ru-RU" sz="1400" dirty="0" smtClean="0">
                <a:solidFill>
                  <a:srgbClr val="FF0000"/>
                </a:solidFill>
              </a:rPr>
              <a:t>при подборе журнала-кандидата для публикации</a:t>
            </a:r>
            <a:r>
              <a:rPr lang="en-GB" sz="1400" dirty="0" smtClean="0">
                <a:solidFill>
                  <a:srgbClr val="FF0000"/>
                </a:solidFill>
              </a:rPr>
              <a:t> </a:t>
            </a:r>
            <a:r>
              <a:rPr lang="ru-RU" sz="1400" dirty="0" smtClean="0">
                <a:solidFill>
                  <a:srgbClr val="FF0000"/>
                </a:solidFill>
              </a:rPr>
              <a:t>обратите внимание на рекомендации по проверке журнала </a:t>
            </a:r>
            <a:r>
              <a:rPr lang="en-US" sz="1400" dirty="0">
                <a:solidFill>
                  <a:srgbClr val="FF0000"/>
                </a:solidFill>
                <a:hlinkClick r:id="rId5"/>
              </a:rPr>
              <a:t>http://www.elsevierscience.ru/news/371/rekomendacii-po-proverke-zhurnalov-pered-podachej-stati-dlya-publikacii</a:t>
            </a:r>
            <a:r>
              <a:rPr lang="ru-RU" sz="1400" dirty="0">
                <a:solidFill>
                  <a:srgbClr val="FF0000"/>
                </a:solidFill>
              </a:rPr>
              <a:t> </a:t>
            </a:r>
            <a:endParaRPr lang="ru-RU" sz="1400" dirty="0" smtClean="0">
              <a:solidFill>
                <a:srgbClr val="FF0000"/>
              </a:solidFill>
            </a:endParaRPr>
          </a:p>
          <a:p>
            <a:pPr>
              <a:buFontTx/>
              <a:buChar char="-"/>
            </a:pPr>
            <a:r>
              <a:rPr lang="ru-RU" sz="1400" dirty="0" smtClean="0">
                <a:solidFill>
                  <a:srgbClr val="FF0000"/>
                </a:solidFill>
              </a:rPr>
              <a:t> если в оригинале</a:t>
            </a:r>
            <a:r>
              <a:rPr lang="en-GB" sz="1400" dirty="0">
                <a:solidFill>
                  <a:srgbClr val="FF0000"/>
                </a:solidFill>
              </a:rPr>
              <a:t> </a:t>
            </a:r>
            <a:r>
              <a:rPr lang="ru-RU" sz="1400" dirty="0" smtClean="0">
                <a:solidFill>
                  <a:srgbClr val="FF0000"/>
                </a:solidFill>
              </a:rPr>
              <a:t>статьи нет минимальной информации на английском – статья не появится в </a:t>
            </a:r>
            <a:r>
              <a:rPr lang="en-GB" sz="1400" dirty="0" smtClean="0">
                <a:solidFill>
                  <a:srgbClr val="FF0000"/>
                </a:solidFill>
              </a:rPr>
              <a:t>Scopus</a:t>
            </a:r>
            <a:endParaRPr lang="ru-RU" sz="1400" dirty="0" smtClean="0">
              <a:solidFill>
                <a:srgbClr val="FF0000"/>
              </a:solidFill>
            </a:endParaRPr>
          </a:p>
          <a:p>
            <a:pPr>
              <a:buFontTx/>
              <a:buChar char="-"/>
            </a:pPr>
            <a:r>
              <a:rPr lang="ru-RU" sz="1400" dirty="0" smtClean="0">
                <a:solidFill>
                  <a:srgbClr val="FF0000"/>
                </a:solidFill>
              </a:rPr>
              <a:t>превалирующим является </a:t>
            </a:r>
            <a:r>
              <a:rPr lang="en-GB" sz="1400" dirty="0" smtClean="0">
                <a:solidFill>
                  <a:srgbClr val="FF0000"/>
                </a:solidFill>
              </a:rPr>
              <a:t>pdf </a:t>
            </a:r>
            <a:r>
              <a:rPr lang="ru-RU" sz="1400" dirty="0" smtClean="0">
                <a:solidFill>
                  <a:srgbClr val="FF0000"/>
                </a:solidFill>
              </a:rPr>
              <a:t>оригинала статьи, а не </a:t>
            </a:r>
            <a:r>
              <a:rPr lang="en-GB" sz="1400" dirty="0" smtClean="0">
                <a:solidFill>
                  <a:srgbClr val="FF0000"/>
                </a:solidFill>
              </a:rPr>
              <a:t>html </a:t>
            </a:r>
            <a:r>
              <a:rPr lang="ru-RU" sz="1400" dirty="0" smtClean="0">
                <a:solidFill>
                  <a:srgbClr val="FF0000"/>
                </a:solidFill>
              </a:rPr>
              <a:t>формат статьи</a:t>
            </a:r>
          </a:p>
          <a:p>
            <a:pPr marL="86868" indent="0" algn="ctr">
              <a:buNone/>
            </a:pPr>
            <a:r>
              <a:rPr lang="ru-RU" sz="1400" b="1" u="sng" dirty="0" smtClean="0">
                <a:solidFill>
                  <a:srgbClr val="2FA7BF"/>
                </a:solidFill>
              </a:rPr>
              <a:t>АКСИОМА </a:t>
            </a:r>
            <a:r>
              <a:rPr lang="en-GB" sz="1400" b="1" u="sng" dirty="0" smtClean="0">
                <a:solidFill>
                  <a:srgbClr val="2FA7BF"/>
                </a:solidFill>
              </a:rPr>
              <a:t>Scopus: </a:t>
            </a:r>
            <a:r>
              <a:rPr lang="ru-RU" sz="1400" b="1" u="sng" dirty="0" smtClean="0">
                <a:solidFill>
                  <a:srgbClr val="2FA7BF"/>
                </a:solidFill>
              </a:rPr>
              <a:t>в системе отображается информация в том виде, в котором она представлена в оригинале</a:t>
            </a:r>
            <a:endParaRPr lang="ru-RU" sz="1400" b="1" u="sng" dirty="0">
              <a:solidFill>
                <a:srgbClr val="2FA7BF"/>
              </a:solidFill>
            </a:endParaRPr>
          </a:p>
        </p:txBody>
      </p:sp>
      <p:sp>
        <p:nvSpPr>
          <p:cNvPr id="3" name="Title 2"/>
          <p:cNvSpPr>
            <a:spLocks noGrp="1"/>
          </p:cNvSpPr>
          <p:nvPr>
            <p:ph type="title"/>
          </p:nvPr>
        </p:nvSpPr>
        <p:spPr>
          <a:xfrm>
            <a:off x="457200" y="533400"/>
            <a:ext cx="8229600" cy="562074"/>
          </a:xfrm>
        </p:spPr>
        <p:txBody>
          <a:bodyPr>
            <a:normAutofit fontScale="90000"/>
          </a:bodyPr>
          <a:lstStyle/>
          <a:p>
            <a:r>
              <a:rPr lang="ru-RU" dirty="0" smtClean="0"/>
              <a:t>Помогите найти мою статью в </a:t>
            </a:r>
            <a:r>
              <a:rPr lang="en-GB" dirty="0" smtClean="0"/>
              <a:t>Scopus? </a:t>
            </a:r>
            <a:r>
              <a:rPr lang="ru-RU" dirty="0" smtClean="0"/>
              <a:t>Индексируется ли журнал в </a:t>
            </a:r>
            <a:r>
              <a:rPr lang="en-GB" dirty="0" smtClean="0"/>
              <a:t>Scopus?</a:t>
            </a:r>
            <a:endParaRPr lang="en-US" dirty="0"/>
          </a:p>
        </p:txBody>
      </p:sp>
    </p:spTree>
    <p:extLst>
      <p:ext uri="{BB962C8B-B14F-4D97-AF65-F5344CB8AC3E}">
        <p14:creationId xmlns:p14="http://schemas.microsoft.com/office/powerpoint/2010/main" val="3537523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4" name="Straight Arrow Connector 83"/>
          <p:cNvCxnSpPr/>
          <p:nvPr/>
        </p:nvCxnSpPr>
        <p:spPr>
          <a:xfrm flipV="1">
            <a:off x="4720101" y="1247475"/>
            <a:ext cx="2537170" cy="15250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0" name="Rectangle 39"/>
          <p:cNvSpPr/>
          <p:nvPr/>
        </p:nvSpPr>
        <p:spPr>
          <a:xfrm>
            <a:off x="5988686" y="1675864"/>
            <a:ext cx="3013423" cy="59459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smtClean="0">
                <a:solidFill>
                  <a:schemeClr val="accent1">
                    <a:lumMod val="75000"/>
                  </a:schemeClr>
                </a:solidFill>
              </a:rPr>
              <a:t>Запрос на корректировку профилей, ссылок: </a:t>
            </a:r>
            <a:r>
              <a:rPr lang="en-GB" sz="1200" dirty="0" smtClean="0">
                <a:solidFill>
                  <a:schemeClr val="accent1">
                    <a:lumMod val="75000"/>
                  </a:schemeClr>
                </a:solidFill>
              </a:rPr>
              <a:t>ScopusAuthorFeedback@elsevier.com</a:t>
            </a:r>
            <a:endParaRPr lang="en-GB" sz="1100" dirty="0">
              <a:solidFill>
                <a:schemeClr val="accent1">
                  <a:lumMod val="75000"/>
                </a:schemeClr>
              </a:solidFill>
            </a:endParaRPr>
          </a:p>
        </p:txBody>
      </p:sp>
      <p:sp>
        <p:nvSpPr>
          <p:cNvPr id="2" name="Title 1"/>
          <p:cNvSpPr>
            <a:spLocks noGrp="1"/>
          </p:cNvSpPr>
          <p:nvPr>
            <p:ph type="title"/>
          </p:nvPr>
        </p:nvSpPr>
        <p:spPr>
          <a:xfrm>
            <a:off x="341776" y="495880"/>
            <a:ext cx="8238319" cy="418645"/>
          </a:xfrm>
        </p:spPr>
        <p:txBody>
          <a:bodyPr/>
          <a:lstStyle/>
          <a:p>
            <a:r>
              <a:rPr lang="ru-RU" dirty="0" smtClean="0"/>
              <a:t>Корректировка данных в </a:t>
            </a:r>
            <a:r>
              <a:rPr lang="en-GB" dirty="0" smtClean="0"/>
              <a:t>Scopus</a:t>
            </a:r>
            <a:endParaRPr lang="en-US" dirty="0"/>
          </a:p>
        </p:txBody>
      </p:sp>
      <p:sp>
        <p:nvSpPr>
          <p:cNvPr id="6" name="Rectangle 5"/>
          <p:cNvSpPr/>
          <p:nvPr/>
        </p:nvSpPr>
        <p:spPr>
          <a:xfrm>
            <a:off x="2773324" y="2781921"/>
            <a:ext cx="2695900" cy="69726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dirty="0" smtClean="0">
                <a:solidFill>
                  <a:schemeClr val="accent1">
                    <a:lumMod val="75000"/>
                  </a:schemeClr>
                </a:solidFill>
              </a:rPr>
              <a:t>Команда по обслуживанию клиентов</a:t>
            </a:r>
            <a:r>
              <a:rPr lang="en-GB" sz="1400" dirty="0" smtClean="0">
                <a:solidFill>
                  <a:schemeClr val="accent1">
                    <a:lumMod val="75000"/>
                  </a:schemeClr>
                </a:solidFill>
              </a:rPr>
              <a:t> SD, Scopus </a:t>
            </a:r>
            <a:r>
              <a:rPr lang="ru-RU" sz="1400" dirty="0" smtClean="0">
                <a:solidFill>
                  <a:schemeClr val="accent1">
                    <a:lumMod val="75000"/>
                  </a:schemeClr>
                </a:solidFill>
              </a:rPr>
              <a:t>и др.</a:t>
            </a:r>
          </a:p>
          <a:p>
            <a:pPr algn="ctr">
              <a:defRPr/>
            </a:pPr>
            <a:r>
              <a:rPr lang="ru-RU" sz="1400" dirty="0" smtClean="0">
                <a:solidFill>
                  <a:schemeClr val="accent1">
                    <a:lumMod val="75000"/>
                  </a:schemeClr>
                </a:solidFill>
              </a:rPr>
              <a:t>(Филиппины)</a:t>
            </a:r>
            <a:endParaRPr lang="en-GB" sz="1200" dirty="0">
              <a:solidFill>
                <a:schemeClr val="accent1">
                  <a:lumMod val="75000"/>
                </a:schemeClr>
              </a:solidFill>
            </a:endParaRPr>
          </a:p>
        </p:txBody>
      </p:sp>
      <p:grpSp>
        <p:nvGrpSpPr>
          <p:cNvPr id="7" name="Group 6"/>
          <p:cNvGrpSpPr/>
          <p:nvPr/>
        </p:nvGrpSpPr>
        <p:grpSpPr>
          <a:xfrm>
            <a:off x="3573650" y="1247474"/>
            <a:ext cx="779382" cy="954586"/>
            <a:chOff x="1942838" y="3246228"/>
            <a:chExt cx="995673" cy="1338404"/>
          </a:xfrm>
        </p:grpSpPr>
        <p:sp>
          <p:nvSpPr>
            <p:cNvPr id="8" name="Snip Single Corner Rectangle 7"/>
            <p:cNvSpPr/>
            <p:nvPr/>
          </p:nvSpPr>
          <p:spPr bwMode="auto">
            <a:xfrm>
              <a:off x="1983475" y="3283545"/>
              <a:ext cx="914400" cy="1301087"/>
            </a:xfrm>
            <a:prstGeom prst="snip1Rect">
              <a:avLst/>
            </a:prstGeom>
            <a:solidFill>
              <a:schemeClr val="accent1">
                <a:lumMod val="20000"/>
                <a:lumOff val="80000"/>
              </a:schemeClr>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8900" indent="-88900" algn="r" fontAlgn="base">
                <a:lnSpc>
                  <a:spcPct val="130000"/>
                </a:lnSpc>
                <a:spcBef>
                  <a:spcPct val="0"/>
                </a:spcBef>
                <a:spcAft>
                  <a:spcPct val="0"/>
                </a:spcAft>
                <a:buClr>
                  <a:srgbClr val="000000"/>
                </a:buClr>
              </a:pPr>
              <a:endParaRPr lang="en-US" sz="1400">
                <a:latin typeface="Calibri" pitchFamily="34" charset="0"/>
              </a:endParaRPr>
            </a:p>
          </p:txBody>
        </p:sp>
        <p:cxnSp>
          <p:nvCxnSpPr>
            <p:cNvPr id="9" name="Straight Connector 8"/>
            <p:cNvCxnSpPr/>
            <p:nvPr/>
          </p:nvCxnSpPr>
          <p:spPr bwMode="auto">
            <a:xfrm>
              <a:off x="1983475" y="3642937"/>
              <a:ext cx="914400" cy="0"/>
            </a:xfrm>
            <a:prstGeom prst="line">
              <a:avLst/>
            </a:prstGeom>
            <a:solidFill>
              <a:schemeClr val="bg1"/>
            </a:solidFill>
            <a:ln w="19050" cap="flat" cmpd="sng" algn="ctr">
              <a:solidFill>
                <a:schemeClr val="accent1"/>
              </a:solidFill>
              <a:prstDash val="solid"/>
              <a:round/>
              <a:headEnd type="none" w="med" len="med"/>
              <a:tailEnd type="none" w="med" len="med"/>
            </a:ln>
            <a:effectLst/>
          </p:spPr>
        </p:cxnSp>
        <p:cxnSp>
          <p:nvCxnSpPr>
            <p:cNvPr id="10" name="Straight Connector 9"/>
            <p:cNvCxnSpPr/>
            <p:nvPr/>
          </p:nvCxnSpPr>
          <p:spPr bwMode="auto">
            <a:xfrm>
              <a:off x="2121090" y="4277556"/>
              <a:ext cx="639171" cy="0"/>
            </a:xfrm>
            <a:prstGeom prst="line">
              <a:avLst/>
            </a:prstGeom>
            <a:solidFill>
              <a:schemeClr val="bg1"/>
            </a:solidFill>
            <a:ln w="19050" cap="flat" cmpd="sng" algn="ctr">
              <a:solidFill>
                <a:schemeClr val="accent1"/>
              </a:solidFill>
              <a:prstDash val="solid"/>
              <a:round/>
              <a:headEnd type="none" w="med" len="med"/>
              <a:tailEnd type="none" w="med" len="med"/>
            </a:ln>
            <a:effectLst/>
          </p:spPr>
        </p:cxnSp>
        <p:cxnSp>
          <p:nvCxnSpPr>
            <p:cNvPr id="11" name="Straight Connector 10"/>
            <p:cNvCxnSpPr/>
            <p:nvPr/>
          </p:nvCxnSpPr>
          <p:spPr bwMode="auto">
            <a:xfrm>
              <a:off x="2121089" y="4143354"/>
              <a:ext cx="639171" cy="0"/>
            </a:xfrm>
            <a:prstGeom prst="line">
              <a:avLst/>
            </a:prstGeom>
            <a:solidFill>
              <a:schemeClr val="bg1"/>
            </a:solidFill>
            <a:ln w="19050" cap="flat" cmpd="sng" algn="ctr">
              <a:solidFill>
                <a:schemeClr val="accent1"/>
              </a:solidFill>
              <a:prstDash val="solid"/>
              <a:round/>
              <a:headEnd type="none" w="med" len="med"/>
              <a:tailEnd type="none" w="med" len="med"/>
            </a:ln>
            <a:effectLst/>
          </p:spPr>
        </p:cxnSp>
        <p:cxnSp>
          <p:nvCxnSpPr>
            <p:cNvPr id="12" name="Straight Connector 11"/>
            <p:cNvCxnSpPr/>
            <p:nvPr/>
          </p:nvCxnSpPr>
          <p:spPr bwMode="auto">
            <a:xfrm>
              <a:off x="2121090" y="4015974"/>
              <a:ext cx="639171" cy="0"/>
            </a:xfrm>
            <a:prstGeom prst="line">
              <a:avLst/>
            </a:prstGeom>
            <a:solidFill>
              <a:schemeClr val="bg1"/>
            </a:solidFill>
            <a:ln w="19050" cap="flat" cmpd="sng" algn="ctr">
              <a:solidFill>
                <a:schemeClr val="accent1"/>
              </a:solidFill>
              <a:prstDash val="solid"/>
              <a:round/>
              <a:headEnd type="none" w="med" len="med"/>
              <a:tailEnd type="none" w="med" len="med"/>
            </a:ln>
            <a:effectLst/>
          </p:spPr>
        </p:cxnSp>
        <p:cxnSp>
          <p:nvCxnSpPr>
            <p:cNvPr id="13" name="Straight Connector 12"/>
            <p:cNvCxnSpPr/>
            <p:nvPr/>
          </p:nvCxnSpPr>
          <p:spPr bwMode="auto">
            <a:xfrm>
              <a:off x="2106305" y="3902243"/>
              <a:ext cx="639171" cy="0"/>
            </a:xfrm>
            <a:prstGeom prst="line">
              <a:avLst/>
            </a:prstGeom>
            <a:solidFill>
              <a:schemeClr val="bg1"/>
            </a:solidFill>
            <a:ln w="19050" cap="flat" cmpd="sng" algn="ctr">
              <a:solidFill>
                <a:schemeClr val="accent1"/>
              </a:solidFill>
              <a:prstDash val="solid"/>
              <a:round/>
              <a:headEnd type="none" w="med" len="med"/>
              <a:tailEnd type="none" w="med" len="med"/>
            </a:ln>
            <a:effectLst/>
          </p:spPr>
        </p:cxnSp>
        <p:sp>
          <p:nvSpPr>
            <p:cNvPr id="14" name="TextBox 13"/>
            <p:cNvSpPr txBox="1"/>
            <p:nvPr/>
          </p:nvSpPr>
          <p:spPr>
            <a:xfrm>
              <a:off x="1942838" y="3246228"/>
              <a:ext cx="995673" cy="431527"/>
            </a:xfrm>
            <a:prstGeom prst="rect">
              <a:avLst/>
            </a:prstGeom>
            <a:noFill/>
          </p:spPr>
          <p:txBody>
            <a:bodyPr wrap="none" rtlCol="0">
              <a:spAutoFit/>
            </a:bodyPr>
            <a:lstStyle/>
            <a:p>
              <a:r>
                <a:rPr lang="ru-RU" sz="1400" dirty="0" smtClean="0">
                  <a:solidFill>
                    <a:schemeClr val="accent1">
                      <a:lumMod val="75000"/>
                    </a:schemeClr>
                  </a:solidFill>
                </a:rPr>
                <a:t>Запрос</a:t>
              </a:r>
              <a:endParaRPr lang="en-US" sz="1400" dirty="0">
                <a:solidFill>
                  <a:schemeClr val="accent1">
                    <a:lumMod val="75000"/>
                  </a:schemeClr>
                </a:solidFill>
              </a:endParaRPr>
            </a:p>
          </p:txBody>
        </p:sp>
      </p:grpSp>
      <p:sp>
        <p:nvSpPr>
          <p:cNvPr id="16" name="Rectangle 15"/>
          <p:cNvSpPr/>
          <p:nvPr/>
        </p:nvSpPr>
        <p:spPr>
          <a:xfrm>
            <a:off x="4289591" y="838200"/>
            <a:ext cx="2263609" cy="74118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smtClean="0">
                <a:solidFill>
                  <a:schemeClr val="accent1">
                    <a:lumMod val="75000"/>
                  </a:schemeClr>
                </a:solidFill>
              </a:rPr>
              <a:t>Отсутствует доступ, что-то не работает: </a:t>
            </a:r>
            <a:r>
              <a:rPr lang="en-GB" sz="1200" dirty="0" smtClean="0">
                <a:solidFill>
                  <a:schemeClr val="accent1">
                    <a:lumMod val="75000"/>
                  </a:schemeClr>
                </a:solidFill>
              </a:rPr>
              <a:t>nlinfo@elsevier.com </a:t>
            </a:r>
            <a:r>
              <a:rPr lang="ru-RU" sz="1200" dirty="0" smtClean="0">
                <a:solidFill>
                  <a:schemeClr val="accent1">
                    <a:lumMod val="75000"/>
                  </a:schemeClr>
                </a:solidFill>
              </a:rPr>
              <a:t>или заполнение </a:t>
            </a:r>
            <a:r>
              <a:rPr lang="en-GB" sz="1200" dirty="0" smtClean="0">
                <a:solidFill>
                  <a:schemeClr val="accent1">
                    <a:lumMod val="75000"/>
                  </a:schemeClr>
                </a:solidFill>
              </a:rPr>
              <a:t>online </a:t>
            </a:r>
            <a:r>
              <a:rPr lang="ru-RU" sz="1200" dirty="0" smtClean="0">
                <a:solidFill>
                  <a:schemeClr val="accent1">
                    <a:lumMod val="75000"/>
                  </a:schemeClr>
                </a:solidFill>
              </a:rPr>
              <a:t>формы</a:t>
            </a:r>
            <a:endParaRPr lang="en-GB" sz="1100" dirty="0">
              <a:solidFill>
                <a:schemeClr val="accent1">
                  <a:lumMod val="75000"/>
                </a:schemeClr>
              </a:solidFill>
            </a:endParaRPr>
          </a:p>
        </p:txBody>
      </p:sp>
      <p:cxnSp>
        <p:nvCxnSpPr>
          <p:cNvPr id="18" name="Straight Arrow Connector 17"/>
          <p:cNvCxnSpPr>
            <a:stCxn id="8" idx="1"/>
          </p:cNvCxnSpPr>
          <p:nvPr/>
        </p:nvCxnSpPr>
        <p:spPr>
          <a:xfrm>
            <a:off x="3963341" y="2202060"/>
            <a:ext cx="0" cy="52289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457199" y="3832957"/>
            <a:ext cx="2995449" cy="6696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dirty="0" smtClean="0">
                <a:solidFill>
                  <a:schemeClr val="accent1">
                    <a:lumMod val="75000"/>
                  </a:schemeClr>
                </a:solidFill>
              </a:rPr>
              <a:t>Content Service Desk</a:t>
            </a:r>
            <a:r>
              <a:rPr lang="ru-RU" sz="1400" dirty="0" smtClean="0">
                <a:solidFill>
                  <a:schemeClr val="accent1">
                    <a:lumMod val="75000"/>
                  </a:schemeClr>
                </a:solidFill>
              </a:rPr>
              <a:t>/Служба по работе с содержанием</a:t>
            </a:r>
            <a:endParaRPr lang="en-GB" sz="1400" dirty="0" smtClean="0">
              <a:solidFill>
                <a:schemeClr val="accent1">
                  <a:lumMod val="75000"/>
                </a:schemeClr>
              </a:solidFill>
            </a:endParaRPr>
          </a:p>
          <a:p>
            <a:pPr algn="ctr">
              <a:defRPr/>
            </a:pPr>
            <a:r>
              <a:rPr lang="en-GB" sz="1400" dirty="0" smtClean="0">
                <a:solidFill>
                  <a:schemeClr val="accent1">
                    <a:lumMod val="75000"/>
                  </a:schemeClr>
                </a:solidFill>
              </a:rPr>
              <a:t>(</a:t>
            </a:r>
            <a:r>
              <a:rPr lang="ru-RU" sz="1400" dirty="0" err="1" smtClean="0">
                <a:solidFill>
                  <a:schemeClr val="accent1">
                    <a:lumMod val="75000"/>
                  </a:schemeClr>
                </a:solidFill>
              </a:rPr>
              <a:t>Ченнай</a:t>
            </a:r>
            <a:r>
              <a:rPr lang="en-GB" sz="1400" dirty="0" smtClean="0">
                <a:solidFill>
                  <a:schemeClr val="accent1">
                    <a:lumMod val="75000"/>
                  </a:schemeClr>
                </a:solidFill>
              </a:rPr>
              <a:t>)</a:t>
            </a:r>
            <a:endParaRPr lang="en-GB" sz="1200" dirty="0">
              <a:solidFill>
                <a:schemeClr val="accent1">
                  <a:lumMod val="75000"/>
                </a:schemeClr>
              </a:solidFill>
            </a:endParaRPr>
          </a:p>
        </p:txBody>
      </p:sp>
      <p:sp>
        <p:nvSpPr>
          <p:cNvPr id="20" name="Rectangle 19"/>
          <p:cNvSpPr/>
          <p:nvPr/>
        </p:nvSpPr>
        <p:spPr>
          <a:xfrm>
            <a:off x="5469224" y="3805295"/>
            <a:ext cx="3044155" cy="69726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dirty="0" err="1" smtClean="0">
                <a:solidFill>
                  <a:schemeClr val="accent1">
                    <a:lumMod val="75000"/>
                  </a:schemeClr>
                </a:solidFill>
              </a:rPr>
              <a:t>ScopusAuthorFeedback</a:t>
            </a:r>
            <a:r>
              <a:rPr lang="en-GB" sz="1400" dirty="0" smtClean="0">
                <a:solidFill>
                  <a:schemeClr val="accent1">
                    <a:lumMod val="75000"/>
                  </a:schemeClr>
                </a:solidFill>
              </a:rPr>
              <a:t> </a:t>
            </a:r>
            <a:r>
              <a:rPr lang="ru-RU" sz="1400" dirty="0">
                <a:solidFill>
                  <a:schemeClr val="accent1">
                    <a:lumMod val="75000"/>
                  </a:schemeClr>
                </a:solidFill>
              </a:rPr>
              <a:t>/</a:t>
            </a:r>
            <a:r>
              <a:rPr lang="ru-RU" sz="1400" dirty="0" smtClean="0">
                <a:solidFill>
                  <a:schemeClr val="accent1">
                    <a:lumMod val="75000"/>
                  </a:schemeClr>
                </a:solidFill>
              </a:rPr>
              <a:t>Служба корректировки профилей</a:t>
            </a:r>
          </a:p>
          <a:p>
            <a:pPr algn="ctr">
              <a:defRPr/>
            </a:pPr>
            <a:r>
              <a:rPr lang="ru-RU" sz="1400" dirty="0" smtClean="0">
                <a:solidFill>
                  <a:schemeClr val="accent1">
                    <a:lumMod val="75000"/>
                  </a:schemeClr>
                </a:solidFill>
              </a:rPr>
              <a:t>(</a:t>
            </a:r>
            <a:r>
              <a:rPr lang="ru-RU" sz="1400" dirty="0" err="1" smtClean="0">
                <a:solidFill>
                  <a:schemeClr val="accent1">
                    <a:lumMod val="75000"/>
                  </a:schemeClr>
                </a:solidFill>
              </a:rPr>
              <a:t>Бангалор</a:t>
            </a:r>
            <a:r>
              <a:rPr lang="ru-RU" sz="1400" dirty="0" smtClean="0">
                <a:solidFill>
                  <a:schemeClr val="accent1">
                    <a:lumMod val="75000"/>
                  </a:schemeClr>
                </a:solidFill>
              </a:rPr>
              <a:t> - Амстердам)</a:t>
            </a:r>
            <a:endParaRPr lang="en-GB" sz="1200" dirty="0">
              <a:solidFill>
                <a:schemeClr val="accent1">
                  <a:lumMod val="75000"/>
                </a:schemeClr>
              </a:solidFill>
            </a:endParaRPr>
          </a:p>
        </p:txBody>
      </p:sp>
      <p:grpSp>
        <p:nvGrpSpPr>
          <p:cNvPr id="21" name="Group 20"/>
          <p:cNvGrpSpPr/>
          <p:nvPr/>
        </p:nvGrpSpPr>
        <p:grpSpPr>
          <a:xfrm>
            <a:off x="1192778" y="2304628"/>
            <a:ext cx="779382" cy="954586"/>
            <a:chOff x="1942838" y="3246228"/>
            <a:chExt cx="995673" cy="1338404"/>
          </a:xfrm>
        </p:grpSpPr>
        <p:sp>
          <p:nvSpPr>
            <p:cNvPr id="22" name="Snip Single Corner Rectangle 21"/>
            <p:cNvSpPr/>
            <p:nvPr/>
          </p:nvSpPr>
          <p:spPr bwMode="auto">
            <a:xfrm>
              <a:off x="1983475" y="3283545"/>
              <a:ext cx="914400" cy="1301087"/>
            </a:xfrm>
            <a:prstGeom prst="snip1Rect">
              <a:avLst/>
            </a:prstGeom>
            <a:solidFill>
              <a:schemeClr val="accent1">
                <a:lumMod val="20000"/>
                <a:lumOff val="80000"/>
              </a:schemeClr>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8900" indent="-88900" algn="r" fontAlgn="base">
                <a:lnSpc>
                  <a:spcPct val="130000"/>
                </a:lnSpc>
                <a:spcBef>
                  <a:spcPct val="0"/>
                </a:spcBef>
                <a:spcAft>
                  <a:spcPct val="0"/>
                </a:spcAft>
                <a:buClr>
                  <a:srgbClr val="000000"/>
                </a:buClr>
              </a:pPr>
              <a:endParaRPr lang="en-US" sz="1400">
                <a:latin typeface="Calibri" pitchFamily="34" charset="0"/>
              </a:endParaRPr>
            </a:p>
          </p:txBody>
        </p:sp>
        <p:cxnSp>
          <p:nvCxnSpPr>
            <p:cNvPr id="23" name="Straight Connector 22"/>
            <p:cNvCxnSpPr/>
            <p:nvPr/>
          </p:nvCxnSpPr>
          <p:spPr bwMode="auto">
            <a:xfrm>
              <a:off x="1983475" y="3642937"/>
              <a:ext cx="914400" cy="0"/>
            </a:xfrm>
            <a:prstGeom prst="line">
              <a:avLst/>
            </a:prstGeom>
            <a:solidFill>
              <a:schemeClr val="bg1"/>
            </a:solidFill>
            <a:ln w="19050" cap="flat" cmpd="sng" algn="ctr">
              <a:solidFill>
                <a:schemeClr val="accent1"/>
              </a:solidFill>
              <a:prstDash val="solid"/>
              <a:round/>
              <a:headEnd type="none" w="med" len="med"/>
              <a:tailEnd type="none" w="med" len="med"/>
            </a:ln>
            <a:effectLst/>
          </p:spPr>
        </p:cxnSp>
        <p:cxnSp>
          <p:nvCxnSpPr>
            <p:cNvPr id="24" name="Straight Connector 23"/>
            <p:cNvCxnSpPr/>
            <p:nvPr/>
          </p:nvCxnSpPr>
          <p:spPr bwMode="auto">
            <a:xfrm>
              <a:off x="2121090" y="4277556"/>
              <a:ext cx="639171" cy="0"/>
            </a:xfrm>
            <a:prstGeom prst="line">
              <a:avLst/>
            </a:prstGeom>
            <a:solidFill>
              <a:schemeClr val="bg1"/>
            </a:solidFill>
            <a:ln w="19050" cap="flat" cmpd="sng" algn="ctr">
              <a:solidFill>
                <a:schemeClr val="accent1"/>
              </a:solidFill>
              <a:prstDash val="solid"/>
              <a:round/>
              <a:headEnd type="none" w="med" len="med"/>
              <a:tailEnd type="none" w="med" len="med"/>
            </a:ln>
            <a:effectLst/>
          </p:spPr>
        </p:cxnSp>
        <p:cxnSp>
          <p:nvCxnSpPr>
            <p:cNvPr id="25" name="Straight Connector 24"/>
            <p:cNvCxnSpPr/>
            <p:nvPr/>
          </p:nvCxnSpPr>
          <p:spPr bwMode="auto">
            <a:xfrm>
              <a:off x="2121089" y="4143354"/>
              <a:ext cx="639171" cy="0"/>
            </a:xfrm>
            <a:prstGeom prst="line">
              <a:avLst/>
            </a:prstGeom>
            <a:solidFill>
              <a:schemeClr val="bg1"/>
            </a:solidFill>
            <a:ln w="19050" cap="flat" cmpd="sng" algn="ctr">
              <a:solidFill>
                <a:schemeClr val="accent1"/>
              </a:solidFill>
              <a:prstDash val="solid"/>
              <a:round/>
              <a:headEnd type="none" w="med" len="med"/>
              <a:tailEnd type="none" w="med" len="med"/>
            </a:ln>
            <a:effectLst/>
          </p:spPr>
        </p:cxnSp>
        <p:cxnSp>
          <p:nvCxnSpPr>
            <p:cNvPr id="26" name="Straight Connector 25"/>
            <p:cNvCxnSpPr/>
            <p:nvPr/>
          </p:nvCxnSpPr>
          <p:spPr bwMode="auto">
            <a:xfrm>
              <a:off x="2121090" y="4015974"/>
              <a:ext cx="639171" cy="0"/>
            </a:xfrm>
            <a:prstGeom prst="line">
              <a:avLst/>
            </a:prstGeom>
            <a:solidFill>
              <a:schemeClr val="bg1"/>
            </a:solidFill>
            <a:ln w="19050" cap="flat" cmpd="sng" algn="ctr">
              <a:solidFill>
                <a:schemeClr val="accent1"/>
              </a:solidFill>
              <a:prstDash val="solid"/>
              <a:round/>
              <a:headEnd type="none" w="med" len="med"/>
              <a:tailEnd type="none" w="med" len="med"/>
            </a:ln>
            <a:effectLst/>
          </p:spPr>
        </p:cxnSp>
        <p:cxnSp>
          <p:nvCxnSpPr>
            <p:cNvPr id="27" name="Straight Connector 26"/>
            <p:cNvCxnSpPr/>
            <p:nvPr/>
          </p:nvCxnSpPr>
          <p:spPr bwMode="auto">
            <a:xfrm>
              <a:off x="2106305" y="3902243"/>
              <a:ext cx="639171" cy="0"/>
            </a:xfrm>
            <a:prstGeom prst="line">
              <a:avLst/>
            </a:prstGeom>
            <a:solidFill>
              <a:schemeClr val="bg1"/>
            </a:solidFill>
            <a:ln w="19050" cap="flat" cmpd="sng" algn="ctr">
              <a:solidFill>
                <a:schemeClr val="accent1"/>
              </a:solidFill>
              <a:prstDash val="solid"/>
              <a:round/>
              <a:headEnd type="none" w="med" len="med"/>
              <a:tailEnd type="none" w="med" len="med"/>
            </a:ln>
            <a:effectLst/>
          </p:spPr>
        </p:cxnSp>
        <p:sp>
          <p:nvSpPr>
            <p:cNvPr id="28" name="TextBox 27"/>
            <p:cNvSpPr txBox="1"/>
            <p:nvPr/>
          </p:nvSpPr>
          <p:spPr>
            <a:xfrm>
              <a:off x="1942838" y="3246228"/>
              <a:ext cx="995673" cy="431527"/>
            </a:xfrm>
            <a:prstGeom prst="rect">
              <a:avLst/>
            </a:prstGeom>
            <a:noFill/>
          </p:spPr>
          <p:txBody>
            <a:bodyPr wrap="none" rtlCol="0">
              <a:spAutoFit/>
            </a:bodyPr>
            <a:lstStyle/>
            <a:p>
              <a:r>
                <a:rPr lang="ru-RU" sz="1400" dirty="0" smtClean="0">
                  <a:solidFill>
                    <a:schemeClr val="accent1">
                      <a:lumMod val="75000"/>
                    </a:schemeClr>
                  </a:solidFill>
                </a:rPr>
                <a:t>Запрос</a:t>
              </a:r>
              <a:endParaRPr lang="en-US" sz="1400" dirty="0">
                <a:solidFill>
                  <a:schemeClr val="accent1">
                    <a:lumMod val="75000"/>
                  </a:schemeClr>
                </a:solidFill>
              </a:endParaRPr>
            </a:p>
          </p:txBody>
        </p:sp>
      </p:grpSp>
      <p:cxnSp>
        <p:nvCxnSpPr>
          <p:cNvPr id="29" name="Straight Arrow Connector 28"/>
          <p:cNvCxnSpPr>
            <a:stCxn id="22" idx="1"/>
          </p:cNvCxnSpPr>
          <p:nvPr/>
        </p:nvCxnSpPr>
        <p:spPr>
          <a:xfrm>
            <a:off x="1582469" y="3259214"/>
            <a:ext cx="0" cy="52289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30" name="Group 29"/>
          <p:cNvGrpSpPr/>
          <p:nvPr/>
        </p:nvGrpSpPr>
        <p:grpSpPr>
          <a:xfrm>
            <a:off x="6879153" y="2247659"/>
            <a:ext cx="779382" cy="954586"/>
            <a:chOff x="1942838" y="3246228"/>
            <a:chExt cx="995673" cy="1338404"/>
          </a:xfrm>
        </p:grpSpPr>
        <p:sp>
          <p:nvSpPr>
            <p:cNvPr id="31" name="Snip Single Corner Rectangle 30"/>
            <p:cNvSpPr/>
            <p:nvPr/>
          </p:nvSpPr>
          <p:spPr bwMode="auto">
            <a:xfrm>
              <a:off x="1983475" y="3283545"/>
              <a:ext cx="914400" cy="1301087"/>
            </a:xfrm>
            <a:prstGeom prst="snip1Rect">
              <a:avLst/>
            </a:prstGeom>
            <a:solidFill>
              <a:schemeClr val="accent1">
                <a:lumMod val="20000"/>
                <a:lumOff val="80000"/>
              </a:schemeClr>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8900" indent="-88900" algn="r" fontAlgn="base">
                <a:lnSpc>
                  <a:spcPct val="130000"/>
                </a:lnSpc>
                <a:spcBef>
                  <a:spcPct val="0"/>
                </a:spcBef>
                <a:spcAft>
                  <a:spcPct val="0"/>
                </a:spcAft>
                <a:buClr>
                  <a:srgbClr val="000000"/>
                </a:buClr>
              </a:pPr>
              <a:endParaRPr lang="en-US" sz="1400">
                <a:latin typeface="Calibri" pitchFamily="34" charset="0"/>
              </a:endParaRPr>
            </a:p>
          </p:txBody>
        </p:sp>
        <p:cxnSp>
          <p:nvCxnSpPr>
            <p:cNvPr id="32" name="Straight Connector 31"/>
            <p:cNvCxnSpPr/>
            <p:nvPr/>
          </p:nvCxnSpPr>
          <p:spPr bwMode="auto">
            <a:xfrm>
              <a:off x="1983475" y="3642937"/>
              <a:ext cx="914400" cy="0"/>
            </a:xfrm>
            <a:prstGeom prst="line">
              <a:avLst/>
            </a:prstGeom>
            <a:solidFill>
              <a:schemeClr val="bg1"/>
            </a:solidFill>
            <a:ln w="19050" cap="flat" cmpd="sng" algn="ctr">
              <a:solidFill>
                <a:schemeClr val="accent1"/>
              </a:solidFill>
              <a:prstDash val="solid"/>
              <a:round/>
              <a:headEnd type="none" w="med" len="med"/>
              <a:tailEnd type="none" w="med" len="med"/>
            </a:ln>
            <a:effectLst/>
          </p:spPr>
        </p:cxnSp>
        <p:cxnSp>
          <p:nvCxnSpPr>
            <p:cNvPr id="33" name="Straight Connector 32"/>
            <p:cNvCxnSpPr/>
            <p:nvPr/>
          </p:nvCxnSpPr>
          <p:spPr bwMode="auto">
            <a:xfrm>
              <a:off x="2121090" y="4277556"/>
              <a:ext cx="639171" cy="0"/>
            </a:xfrm>
            <a:prstGeom prst="line">
              <a:avLst/>
            </a:prstGeom>
            <a:solidFill>
              <a:schemeClr val="bg1"/>
            </a:solidFill>
            <a:ln w="19050" cap="flat" cmpd="sng" algn="ctr">
              <a:solidFill>
                <a:schemeClr val="accent1"/>
              </a:solidFill>
              <a:prstDash val="solid"/>
              <a:round/>
              <a:headEnd type="none" w="med" len="med"/>
              <a:tailEnd type="none" w="med" len="med"/>
            </a:ln>
            <a:effectLst/>
          </p:spPr>
        </p:cxnSp>
        <p:cxnSp>
          <p:nvCxnSpPr>
            <p:cNvPr id="34" name="Straight Connector 33"/>
            <p:cNvCxnSpPr/>
            <p:nvPr/>
          </p:nvCxnSpPr>
          <p:spPr bwMode="auto">
            <a:xfrm>
              <a:off x="2121089" y="4143354"/>
              <a:ext cx="639171" cy="0"/>
            </a:xfrm>
            <a:prstGeom prst="line">
              <a:avLst/>
            </a:prstGeom>
            <a:solidFill>
              <a:schemeClr val="bg1"/>
            </a:solidFill>
            <a:ln w="19050" cap="flat" cmpd="sng" algn="ctr">
              <a:solidFill>
                <a:schemeClr val="accent1"/>
              </a:solidFill>
              <a:prstDash val="solid"/>
              <a:round/>
              <a:headEnd type="none" w="med" len="med"/>
              <a:tailEnd type="none" w="med" len="med"/>
            </a:ln>
            <a:effectLst/>
          </p:spPr>
        </p:cxnSp>
        <p:cxnSp>
          <p:nvCxnSpPr>
            <p:cNvPr id="35" name="Straight Connector 34"/>
            <p:cNvCxnSpPr/>
            <p:nvPr/>
          </p:nvCxnSpPr>
          <p:spPr bwMode="auto">
            <a:xfrm>
              <a:off x="2121090" y="4015974"/>
              <a:ext cx="639171" cy="0"/>
            </a:xfrm>
            <a:prstGeom prst="line">
              <a:avLst/>
            </a:prstGeom>
            <a:solidFill>
              <a:schemeClr val="bg1"/>
            </a:solidFill>
            <a:ln w="19050" cap="flat" cmpd="sng" algn="ctr">
              <a:solidFill>
                <a:schemeClr val="accent1"/>
              </a:solidFill>
              <a:prstDash val="solid"/>
              <a:round/>
              <a:headEnd type="none" w="med" len="med"/>
              <a:tailEnd type="none" w="med" len="med"/>
            </a:ln>
            <a:effectLst/>
          </p:spPr>
        </p:cxnSp>
        <p:cxnSp>
          <p:nvCxnSpPr>
            <p:cNvPr id="36" name="Straight Connector 35"/>
            <p:cNvCxnSpPr/>
            <p:nvPr/>
          </p:nvCxnSpPr>
          <p:spPr bwMode="auto">
            <a:xfrm>
              <a:off x="2106305" y="3902243"/>
              <a:ext cx="639171" cy="0"/>
            </a:xfrm>
            <a:prstGeom prst="line">
              <a:avLst/>
            </a:prstGeom>
            <a:solidFill>
              <a:schemeClr val="bg1"/>
            </a:solidFill>
            <a:ln w="19050" cap="flat" cmpd="sng" algn="ctr">
              <a:solidFill>
                <a:schemeClr val="accent1"/>
              </a:solidFill>
              <a:prstDash val="solid"/>
              <a:round/>
              <a:headEnd type="none" w="med" len="med"/>
              <a:tailEnd type="none" w="med" len="med"/>
            </a:ln>
            <a:effectLst/>
          </p:spPr>
        </p:cxnSp>
        <p:sp>
          <p:nvSpPr>
            <p:cNvPr id="37" name="TextBox 36"/>
            <p:cNvSpPr txBox="1"/>
            <p:nvPr/>
          </p:nvSpPr>
          <p:spPr>
            <a:xfrm>
              <a:off x="1942838" y="3246228"/>
              <a:ext cx="995673" cy="431527"/>
            </a:xfrm>
            <a:prstGeom prst="rect">
              <a:avLst/>
            </a:prstGeom>
            <a:noFill/>
          </p:spPr>
          <p:txBody>
            <a:bodyPr wrap="none" rtlCol="0">
              <a:spAutoFit/>
            </a:bodyPr>
            <a:lstStyle/>
            <a:p>
              <a:r>
                <a:rPr lang="ru-RU" sz="1400" dirty="0" smtClean="0">
                  <a:solidFill>
                    <a:schemeClr val="accent1">
                      <a:lumMod val="75000"/>
                    </a:schemeClr>
                  </a:solidFill>
                </a:rPr>
                <a:t>Запрос</a:t>
              </a:r>
              <a:endParaRPr lang="en-US" sz="1400" dirty="0">
                <a:solidFill>
                  <a:schemeClr val="accent1">
                    <a:lumMod val="75000"/>
                  </a:schemeClr>
                </a:solidFill>
              </a:endParaRPr>
            </a:p>
          </p:txBody>
        </p:sp>
      </p:grpSp>
      <p:cxnSp>
        <p:nvCxnSpPr>
          <p:cNvPr id="38" name="Straight Arrow Connector 37"/>
          <p:cNvCxnSpPr>
            <a:stCxn id="31" idx="1"/>
          </p:cNvCxnSpPr>
          <p:nvPr/>
        </p:nvCxnSpPr>
        <p:spPr>
          <a:xfrm>
            <a:off x="7268844" y="3202245"/>
            <a:ext cx="0" cy="52289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9" name="Rectangle 38"/>
          <p:cNvSpPr/>
          <p:nvPr/>
        </p:nvSpPr>
        <p:spPr>
          <a:xfrm>
            <a:off x="0" y="1579389"/>
            <a:ext cx="3006898" cy="61588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dirty="0" smtClean="0">
                <a:solidFill>
                  <a:schemeClr val="accent1">
                    <a:lumMod val="75000"/>
                  </a:schemeClr>
                </a:solidFill>
              </a:rPr>
              <a:t>Запрос на корректировку текста через </a:t>
            </a:r>
            <a:r>
              <a:rPr lang="en-US" sz="1400" dirty="0" smtClean="0">
                <a:solidFill>
                  <a:schemeClr val="accent1">
                    <a:lumMod val="75000"/>
                  </a:schemeClr>
                </a:solidFill>
              </a:rPr>
              <a:t>BDcontenthelpdesk@elsevier.com</a:t>
            </a:r>
            <a:endParaRPr lang="en-GB" sz="1200" dirty="0">
              <a:solidFill>
                <a:schemeClr val="accent1">
                  <a:lumMod val="75000"/>
                </a:schemeClr>
              </a:solidFill>
            </a:endParaRPr>
          </a:p>
        </p:txBody>
      </p:sp>
      <p:cxnSp>
        <p:nvCxnSpPr>
          <p:cNvPr id="42" name="Straight Arrow Connector 41"/>
          <p:cNvCxnSpPr/>
          <p:nvPr/>
        </p:nvCxnSpPr>
        <p:spPr>
          <a:xfrm flipH="1">
            <a:off x="3006898" y="3504497"/>
            <a:ext cx="512780" cy="2846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a:off x="4966138" y="3520660"/>
            <a:ext cx="777194" cy="26144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4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136" y="5278746"/>
            <a:ext cx="1117580" cy="857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6" name="Rectangle 45"/>
          <p:cNvSpPr/>
          <p:nvPr/>
        </p:nvSpPr>
        <p:spPr>
          <a:xfrm>
            <a:off x="593427" y="6051541"/>
            <a:ext cx="962251" cy="307777"/>
          </a:xfrm>
          <a:prstGeom prst="rect">
            <a:avLst/>
          </a:prstGeom>
        </p:spPr>
        <p:txBody>
          <a:bodyPr wrap="none">
            <a:spAutoFit/>
          </a:bodyPr>
          <a:lstStyle/>
          <a:p>
            <a:pPr algn="ctr"/>
            <a:r>
              <a:rPr lang="ru-RU" sz="1400" dirty="0" smtClean="0">
                <a:solidFill>
                  <a:schemeClr val="accent1">
                    <a:lumMod val="75000"/>
                  </a:schemeClr>
                </a:solidFill>
              </a:rPr>
              <a:t>Издатель</a:t>
            </a:r>
            <a:endParaRPr lang="en-US" sz="1400" dirty="0"/>
          </a:p>
        </p:txBody>
      </p:sp>
      <p:sp>
        <p:nvSpPr>
          <p:cNvPr id="47" name="Flowchart: Magnetic Disk 46"/>
          <p:cNvSpPr/>
          <p:nvPr/>
        </p:nvSpPr>
        <p:spPr>
          <a:xfrm>
            <a:off x="2580542" y="5253065"/>
            <a:ext cx="1239716" cy="1032439"/>
          </a:xfrm>
          <a:prstGeom prst="flowChartMagneticDisk">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1600" dirty="0" smtClean="0"/>
              <a:t>OPSBANK</a:t>
            </a:r>
            <a:endParaRPr lang="en-US" sz="1600" dirty="0"/>
          </a:p>
        </p:txBody>
      </p:sp>
      <p:cxnSp>
        <p:nvCxnSpPr>
          <p:cNvPr id="49" name="Straight Arrow Connector 48"/>
          <p:cNvCxnSpPr>
            <a:stCxn id="20" idx="1"/>
            <a:endCxn id="19" idx="3"/>
          </p:cNvCxnSpPr>
          <p:nvPr/>
        </p:nvCxnSpPr>
        <p:spPr>
          <a:xfrm flipH="1">
            <a:off x="3452648" y="4153926"/>
            <a:ext cx="2016576" cy="1383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0" name="Rectangle 49"/>
          <p:cNvSpPr/>
          <p:nvPr/>
        </p:nvSpPr>
        <p:spPr>
          <a:xfrm>
            <a:off x="3456790" y="4143386"/>
            <a:ext cx="2074687" cy="5266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050" dirty="0" smtClean="0">
                <a:solidFill>
                  <a:schemeClr val="accent1">
                    <a:lumMod val="75000"/>
                  </a:schemeClr>
                </a:solidFill>
              </a:rPr>
              <a:t>если отсутствует информация об авторе или организации</a:t>
            </a:r>
            <a:endParaRPr lang="en-GB" sz="1000" dirty="0">
              <a:solidFill>
                <a:schemeClr val="accent1">
                  <a:lumMod val="75000"/>
                </a:schemeClr>
              </a:solidFill>
            </a:endParaRPr>
          </a:p>
        </p:txBody>
      </p:sp>
      <p:sp>
        <p:nvSpPr>
          <p:cNvPr id="52" name="Rectangle 51"/>
          <p:cNvSpPr/>
          <p:nvPr/>
        </p:nvSpPr>
        <p:spPr>
          <a:xfrm>
            <a:off x="4720101" y="5483951"/>
            <a:ext cx="1622751" cy="592282"/>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b="1" dirty="0" smtClean="0"/>
          </a:p>
          <a:p>
            <a:pPr algn="ctr">
              <a:defRPr/>
            </a:pPr>
            <a:endParaRPr lang="ru-RU" b="1" dirty="0"/>
          </a:p>
          <a:p>
            <a:pPr algn="ctr">
              <a:defRPr/>
            </a:pPr>
            <a:endParaRPr lang="ru-RU" b="1" dirty="0" smtClean="0"/>
          </a:p>
          <a:p>
            <a:pPr algn="ctr">
              <a:defRPr/>
            </a:pPr>
            <a:endParaRPr lang="ru-RU" b="1" dirty="0"/>
          </a:p>
          <a:p>
            <a:pPr algn="ctr">
              <a:defRPr/>
            </a:pPr>
            <a:endParaRPr lang="ru-RU" b="1" dirty="0" smtClean="0"/>
          </a:p>
          <a:p>
            <a:pPr algn="ctr">
              <a:defRPr/>
            </a:pPr>
            <a:r>
              <a:rPr lang="en-GB" b="1" dirty="0" smtClean="0"/>
              <a:t>M-Hub</a:t>
            </a:r>
            <a:endParaRPr lang="en-GB" b="1" dirty="0"/>
          </a:p>
          <a:p>
            <a:pPr algn="ctr">
              <a:defRPr/>
            </a:pPr>
            <a:endParaRPr lang="en-GB" sz="1400" dirty="0"/>
          </a:p>
          <a:p>
            <a:pPr algn="ctr">
              <a:defRPr/>
            </a:pPr>
            <a:endParaRPr lang="en-GB" sz="1400" dirty="0"/>
          </a:p>
          <a:p>
            <a:pPr algn="ctr">
              <a:defRPr/>
            </a:pPr>
            <a:endParaRPr lang="en-GB" sz="1400" dirty="0"/>
          </a:p>
          <a:p>
            <a:pPr algn="ctr">
              <a:defRPr/>
            </a:pPr>
            <a:endParaRPr lang="en-GB" sz="1400" dirty="0"/>
          </a:p>
          <a:p>
            <a:pPr algn="ctr">
              <a:defRPr/>
            </a:pPr>
            <a:endParaRPr lang="en-GB" sz="1400" dirty="0"/>
          </a:p>
          <a:p>
            <a:pPr algn="ctr">
              <a:defRPr/>
            </a:pPr>
            <a:endParaRPr lang="en-GB" sz="1400" dirty="0"/>
          </a:p>
          <a:p>
            <a:pPr algn="ctr">
              <a:defRPr/>
            </a:pPr>
            <a:endParaRPr lang="en-US" sz="1400" dirty="0"/>
          </a:p>
        </p:txBody>
      </p:sp>
      <p:cxnSp>
        <p:nvCxnSpPr>
          <p:cNvPr id="54" name="Straight Arrow Connector 53"/>
          <p:cNvCxnSpPr/>
          <p:nvPr/>
        </p:nvCxnSpPr>
        <p:spPr>
          <a:xfrm>
            <a:off x="2580542" y="4502557"/>
            <a:ext cx="399141" cy="71575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5" name="Rectangle 54"/>
          <p:cNvSpPr/>
          <p:nvPr/>
        </p:nvSpPr>
        <p:spPr>
          <a:xfrm>
            <a:off x="1265066" y="5343216"/>
            <a:ext cx="1550532" cy="4260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050" dirty="0" smtClean="0">
                <a:solidFill>
                  <a:schemeClr val="accent1">
                    <a:lumMod val="75000"/>
                  </a:schemeClr>
                </a:solidFill>
              </a:rPr>
              <a:t>если отсутствует </a:t>
            </a:r>
          </a:p>
          <a:p>
            <a:pPr algn="ctr">
              <a:defRPr/>
            </a:pPr>
            <a:r>
              <a:rPr lang="ru-RU" sz="1050" dirty="0" smtClean="0">
                <a:solidFill>
                  <a:schemeClr val="accent1">
                    <a:lumMod val="75000"/>
                  </a:schemeClr>
                </a:solidFill>
              </a:rPr>
              <a:t>информация</a:t>
            </a:r>
            <a:endParaRPr lang="en-GB" sz="1000" dirty="0">
              <a:solidFill>
                <a:schemeClr val="accent1">
                  <a:lumMod val="75000"/>
                </a:schemeClr>
              </a:solidFill>
            </a:endParaRPr>
          </a:p>
        </p:txBody>
      </p:sp>
      <p:cxnSp>
        <p:nvCxnSpPr>
          <p:cNvPr id="57" name="Straight Arrow Connector 56"/>
          <p:cNvCxnSpPr>
            <a:stCxn id="47" idx="2"/>
          </p:cNvCxnSpPr>
          <p:nvPr/>
        </p:nvCxnSpPr>
        <p:spPr>
          <a:xfrm flipH="1" flipV="1">
            <a:off x="1320735" y="5769284"/>
            <a:ext cx="1259807"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p:nvPr/>
        </p:nvCxnSpPr>
        <p:spPr>
          <a:xfrm>
            <a:off x="1332308" y="6001827"/>
            <a:ext cx="1248234" cy="0"/>
          </a:xfrm>
          <a:prstGeom prst="straightConnector1">
            <a:avLst/>
          </a:prstGeom>
          <a:ln>
            <a:solidFill>
              <a:srgbClr val="92D050"/>
            </a:solidFill>
            <a:tailEnd type="arrow"/>
          </a:ln>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a:stCxn id="47" idx="4"/>
            <a:endCxn id="52" idx="1"/>
          </p:cNvCxnSpPr>
          <p:nvPr/>
        </p:nvCxnSpPr>
        <p:spPr>
          <a:xfrm>
            <a:off x="3820258" y="5769285"/>
            <a:ext cx="899843" cy="10807"/>
          </a:xfrm>
          <a:prstGeom prst="straightConnector1">
            <a:avLst/>
          </a:prstGeom>
          <a:ln>
            <a:solidFill>
              <a:srgbClr val="92D050"/>
            </a:solidFill>
            <a:tailEnd type="arrow"/>
          </a:ln>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p:nvPr/>
        </p:nvCxnSpPr>
        <p:spPr>
          <a:xfrm flipH="1">
            <a:off x="5743332" y="4502557"/>
            <a:ext cx="907522" cy="9813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1" name="Rectangle 70"/>
          <p:cNvSpPr/>
          <p:nvPr/>
        </p:nvSpPr>
        <p:spPr>
          <a:xfrm>
            <a:off x="7018683" y="5486052"/>
            <a:ext cx="1687513"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b="1" dirty="0"/>
              <a:t>SCOPUS</a:t>
            </a:r>
            <a:endParaRPr lang="en-US" sz="1600" b="1" dirty="0"/>
          </a:p>
        </p:txBody>
      </p:sp>
      <p:cxnSp>
        <p:nvCxnSpPr>
          <p:cNvPr id="77" name="Straight Arrow Connector 76"/>
          <p:cNvCxnSpPr>
            <a:stCxn id="52" idx="3"/>
            <a:endCxn id="71" idx="1"/>
          </p:cNvCxnSpPr>
          <p:nvPr/>
        </p:nvCxnSpPr>
        <p:spPr>
          <a:xfrm flipV="1">
            <a:off x="6342852" y="5752752"/>
            <a:ext cx="675831" cy="27340"/>
          </a:xfrm>
          <a:prstGeom prst="straightConnector1">
            <a:avLst/>
          </a:prstGeom>
          <a:ln>
            <a:solidFill>
              <a:srgbClr val="92D050"/>
            </a:solidFill>
            <a:tailEnd type="arrow"/>
          </a:ln>
        </p:spPr>
        <p:style>
          <a:lnRef idx="2">
            <a:schemeClr val="accent1"/>
          </a:lnRef>
          <a:fillRef idx="0">
            <a:schemeClr val="accent1"/>
          </a:fillRef>
          <a:effectRef idx="1">
            <a:schemeClr val="accent1"/>
          </a:effectRef>
          <a:fontRef idx="minor">
            <a:schemeClr val="tx1"/>
          </a:fontRef>
        </p:style>
      </p:cxnSp>
      <p:sp>
        <p:nvSpPr>
          <p:cNvPr id="85" name="Rectangle 84"/>
          <p:cNvSpPr/>
          <p:nvPr/>
        </p:nvSpPr>
        <p:spPr>
          <a:xfrm>
            <a:off x="7167332" y="708842"/>
            <a:ext cx="1970943" cy="51157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dirty="0" smtClean="0">
                <a:solidFill>
                  <a:schemeClr val="accent1">
                    <a:lumMod val="75000"/>
                  </a:schemeClr>
                </a:solidFill>
              </a:rPr>
              <a:t>Технические вопросы</a:t>
            </a:r>
            <a:endParaRPr lang="en-GB" sz="1400" dirty="0" smtClean="0">
              <a:solidFill>
                <a:schemeClr val="accent1">
                  <a:lumMod val="75000"/>
                </a:schemeClr>
              </a:solidFill>
            </a:endParaRPr>
          </a:p>
          <a:p>
            <a:pPr algn="ctr">
              <a:defRPr/>
            </a:pPr>
            <a:r>
              <a:rPr lang="en-GB" sz="1400" dirty="0" smtClean="0">
                <a:solidFill>
                  <a:schemeClr val="accent1">
                    <a:lumMod val="75000"/>
                  </a:schemeClr>
                </a:solidFill>
              </a:rPr>
              <a:t>(</a:t>
            </a:r>
            <a:r>
              <a:rPr lang="ru-RU" sz="1400" dirty="0" smtClean="0">
                <a:solidFill>
                  <a:schemeClr val="accent1">
                    <a:lumMod val="75000"/>
                  </a:schemeClr>
                </a:solidFill>
              </a:rPr>
              <a:t>Амстердам</a:t>
            </a:r>
            <a:r>
              <a:rPr lang="en-GB" sz="1400" dirty="0" smtClean="0">
                <a:solidFill>
                  <a:schemeClr val="accent1">
                    <a:lumMod val="75000"/>
                  </a:schemeClr>
                </a:solidFill>
              </a:rPr>
              <a:t>)</a:t>
            </a:r>
            <a:endParaRPr lang="en-GB" sz="1200" dirty="0">
              <a:solidFill>
                <a:schemeClr val="accent1">
                  <a:lumMod val="75000"/>
                </a:schemeClr>
              </a:solidFill>
            </a:endParaRPr>
          </a:p>
        </p:txBody>
      </p:sp>
    </p:spTree>
    <p:extLst>
      <p:ext uri="{BB962C8B-B14F-4D97-AF65-F5344CB8AC3E}">
        <p14:creationId xmlns:p14="http://schemas.microsoft.com/office/powerpoint/2010/main" val="57119751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92100" y="609600"/>
            <a:ext cx="8513763" cy="593725"/>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i="0" kern="1200">
                <a:solidFill>
                  <a:schemeClr val="accent1"/>
                </a:solidFill>
                <a:latin typeface="Arial Bold"/>
                <a:ea typeface="+mj-ea"/>
                <a:cs typeface="Arial Bold"/>
              </a:defRPr>
            </a:lvl1pPr>
          </a:lstStyle>
          <a:p>
            <a:endParaRPr lang="en-US" dirty="0" smtClean="0">
              <a:latin typeface="Arial Bold" pitchFamily="34" charset="0"/>
              <a:cs typeface="Arial Bold" pitchFamily="34" charset="0"/>
            </a:endParaRPr>
          </a:p>
        </p:txBody>
      </p:sp>
      <p:sp>
        <p:nvSpPr>
          <p:cNvPr id="5" name="Text Placeholder 2"/>
          <p:cNvSpPr txBox="1">
            <a:spLocks/>
          </p:cNvSpPr>
          <p:nvPr/>
        </p:nvSpPr>
        <p:spPr>
          <a:xfrm>
            <a:off x="292099" y="496888"/>
            <a:ext cx="8513763" cy="4448175"/>
          </a:xfrm>
          <a:prstGeom prst="rect">
            <a:avLst/>
          </a:prstGeom>
        </p:spPr>
        <p:txBody>
          <a:bodyPr/>
          <a:lstStyle>
            <a:lvl1pPr marL="342900" indent="-256032" algn="l" defTabSz="457200" rtl="0" eaLnBrk="1" latinLnBrk="0" hangingPunct="1">
              <a:spcBef>
                <a:spcPct val="20000"/>
              </a:spcBef>
              <a:buFont typeface="Arial"/>
              <a:buChar char="•"/>
              <a:defRPr sz="2000" kern="1200">
                <a:solidFill>
                  <a:srgbClr val="53565A"/>
                </a:solidFill>
                <a:latin typeface="Arial"/>
                <a:ea typeface="+mn-ea"/>
                <a:cs typeface="Arial"/>
              </a:defRPr>
            </a:lvl1pPr>
            <a:lvl2pPr marL="742950" indent="-285750" algn="l" defTabSz="457200" rtl="0" eaLnBrk="1" latinLnBrk="0" hangingPunct="1">
              <a:spcBef>
                <a:spcPct val="20000"/>
              </a:spcBef>
              <a:buSzPct val="80000"/>
              <a:buFont typeface="Arial" pitchFamily="34" charset="0"/>
              <a:buChar char="-"/>
              <a:defRPr sz="1800" kern="1200">
                <a:solidFill>
                  <a:srgbClr val="53565A"/>
                </a:solidFill>
                <a:latin typeface="Arial"/>
                <a:ea typeface="+mn-ea"/>
                <a:cs typeface="+mn-cs"/>
              </a:defRPr>
            </a:lvl2pPr>
            <a:lvl3pPr marL="1143000" indent="-228600" algn="l" defTabSz="457200" rtl="0" eaLnBrk="1" latinLnBrk="0" hangingPunct="1">
              <a:spcBef>
                <a:spcPct val="20000"/>
              </a:spcBef>
              <a:buSzPct val="90000"/>
              <a:buFont typeface="Courier New" pitchFamily="49" charset="0"/>
              <a:buChar char="o"/>
              <a:defRPr sz="1600" kern="1200">
                <a:solidFill>
                  <a:srgbClr val="53565A"/>
                </a:solidFill>
                <a:latin typeface="Arial"/>
                <a:ea typeface="+mn-ea"/>
                <a:cs typeface="+mn-cs"/>
              </a:defRPr>
            </a:lvl3pPr>
            <a:lvl4pPr marL="1600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4pPr>
            <a:lvl5pPr marL="20574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5pPr>
            <a:lvl6pPr marL="25146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6pPr>
            <a:lvl7pPr marL="29718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7pPr>
            <a:lvl8pPr marL="34290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8pPr>
            <a:lvl9pPr marL="3886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9pPr>
          </a:lstStyle>
          <a:p>
            <a:pPr marL="86868" indent="0">
              <a:buFont typeface="Arial"/>
              <a:buNone/>
            </a:pPr>
            <a:endParaRPr lang="en-GB" dirty="0" smtClean="0">
              <a:latin typeface="Arial" pitchFamily="34" charset="0"/>
              <a:cs typeface="Arial" pitchFamily="34" charset="0"/>
            </a:endParaRPr>
          </a:p>
          <a:p>
            <a:r>
              <a:rPr lang="en-GB" smtClean="0">
                <a:latin typeface="Arial" pitchFamily="34" charset="0"/>
                <a:cs typeface="Arial" pitchFamily="34" charset="0"/>
                <a:hlinkClick r:id="rId2"/>
              </a:rPr>
              <a:t>www.elsevierscience.ru</a:t>
            </a:r>
            <a:r>
              <a:rPr lang="en-GB" smtClean="0">
                <a:latin typeface="Arial" pitchFamily="34" charset="0"/>
                <a:cs typeface="Arial" pitchFamily="34" charset="0"/>
              </a:rPr>
              <a:t> </a:t>
            </a:r>
            <a:endParaRPr lang="en-GB" dirty="0" smtClean="0">
              <a:latin typeface="Arial" pitchFamily="34" charset="0"/>
              <a:cs typeface="Arial" pitchFamily="34" charset="0"/>
            </a:endParaRPr>
          </a:p>
        </p:txBody>
      </p:sp>
      <p:pic>
        <p:nvPicPr>
          <p:cNvPr id="8194" name="Picture 2" descr="C:\Users\yakshonakg\Desktop\10-04-2016 21-39-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237" y="1828800"/>
            <a:ext cx="5867400" cy="4525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311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81000" y="393510"/>
            <a:ext cx="8229600" cy="850900"/>
          </a:xfrm>
          <a:prstGeom prst="rect">
            <a:avLst/>
          </a:prstGeom>
        </p:spPr>
        <p:txBody>
          <a:bodyPr rtlCol="0">
            <a:normAutofit/>
          </a:bodyPr>
          <a:lstStyle>
            <a:lvl1pPr algn="l" defTabSz="457200" rtl="0" eaLnBrk="1" latinLnBrk="0" hangingPunct="1">
              <a:spcBef>
                <a:spcPct val="0"/>
              </a:spcBef>
              <a:buNone/>
              <a:defRPr sz="2400" b="1" i="0" kern="1200">
                <a:solidFill>
                  <a:schemeClr val="accent1"/>
                </a:solidFill>
                <a:latin typeface="Arial Bold"/>
                <a:ea typeface="+mj-ea"/>
                <a:cs typeface="Arial Bold"/>
              </a:defRPr>
            </a:lvl1pPr>
          </a:lstStyle>
          <a:p>
            <a:pPr fontAlgn="auto">
              <a:spcAft>
                <a:spcPts val="0"/>
              </a:spcAft>
              <a:defRPr/>
            </a:pPr>
            <a:r>
              <a:rPr lang="ru-RU" dirty="0" smtClean="0">
                <a:latin typeface="Arial" pitchFamily="34" charset="0"/>
                <a:cs typeface="Arial" pitchFamily="34" charset="0"/>
              </a:rPr>
              <a:t>Поиск в </a:t>
            </a:r>
            <a:r>
              <a:rPr lang="en-GB" dirty="0" smtClean="0">
                <a:latin typeface="Arial" pitchFamily="34" charset="0"/>
                <a:cs typeface="Arial" pitchFamily="34" charset="0"/>
              </a:rPr>
              <a:t>Scopus</a:t>
            </a:r>
            <a:endParaRPr lang="en-US" dirty="0">
              <a:latin typeface="Arial" pitchFamily="34" charset="0"/>
              <a:cs typeface="Arial" pitchFamily="34" charset="0"/>
            </a:endParaRPr>
          </a:p>
        </p:txBody>
      </p:sp>
      <p:sp>
        <p:nvSpPr>
          <p:cNvPr id="4" name="Content Placeholder 2"/>
          <p:cNvSpPr txBox="1">
            <a:spLocks/>
          </p:cNvSpPr>
          <p:nvPr/>
        </p:nvSpPr>
        <p:spPr>
          <a:xfrm>
            <a:off x="304800" y="1143000"/>
            <a:ext cx="8763000" cy="5410200"/>
          </a:xfrm>
          <a:prstGeom prst="rect">
            <a:avLst/>
          </a:prstGeom>
        </p:spPr>
        <p:txBody>
          <a:bodyPr>
            <a:normAutofit/>
          </a:bodyPr>
          <a:lstStyle>
            <a:lvl1pPr marL="342900" indent="-256032" algn="l" defTabSz="457200" rtl="0" eaLnBrk="1" latinLnBrk="0" hangingPunct="1">
              <a:spcBef>
                <a:spcPct val="20000"/>
              </a:spcBef>
              <a:buFont typeface="Arial"/>
              <a:buChar char="•"/>
              <a:defRPr sz="2000" kern="1200">
                <a:solidFill>
                  <a:srgbClr val="53565A"/>
                </a:solidFill>
                <a:latin typeface="Arial"/>
                <a:ea typeface="+mn-ea"/>
                <a:cs typeface="Arial"/>
              </a:defRPr>
            </a:lvl1pPr>
            <a:lvl2pPr marL="742950" indent="-285750" algn="l" defTabSz="457200" rtl="0" eaLnBrk="1" latinLnBrk="0" hangingPunct="1">
              <a:spcBef>
                <a:spcPct val="20000"/>
              </a:spcBef>
              <a:buSzPct val="80000"/>
              <a:buFont typeface="Arial" pitchFamily="34" charset="0"/>
              <a:buChar char="-"/>
              <a:defRPr sz="1800" kern="1200">
                <a:solidFill>
                  <a:srgbClr val="53565A"/>
                </a:solidFill>
                <a:latin typeface="Arial"/>
                <a:ea typeface="+mn-ea"/>
                <a:cs typeface="+mn-cs"/>
              </a:defRPr>
            </a:lvl2pPr>
            <a:lvl3pPr marL="1143000" indent="-228600" algn="l" defTabSz="457200" rtl="0" eaLnBrk="1" latinLnBrk="0" hangingPunct="1">
              <a:spcBef>
                <a:spcPct val="20000"/>
              </a:spcBef>
              <a:buSzPct val="90000"/>
              <a:buFont typeface="Courier New" pitchFamily="49" charset="0"/>
              <a:buChar char="o"/>
              <a:defRPr sz="1600" kern="1200">
                <a:solidFill>
                  <a:srgbClr val="53565A"/>
                </a:solidFill>
                <a:latin typeface="Arial"/>
                <a:ea typeface="+mn-ea"/>
                <a:cs typeface="+mn-cs"/>
              </a:defRPr>
            </a:lvl3pPr>
            <a:lvl4pPr marL="1600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4pPr>
            <a:lvl5pPr marL="20574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5pPr>
            <a:lvl6pPr marL="25146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6pPr>
            <a:lvl7pPr marL="29718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7pPr>
            <a:lvl8pPr marL="34290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8pPr>
            <a:lvl9pPr marL="3886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9pPr>
          </a:lstStyle>
          <a:p>
            <a:pPr marL="86868" indent="0" fontAlgn="auto">
              <a:spcAft>
                <a:spcPts val="0"/>
              </a:spcAft>
              <a:buFont typeface="Arial"/>
              <a:buNone/>
            </a:pPr>
            <a:endParaRPr lang="ru-RU" sz="1400" i="1" dirty="0"/>
          </a:p>
        </p:txBody>
      </p:sp>
      <p:sp>
        <p:nvSpPr>
          <p:cNvPr id="5" name="Rectangle 4"/>
          <p:cNvSpPr/>
          <p:nvPr/>
        </p:nvSpPr>
        <p:spPr>
          <a:xfrm>
            <a:off x="398060" y="1126181"/>
            <a:ext cx="8212540" cy="5878532"/>
          </a:xfrm>
          <a:prstGeom prst="rect">
            <a:avLst/>
          </a:prstGeom>
        </p:spPr>
        <p:txBody>
          <a:bodyPr wrap="square">
            <a:spAutoFit/>
          </a:bodyPr>
          <a:lstStyle/>
          <a:p>
            <a:pPr marL="285750" indent="-285750">
              <a:buFont typeface="Arial" panose="020B0604020202020204" pitchFamily="34" charset="0"/>
              <a:buChar char="•"/>
            </a:pPr>
            <a:r>
              <a:rPr lang="ru-RU" sz="1600" b="1" u="sng" dirty="0"/>
              <a:t>Поиск информации по интересующей научной </a:t>
            </a:r>
            <a:r>
              <a:rPr lang="ru-RU" sz="1600" b="1" u="sng" dirty="0" smtClean="0"/>
              <a:t>теме</a:t>
            </a:r>
          </a:p>
          <a:p>
            <a:r>
              <a:rPr lang="ru-RU" sz="1400" b="1" dirty="0"/>
              <a:t>Для чего</a:t>
            </a:r>
            <a:r>
              <a:rPr lang="ru-RU" sz="1600" dirty="0"/>
              <a:t>: </a:t>
            </a:r>
            <a:r>
              <a:rPr lang="ru-RU" sz="1400" i="1" dirty="0"/>
              <a:t>для получения новых знаний/научных фактов по интересующей </a:t>
            </a:r>
            <a:r>
              <a:rPr lang="ru-RU" sz="1400" i="1" dirty="0" smtClean="0"/>
              <a:t>теме; </a:t>
            </a:r>
            <a:r>
              <a:rPr lang="ru-RU" sz="1400" i="1" dirty="0"/>
              <a:t>для  обзора по теме (публикационная активность, кто публикуется, где и т.п</a:t>
            </a:r>
            <a:r>
              <a:rPr lang="ru-RU" sz="1400" i="1" dirty="0" smtClean="0"/>
              <a:t>.); </a:t>
            </a:r>
            <a:r>
              <a:rPr lang="ru-RU" sz="1400" i="1" dirty="0"/>
              <a:t>для подбора журналов для дальнейшей подачи своей </a:t>
            </a:r>
            <a:r>
              <a:rPr lang="ru-RU" sz="1400" i="1" dirty="0" smtClean="0"/>
              <a:t>статьи; </a:t>
            </a:r>
            <a:r>
              <a:rPr lang="ru-RU" sz="1400" i="1" dirty="0"/>
              <a:t>для анализа потенциального </a:t>
            </a:r>
            <a:r>
              <a:rPr lang="ru-RU" sz="1400" i="1" dirty="0" smtClean="0"/>
              <a:t>сотрудничества и т.п.</a:t>
            </a:r>
            <a:endParaRPr lang="ru-RU" sz="1400" i="1" dirty="0"/>
          </a:p>
          <a:p>
            <a:r>
              <a:rPr lang="ru-RU" sz="1400" b="1" dirty="0"/>
              <a:t>Как</a:t>
            </a:r>
            <a:r>
              <a:rPr lang="ru-RU" sz="1600" dirty="0" smtClean="0"/>
              <a:t>: </a:t>
            </a:r>
            <a:r>
              <a:rPr lang="ru-RU" sz="1400" i="1" dirty="0"/>
              <a:t>зачастую, на основании терминов определяющих тематику, в полях </a:t>
            </a:r>
            <a:r>
              <a:rPr lang="ru-RU" sz="1400" i="1" dirty="0" smtClean="0"/>
              <a:t>Заглавие </a:t>
            </a:r>
            <a:r>
              <a:rPr lang="ru-RU" sz="1400" i="1" dirty="0"/>
              <a:t>статьи, реферат, ключевые слова + дополнительные поля-фильтры (например, год издания, или конкретная узкая область и т.п.)</a:t>
            </a:r>
          </a:p>
          <a:p>
            <a:pPr marL="285750" indent="-285750">
              <a:buFont typeface="Arial" panose="020B0604020202020204" pitchFamily="34" charset="0"/>
              <a:buChar char="•"/>
            </a:pPr>
            <a:endParaRPr lang="ru-RU" sz="1600" b="1" u="sng" dirty="0" smtClean="0"/>
          </a:p>
          <a:p>
            <a:pPr marL="285750" indent="-285750">
              <a:buFont typeface="Arial" panose="020B0604020202020204" pitchFamily="34" charset="0"/>
              <a:buChar char="•"/>
            </a:pPr>
            <a:r>
              <a:rPr lang="ru-RU" sz="1600" b="1" u="sng" dirty="0" smtClean="0"/>
              <a:t>Поиск работ </a:t>
            </a:r>
            <a:r>
              <a:rPr lang="ru-RU" sz="1600" b="1" u="sng" dirty="0"/>
              <a:t>конкретного автора (-</a:t>
            </a:r>
            <a:r>
              <a:rPr lang="ru-RU" sz="1600" b="1" u="sng" dirty="0" err="1"/>
              <a:t>ов</a:t>
            </a:r>
            <a:r>
              <a:rPr lang="ru-RU" sz="1600" b="1" u="sng" dirty="0" smtClean="0"/>
              <a:t>)</a:t>
            </a:r>
          </a:p>
          <a:p>
            <a:r>
              <a:rPr lang="ru-RU" sz="1400" b="1" dirty="0"/>
              <a:t>Для чего</a:t>
            </a:r>
            <a:r>
              <a:rPr lang="ru-RU" sz="1400" dirty="0"/>
              <a:t>: </a:t>
            </a:r>
            <a:r>
              <a:rPr lang="ru-RU" sz="1400" i="1" dirty="0" smtClean="0"/>
              <a:t>для оценки результативности научно-исследовательской деятельности; для поиска своих работ и отслеживания корректности авторского профиля; для оценки потенциала сотрудничества (через </a:t>
            </a:r>
            <a:r>
              <a:rPr lang="en-GB" sz="1400" i="1" dirty="0" smtClean="0"/>
              <a:t>View cited by)</a:t>
            </a:r>
            <a:r>
              <a:rPr lang="ru-RU" sz="1400" i="1" dirty="0" smtClean="0"/>
              <a:t> и т.п.</a:t>
            </a:r>
            <a:endParaRPr lang="ru-RU" sz="1400" i="1" dirty="0"/>
          </a:p>
          <a:p>
            <a:r>
              <a:rPr lang="ru-RU" sz="1400" b="1" dirty="0"/>
              <a:t>Как</a:t>
            </a:r>
            <a:r>
              <a:rPr lang="ru-RU" sz="1400" dirty="0"/>
              <a:t>: </a:t>
            </a:r>
            <a:r>
              <a:rPr lang="ru-RU" sz="1400" i="1" dirty="0"/>
              <a:t>по фамилии автора (и инициалов)</a:t>
            </a:r>
            <a:r>
              <a:rPr lang="en-GB" sz="1400" i="1" dirty="0"/>
              <a:t> </a:t>
            </a:r>
            <a:r>
              <a:rPr lang="ru-RU" sz="1400" i="1" dirty="0"/>
              <a:t>в поиске по документам (</a:t>
            </a:r>
            <a:r>
              <a:rPr lang="en-GB" sz="1400" i="1" dirty="0"/>
              <a:t>Document search</a:t>
            </a:r>
            <a:r>
              <a:rPr lang="ru-RU" sz="1400" i="1" dirty="0"/>
              <a:t> или </a:t>
            </a:r>
            <a:r>
              <a:rPr lang="en-GB" sz="1400" i="1" dirty="0"/>
              <a:t>Advanced Search</a:t>
            </a:r>
            <a:r>
              <a:rPr lang="ru-RU" sz="1400" i="1" dirty="0"/>
              <a:t>, поле – </a:t>
            </a:r>
            <a:r>
              <a:rPr lang="en-GB" sz="1400" i="1" dirty="0"/>
              <a:t>Authors) </a:t>
            </a:r>
            <a:r>
              <a:rPr lang="ru-RU" sz="1400" i="1" dirty="0"/>
              <a:t>или по профилю через поиск его фамилии в закладке </a:t>
            </a:r>
            <a:r>
              <a:rPr lang="en-GB" sz="1400" i="1" dirty="0"/>
              <a:t>Author </a:t>
            </a:r>
            <a:r>
              <a:rPr lang="en-GB" sz="1400" i="1" dirty="0" smtClean="0"/>
              <a:t>Search</a:t>
            </a:r>
            <a:r>
              <a:rPr lang="ru-RU" sz="1400" i="1" dirty="0" smtClean="0"/>
              <a:t> + </a:t>
            </a:r>
            <a:r>
              <a:rPr lang="ru-RU" sz="1400" i="1" dirty="0"/>
              <a:t>дополнительные поля-фильтры (например, город)</a:t>
            </a:r>
          </a:p>
          <a:p>
            <a:pPr marL="285750" indent="-285750">
              <a:buFont typeface="Arial" panose="020B0604020202020204" pitchFamily="34" charset="0"/>
              <a:buChar char="•"/>
            </a:pPr>
            <a:endParaRPr lang="ru-RU" sz="1600" b="1" u="sng" dirty="0" smtClean="0"/>
          </a:p>
          <a:p>
            <a:pPr marL="285750" indent="-285750">
              <a:buFont typeface="Arial" panose="020B0604020202020204" pitchFamily="34" charset="0"/>
              <a:buChar char="•"/>
            </a:pPr>
            <a:r>
              <a:rPr lang="ru-RU" sz="1600" b="1" u="sng" dirty="0" smtClean="0"/>
              <a:t>Поиск </a:t>
            </a:r>
            <a:r>
              <a:rPr lang="ru-RU" sz="1600" b="1" u="sng" dirty="0"/>
              <a:t>статей конкретной организации (-</a:t>
            </a:r>
            <a:r>
              <a:rPr lang="ru-RU" sz="1600" b="1" u="sng" dirty="0" err="1"/>
              <a:t>ий</a:t>
            </a:r>
            <a:r>
              <a:rPr lang="ru-RU" sz="1600" b="1" u="sng" dirty="0" smtClean="0"/>
              <a:t>)</a:t>
            </a:r>
          </a:p>
          <a:p>
            <a:r>
              <a:rPr lang="ru-RU" sz="1400" b="1" dirty="0"/>
              <a:t>Для чего</a:t>
            </a:r>
            <a:r>
              <a:rPr lang="ru-RU" sz="1400" dirty="0"/>
              <a:t>: </a:t>
            </a:r>
            <a:r>
              <a:rPr lang="ru-RU" sz="1400" i="1" dirty="0"/>
              <a:t>для оценки результативности научно-исследовательской </a:t>
            </a:r>
            <a:r>
              <a:rPr lang="ru-RU" sz="1400" i="1" dirty="0" smtClean="0"/>
              <a:t>деятельности своей организации и других (напр. для сравнения); </a:t>
            </a:r>
            <a:r>
              <a:rPr lang="ru-RU" sz="1400" i="1" dirty="0"/>
              <a:t>для поиска </a:t>
            </a:r>
            <a:r>
              <a:rPr lang="ru-RU" sz="1400" i="1" dirty="0" smtClean="0"/>
              <a:t>работ своей организации и </a:t>
            </a:r>
            <a:r>
              <a:rPr lang="ru-RU" sz="1400" i="1" dirty="0"/>
              <a:t>отслеживания </a:t>
            </a:r>
            <a:r>
              <a:rPr lang="ru-RU" sz="1400" i="1" dirty="0" smtClean="0"/>
              <a:t>корректности </a:t>
            </a:r>
            <a:r>
              <a:rPr lang="ru-RU" sz="1400" i="1" dirty="0"/>
              <a:t>профиля </a:t>
            </a:r>
            <a:r>
              <a:rPr lang="ru-RU" sz="1400" i="1" dirty="0" smtClean="0"/>
              <a:t>организации; </a:t>
            </a:r>
            <a:r>
              <a:rPr lang="ru-RU" sz="1400" i="1" dirty="0"/>
              <a:t>для оценки потенциала сотрудничества (через </a:t>
            </a:r>
            <a:r>
              <a:rPr lang="en-GB" sz="1400" i="1" dirty="0"/>
              <a:t>View cited by)</a:t>
            </a:r>
            <a:r>
              <a:rPr lang="ru-RU" sz="1400" i="1" dirty="0" smtClean="0"/>
              <a:t> </a:t>
            </a:r>
            <a:r>
              <a:rPr lang="ru-RU" sz="1400" i="1" dirty="0"/>
              <a:t>т.п.</a:t>
            </a:r>
          </a:p>
          <a:p>
            <a:r>
              <a:rPr lang="ru-RU" sz="1400" b="1" dirty="0"/>
              <a:t>Как</a:t>
            </a:r>
            <a:r>
              <a:rPr lang="ru-RU" sz="1400" dirty="0"/>
              <a:t>: </a:t>
            </a:r>
            <a:r>
              <a:rPr lang="ru-RU" sz="1400" i="1" dirty="0"/>
              <a:t>по </a:t>
            </a:r>
            <a:r>
              <a:rPr lang="ru-RU" sz="1400" i="1" dirty="0" smtClean="0"/>
              <a:t>вариантам названия организации</a:t>
            </a:r>
            <a:r>
              <a:rPr lang="en-GB" sz="1400" i="1" dirty="0" smtClean="0"/>
              <a:t> </a:t>
            </a:r>
            <a:r>
              <a:rPr lang="ru-RU" sz="1400" i="1" dirty="0"/>
              <a:t>в поиске по документам (</a:t>
            </a:r>
            <a:r>
              <a:rPr lang="en-GB" sz="1400" i="1" dirty="0"/>
              <a:t>Document search</a:t>
            </a:r>
            <a:r>
              <a:rPr lang="ru-RU" sz="1400" i="1" dirty="0"/>
              <a:t> или </a:t>
            </a:r>
            <a:r>
              <a:rPr lang="en-GB" sz="1400" i="1" dirty="0"/>
              <a:t>Advanced Search</a:t>
            </a:r>
            <a:r>
              <a:rPr lang="ru-RU" sz="1400" i="1" dirty="0"/>
              <a:t>, поле – </a:t>
            </a:r>
            <a:r>
              <a:rPr lang="en-GB" sz="1400" i="1" dirty="0" smtClean="0"/>
              <a:t>Affiliation) </a:t>
            </a:r>
            <a:r>
              <a:rPr lang="ru-RU" sz="1400" i="1" dirty="0"/>
              <a:t>или по профилю через поиск его </a:t>
            </a:r>
            <a:r>
              <a:rPr lang="ru-RU" sz="1400" i="1" dirty="0" smtClean="0"/>
              <a:t>названия </a:t>
            </a:r>
            <a:r>
              <a:rPr lang="ru-RU" sz="1400" i="1" dirty="0"/>
              <a:t>в закладке </a:t>
            </a:r>
            <a:r>
              <a:rPr lang="en-GB" sz="1400" i="1" dirty="0" smtClean="0"/>
              <a:t>Affiliation Search</a:t>
            </a:r>
            <a:r>
              <a:rPr lang="ru-RU" sz="1400" i="1" dirty="0" smtClean="0"/>
              <a:t> + </a:t>
            </a:r>
            <a:r>
              <a:rPr lang="ru-RU" sz="1400" i="1" dirty="0"/>
              <a:t>дополнительные поля-фильтры (например, город)</a:t>
            </a:r>
          </a:p>
          <a:p>
            <a:pPr marL="285750" indent="-285750">
              <a:buFont typeface="Arial" panose="020B0604020202020204" pitchFamily="34" charset="0"/>
              <a:buChar char="•"/>
            </a:pPr>
            <a:endParaRPr lang="ru-RU" sz="1200" b="1" u="sng" dirty="0"/>
          </a:p>
        </p:txBody>
      </p:sp>
    </p:spTree>
    <p:extLst>
      <p:ext uri="{BB962C8B-B14F-4D97-AF65-F5344CB8AC3E}">
        <p14:creationId xmlns:p14="http://schemas.microsoft.com/office/powerpoint/2010/main" val="27865485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5867400" cy="685800"/>
          </a:xfrm>
        </p:spPr>
        <p:txBody>
          <a:bodyPr/>
          <a:lstStyle/>
          <a:p>
            <a:r>
              <a:rPr lang="ru-RU" dirty="0" smtClean="0"/>
              <a:t>Поиск в </a:t>
            </a:r>
            <a:r>
              <a:rPr lang="en-GB" dirty="0" smtClean="0"/>
              <a:t>Scopus (</a:t>
            </a:r>
            <a:r>
              <a:rPr lang="ru-RU" dirty="0" smtClean="0"/>
              <a:t>продолжение)</a:t>
            </a:r>
            <a:endParaRPr lang="en-US" dirty="0"/>
          </a:p>
        </p:txBody>
      </p:sp>
      <p:sp>
        <p:nvSpPr>
          <p:cNvPr id="3" name="Content Placeholder 2"/>
          <p:cNvSpPr>
            <a:spLocks noGrp="1"/>
          </p:cNvSpPr>
          <p:nvPr>
            <p:ph idx="1"/>
          </p:nvPr>
        </p:nvSpPr>
        <p:spPr/>
        <p:txBody>
          <a:bodyPr>
            <a:noAutofit/>
          </a:bodyPr>
          <a:lstStyle/>
          <a:p>
            <a:pPr marL="285750" indent="-285750">
              <a:buFont typeface="Arial" panose="020B0604020202020204" pitchFamily="34" charset="0"/>
              <a:buChar char="•"/>
            </a:pPr>
            <a:r>
              <a:rPr lang="ru-RU" sz="1600" b="1" u="sng" dirty="0">
                <a:solidFill>
                  <a:schemeClr val="tx1"/>
                </a:solidFill>
                <a:latin typeface="Arial" charset="0"/>
                <a:cs typeface="+mn-cs"/>
              </a:rPr>
              <a:t>Поиск статей конкретного журнала</a:t>
            </a:r>
            <a:endParaRPr lang="en-GB" sz="1600" b="1" u="sng" dirty="0">
              <a:solidFill>
                <a:schemeClr val="tx1"/>
              </a:solidFill>
              <a:latin typeface="Arial" charset="0"/>
              <a:cs typeface="+mn-cs"/>
            </a:endParaRPr>
          </a:p>
          <a:p>
            <a:pPr marL="86868" indent="0">
              <a:buNone/>
            </a:pPr>
            <a:r>
              <a:rPr lang="ru-RU" sz="1600" b="1" dirty="0"/>
              <a:t>Для чего</a:t>
            </a:r>
            <a:r>
              <a:rPr lang="ru-RU" sz="1600" dirty="0"/>
              <a:t>: </a:t>
            </a:r>
            <a:r>
              <a:rPr lang="ru-RU" sz="1600" i="1" dirty="0"/>
              <a:t>для оценки авторитетности журнала (напр. для дальнейшего выбора в качестве источника своей публикации); для поиска своих работ/своей организации/коллег в конкретном журнале для </a:t>
            </a:r>
            <a:r>
              <a:rPr lang="ru-RU" sz="1600" i="1" dirty="0" smtClean="0"/>
              <a:t>оценки </a:t>
            </a:r>
            <a:r>
              <a:rPr lang="ru-RU" sz="1600" i="1" dirty="0"/>
              <a:t>корректности </a:t>
            </a:r>
            <a:r>
              <a:rPr lang="ru-RU" sz="1600" i="1" dirty="0" smtClean="0"/>
              <a:t>данных, для сравнения; </a:t>
            </a:r>
            <a:r>
              <a:rPr lang="ru-RU" sz="1600" i="1" dirty="0"/>
              <a:t>для редакторов – мониторинг корректного индексирования, </a:t>
            </a:r>
            <a:r>
              <a:rPr lang="ru-RU" sz="1600" i="1" dirty="0" err="1"/>
              <a:t>наукометрических</a:t>
            </a:r>
            <a:r>
              <a:rPr lang="ru-RU" sz="1600" i="1" dirty="0"/>
              <a:t> показателей, сравнение со схожими журналами для корректировки плана развития своего журнала и т.п.</a:t>
            </a:r>
          </a:p>
          <a:p>
            <a:pPr marL="86868" indent="0">
              <a:buNone/>
            </a:pPr>
            <a:r>
              <a:rPr lang="ru-RU" sz="1600" b="1" dirty="0"/>
              <a:t>Как</a:t>
            </a:r>
            <a:r>
              <a:rPr lang="ru-RU" sz="1600" dirty="0"/>
              <a:t>: </a:t>
            </a:r>
            <a:r>
              <a:rPr lang="ru-RU" sz="1600" i="1" dirty="0"/>
              <a:t>по вариантам названия журнала или </a:t>
            </a:r>
            <a:r>
              <a:rPr lang="en-GB" sz="1600" i="1" dirty="0"/>
              <a:t>ISSN </a:t>
            </a:r>
            <a:r>
              <a:rPr lang="ru-RU" sz="1600" i="1" dirty="0"/>
              <a:t>или </a:t>
            </a:r>
            <a:r>
              <a:rPr lang="en-GB" sz="1600" i="1" dirty="0"/>
              <a:t>DOI  </a:t>
            </a:r>
            <a:r>
              <a:rPr lang="ru-RU" sz="1600" i="1" dirty="0"/>
              <a:t>в поиске по документам (</a:t>
            </a:r>
            <a:r>
              <a:rPr lang="en-GB" sz="1600" i="1" dirty="0"/>
              <a:t>Document search</a:t>
            </a:r>
            <a:r>
              <a:rPr lang="ru-RU" sz="1600" i="1" dirty="0"/>
              <a:t> или </a:t>
            </a:r>
            <a:r>
              <a:rPr lang="en-GB" sz="1600" i="1" dirty="0"/>
              <a:t>Advanced Search</a:t>
            </a:r>
            <a:r>
              <a:rPr lang="ru-RU" sz="1600" i="1" dirty="0"/>
              <a:t>, поля </a:t>
            </a:r>
            <a:r>
              <a:rPr lang="en-GB" sz="1600" i="1" dirty="0"/>
              <a:t>Source title, ISSM, DOI) </a:t>
            </a:r>
            <a:r>
              <a:rPr lang="ru-RU" sz="1600" i="1" dirty="0"/>
              <a:t>или по профилю журнала через поиск его названия или </a:t>
            </a:r>
            <a:r>
              <a:rPr lang="en-GB" sz="1600" i="1" dirty="0"/>
              <a:t>ISSN </a:t>
            </a:r>
            <a:r>
              <a:rPr lang="ru-RU" sz="1600" i="1" dirty="0"/>
              <a:t>или </a:t>
            </a:r>
            <a:r>
              <a:rPr lang="en-GB" sz="1600" i="1" dirty="0"/>
              <a:t>DOI</a:t>
            </a:r>
            <a:r>
              <a:rPr lang="ru-RU" sz="1600" i="1" dirty="0"/>
              <a:t> в разделе </a:t>
            </a:r>
            <a:r>
              <a:rPr lang="en-GB" sz="1600" i="1" dirty="0"/>
              <a:t>Sources </a:t>
            </a:r>
            <a:r>
              <a:rPr lang="ru-RU" sz="1600" i="1" dirty="0"/>
              <a:t>+ дополнительные поля-фильтры (например, предметная области, год)</a:t>
            </a:r>
          </a:p>
          <a:p>
            <a:pPr marL="285750" indent="-285750">
              <a:buFont typeface="Arial" panose="020B0604020202020204" pitchFamily="34" charset="0"/>
              <a:buChar char="•"/>
            </a:pPr>
            <a:endParaRPr lang="en-GB" sz="1800" b="1" u="sng" dirty="0" smtClean="0"/>
          </a:p>
          <a:p>
            <a:pPr marL="285750" indent="-285750">
              <a:buFont typeface="Arial" panose="020B0604020202020204" pitchFamily="34" charset="0"/>
              <a:buChar char="•"/>
            </a:pPr>
            <a:r>
              <a:rPr lang="ru-RU" sz="1600" b="1" u="sng" dirty="0">
                <a:solidFill>
                  <a:schemeClr val="tx1"/>
                </a:solidFill>
                <a:latin typeface="Arial" charset="0"/>
                <a:cs typeface="+mn-cs"/>
              </a:rPr>
              <a:t>Поиск конкретной статьи</a:t>
            </a:r>
          </a:p>
          <a:p>
            <a:pPr marL="86868" indent="0">
              <a:buNone/>
            </a:pPr>
            <a:r>
              <a:rPr lang="ru-RU" sz="1600" b="1" dirty="0"/>
              <a:t>Для чего</a:t>
            </a:r>
            <a:r>
              <a:rPr lang="ru-RU" sz="1600" dirty="0"/>
              <a:t>: </a:t>
            </a:r>
            <a:r>
              <a:rPr lang="ru-RU" sz="1600" i="1" dirty="0"/>
              <a:t>для </a:t>
            </a:r>
            <a:r>
              <a:rPr lang="ru-RU" sz="1600" i="1" dirty="0" smtClean="0"/>
              <a:t>ознакомления с </a:t>
            </a:r>
            <a:r>
              <a:rPr lang="ru-RU" sz="1600" i="1" dirty="0"/>
              <a:t> </a:t>
            </a:r>
            <a:r>
              <a:rPr lang="ru-RU" sz="1600" i="1" dirty="0" smtClean="0"/>
              <a:t>кратким содержанием работы; оценки </a:t>
            </a:r>
            <a:r>
              <a:rPr lang="ru-RU" sz="1600" i="1" dirty="0"/>
              <a:t>авторитетности </a:t>
            </a:r>
            <a:r>
              <a:rPr lang="ru-RU" sz="1600" i="1" dirty="0" smtClean="0"/>
              <a:t>и востребованности; для </a:t>
            </a:r>
            <a:r>
              <a:rPr lang="ru-RU" sz="1600" i="1" dirty="0"/>
              <a:t>оценки корректности </a:t>
            </a:r>
            <a:r>
              <a:rPr lang="ru-RU" sz="1600" i="1" dirty="0" smtClean="0"/>
              <a:t>данных</a:t>
            </a:r>
            <a:endParaRPr lang="ru-RU" sz="1600" i="1" dirty="0"/>
          </a:p>
          <a:p>
            <a:pPr marL="86868" indent="0">
              <a:buNone/>
            </a:pPr>
            <a:r>
              <a:rPr lang="ru-RU" sz="1600" b="1" dirty="0"/>
              <a:t>Как</a:t>
            </a:r>
            <a:r>
              <a:rPr lang="ru-RU" sz="1600" dirty="0"/>
              <a:t>: </a:t>
            </a:r>
            <a:r>
              <a:rPr lang="ru-RU" sz="1600" i="1" dirty="0"/>
              <a:t>по вариантам названия </a:t>
            </a:r>
            <a:r>
              <a:rPr lang="ru-RU" sz="1600" i="1" dirty="0" smtClean="0"/>
              <a:t>статьи и ее выходным данным в поиске </a:t>
            </a:r>
            <a:r>
              <a:rPr lang="ru-RU" sz="1600" i="1" dirty="0"/>
              <a:t>по документам (</a:t>
            </a:r>
            <a:r>
              <a:rPr lang="en-GB" sz="1600" i="1" dirty="0"/>
              <a:t>Document search</a:t>
            </a:r>
            <a:r>
              <a:rPr lang="ru-RU" sz="1600" i="1" dirty="0"/>
              <a:t> или </a:t>
            </a:r>
            <a:r>
              <a:rPr lang="en-GB" sz="1600" i="1" dirty="0"/>
              <a:t>Advanced Search</a:t>
            </a:r>
            <a:r>
              <a:rPr lang="ru-RU" sz="1600" i="1" dirty="0"/>
              <a:t>, </a:t>
            </a:r>
            <a:r>
              <a:rPr lang="ru-RU" sz="1600" i="1" dirty="0" smtClean="0"/>
              <a:t>поля</a:t>
            </a:r>
            <a:r>
              <a:rPr lang="en-GB" sz="1600" i="1" dirty="0" smtClean="0"/>
              <a:t> Article title</a:t>
            </a:r>
            <a:r>
              <a:rPr lang="ru-RU" sz="1600" i="1" dirty="0" smtClean="0"/>
              <a:t> +</a:t>
            </a:r>
            <a:r>
              <a:rPr lang="en-GB" sz="1600" i="1" dirty="0" smtClean="0"/>
              <a:t> </a:t>
            </a:r>
            <a:r>
              <a:rPr lang="ru-RU" sz="1600" i="1" dirty="0" smtClean="0"/>
              <a:t>поля по выходным данным статьи, вкл. авторов, журнал, </a:t>
            </a:r>
            <a:r>
              <a:rPr lang="en-GB" sz="1600" i="1" dirty="0" smtClean="0"/>
              <a:t>ISSN</a:t>
            </a:r>
            <a:r>
              <a:rPr lang="ru-RU" sz="1600" i="1" dirty="0" smtClean="0"/>
              <a:t>, номер, выпуск, год, страницы</a:t>
            </a:r>
            <a:r>
              <a:rPr lang="en-GB" sz="1600" i="1" dirty="0" smtClean="0"/>
              <a:t>) </a:t>
            </a:r>
            <a:r>
              <a:rPr lang="ru-RU" sz="1600" i="1" dirty="0"/>
              <a:t>или по </a:t>
            </a:r>
            <a:r>
              <a:rPr lang="ru-RU" sz="1600" i="1" dirty="0" smtClean="0"/>
              <a:t>полю </a:t>
            </a:r>
            <a:r>
              <a:rPr lang="en-GB" sz="1600" i="1" dirty="0" smtClean="0"/>
              <a:t>EID </a:t>
            </a:r>
            <a:r>
              <a:rPr lang="ru-RU" sz="1600" i="1" dirty="0" smtClean="0"/>
              <a:t>в закладке </a:t>
            </a:r>
            <a:r>
              <a:rPr lang="en-GB" sz="1600" i="1" dirty="0" smtClean="0"/>
              <a:t>Advanced search  (</a:t>
            </a:r>
            <a:r>
              <a:rPr lang="ru-RU" sz="1600" i="1" dirty="0" smtClean="0"/>
              <a:t>поиск конкретной записи в </a:t>
            </a:r>
            <a:r>
              <a:rPr lang="en-GB" sz="1600" i="1" dirty="0" smtClean="0"/>
              <a:t>Scopus)</a:t>
            </a:r>
            <a:endParaRPr lang="en-US" sz="1600" dirty="0"/>
          </a:p>
        </p:txBody>
      </p:sp>
      <p:sp>
        <p:nvSpPr>
          <p:cNvPr id="4" name="Slide Number Placeholder 3"/>
          <p:cNvSpPr>
            <a:spLocks noGrp="1"/>
          </p:cNvSpPr>
          <p:nvPr>
            <p:ph type="sldNum" sz="quarter" idx="12"/>
          </p:nvPr>
        </p:nvSpPr>
        <p:spPr/>
        <p:txBody>
          <a:bodyPr/>
          <a:lstStyle/>
          <a:p>
            <a:pPr>
              <a:defRPr/>
            </a:pPr>
            <a:fld id="{B475C23E-1427-4651-8D2C-9DE5C77431A0}" type="slidenum">
              <a:rPr lang="en-US" smtClean="0">
                <a:solidFill>
                  <a:srgbClr val="FFFFFF"/>
                </a:solidFill>
              </a:rPr>
              <a:pPr>
                <a:defRPr/>
              </a:pPr>
              <a:t>7</a:t>
            </a:fld>
            <a:endParaRPr lang="en-US">
              <a:solidFill>
                <a:srgbClr val="FFFFFF"/>
              </a:solidFill>
            </a:endParaRPr>
          </a:p>
        </p:txBody>
      </p:sp>
    </p:spTree>
    <p:extLst>
      <p:ext uri="{BB962C8B-B14F-4D97-AF65-F5344CB8AC3E}">
        <p14:creationId xmlns:p14="http://schemas.microsoft.com/office/powerpoint/2010/main" val="2304731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yakshonakg\Desktop\25-03-2015 19-56-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
            <a:ext cx="9144000" cy="62388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5085" y="1752599"/>
            <a:ext cx="1286515" cy="28300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1400" dirty="0">
              <a:solidFill>
                <a:schemeClr val="tx1"/>
              </a:solidFill>
            </a:endParaRPr>
          </a:p>
        </p:txBody>
      </p:sp>
      <p:sp>
        <p:nvSpPr>
          <p:cNvPr id="8" name="Rectangle 7"/>
          <p:cNvSpPr/>
          <p:nvPr/>
        </p:nvSpPr>
        <p:spPr>
          <a:xfrm>
            <a:off x="3276600" y="1820022"/>
            <a:ext cx="1223962" cy="28733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1400" dirty="0">
              <a:solidFill>
                <a:schemeClr val="tx1"/>
              </a:solidFill>
            </a:endParaRPr>
          </a:p>
        </p:txBody>
      </p:sp>
      <p:cxnSp>
        <p:nvCxnSpPr>
          <p:cNvPr id="4" name="Straight Connector 3"/>
          <p:cNvCxnSpPr/>
          <p:nvPr/>
        </p:nvCxnSpPr>
        <p:spPr>
          <a:xfrm>
            <a:off x="316634" y="2895600"/>
            <a:ext cx="838200" cy="0"/>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sp>
        <p:nvSpPr>
          <p:cNvPr id="6" name="Rounded Rectangle 5"/>
          <p:cNvSpPr/>
          <p:nvPr/>
        </p:nvSpPr>
        <p:spPr>
          <a:xfrm>
            <a:off x="5638800" y="2123341"/>
            <a:ext cx="685800" cy="449262"/>
          </a:xfrm>
          <a:prstGeom prst="roundRect">
            <a:avLst/>
          </a:prstGeom>
          <a:noFill/>
          <a:ln w="57150">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pic>
        <p:nvPicPr>
          <p:cNvPr id="1026" name="Picture 2" descr="C:\Users\yakshonakg\Desktop\03-10-2016 14-49-4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9857"/>
            <a:ext cx="9144000" cy="1333750"/>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5638800" y="4114800"/>
            <a:ext cx="3200400" cy="23622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marL="285750" indent="-285750">
              <a:buFontTx/>
              <a:buChar char="-"/>
            </a:pPr>
            <a:r>
              <a:rPr lang="ru-RU" sz="1400" dirty="0" smtClean="0"/>
              <a:t>Поиск информации по интересующей научной теме</a:t>
            </a:r>
          </a:p>
          <a:p>
            <a:pPr marL="285750" indent="-285750">
              <a:buFontTx/>
              <a:buChar char="-"/>
            </a:pPr>
            <a:r>
              <a:rPr lang="ru-RU" sz="1400" dirty="0" smtClean="0"/>
              <a:t>Поиск статей конкретного автора (-</a:t>
            </a:r>
            <a:r>
              <a:rPr lang="ru-RU" sz="1400" dirty="0" err="1" smtClean="0"/>
              <a:t>ов</a:t>
            </a:r>
            <a:r>
              <a:rPr lang="ru-RU" sz="1400" dirty="0" smtClean="0"/>
              <a:t>)</a:t>
            </a:r>
          </a:p>
          <a:p>
            <a:pPr marL="285750" indent="-285750">
              <a:buFontTx/>
              <a:buChar char="-"/>
            </a:pPr>
            <a:r>
              <a:rPr lang="ru-RU" sz="1400" dirty="0" smtClean="0"/>
              <a:t>Поиск статей конкретной организации (-</a:t>
            </a:r>
            <a:r>
              <a:rPr lang="ru-RU" sz="1400" dirty="0" err="1" smtClean="0"/>
              <a:t>ий</a:t>
            </a:r>
            <a:r>
              <a:rPr lang="ru-RU" sz="1400" dirty="0" smtClean="0"/>
              <a:t>)</a:t>
            </a:r>
          </a:p>
          <a:p>
            <a:pPr marL="285750" indent="-285750">
              <a:buFontTx/>
              <a:buChar char="-"/>
            </a:pPr>
            <a:r>
              <a:rPr lang="ru-RU" sz="1400" dirty="0" smtClean="0"/>
              <a:t>Поиск статей конкретного журнала</a:t>
            </a:r>
          </a:p>
          <a:p>
            <a:pPr marL="285750" indent="-285750">
              <a:buFontTx/>
              <a:buChar char="-"/>
            </a:pPr>
            <a:r>
              <a:rPr lang="ru-RU" sz="1400" dirty="0" smtClean="0"/>
              <a:t>Поиск конкретной статьи</a:t>
            </a:r>
          </a:p>
        </p:txBody>
      </p:sp>
    </p:spTree>
    <p:extLst>
      <p:ext uri="{BB962C8B-B14F-4D97-AF65-F5344CB8AC3E}">
        <p14:creationId xmlns:p14="http://schemas.microsoft.com/office/powerpoint/2010/main" val="11276445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yakshonakg\Desktop\04-10-2016 13-53-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140374"/>
            <a:ext cx="9144000" cy="5486399"/>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ular Callout 1"/>
          <p:cNvSpPr/>
          <p:nvPr/>
        </p:nvSpPr>
        <p:spPr>
          <a:xfrm>
            <a:off x="4114800" y="366161"/>
            <a:ext cx="1952625" cy="946564"/>
          </a:xfrm>
          <a:prstGeom prst="wedgeRoundRectCallout">
            <a:avLst>
              <a:gd name="adj1" fmla="val 7363"/>
              <a:gd name="adj2" fmla="val 232569"/>
              <a:gd name="adj3" fmla="val 16667"/>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ru-RU" sz="1400" dirty="0">
                <a:solidFill>
                  <a:srgbClr val="FF0000"/>
                </a:solidFill>
                <a:ea typeface="MS PGothic" pitchFamily="34" charset="-128"/>
              </a:rPr>
              <a:t>Список найденных результатов</a:t>
            </a:r>
            <a:endParaRPr lang="en-US" sz="1400" dirty="0">
              <a:solidFill>
                <a:srgbClr val="FF0000"/>
              </a:solidFill>
              <a:ea typeface="MS PGothic" pitchFamily="34" charset="-128"/>
            </a:endParaRPr>
          </a:p>
        </p:txBody>
      </p:sp>
      <p:sp>
        <p:nvSpPr>
          <p:cNvPr id="13" name="Rounded Rectangular Callout 12"/>
          <p:cNvSpPr/>
          <p:nvPr/>
        </p:nvSpPr>
        <p:spPr>
          <a:xfrm>
            <a:off x="7101231" y="1085191"/>
            <a:ext cx="2106613" cy="576262"/>
          </a:xfrm>
          <a:prstGeom prst="wedgeRoundRectCallout">
            <a:avLst>
              <a:gd name="adj1" fmla="val 13080"/>
              <a:gd name="adj2" fmla="val 189308"/>
              <a:gd name="adj3" fmla="val 16667"/>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ru-RU" sz="1400" dirty="0">
                <a:solidFill>
                  <a:srgbClr val="FF0000"/>
                </a:solidFill>
                <a:ea typeface="MS PGothic" pitchFamily="34" charset="-128"/>
              </a:rPr>
              <a:t>Самые влиятельные работы </a:t>
            </a:r>
            <a:endParaRPr lang="en-US" sz="1400" dirty="0">
              <a:solidFill>
                <a:srgbClr val="FF0000"/>
              </a:solidFill>
              <a:ea typeface="MS PGothic" pitchFamily="34" charset="-128"/>
            </a:endParaRPr>
          </a:p>
        </p:txBody>
      </p:sp>
      <p:sp>
        <p:nvSpPr>
          <p:cNvPr id="7" name="Rounded Rectangular Callout 6"/>
          <p:cNvSpPr/>
          <p:nvPr/>
        </p:nvSpPr>
        <p:spPr>
          <a:xfrm>
            <a:off x="-23884" y="860701"/>
            <a:ext cx="3886200" cy="1335088"/>
          </a:xfrm>
          <a:prstGeom prst="wedgeRoundRectCallout">
            <a:avLst>
              <a:gd name="adj1" fmla="val -25507"/>
              <a:gd name="adj2" fmla="val 134988"/>
              <a:gd name="adj3" fmla="val 16667"/>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ru-RU" sz="1050" dirty="0">
                <a:solidFill>
                  <a:srgbClr val="FF0000"/>
                </a:solidFill>
                <a:ea typeface="MS PGothic" pitchFamily="34" charset="-128"/>
              </a:rPr>
              <a:t>Ответы на вопросы:</a:t>
            </a:r>
          </a:p>
          <a:p>
            <a:pPr>
              <a:buFontTx/>
              <a:buChar char="-"/>
            </a:pPr>
            <a:r>
              <a:rPr lang="ru-RU" sz="1050" dirty="0">
                <a:solidFill>
                  <a:srgbClr val="FF0000"/>
                </a:solidFill>
                <a:ea typeface="MS PGothic" pitchFamily="34" charset="-128"/>
              </a:rPr>
              <a:t>Есть ли интерес к этой теме в последние годы?</a:t>
            </a:r>
          </a:p>
          <a:p>
            <a:pPr>
              <a:buFontTx/>
              <a:buChar char="-"/>
            </a:pPr>
            <a:r>
              <a:rPr lang="ru-RU" sz="1050" dirty="0">
                <a:solidFill>
                  <a:srgbClr val="FF0000"/>
                </a:solidFill>
                <a:ea typeface="MS PGothic" pitchFamily="34" charset="-128"/>
              </a:rPr>
              <a:t>Кто является экспертом?</a:t>
            </a:r>
          </a:p>
          <a:p>
            <a:pPr>
              <a:buFontTx/>
              <a:buChar char="-"/>
            </a:pPr>
            <a:r>
              <a:rPr lang="ru-RU" sz="1050" dirty="0">
                <a:solidFill>
                  <a:srgbClr val="FF0000"/>
                </a:solidFill>
                <a:ea typeface="MS PGothic" pitchFamily="34" charset="-128"/>
              </a:rPr>
              <a:t>Какие организации занимаются исследованиями?</a:t>
            </a:r>
          </a:p>
          <a:p>
            <a:pPr>
              <a:buFontTx/>
              <a:buChar char="-"/>
            </a:pPr>
            <a:r>
              <a:rPr lang="ru-RU" sz="1050" dirty="0">
                <a:solidFill>
                  <a:srgbClr val="FF0000"/>
                </a:solidFill>
                <a:ea typeface="MS PGothic" pitchFamily="34" charset="-128"/>
              </a:rPr>
              <a:t>В каких странах?</a:t>
            </a:r>
          </a:p>
          <a:p>
            <a:pPr>
              <a:buFontTx/>
              <a:buChar char="-"/>
            </a:pPr>
            <a:r>
              <a:rPr lang="ru-RU" sz="1050" dirty="0">
                <a:solidFill>
                  <a:srgbClr val="FF0000"/>
                </a:solidFill>
                <a:ea typeface="MS PGothic" pitchFamily="34" charset="-128"/>
              </a:rPr>
              <a:t>В каких журналах опубликованы статьи</a:t>
            </a:r>
            <a:r>
              <a:rPr lang="ru-RU" sz="1050" dirty="0" smtClean="0">
                <a:solidFill>
                  <a:srgbClr val="FF0000"/>
                </a:solidFill>
                <a:ea typeface="MS PGothic" pitchFamily="34" charset="-128"/>
              </a:rPr>
              <a:t>?</a:t>
            </a:r>
          </a:p>
          <a:p>
            <a:pPr>
              <a:buFontTx/>
              <a:buChar char="-"/>
            </a:pPr>
            <a:r>
              <a:rPr lang="ru-RU" sz="1050" dirty="0">
                <a:solidFill>
                  <a:srgbClr val="FF0000"/>
                </a:solidFill>
                <a:ea typeface="MS PGothic" pitchFamily="34" charset="-128"/>
              </a:rPr>
              <a:t> </a:t>
            </a:r>
            <a:r>
              <a:rPr lang="ru-RU" sz="1050" dirty="0" smtClean="0">
                <a:solidFill>
                  <a:srgbClr val="FF0000"/>
                </a:solidFill>
                <a:ea typeface="MS PGothic" pitchFamily="34" charset="-128"/>
              </a:rPr>
              <a:t>Какие ключевые слова используются?</a:t>
            </a:r>
            <a:endParaRPr lang="en-US" sz="1050" dirty="0">
              <a:solidFill>
                <a:srgbClr val="FF0000"/>
              </a:solidFill>
              <a:ea typeface="MS PGothic" pitchFamily="34" charset="-128"/>
            </a:endParaRPr>
          </a:p>
        </p:txBody>
      </p:sp>
      <p:sp>
        <p:nvSpPr>
          <p:cNvPr id="3" name="Rounded Rectangle 2"/>
          <p:cNvSpPr/>
          <p:nvPr/>
        </p:nvSpPr>
        <p:spPr>
          <a:xfrm>
            <a:off x="2133600" y="5712373"/>
            <a:ext cx="5625306" cy="914400"/>
          </a:xfrm>
          <a:prstGeom prst="roundRect">
            <a:avLst/>
          </a:prstGeom>
          <a:solidFill>
            <a:schemeClr val="bg1"/>
          </a:solidFill>
          <a:ln w="38100">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ru-RU" dirty="0" smtClean="0">
                <a:solidFill>
                  <a:srgbClr val="FF0000"/>
                </a:solidFill>
              </a:rPr>
              <a:t>Результаты поиска</a:t>
            </a:r>
            <a:endParaRPr lang="en-US" dirty="0">
              <a:solidFill>
                <a:srgbClr val="FF0000"/>
              </a:solidFill>
            </a:endParaRPr>
          </a:p>
        </p:txBody>
      </p:sp>
      <p:cxnSp>
        <p:nvCxnSpPr>
          <p:cNvPr id="5" name="Straight Connector 4"/>
          <p:cNvCxnSpPr/>
          <p:nvPr/>
        </p:nvCxnSpPr>
        <p:spPr>
          <a:xfrm>
            <a:off x="8610600" y="2819400"/>
            <a:ext cx="2286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7023218"/>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Elesvier Research Intelligence Master Slide">
  <a:themeElements>
    <a:clrScheme name="Elsevier Colours">
      <a:dk1>
        <a:srgbClr val="53565A"/>
      </a:dk1>
      <a:lt1>
        <a:sysClr val="window" lastClr="FFFFFF"/>
      </a:lt1>
      <a:dk2>
        <a:srgbClr val="FF8200"/>
      </a:dk2>
      <a:lt2>
        <a:srgbClr val="A7A8AA"/>
      </a:lt2>
      <a:accent1>
        <a:srgbClr val="007398"/>
      </a:accent1>
      <a:accent2>
        <a:srgbClr val="FF8200"/>
      </a:accent2>
      <a:accent3>
        <a:srgbClr val="53565A"/>
      </a:accent3>
      <a:accent4>
        <a:srgbClr val="00966C"/>
      </a:accent4>
      <a:accent5>
        <a:srgbClr val="41B6E6"/>
      </a:accent5>
      <a:accent6>
        <a:srgbClr val="CBC793"/>
      </a:accent6>
      <a:hlink>
        <a:srgbClr val="007398"/>
      </a:hlink>
      <a:folHlink>
        <a:srgbClr val="FF82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3">
          <a:schemeClr val="lt1"/>
        </a:lnRef>
        <a:fillRef idx="1">
          <a:schemeClr val="accent1"/>
        </a:fillRef>
        <a:effectRef idx="1">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17598</TotalTime>
  <Words>1901</Words>
  <Application>Microsoft Office PowerPoint</Application>
  <PresentationFormat>Экран (4:3)</PresentationFormat>
  <Paragraphs>254</Paragraphs>
  <Slides>57</Slides>
  <Notes>7</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57</vt:i4>
      </vt:variant>
    </vt:vector>
  </HeadingPairs>
  <TitlesOfParts>
    <vt:vector size="65" baseType="lpstr">
      <vt:lpstr>MS PGothic</vt:lpstr>
      <vt:lpstr>MS PGothic</vt:lpstr>
      <vt:lpstr>Arial</vt:lpstr>
      <vt:lpstr>Arial Bold</vt:lpstr>
      <vt:lpstr>Calibri</vt:lpstr>
      <vt:lpstr>Courier New</vt:lpstr>
      <vt:lpstr>NexusSansOT</vt:lpstr>
      <vt:lpstr>Elesvier Research Intelligence Master Slide</vt:lpstr>
      <vt:lpstr> Научно-исследовательская информация, ее представление и анализ в Scopus</vt:lpstr>
      <vt:lpstr>2,44%: пути расширения национального присутствия в зарубежных БД цитирования</vt:lpstr>
      <vt:lpstr>2,44%: пути расширения национального присутствия в зарубежных БД цитирования (продолжение)</vt:lpstr>
      <vt:lpstr>Презентация PowerPoint</vt:lpstr>
      <vt:lpstr>Презентация PowerPoint</vt:lpstr>
      <vt:lpstr>Презентация PowerPoint</vt:lpstr>
      <vt:lpstr>Поиск в Scopus (продолжение)</vt:lpstr>
      <vt:lpstr>Презентация PowerPoint</vt:lpstr>
      <vt:lpstr>Презентация PowerPoint</vt:lpstr>
      <vt:lpstr>Расширенный поиск</vt:lpstr>
      <vt:lpstr>Результаты поиска</vt:lpstr>
      <vt:lpstr>Использование групповых символов, операторов при поиске и другое </vt:lpstr>
      <vt:lpstr>Дополнительно в Advanced Search </vt:lpstr>
      <vt:lpstr>Дополнительные фильтры и визуализация данных (1)</vt:lpstr>
      <vt:lpstr>Визуализация данных (2) </vt:lpstr>
      <vt:lpstr>(3)</vt:lpstr>
      <vt:lpstr>(4)</vt:lpstr>
      <vt:lpstr>(5)</vt:lpstr>
      <vt:lpstr>Кто цитирует и где цитируются интересующие нас работы? – View Cited by</vt:lpstr>
      <vt:lpstr>Анализ цитирующих работ – импакт работ, потенциал для сотрудничества и т.п.</vt:lpstr>
      <vt:lpstr>Вспомогательный инструмент в определении источника своей публикации. Альтернативные оценки журналов: сравните найденные по вашей теме ключевые журналы и выберите 2-3 для дальнейшего изучения рекомендаций для авторов</vt:lpstr>
      <vt:lpstr>Сравнение и оценка конкретных журналов/издательств</vt:lpstr>
      <vt:lpstr>Пример сравнения журналов по финансам</vt:lpstr>
      <vt:lpstr>Метрики статьи – дополнительная информация о востребованности</vt:lpstr>
      <vt:lpstr>Метрики статьи (2)</vt:lpstr>
      <vt:lpstr>Поиск и анализ информации в Scopus</vt:lpstr>
      <vt:lpstr>Презентация PowerPoint</vt:lpstr>
      <vt:lpstr>Возможности редактирования, сохранения поиска и установления оповещения помогают сэкономить время на поиск новых результатов</vt:lpstr>
      <vt:lpstr>Возможности экспорта</vt:lpstr>
      <vt:lpstr>Возможности выгрузки записей</vt:lpstr>
      <vt:lpstr>Дополнительные возможности – More …  </vt:lpstr>
      <vt:lpstr>Пример создания библиографического списка из выбранных статей</vt:lpstr>
      <vt:lpstr>Презентация PowerPoint</vt:lpstr>
      <vt:lpstr>Персонализация в Scopus: создание логина и пароля – ваша эффективная работа с системой. Возможность управления навигационной панелью</vt:lpstr>
      <vt:lpstr>Доступные возможности при персонализации</vt:lpstr>
      <vt:lpstr>Презентация PowerPoint</vt:lpstr>
      <vt:lpstr>Профили авторов в Scopus создаются АВТОМАТИЧЕСКИ.  Сегодня уже 18 млн профилей  Для формирования профиля автора используются следующие данные:</vt:lpstr>
      <vt:lpstr>Результаты поиска по автору</vt:lpstr>
      <vt:lpstr>Профиль автора и анализ научной деятельности</vt:lpstr>
      <vt:lpstr>Подробный анализ публикаций автора</vt:lpstr>
      <vt:lpstr>(2) цитирование работ автора</vt:lpstr>
      <vt:lpstr>Автоматический подсчет h-индекса с 1970 г.</vt:lpstr>
      <vt:lpstr>Обзор цитируемости работ автора</vt:lpstr>
      <vt:lpstr>Обзор цитируемости (2)</vt:lpstr>
      <vt:lpstr>Перейти к запросу на корректировку можно из профиля автора</vt:lpstr>
      <vt:lpstr>Корректировка профиля автора. Все запросы на корректировку из авторского профиля перенаправляются на пошаговую форму https://www.scopus.com/authorfeedback  При прямом выходе на https://www.scopus.com/authorfeedback  подписка на  Scopus не требуется! Результаты – через 4-7 дней.  </vt:lpstr>
      <vt:lpstr>Для поиска вариантов авторских профилей с разным написанием фамилий авторов используйте функцию Add name variant</vt:lpstr>
      <vt:lpstr>Отмечаете все варианты профилей, относящиеся к автору. Далее нажимаете Next </vt:lpstr>
      <vt:lpstr>Выбираете вариант названия нового, объединенного профиля. Если ни один из вариантов не устраивает, надо выбрать более близкий к желаемому. В ходе дальнейшего общения со Scopus Author Feedback Team (после заполнения этой формы вы получите автоматическое уведомление от них) вы сможете указать какой именно приемлемый вариант названия профиля вы хотите видеть (напр.: I’d like to have the following preferred profile name …)</vt:lpstr>
      <vt:lpstr>На шаге 3 надо просмотреть все документы, попавшие в профили для объединения и удалить лишние (кнопка с крестиком) или добавить статьи, не попавшие в профили через функцию Search for missing documents</vt:lpstr>
      <vt:lpstr>На шаге 4 делается обзор нового объединенного профиля</vt:lpstr>
      <vt:lpstr>Шаг 5. Подача заполненной формы. Поля отмеченные* - обязательны для заполнения.  Нажимая кнопку Submit вы подаете заявку на указанные изменения в профиле (объединение профилей, корректировка названия и т.п.). Наша команда Scopus  рассмотрит их, уточнит, если необходимо, данные и откорректирует профиль в течение 4-7 дней, о чем проинформирует вас по указанному на этом шаге  адресу электронной почты. Если есть необходимость откорректировать данные о месте работы (Affiliation) в вашем профиле в Scopus – пишите на адрес: ScopusAuthorFeedback@elsevier.com  (напр. Please, correct Affiliation field in my Author profile ….(указывается профиль автора в Скопусе , желательно с Author ID), where should be mentioned:…..(указывается правильная организация, место работы автора)) </vt:lpstr>
      <vt:lpstr>Руководство по корректировке авторского профиля: http://www.elsevierscience.ru/products/scopus/ </vt:lpstr>
      <vt:lpstr>Альтернативные службы для направления запроса на корректировку:</vt:lpstr>
      <vt:lpstr>Помогите найти мою статью в Scopus? Индексируется ли журнал в Scopus?</vt:lpstr>
      <vt:lpstr>Корректировка данных в Scopus</vt:lpstr>
      <vt:lpstr>Презентация PowerPoint</vt:lpstr>
    </vt:vector>
  </TitlesOfParts>
  <Company>Reed Elsevier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SciVal [product] User Training</dc:title>
  <dc:creator>Reed Elsevier</dc:creator>
  <cp:lastModifiedBy>Ермилова Диана Борисовна</cp:lastModifiedBy>
  <cp:revision>1018</cp:revision>
  <cp:lastPrinted>2014-01-29T01:20:23Z</cp:lastPrinted>
  <dcterms:created xsi:type="dcterms:W3CDTF">2011-05-02T16:44:01Z</dcterms:created>
  <dcterms:modified xsi:type="dcterms:W3CDTF">2016-11-07T13:03:05Z</dcterms:modified>
</cp:coreProperties>
</file>