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notesMasterIdLst>
    <p:notesMasterId r:id="rId23"/>
  </p:notesMasterIdLst>
  <p:sldIdLst>
    <p:sldId id="345" r:id="rId2"/>
    <p:sldId id="346" r:id="rId3"/>
    <p:sldId id="347" r:id="rId4"/>
    <p:sldId id="348" r:id="rId5"/>
    <p:sldId id="349" r:id="rId6"/>
    <p:sldId id="287" r:id="rId7"/>
    <p:sldId id="291" r:id="rId8"/>
    <p:sldId id="334" r:id="rId9"/>
    <p:sldId id="335" r:id="rId10"/>
    <p:sldId id="341" r:id="rId11"/>
    <p:sldId id="336" r:id="rId12"/>
    <p:sldId id="343" r:id="rId13"/>
    <p:sldId id="342" r:id="rId14"/>
    <p:sldId id="344" r:id="rId15"/>
    <p:sldId id="307" r:id="rId16"/>
    <p:sldId id="308" r:id="rId17"/>
    <p:sldId id="309" r:id="rId18"/>
    <p:sldId id="310" r:id="rId19"/>
    <p:sldId id="311" r:id="rId20"/>
    <p:sldId id="350" r:id="rId21"/>
    <p:sldId id="351" r:id="rId22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94673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7B05D-216F-417E-9B98-77190C72D2BD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689994"/>
            <a:ext cx="5438464" cy="4443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07"/>
            <a:ext cx="2944958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8407"/>
            <a:ext cx="2944958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23586-16BD-4A77-A41E-02559E3A0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65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23586-16BD-4A77-A41E-02559E3A089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35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A11D-1C0D-4920-BBF1-5CBB614F9137}" type="datetime1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38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2D61-C9B6-44EA-8E2C-4EC538B007AF}" type="datetime1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47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BC44-9D91-4F74-92DC-754F68B7467F}" type="datetime1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0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F3E0-D97E-4A1D-8500-48B4EF9632CB}" type="datetime1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54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FEB8-0CCB-4D88-AE48-F4BE67654ECA}" type="datetime1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29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855D-5969-44E5-94E0-75137D378238}" type="datetime1">
              <a:rPr lang="ru-RU" smtClean="0"/>
              <a:pPr/>
              <a:t>07.11.2020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45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BD40-A45B-4E2B-A971-0E72B8A3B940}" type="datetime1">
              <a:rPr lang="ru-RU" smtClean="0"/>
              <a:pPr/>
              <a:t>07.11.2020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68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DEFD-3017-435F-A4EB-D84D59AE02FE}" type="datetime1">
              <a:rPr lang="ru-RU" smtClean="0"/>
              <a:pPr/>
              <a:t>07.11.2020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9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947E-CFAF-4231-A3A7-D6C8454DA7B4}" type="datetime1">
              <a:rPr lang="ru-RU" smtClean="0"/>
              <a:pPr/>
              <a:t>07.11.2020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11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481AF89-0C87-479F-883A-BE979477AF3B}" type="datetime1">
              <a:rPr lang="ru-RU" smtClean="0"/>
              <a:pPr/>
              <a:t>07.11.2020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35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1347-D190-401A-9F82-0816ADA43546}" type="datetime1">
              <a:rPr lang="ru-RU" smtClean="0"/>
              <a:pPr/>
              <a:t>07.11.2020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62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A058ED5-BC31-4AF1-B7DA-7F7C9FAC8BA5}" type="datetime1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9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fa.ru/res_mainres.asp?cat=al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fa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library.fa.ru/res_mainres.asp?cat=rus" TargetMode="External"/><Relationship Id="rId4" Type="http://schemas.openxmlformats.org/officeDocument/2006/relationships/hyperlink" Target="http://library.fa.ru/resource.asp?id=76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93964" y="65903"/>
            <a:ext cx="3131127" cy="10880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12" y="5125156"/>
            <a:ext cx="6730940" cy="16669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3964" y="505122"/>
            <a:ext cx="8862487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endParaRPr lang="ru-RU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ru-RU" sz="4400" b="1" i="1" dirty="0" smtClean="0">
                <a:solidFill>
                  <a:srgbClr val="FFFFFF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2005-2020</a:t>
            </a:r>
          </a:p>
          <a:p>
            <a:pPr algn="ctr">
              <a:spcBef>
                <a:spcPts val="0"/>
              </a:spcBef>
            </a:pPr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endParaRPr lang="ru-RU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2800" b="1" dirty="0" smtClean="0">
                <a:solidFill>
                  <a:srgbClr val="FFFFFF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ЭЛЕКТРОННЫЕ РЕСУРСЫ В ДОСТУПЕ ФИНАНСОВОГО УНИВЕРСИТЕТА</a:t>
            </a:r>
          </a:p>
          <a:p>
            <a:pPr algn="ctr">
              <a:spcBef>
                <a:spcPts val="0"/>
              </a:spcBef>
            </a:pPr>
            <a:endParaRPr lang="ru-RU" sz="2800" b="1" dirty="0">
              <a:solidFill>
                <a:srgbClr val="FFFFFF"/>
              </a:solidFill>
              <a:latin typeface="Book Antiqua" panose="02040602050305030304" pitchFamily="18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2800" b="1" dirty="0" smtClean="0">
                <a:solidFill>
                  <a:srgbClr val="FFFFFF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Электронная библиотека «Русская история»</a:t>
            </a:r>
            <a:endParaRPr lang="en-US" sz="2800" b="1" dirty="0" smtClean="0">
              <a:solidFill>
                <a:srgbClr val="FFFFFF"/>
              </a:solidFill>
              <a:latin typeface="Book Antiqua" panose="02040602050305030304" pitchFamily="18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2800" b="1" dirty="0" smtClean="0">
              <a:solidFill>
                <a:srgbClr val="FFFFFF"/>
              </a:solidFill>
              <a:latin typeface="Book Antiqua" panose="02040602050305030304" pitchFamily="18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2800" b="1" dirty="0" smtClean="0">
              <a:solidFill>
                <a:srgbClr val="FFFFFF"/>
              </a:solidFill>
              <a:latin typeface="Book Antiqua" panose="02040602050305030304" pitchFamily="18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2800" b="1" dirty="0">
              <a:solidFill>
                <a:srgbClr val="FFFFFF"/>
              </a:solidFill>
              <a:latin typeface="Book Antiqua" panose="02040602050305030304" pitchFamily="18" charset="0"/>
              <a:cs typeface="Calibri" panose="020F050202020403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ru-RU" sz="2400" b="1" i="1" dirty="0" smtClean="0">
                <a:solidFill>
                  <a:srgbClr val="FFFFFF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Библиотечно-информационный комплекс</a:t>
            </a:r>
          </a:p>
          <a:p>
            <a:pPr algn="ctr">
              <a:spcBef>
                <a:spcPts val="0"/>
              </a:spcBef>
            </a:pPr>
            <a:endParaRPr lang="ru-RU" sz="2800" b="1" dirty="0">
              <a:solidFill>
                <a:srgbClr val="FFFFFF"/>
              </a:solidFill>
              <a:latin typeface="Book Antiqua" panose="0204060205030503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5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59" y="1052736"/>
            <a:ext cx="7543801" cy="6846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latin typeface="Book Antiqua" panose="02040602050305030304" pitchFamily="18" charset="0"/>
              </a:rPr>
              <a:t>Рубрикатор</a:t>
            </a:r>
            <a:endParaRPr lang="ru-RU" sz="4000" b="1" dirty="0">
              <a:latin typeface="Book Antiqua" panose="0204060205030503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Book Antiqua" panose="02040602050305030304" pitchFamily="18" charset="0"/>
              </a:rPr>
              <a:t>Для открытия рубрикатора нажмите кнопку «Рубрикатор» в верхнем меню сайта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69" y="2731405"/>
            <a:ext cx="5511179" cy="3433035"/>
          </a:xfrm>
          <a:prstGeom prst="rect">
            <a:avLst/>
          </a:prstGeom>
        </p:spPr>
      </p:pic>
      <p:sp>
        <p:nvSpPr>
          <p:cNvPr id="7" name="Пятиугольник 6"/>
          <p:cNvSpPr/>
          <p:nvPr/>
        </p:nvSpPr>
        <p:spPr>
          <a:xfrm>
            <a:off x="107504" y="184953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i="1" dirty="0" smtClean="0">
                <a:latin typeface="Book Antiqua" panose="02040602050305030304" pitchFamily="18" charset="0"/>
                <a:cs typeface="Angsana New" panose="02020603050405020304" pitchFamily="18" charset="-34"/>
              </a:rPr>
              <a:t>2005-2020</a:t>
            </a:r>
            <a:endParaRPr lang="ru-RU" sz="2000" b="1" i="1" dirty="0">
              <a:latin typeface="Book Antiqua" panose="02040602050305030304" pitchFamily="18" charset="0"/>
              <a:cs typeface="Angsana New" panose="02020603050405020304" pitchFamily="18" charset="-34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64288" y="176716"/>
            <a:ext cx="1724227" cy="61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59" y="1022974"/>
            <a:ext cx="7683192" cy="72463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100" b="1" dirty="0" smtClean="0">
                <a:latin typeface="Book Antiqua" panose="02040602050305030304" pitchFamily="18" charset="0"/>
              </a:rPr>
              <a:t>Поиск по названию или ключевому слову</a:t>
            </a:r>
            <a:endParaRPr lang="ru-RU" sz="3100" b="1" dirty="0">
              <a:latin typeface="Book Antiqua" panose="0204060205030503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Book Antiqua" panose="02040602050305030304" pitchFamily="18" charset="0"/>
              </a:rPr>
              <a:t>Для поиска по названию или ключевому слову введите искомое слово или словосочетание в окно поиска, которое находится в левой меню сайта. Есть возможность выбрать критерии поиска «Все слова», «Любое из слов», «Точное совпадение»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75" y="2896611"/>
            <a:ext cx="5895567" cy="3267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64288" y="176716"/>
            <a:ext cx="1724227" cy="611247"/>
          </a:xfrm>
          <a:prstGeom prst="rect">
            <a:avLst/>
          </a:prstGeom>
        </p:spPr>
      </p:pic>
      <p:sp>
        <p:nvSpPr>
          <p:cNvPr id="8" name="Пятиугольник 7"/>
          <p:cNvSpPr/>
          <p:nvPr/>
        </p:nvSpPr>
        <p:spPr>
          <a:xfrm>
            <a:off x="107504" y="184953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i="1" dirty="0" smtClean="0">
                <a:latin typeface="Book Antiqua" panose="02040602050305030304" pitchFamily="18" charset="0"/>
                <a:cs typeface="Angsana New" panose="02020603050405020304" pitchFamily="18" charset="-34"/>
              </a:rPr>
              <a:t>2005-2020</a:t>
            </a:r>
            <a:endParaRPr lang="ru-RU" sz="2000" b="1" i="1" dirty="0">
              <a:latin typeface="Book Antiqua" panose="02040602050305030304" pitchFamily="18" charset="0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3" y="980728"/>
            <a:ext cx="8781011" cy="75663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latin typeface="Book Antiqua" panose="02040602050305030304" pitchFamily="18" charset="0"/>
              </a:rPr>
              <a:t>Основные инструменты работы с книгой</a:t>
            </a:r>
            <a:endParaRPr lang="ru-RU" sz="3600" b="1" dirty="0">
              <a:latin typeface="Book Antiqua" panose="0204060205030503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99592" y="2060848"/>
            <a:ext cx="7509771" cy="417646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</a:t>
            </a:r>
            <a:r>
              <a:rPr lang="ru-RU" sz="3200" dirty="0" smtClean="0">
                <a:latin typeface="Book Antiqua" panose="02040602050305030304" pitchFamily="18" charset="0"/>
              </a:rPr>
              <a:t>Открытие книги;</a:t>
            </a:r>
          </a:p>
          <a:p>
            <a:r>
              <a:rPr lang="ru-RU" sz="3200" dirty="0" smtClean="0">
                <a:latin typeface="Book Antiqua" panose="02040602050305030304" pitchFamily="18" charset="0"/>
              </a:rPr>
              <a:t> Внутренний интерфейс книги;</a:t>
            </a:r>
          </a:p>
          <a:p>
            <a:r>
              <a:rPr lang="ru-RU" sz="3200" dirty="0" smtClean="0">
                <a:latin typeface="Book Antiqua" panose="02040602050305030304" pitchFamily="18" charset="0"/>
              </a:rPr>
              <a:t> Поиск по тексту книги;</a:t>
            </a:r>
          </a:p>
          <a:p>
            <a:r>
              <a:rPr lang="ru-RU" sz="3200" dirty="0" smtClean="0">
                <a:latin typeface="Book Antiqua" panose="02040602050305030304" pitchFamily="18" charset="0"/>
              </a:rPr>
              <a:t> Печать;</a:t>
            </a:r>
          </a:p>
          <a:p>
            <a:r>
              <a:rPr lang="ru-RU" sz="3200" dirty="0" smtClean="0">
                <a:latin typeface="Book Antiqua" panose="02040602050305030304" pitchFamily="18" charset="0"/>
              </a:rPr>
              <a:t> Изменение масштаба отображения;</a:t>
            </a:r>
          </a:p>
          <a:p>
            <a:r>
              <a:rPr lang="ru-RU" sz="3200" dirty="0" smtClean="0">
                <a:latin typeface="Book Antiqua" panose="02040602050305030304" pitchFamily="18" charset="0"/>
              </a:rPr>
              <a:t> Поиск по названию или ключевому слову.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>
            <a:off x="107504" y="184953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i="1" dirty="0" smtClean="0">
                <a:latin typeface="Book Antiqua" panose="02040602050305030304" pitchFamily="18" charset="0"/>
                <a:cs typeface="Angsana New" panose="02020603050405020304" pitchFamily="18" charset="-34"/>
              </a:rPr>
              <a:t>2005-2020</a:t>
            </a:r>
            <a:endParaRPr lang="ru-RU" sz="2000" b="1" i="1" dirty="0">
              <a:latin typeface="Book Antiqua" panose="02040602050305030304" pitchFamily="18" charset="0"/>
              <a:cs typeface="Angsana New" panose="02020603050405020304" pitchFamily="18" charset="-34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64288" y="176716"/>
            <a:ext cx="1724227" cy="61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908720"/>
            <a:ext cx="7395160" cy="56666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latin typeface="Book Antiqua" panose="02040602050305030304" pitchFamily="18" charset="0"/>
              </a:rPr>
              <a:t>Открытие книги</a:t>
            </a:r>
            <a:endParaRPr lang="ru-RU" sz="4000" b="1" dirty="0">
              <a:latin typeface="Book Antiqua" panose="0204060205030503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15" y="2437061"/>
            <a:ext cx="6359890" cy="402272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1644973"/>
            <a:ext cx="8636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anose="02040602050305030304" pitchFamily="18" charset="0"/>
              </a:rPr>
              <a:t>После выбора книги в зависимости от устройства выберите  «Факсимиле» для ПК, либо «Мобильная версия» для мобильных телефонов, либо планшетов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64288" y="176716"/>
            <a:ext cx="1724227" cy="611247"/>
          </a:xfrm>
          <a:prstGeom prst="rect">
            <a:avLst/>
          </a:prstGeom>
        </p:spPr>
      </p:pic>
      <p:sp>
        <p:nvSpPr>
          <p:cNvPr id="8" name="Пятиугольник 7"/>
          <p:cNvSpPr/>
          <p:nvPr/>
        </p:nvSpPr>
        <p:spPr>
          <a:xfrm>
            <a:off x="107504" y="184953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i="1" dirty="0" smtClean="0">
                <a:latin typeface="Book Antiqua" panose="02040602050305030304" pitchFamily="18" charset="0"/>
                <a:cs typeface="Angsana New" panose="02020603050405020304" pitchFamily="18" charset="-34"/>
              </a:rPr>
              <a:t>2005-2020</a:t>
            </a:r>
            <a:endParaRPr lang="ru-RU" sz="2000" b="1" i="1" dirty="0">
              <a:latin typeface="Book Antiqua" panose="0204060205030503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550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4370" y="902315"/>
            <a:ext cx="8424936" cy="64807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latin typeface="Book Antiqua" panose="02040602050305030304" pitchFamily="18" charset="0"/>
              </a:rPr>
              <a:t>Внутренний интерфейс книги</a:t>
            </a:r>
            <a:endParaRPr lang="ru-RU" sz="4000" b="1" dirty="0">
              <a:latin typeface="Book Antiqua" panose="0204060205030503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Че\Desktop\Библиотека 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691" y="1799336"/>
            <a:ext cx="7772294" cy="436510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>
            <a:off x="107504" y="184953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i="1" dirty="0" smtClean="0">
                <a:latin typeface="Book Antiqua" panose="02040602050305030304" pitchFamily="18" charset="0"/>
                <a:cs typeface="Angsana New" panose="02020603050405020304" pitchFamily="18" charset="-34"/>
              </a:rPr>
              <a:t>2005-2020</a:t>
            </a:r>
            <a:endParaRPr lang="ru-RU" sz="2000" b="1" i="1" dirty="0">
              <a:latin typeface="Book Antiqua" panose="02040602050305030304" pitchFamily="18" charset="0"/>
              <a:cs typeface="Angsana New" panose="02020603050405020304" pitchFamily="18" charset="-3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64288" y="176716"/>
            <a:ext cx="1724227" cy="61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58" y="1052736"/>
            <a:ext cx="7518795" cy="70656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latin typeface="Book Antiqua" panose="02040602050305030304" pitchFamily="18" charset="0"/>
              </a:rPr>
              <a:t>Поиск по тексту книги</a:t>
            </a:r>
            <a:endParaRPr lang="ru-RU" sz="4000" b="1" dirty="0">
              <a:latin typeface="Book Antiqua" panose="0204060205030503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Book Antiqua" panose="02040602050305030304" pitchFamily="18" charset="0"/>
              </a:rPr>
              <a:t>Найденные слова автоматически выделяются желтым; Слева выводятся страницы, на которых встречается искомое слово.</a:t>
            </a:r>
            <a:endParaRPr lang="ru-RU" sz="1800" dirty="0">
              <a:latin typeface="Book Antiqua" panose="02040602050305030304" pitchFamily="18" charset="0"/>
            </a:endParaRPr>
          </a:p>
        </p:txBody>
      </p:sp>
      <p:pic>
        <p:nvPicPr>
          <p:cNvPr id="4099" name="Picture 3" descr="C:\Users\Че\Desktop\Библиотеки 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779" y="2420888"/>
            <a:ext cx="7718160" cy="394586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64288" y="176716"/>
            <a:ext cx="1724227" cy="611247"/>
          </a:xfrm>
          <a:prstGeom prst="rect">
            <a:avLst/>
          </a:prstGeom>
        </p:spPr>
      </p:pic>
      <p:sp>
        <p:nvSpPr>
          <p:cNvPr id="8" name="Пятиугольник 7"/>
          <p:cNvSpPr/>
          <p:nvPr/>
        </p:nvSpPr>
        <p:spPr>
          <a:xfrm>
            <a:off x="107504" y="184953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i="1" dirty="0" smtClean="0">
                <a:latin typeface="Book Antiqua" panose="02040602050305030304" pitchFamily="18" charset="0"/>
                <a:cs typeface="Angsana New" panose="02020603050405020304" pitchFamily="18" charset="-34"/>
              </a:rPr>
              <a:t>2005-2020</a:t>
            </a:r>
            <a:endParaRPr lang="ru-RU" sz="2000" b="1" i="1" dirty="0">
              <a:latin typeface="Book Antiqua" panose="02040602050305030304" pitchFamily="18" charset="0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533598" cy="69153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latin typeface="Book Antiqua" panose="02040602050305030304" pitchFamily="18" charset="0"/>
              </a:rPr>
              <a:t>Печать</a:t>
            </a:r>
            <a:endParaRPr lang="ru-RU" sz="4000" b="1" dirty="0">
              <a:latin typeface="Book Antiqua" panose="0204060205030503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atin typeface="Book Antiqua" panose="02040602050305030304" pitchFamily="18" charset="0"/>
              </a:rPr>
              <a:t>Варианты печати: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800" b="1" dirty="0" smtClean="0">
                <a:latin typeface="Book Antiqua" panose="02040602050305030304" pitchFamily="18" charset="0"/>
              </a:rPr>
              <a:t>Текущие страницы. </a:t>
            </a:r>
            <a:r>
              <a:rPr lang="ru-RU" sz="1800" dirty="0" smtClean="0">
                <a:latin typeface="Book Antiqua" panose="02040602050305030304" pitchFamily="18" charset="0"/>
              </a:rPr>
              <a:t>Печать страниц, отображенных на экране;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800" b="1" dirty="0" smtClean="0">
                <a:latin typeface="Book Antiqua" panose="02040602050305030304" pitchFamily="18" charset="0"/>
              </a:rPr>
              <a:t>Все страницы. </a:t>
            </a:r>
            <a:r>
              <a:rPr lang="ru-RU" sz="1800" dirty="0" smtClean="0">
                <a:latin typeface="Book Antiqua" panose="02040602050305030304" pitchFamily="18" charset="0"/>
              </a:rPr>
              <a:t>Печать всей книги;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800" b="1" dirty="0" smtClean="0">
                <a:latin typeface="Book Antiqua" panose="02040602050305030304" pitchFamily="18" charset="0"/>
              </a:rPr>
              <a:t>Выбранные страницы. </a:t>
            </a:r>
            <a:r>
              <a:rPr lang="ru-RU" sz="1800" dirty="0" smtClean="0">
                <a:latin typeface="Book Antiqua" panose="02040602050305030304" pitchFamily="18" charset="0"/>
              </a:rPr>
              <a:t>Нужно указать номера страниц для печати;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800" b="1" dirty="0" smtClean="0">
                <a:latin typeface="Book Antiqua" panose="02040602050305030304" pitchFamily="18" charset="0"/>
              </a:rPr>
              <a:t>Страницы из закладок. </a:t>
            </a:r>
            <a:r>
              <a:rPr lang="ru-RU" sz="1800" dirty="0" smtClean="0">
                <a:latin typeface="Book Antiqua" panose="02040602050305030304" pitchFamily="18" charset="0"/>
              </a:rPr>
              <a:t>Печать «отложенных» в закладки страниц.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800" dirty="0"/>
          </a:p>
        </p:txBody>
      </p:sp>
      <p:pic>
        <p:nvPicPr>
          <p:cNvPr id="5122" name="Picture 2" descr="C:\Users\Че\Desktop\Библиотеки 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30228"/>
            <a:ext cx="5391840" cy="312955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>
            <a:off x="107504" y="184953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i="1" dirty="0" smtClean="0">
                <a:latin typeface="Book Antiqua" panose="02040602050305030304" pitchFamily="18" charset="0"/>
                <a:cs typeface="Angsana New" panose="02020603050405020304" pitchFamily="18" charset="-34"/>
              </a:rPr>
              <a:t>2005-2020</a:t>
            </a:r>
            <a:endParaRPr lang="ru-RU" sz="2000" b="1" i="1" dirty="0">
              <a:latin typeface="Book Antiqua" panose="02040602050305030304" pitchFamily="18" charset="0"/>
              <a:cs typeface="Angsana New" panose="02020603050405020304" pitchFamily="18" charset="-3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64288" y="176716"/>
            <a:ext cx="1724227" cy="611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683192" cy="6846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latin typeface="Book Antiqua" panose="02040602050305030304" pitchFamily="18" charset="0"/>
              </a:rPr>
              <a:t>Изменение </a:t>
            </a:r>
            <a:r>
              <a:rPr lang="ru-RU" sz="3600" b="1" dirty="0">
                <a:latin typeface="Book Antiqua" panose="02040602050305030304" pitchFamily="18" charset="0"/>
              </a:rPr>
              <a:t>масштаба отображения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Book Antiqua" panose="02040602050305030304" pitchFamily="18" charset="0"/>
              </a:rPr>
              <a:t>Вариант 1. </a:t>
            </a:r>
          </a:p>
          <a:p>
            <a:pPr>
              <a:buNone/>
            </a:pPr>
            <a:r>
              <a:rPr lang="ru-RU" sz="1800" dirty="0" smtClean="0">
                <a:latin typeface="Book Antiqua" panose="02040602050305030304" pitchFamily="18" charset="0"/>
              </a:rPr>
              <a:t>Нажать левой кнопкой мышки на страницу;</a:t>
            </a:r>
          </a:p>
          <a:p>
            <a:r>
              <a:rPr lang="ru-RU" sz="1800" b="1" dirty="0" smtClean="0">
                <a:latin typeface="Book Antiqua" panose="02040602050305030304" pitchFamily="18" charset="0"/>
              </a:rPr>
              <a:t>Вариант 2.</a:t>
            </a:r>
          </a:p>
          <a:p>
            <a:pPr>
              <a:buNone/>
            </a:pPr>
            <a:r>
              <a:rPr lang="ru-RU" sz="1800" dirty="0" smtClean="0">
                <a:latin typeface="Book Antiqua" panose="02040602050305030304" pitchFamily="18" charset="0"/>
              </a:rPr>
              <a:t>Нажать левой кнопкой мыши на значок «Увеличить».</a:t>
            </a:r>
          </a:p>
        </p:txBody>
      </p:sp>
      <p:pic>
        <p:nvPicPr>
          <p:cNvPr id="6146" name="Picture 2" descr="C:\Users\Че\Desktop\Библиотеки 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3" y="3857414"/>
            <a:ext cx="9212349" cy="235381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>
            <a:off x="107504" y="184953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i="1" dirty="0" smtClean="0">
                <a:latin typeface="Book Antiqua" panose="02040602050305030304" pitchFamily="18" charset="0"/>
                <a:cs typeface="Angsana New" panose="02020603050405020304" pitchFamily="18" charset="-34"/>
              </a:rPr>
              <a:t>2005-2020</a:t>
            </a:r>
            <a:endParaRPr lang="ru-RU" sz="2000" b="1" i="1" dirty="0">
              <a:latin typeface="Book Antiqua" panose="02040602050305030304" pitchFamily="18" charset="0"/>
              <a:cs typeface="Angsana New" panose="02020603050405020304" pitchFamily="18" charset="-3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64288" y="176716"/>
            <a:ext cx="1724227" cy="611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599" y="787963"/>
            <a:ext cx="7200801" cy="696821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latin typeface="Book Antiqua" panose="02040602050305030304" pitchFamily="18" charset="0"/>
              </a:rPr>
              <a:t>Копирование и вставка текста</a:t>
            </a:r>
            <a:endParaRPr lang="ru-RU" sz="3600" b="1" dirty="0">
              <a:latin typeface="Book Antiqua" panose="0204060205030503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9" y="1623545"/>
            <a:ext cx="7683192" cy="42455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Book Antiqua" panose="02040602050305030304" pitchFamily="18" charset="0"/>
              </a:rPr>
              <a:t>Нажмите значок «Выделить текст»;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Book Antiqua" panose="02040602050305030304" pitchFamily="18" charset="0"/>
              </a:rPr>
              <a:t>При нажатой левой кнопке мыши выделите текст (выделенный текст поменяет фон);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Book Antiqua" panose="02040602050305030304" pitchFamily="18" charset="0"/>
              </a:rPr>
              <a:t>Нажмите правой кнопкой мыши на выделенный фрагмент и выберете «Копировать выделенный текст».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600" dirty="0"/>
          </a:p>
        </p:txBody>
      </p:sp>
      <p:pic>
        <p:nvPicPr>
          <p:cNvPr id="7170" name="Picture 2" descr="C:\Users\Че\Desktop\Библиотеки 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8222" y="2996952"/>
            <a:ext cx="6753273" cy="332407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64288" y="176716"/>
            <a:ext cx="1724227" cy="611247"/>
          </a:xfrm>
          <a:prstGeom prst="rect">
            <a:avLst/>
          </a:prstGeom>
        </p:spPr>
      </p:pic>
      <p:sp>
        <p:nvSpPr>
          <p:cNvPr id="7" name="Пятиугольник 6"/>
          <p:cNvSpPr/>
          <p:nvPr/>
        </p:nvSpPr>
        <p:spPr>
          <a:xfrm>
            <a:off x="107504" y="184953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i="1" dirty="0" smtClean="0">
                <a:latin typeface="Book Antiqua" panose="02040602050305030304" pitchFamily="18" charset="0"/>
                <a:cs typeface="Angsana New" panose="02020603050405020304" pitchFamily="18" charset="-34"/>
              </a:rPr>
              <a:t>2005-2020</a:t>
            </a:r>
            <a:endParaRPr lang="ru-RU" sz="2000" b="1" i="1" dirty="0">
              <a:latin typeface="Book Antiqua" panose="02040602050305030304" pitchFamily="18" charset="0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49770" y="476672"/>
            <a:ext cx="8229600" cy="394644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ru-RU" sz="20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Book Antiqua" panose="02040602050305030304" pitchFamily="18" charset="0"/>
              </a:rPr>
              <a:t>Сверните </a:t>
            </a:r>
            <a:r>
              <a:rPr lang="ru-RU" sz="2000" dirty="0" smtClean="0">
                <a:latin typeface="Book Antiqua" panose="02040602050305030304" pitchFamily="18" charset="0"/>
              </a:rPr>
              <a:t>или закройте страницу электронной библиотеки;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Book Antiqua" panose="02040602050305030304" pitchFamily="18" charset="0"/>
              </a:rPr>
              <a:t>Откройте текстовый редактор;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Book Antiqua" panose="02040602050305030304" pitchFamily="18" charset="0"/>
              </a:rPr>
              <a:t>Нажмите правой кнопкой мыши на место вставки текста и выберите «Вставить».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8194" name="Picture 2" descr="C:\Users\Че\Desktop\Библиотека 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770" y="1988840"/>
            <a:ext cx="8021791" cy="4286182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>
            <a:off x="107504" y="184953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i="1" dirty="0" smtClean="0">
                <a:latin typeface="Book Antiqua" panose="02040602050305030304" pitchFamily="18" charset="0"/>
                <a:cs typeface="Angsana New" panose="02020603050405020304" pitchFamily="18" charset="-34"/>
              </a:rPr>
              <a:t>2005-2020</a:t>
            </a:r>
            <a:endParaRPr lang="ru-RU" sz="2000" b="1" i="1" dirty="0">
              <a:latin typeface="Book Antiqua" panose="02040602050305030304" pitchFamily="18" charset="0"/>
              <a:cs typeface="Angsana New" panose="02020603050405020304" pitchFamily="18" charset="-34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64288" y="176716"/>
            <a:ext cx="1724227" cy="611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245691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i="1" dirty="0" smtClean="0">
                <a:latin typeface="Book Antiqua" panose="02040602050305030304" pitchFamily="18" charset="0"/>
                <a:cs typeface="Angsana New" panose="02020603050405020304" pitchFamily="18" charset="-34"/>
              </a:rPr>
              <a:t>2005-2020</a:t>
            </a:r>
            <a:endParaRPr lang="ru-RU" sz="2000" b="1" i="1" dirty="0">
              <a:latin typeface="Book Antiqua" panose="02040602050305030304" pitchFamily="18" charset="0"/>
              <a:cs typeface="Angsana New" panose="02020603050405020304" pitchFamily="18" charset="-3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245691"/>
            <a:ext cx="1724227" cy="6112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5" y="1052736"/>
            <a:ext cx="853684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Book Antiqua" panose="02040602050305030304" pitchFamily="18" charset="0"/>
              </a:rPr>
              <a:t>В 2020 году исполняется пятнадцать лет </a:t>
            </a:r>
            <a:r>
              <a:rPr lang="ru-RU" dirty="0">
                <a:latin typeface="Book Antiqua" panose="02040602050305030304" pitchFamily="18" charset="0"/>
              </a:rPr>
              <a:t>с того момента, как в доступе </a:t>
            </a:r>
            <a:r>
              <a:rPr lang="ru-RU" dirty="0" smtClean="0">
                <a:latin typeface="Book Antiqua" panose="02040602050305030304" pitchFamily="18" charset="0"/>
              </a:rPr>
              <a:t>Финансового университета </a:t>
            </a:r>
            <a:r>
              <a:rPr lang="ru-RU" dirty="0">
                <a:latin typeface="Book Antiqua" panose="02040602050305030304" pitchFamily="18" charset="0"/>
              </a:rPr>
              <a:t>появился первый лицензионный электронный информационный </a:t>
            </a:r>
            <a:r>
              <a:rPr lang="ru-RU" dirty="0" smtClean="0">
                <a:latin typeface="Book Antiqua" panose="02040602050305030304" pitchFamily="18" charset="0"/>
              </a:rPr>
              <a:t>ресурс.</a:t>
            </a:r>
          </a:p>
          <a:p>
            <a:pPr algn="just"/>
            <a:endParaRPr lang="ru-RU" dirty="0" smtClean="0">
              <a:latin typeface="Book Antiqua" panose="02040602050305030304" pitchFamily="18" charset="0"/>
            </a:endParaRPr>
          </a:p>
          <a:p>
            <a:pPr algn="just"/>
            <a:r>
              <a:rPr lang="ru-RU" dirty="0" smtClean="0">
                <a:latin typeface="Book Antiqua" panose="02040602050305030304" pitchFamily="18" charset="0"/>
              </a:rPr>
              <a:t>За </a:t>
            </a:r>
            <a:r>
              <a:rPr lang="ru-RU" dirty="0">
                <a:latin typeface="Book Antiqua" panose="02040602050305030304" pitchFamily="18" charset="0"/>
              </a:rPr>
              <a:t>прошедшие годы количество ресурсов </a:t>
            </a:r>
            <a:r>
              <a:rPr lang="ru-RU" dirty="0" smtClean="0">
                <a:latin typeface="Book Antiqua" panose="02040602050305030304" pitchFamily="18" charset="0"/>
              </a:rPr>
              <a:t>в подписке значительно увеличилось:</a:t>
            </a:r>
          </a:p>
          <a:p>
            <a:pPr algn="just"/>
            <a:r>
              <a:rPr lang="en-US" u="sng" dirty="0" smtClean="0">
                <a:latin typeface="Book Antiqua" panose="02040602050305030304" pitchFamily="18" charset="0"/>
                <a:hlinkClick r:id="rId3"/>
              </a:rPr>
              <a:t>http</a:t>
            </a:r>
            <a:r>
              <a:rPr lang="en-US" u="sng" dirty="0">
                <a:latin typeface="Book Antiqua" panose="02040602050305030304" pitchFamily="18" charset="0"/>
                <a:hlinkClick r:id="rId3"/>
              </a:rPr>
              <a:t>://</a:t>
            </a:r>
            <a:r>
              <a:rPr lang="en-US" u="sng" dirty="0" smtClean="0">
                <a:latin typeface="Book Antiqua" panose="02040602050305030304" pitchFamily="18" charset="0"/>
                <a:hlinkClick r:id="rId3"/>
              </a:rPr>
              <a:t>library.fa.ru/res_mainres.asp?cat=all</a:t>
            </a:r>
            <a:endParaRPr lang="ru-RU" u="sng" dirty="0" smtClean="0">
              <a:latin typeface="Book Antiqua" panose="02040602050305030304" pitchFamily="18" charset="0"/>
            </a:endParaRPr>
          </a:p>
          <a:p>
            <a:pPr algn="just"/>
            <a:endParaRPr lang="ru-RU" dirty="0">
              <a:latin typeface="Book Antiqua" panose="02040602050305030304" pitchFamily="18" charset="0"/>
            </a:endParaRPr>
          </a:p>
          <a:p>
            <a:pPr algn="just"/>
            <a:r>
              <a:rPr lang="ru-RU" dirty="0" smtClean="0">
                <a:latin typeface="Book Antiqua" panose="02040602050305030304" pitchFamily="18" charset="0"/>
              </a:rPr>
              <a:t>Принимая во внимание </a:t>
            </a:r>
            <a:r>
              <a:rPr lang="ru-RU" dirty="0">
                <a:latin typeface="Book Antiqua" panose="02040602050305030304" pitchFamily="18" charset="0"/>
              </a:rPr>
              <a:t>огромный объем информации, </a:t>
            </a:r>
            <a:r>
              <a:rPr lang="ru-RU" dirty="0" smtClean="0">
                <a:latin typeface="Book Antiqua" panose="02040602050305030304" pitchFamily="18" charset="0"/>
              </a:rPr>
              <a:t>Библиотечно-информационный комплекс начинает рассылку кратких обзоров-презентаций электронных коллекций. </a:t>
            </a:r>
          </a:p>
          <a:p>
            <a:pPr algn="just"/>
            <a:endParaRPr lang="ru-RU" dirty="0" smtClean="0">
              <a:latin typeface="Book Antiqua" panose="02040602050305030304" pitchFamily="18" charset="0"/>
            </a:endParaRPr>
          </a:p>
          <a:p>
            <a:pPr algn="just"/>
            <a:r>
              <a:rPr lang="ru-RU" dirty="0" smtClean="0">
                <a:latin typeface="Book Antiqua" panose="02040602050305030304" pitchFamily="18" charset="0"/>
              </a:rPr>
              <a:t>Надеемся, </a:t>
            </a:r>
            <a:r>
              <a:rPr lang="ru-RU" dirty="0">
                <a:latin typeface="Book Antiqua" panose="02040602050305030304" pitchFamily="18" charset="0"/>
              </a:rPr>
              <a:t>что это будет полезно и поможет вам продолжать активно использовать информационные ресурсы в своей научной и образовательной деятельности, включая подготовку рабочих программ по учебным дисциплинам</a:t>
            </a:r>
            <a:r>
              <a:rPr lang="ru-RU" dirty="0" smtClean="0">
                <a:latin typeface="Book Antiqua" panose="02040602050305030304" pitchFamily="18" charset="0"/>
              </a:rPr>
              <a:t>.</a:t>
            </a:r>
          </a:p>
          <a:p>
            <a:pPr algn="just"/>
            <a:endParaRPr lang="ru-RU" dirty="0">
              <a:latin typeface="Book Antiqua" panose="02040602050305030304" pitchFamily="18" charset="0"/>
            </a:endParaRPr>
          </a:p>
          <a:p>
            <a:pPr algn="just"/>
            <a:r>
              <a:rPr lang="ru-RU" dirty="0">
                <a:latin typeface="Book Antiqua" panose="02040602050305030304" pitchFamily="18" charset="0"/>
              </a:rPr>
              <a:t>Нашу презентацию мы посвящаем </a:t>
            </a:r>
            <a:r>
              <a:rPr lang="ru-RU" dirty="0" smtClean="0">
                <a:latin typeface="Book Antiqua" panose="02040602050305030304" pitchFamily="18" charset="0"/>
              </a:rPr>
              <a:t>Электронной библиотеке «Русская история».</a:t>
            </a:r>
            <a:endParaRPr lang="ru-RU" sz="2400" dirty="0">
              <a:latin typeface="Book Antiqua" panose="02040602050305030304" pitchFamily="18" charset="0"/>
            </a:endParaRPr>
          </a:p>
          <a:p>
            <a:r>
              <a:rPr lang="en-US" sz="2400" dirty="0" smtClean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7463" y="1641957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 Antiqua" panose="02040602050305030304" pitchFamily="18" charset="0"/>
              </a:rPr>
              <a:t> </a:t>
            </a:r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73118" y="3244334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b="1" i="1" dirty="0">
                <a:solidFill>
                  <a:srgbClr val="FFFFFF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2005-2020</a:t>
            </a:r>
          </a:p>
        </p:txBody>
      </p:sp>
    </p:spTree>
    <p:extLst>
      <p:ext uri="{BB962C8B-B14F-4D97-AF65-F5344CB8AC3E}">
        <p14:creationId xmlns:p14="http://schemas.microsoft.com/office/powerpoint/2010/main" val="58128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282724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i="1">
                <a:latin typeface="Book Antiqua" panose="02040602050305030304" pitchFamily="18" charset="0"/>
                <a:cs typeface="Angsana New" panose="02020603050405020304" pitchFamily="18" charset="-34"/>
              </a:rPr>
              <a:t>2005-2020</a:t>
            </a:r>
            <a:endParaRPr lang="ru-RU" sz="2000" b="1" i="1" dirty="0">
              <a:latin typeface="Book Antiqua" panose="02040602050305030304" pitchFamily="18" charset="0"/>
              <a:cs typeface="Angsana New" panose="02020603050405020304" pitchFamily="18" charset="-3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92122" y="282413"/>
            <a:ext cx="1724227" cy="6112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468" y="1267793"/>
            <a:ext cx="8706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Calibri" panose="020F0502020204030204" pitchFamily="34" charset="0"/>
              </a:rPr>
              <a:t>Удаленный доступ к ресурсам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Calibri" panose="020F0502020204030204" pitchFamily="34" charset="0"/>
              </a:rPr>
              <a:t>(через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Calibri" panose="020F0502020204030204" pitchFamily="34" charset="0"/>
              </a:rPr>
              <a:t>EZ-proxy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Calibri" panose="020F0502020204030204" pitchFamily="34" charset="0"/>
              </a:rPr>
              <a:t>)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7463" y="1641957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 Antiqua" panose="02040602050305030304" pitchFamily="18" charset="0"/>
              </a:rPr>
              <a:t> </a:t>
            </a:r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4192" y="2690336"/>
            <a:ext cx="7240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400" dirty="0">
              <a:latin typeface="Book Antiqua" panose="020406020503050303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Рисунок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5536" y="2011289"/>
            <a:ext cx="8136904" cy="473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98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32216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i="1">
                <a:latin typeface="Book Antiqua" panose="02040602050305030304" pitchFamily="18" charset="0"/>
                <a:cs typeface="Angsana New" panose="02020603050405020304" pitchFamily="18" charset="-34"/>
              </a:rPr>
              <a:t>2005-2020</a:t>
            </a:r>
            <a:endParaRPr lang="ru-RU" sz="2000" b="1" i="1" dirty="0">
              <a:latin typeface="Book Antiqua" panose="02040602050305030304" pitchFamily="18" charset="0"/>
              <a:cs typeface="Angsana New" panose="02020603050405020304" pitchFamily="18" charset="-3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92122" y="346709"/>
            <a:ext cx="1724227" cy="6112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468" y="1267793"/>
            <a:ext cx="8706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Calibri" panose="020F0502020204030204" pitchFamily="34" charset="0"/>
              </a:rPr>
              <a:t>Полезные ссылки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7463" y="1641957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 Antiqua" panose="02040602050305030304" pitchFamily="18" charset="0"/>
              </a:rPr>
              <a:t> </a:t>
            </a:r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5566" y="2019716"/>
            <a:ext cx="75386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ook Antiqua" panose="02040602050305030304" pitchFamily="18" charset="0"/>
                <a:cs typeface="Calibri" panose="020F0502020204030204" pitchFamily="34" charset="0"/>
              </a:rPr>
              <a:t>Сайт Библиотечно-информационного комплекса Финансового университета </a:t>
            </a:r>
          </a:p>
          <a:p>
            <a:r>
              <a:rPr lang="en-US" sz="2400" dirty="0">
                <a:latin typeface="Book Antiqua" panose="02040602050305030304" pitchFamily="18" charset="0"/>
                <a:cs typeface="Calibri" panose="020F0502020204030204" pitchFamily="34" charset="0"/>
                <a:hlinkClick r:id="rId3"/>
              </a:rPr>
              <a:t>http://library.fa.ru</a:t>
            </a:r>
            <a:r>
              <a:rPr lang="en-US" sz="2400" dirty="0" smtClean="0">
                <a:latin typeface="Book Antiqua" panose="02040602050305030304" pitchFamily="18" charset="0"/>
                <a:cs typeface="Calibri" panose="020F0502020204030204" pitchFamily="34" charset="0"/>
                <a:hlinkClick r:id="rId3"/>
              </a:rPr>
              <a:t>/</a:t>
            </a:r>
            <a:endParaRPr lang="en-US" sz="2400" dirty="0" smtClean="0">
              <a:latin typeface="Book Antiqua" panose="02040602050305030304" pitchFamily="18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>
                <a:latin typeface="Book Antiqua" panose="02040602050305030304" pitchFamily="18" charset="0"/>
                <a:cs typeface="Calibri" panose="020F0502020204030204" pitchFamily="34" charset="0"/>
              </a:rPr>
              <a:t>	</a:t>
            </a:r>
          </a:p>
          <a:p>
            <a:r>
              <a:rPr lang="ru-RU" sz="2400" dirty="0" smtClean="0">
                <a:latin typeface="Book Antiqua" panose="02040602050305030304" pitchFamily="18" charset="0"/>
                <a:cs typeface="Calibri" panose="020F0502020204030204" pitchFamily="34" charset="0"/>
              </a:rPr>
              <a:t>Электронная библиотека «Русская история»</a:t>
            </a:r>
            <a:endParaRPr lang="ru-RU" sz="2400" dirty="0" smtClean="0">
              <a:latin typeface="Book Antiqua" panose="02040602050305030304" pitchFamily="18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Book Antiqua" panose="02040602050305030304" pitchFamily="18" charset="0"/>
                <a:cs typeface="Calibri" panose="020F0502020204030204" pitchFamily="34" charset="0"/>
                <a:hlinkClick r:id="rId4"/>
              </a:rPr>
              <a:t>http://</a:t>
            </a:r>
            <a:r>
              <a:rPr lang="en-US" sz="2400" dirty="0" smtClean="0">
                <a:latin typeface="Book Antiqua" panose="02040602050305030304" pitchFamily="18" charset="0"/>
                <a:cs typeface="Calibri" panose="020F0502020204030204" pitchFamily="34" charset="0"/>
                <a:hlinkClick r:id="rId4"/>
              </a:rPr>
              <a:t>library.fa.ru/resource.asp?id=760</a:t>
            </a:r>
            <a:endParaRPr lang="ru-RU" sz="2400" dirty="0" smtClean="0">
              <a:latin typeface="Book Antiqua" panose="02040602050305030304" pitchFamily="18" charset="0"/>
              <a:cs typeface="Calibri" panose="020F0502020204030204" pitchFamily="34" charset="0"/>
            </a:endParaRPr>
          </a:p>
          <a:p>
            <a:endParaRPr lang="ru-RU" sz="2400" dirty="0" smtClean="0">
              <a:latin typeface="Book Antiqua" panose="02040602050305030304" pitchFamily="18" charset="0"/>
              <a:cs typeface="Calibri" panose="020F0502020204030204" pitchFamily="34" charset="0"/>
            </a:endParaRPr>
          </a:p>
          <a:p>
            <a:r>
              <a:rPr lang="ru-RU" sz="2400" dirty="0" smtClean="0">
                <a:latin typeface="Book Antiqua" panose="02040602050305030304" pitchFamily="18" charset="0"/>
                <a:cs typeface="Calibri" panose="020F0502020204030204" pitchFamily="34" charset="0"/>
              </a:rPr>
              <a:t>Поиск </a:t>
            </a:r>
            <a:r>
              <a:rPr lang="ru-RU" sz="2400" dirty="0" smtClean="0">
                <a:latin typeface="Book Antiqua" panose="02040602050305030304" pitchFamily="18" charset="0"/>
                <a:cs typeface="Calibri" panose="020F0502020204030204" pitchFamily="34" charset="0"/>
              </a:rPr>
              <a:t>российских электронных </a:t>
            </a:r>
            <a:r>
              <a:rPr lang="ru-RU" sz="2400" dirty="0" smtClean="0">
                <a:latin typeface="Book Antiqua" panose="02040602050305030304" pitchFamily="18" charset="0"/>
                <a:cs typeface="Calibri" panose="020F0502020204030204" pitchFamily="34" charset="0"/>
              </a:rPr>
              <a:t>ресурсов</a:t>
            </a:r>
          </a:p>
          <a:p>
            <a:r>
              <a:rPr lang="ru-RU" sz="2400" dirty="0" smtClean="0">
                <a:latin typeface="Book Antiqua" panose="02040602050305030304" pitchFamily="18" charset="0"/>
                <a:cs typeface="Calibri" panose="020F0502020204030204" pitchFamily="34" charset="0"/>
              </a:rPr>
              <a:t>по подписке</a:t>
            </a:r>
          </a:p>
          <a:p>
            <a:r>
              <a:rPr lang="en-US" sz="2400" dirty="0">
                <a:latin typeface="Book Antiqua" panose="02040602050305030304" pitchFamily="18" charset="0"/>
                <a:cs typeface="Calibri" panose="020F0502020204030204" pitchFamily="34" charset="0"/>
                <a:hlinkClick r:id="rId5"/>
              </a:rPr>
              <a:t>http://</a:t>
            </a:r>
            <a:r>
              <a:rPr lang="en-US" sz="2400" dirty="0" smtClean="0">
                <a:latin typeface="Book Antiqua" panose="02040602050305030304" pitchFamily="18" charset="0"/>
                <a:cs typeface="Calibri" panose="020F0502020204030204" pitchFamily="34" charset="0"/>
                <a:hlinkClick r:id="rId5"/>
              </a:rPr>
              <a:t>library.fa.ru/res_mainres.asp?cat=rus</a:t>
            </a:r>
            <a:endParaRPr lang="ru-RU" sz="2400" dirty="0" smtClean="0">
              <a:latin typeface="Book Antiqua" panose="02040602050305030304" pitchFamily="18" charset="0"/>
              <a:cs typeface="Calibri" panose="020F0502020204030204" pitchFamily="34" charset="0"/>
            </a:endParaRPr>
          </a:p>
          <a:p>
            <a:r>
              <a:rPr lang="ru-RU" sz="2400" dirty="0">
                <a:latin typeface="Book Antiqua" panose="02040602050305030304" pitchFamily="18" charset="0"/>
                <a:cs typeface="Calibri" panose="020F0502020204030204" pitchFamily="34" charset="0"/>
              </a:rPr>
              <a:t>		</a:t>
            </a:r>
          </a:p>
          <a:p>
            <a:r>
              <a:rPr lang="ru-RU" sz="2400" dirty="0" smtClean="0">
                <a:latin typeface="Book Antiqua" panose="02040602050305030304" pitchFamily="18" charset="0"/>
                <a:cs typeface="Calibri" panose="020F0502020204030204" pitchFamily="34" charset="0"/>
              </a:rPr>
              <a:t> </a:t>
            </a:r>
            <a:endParaRPr lang="ru-RU" sz="2400" i="1" dirty="0">
              <a:latin typeface="Book Antiqua" panose="0204060205030503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1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141601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i="1">
                <a:latin typeface="Book Antiqua" panose="02040602050305030304" pitchFamily="18" charset="0"/>
                <a:cs typeface="Angsana New" panose="02020603050405020304" pitchFamily="18" charset="-34"/>
              </a:rPr>
              <a:t>2005-2020</a:t>
            </a:r>
            <a:endParaRPr lang="ru-RU" sz="2000" b="1" i="1" dirty="0">
              <a:latin typeface="Book Antiqua" panose="02040602050305030304" pitchFamily="18" charset="0"/>
              <a:cs typeface="Angsana New" panose="02020603050405020304" pitchFamily="18" charset="-3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11847" y="113068"/>
            <a:ext cx="1724227" cy="6112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788477"/>
            <a:ext cx="89360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ЭБ «Русская история»</a:t>
            </a:r>
            <a:endParaRPr lang="ru-RU" sz="28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5"/>
            <a:endParaRPr lang="ru-RU" sz="2400" dirty="0">
              <a:latin typeface="Book Antiqua" panose="0204060205030503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ru-RU" sz="2400" dirty="0">
              <a:latin typeface="Book Antiqua" panose="02040602050305030304" pitchFamily="18" charset="0"/>
            </a:endParaRPr>
          </a:p>
          <a:p>
            <a:r>
              <a:rPr lang="en-US" sz="2400" dirty="0" smtClean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7463" y="1641957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 Antiqua" panose="02040602050305030304" pitchFamily="18" charset="0"/>
              </a:rPr>
              <a:t> </a:t>
            </a:r>
            <a:endParaRPr lang="ru-RU" b="1" dirty="0">
              <a:latin typeface="Book Antiqua" panose="0204060205030503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53" y="1407815"/>
            <a:ext cx="8931947" cy="515308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11760" y="1412007"/>
            <a:ext cx="864096" cy="3608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6588224" y="4022689"/>
            <a:ext cx="97840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3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138682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i="1">
                <a:latin typeface="Book Antiqua" panose="02040602050305030304" pitchFamily="18" charset="0"/>
                <a:cs typeface="Angsana New" panose="02020603050405020304" pitchFamily="18" charset="-34"/>
              </a:rPr>
              <a:t>2005-2020</a:t>
            </a:r>
            <a:endParaRPr lang="ru-RU" sz="2000" b="1" i="1" dirty="0">
              <a:latin typeface="Book Antiqua" panose="02040602050305030304" pitchFamily="18" charset="0"/>
              <a:cs typeface="Angsana New" panose="02020603050405020304" pitchFamily="18" charset="-3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150904"/>
            <a:ext cx="1724227" cy="6112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762151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ЭБ «Русская история»</a:t>
            </a:r>
            <a:endParaRPr lang="ru-RU" sz="28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latin typeface="Book Antiqua" panose="02040602050305030304" pitchFamily="18" charset="0"/>
              </a:rPr>
              <a:t> </a:t>
            </a:r>
            <a:endParaRPr lang="en-US" sz="2400" dirty="0" smtClean="0"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7463" y="1641957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 Antiqua" panose="02040602050305030304" pitchFamily="18" charset="0"/>
              </a:rPr>
              <a:t> </a:t>
            </a:r>
            <a:endParaRPr lang="ru-RU" b="1" dirty="0"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28" y="1432206"/>
            <a:ext cx="7604977" cy="5255022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437724" y="5373216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245175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i="1">
                <a:latin typeface="Book Antiqua" panose="02040602050305030304" pitchFamily="18" charset="0"/>
                <a:cs typeface="Angsana New" panose="02020603050405020304" pitchFamily="18" charset="-34"/>
              </a:rPr>
              <a:t>2005-2020</a:t>
            </a:r>
            <a:endParaRPr lang="ru-RU" sz="2000" b="1" i="1" dirty="0">
              <a:latin typeface="Book Antiqua" panose="02040602050305030304" pitchFamily="18" charset="0"/>
              <a:cs typeface="Angsana New" panose="02020603050405020304" pitchFamily="18" charset="-3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92122" y="245175"/>
            <a:ext cx="1724227" cy="6112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468" y="1267793"/>
            <a:ext cx="87069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Calibri" panose="020F0502020204030204" pitchFamily="34" charset="0"/>
              </a:rPr>
              <a:t>Электронные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Calibri" panose="020F0502020204030204" pitchFamily="34" charset="0"/>
              </a:rPr>
              <a:t>ресурсы: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Calibri" panose="020F0502020204030204" pitchFamily="34" charset="0"/>
              </a:rPr>
              <a:t/>
            </a:r>
            <a:br>
              <a:rPr lang="ru-RU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Calibri" panose="020F0502020204030204" pitchFamily="34" charset="0"/>
              </a:rPr>
            </a:b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Calibri" panose="020F0502020204030204" pitchFamily="34" charset="0"/>
              </a:rPr>
              <a:t>структура «стартовой страницы» ресурса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7463" y="1641957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 Antiqua" panose="02040602050305030304" pitchFamily="18" charset="0"/>
              </a:rPr>
              <a:t> </a:t>
            </a:r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4192" y="2690336"/>
            <a:ext cx="72400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ru-RU" sz="2400" dirty="0">
                <a:latin typeface="Book Antiqua" panose="02040602050305030304" pitchFamily="18" charset="0"/>
                <a:cs typeface="Calibri" panose="020F0502020204030204" pitchFamily="34" charset="0"/>
              </a:rPr>
              <a:t>Подробная информация о ресурсе и о доступных коллекциях;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Book Antiqua" panose="02040602050305030304" pitchFamily="18" charset="0"/>
                <a:cs typeface="Calibri" panose="020F0502020204030204" pitchFamily="34" charset="0"/>
              </a:rPr>
              <a:t>-  </a:t>
            </a:r>
            <a:r>
              <a:rPr lang="ru-RU" sz="2400" dirty="0">
                <a:latin typeface="Book Antiqua" panose="02040602050305030304" pitchFamily="18" charset="0"/>
                <a:cs typeface="Calibri" panose="020F0502020204030204" pitchFamily="34" charset="0"/>
              </a:rPr>
              <a:t>Условия доступа;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Book Antiqua" panose="02040602050305030304" pitchFamily="18" charset="0"/>
                <a:cs typeface="Calibri" panose="020F0502020204030204" pitchFamily="34" charset="0"/>
              </a:rPr>
              <a:t>-  </a:t>
            </a:r>
            <a:r>
              <a:rPr lang="ru-RU" sz="2400" dirty="0">
                <a:latin typeface="Book Antiqua" panose="02040602050305030304" pitchFamily="18" charset="0"/>
                <a:cs typeface="Calibri" panose="020F0502020204030204" pitchFamily="34" charset="0"/>
              </a:rPr>
              <a:t>Адрес для работы (ссылка на </a:t>
            </a:r>
            <a:r>
              <a:rPr lang="en-US" sz="2400" dirty="0">
                <a:latin typeface="Book Antiqua" panose="02040602050305030304" pitchFamily="18" charset="0"/>
                <a:cs typeface="Calibri" panose="020F0502020204030204" pitchFamily="34" charset="0"/>
              </a:rPr>
              <a:t>web-</a:t>
            </a:r>
            <a:r>
              <a:rPr lang="ru-RU" sz="2400" dirty="0">
                <a:latin typeface="Book Antiqua" panose="02040602050305030304" pitchFamily="18" charset="0"/>
                <a:cs typeface="Calibri" panose="020F0502020204030204" pitchFamily="34" charset="0"/>
              </a:rPr>
              <a:t>сайт ресурса);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Book Antiqua" panose="02040602050305030304" pitchFamily="18" charset="0"/>
                <a:cs typeface="Calibri" panose="020F0502020204030204" pitchFamily="34" charset="0"/>
              </a:rPr>
              <a:t>-  </a:t>
            </a:r>
            <a:r>
              <a:rPr lang="ru-RU" sz="2400" dirty="0">
                <a:latin typeface="Book Antiqua" panose="02040602050305030304" pitchFamily="18" charset="0"/>
                <a:cs typeface="Calibri" panose="020F0502020204030204" pitchFamily="34" charset="0"/>
              </a:rPr>
              <a:t>Точка удаленного доступа;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Book Antiqua" panose="02040602050305030304" pitchFamily="18" charset="0"/>
                <a:cs typeface="Calibri" panose="020F0502020204030204" pitchFamily="34" charset="0"/>
              </a:rPr>
              <a:t>-  </a:t>
            </a:r>
            <a:r>
              <a:rPr lang="ru-RU" sz="2400" dirty="0">
                <a:latin typeface="Book Antiqua" panose="02040602050305030304" pitchFamily="18" charset="0"/>
                <a:cs typeface="Calibri" panose="020F0502020204030204" pitchFamily="34" charset="0"/>
              </a:rPr>
              <a:t>Обучающие материалы, презентации и т.п.</a:t>
            </a:r>
          </a:p>
        </p:txBody>
      </p:sp>
    </p:spTree>
    <p:extLst>
      <p:ext uri="{BB962C8B-B14F-4D97-AF65-F5344CB8AC3E}">
        <p14:creationId xmlns:p14="http://schemas.microsoft.com/office/powerpoint/2010/main" val="22678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5" y="1124743"/>
            <a:ext cx="7776864" cy="50405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Автоматическая авторизация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916832"/>
            <a:ext cx="7899216" cy="20162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1. Перейдите на интернет-страницу библиотеки </a:t>
            </a:r>
            <a:r>
              <a:rPr lang="en-US" dirty="0" smtClean="0"/>
              <a:t>www.history-lib.ru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2. Авторизация пройдет автоматически</a:t>
            </a:r>
            <a:r>
              <a:rPr lang="en-US" dirty="0" smtClean="0"/>
              <a:t> (</a:t>
            </a:r>
            <a:r>
              <a:rPr lang="ru-RU" dirty="0" smtClean="0"/>
              <a:t>в окне авторизации появится фраза «Здравствуйте, …», а в верхнем меню появятся кнопки «Каталог», «Рубрикатор»</a:t>
            </a:r>
            <a:r>
              <a:rPr lang="en-US" dirty="0" smtClean="0"/>
              <a:t>)</a:t>
            </a:r>
            <a:r>
              <a:rPr lang="ru-RU" dirty="0" smtClean="0"/>
              <a:t>;</a:t>
            </a:r>
          </a:p>
          <a:p>
            <a:pPr algn="just"/>
            <a:r>
              <a:rPr lang="en-US" dirty="0"/>
              <a:t>3</a:t>
            </a:r>
            <a:r>
              <a:rPr lang="ru-RU" dirty="0" smtClean="0"/>
              <a:t>. Если автоматическая авторизация не произошла, обратитесь в службу поддержки по телефону 8 (499) 261-40-40, либо по </a:t>
            </a:r>
            <a:r>
              <a:rPr lang="en-US" dirty="0" smtClean="0"/>
              <a:t>e-mail</a:t>
            </a:r>
            <a:r>
              <a:rPr lang="ru-RU" dirty="0" smtClean="0"/>
              <a:t>:</a:t>
            </a:r>
            <a:r>
              <a:rPr lang="en-US" dirty="0" smtClean="0"/>
              <a:t> 2614040@gmail.com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52" y="3933056"/>
            <a:ext cx="6118999" cy="2395994"/>
          </a:xfrm>
          <a:prstGeom prst="rect">
            <a:avLst/>
          </a:prstGeom>
        </p:spPr>
      </p:pic>
      <p:sp>
        <p:nvSpPr>
          <p:cNvPr id="7" name="Пятиугольник 6"/>
          <p:cNvSpPr/>
          <p:nvPr/>
        </p:nvSpPr>
        <p:spPr>
          <a:xfrm>
            <a:off x="0" y="245691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i="1" dirty="0" smtClean="0">
                <a:latin typeface="Book Antiqua" panose="02040602050305030304" pitchFamily="18" charset="0"/>
                <a:cs typeface="Angsana New" panose="02020603050405020304" pitchFamily="18" charset="-34"/>
              </a:rPr>
              <a:t>2005-2020</a:t>
            </a:r>
            <a:endParaRPr lang="ru-RU" sz="2000" b="1" i="1" dirty="0">
              <a:latin typeface="Book Antiqua" panose="02040602050305030304" pitchFamily="18" charset="0"/>
              <a:cs typeface="Angsana New" panose="02020603050405020304" pitchFamily="18" charset="-34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245691"/>
            <a:ext cx="1724227" cy="611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59" y="1124744"/>
            <a:ext cx="7543801" cy="61261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Book Antiqua" panose="02040602050305030304" pitchFamily="18" charset="0"/>
              </a:rPr>
              <a:t>Поиск книг</a:t>
            </a:r>
            <a:endParaRPr lang="ru-RU" sz="3600" b="1" dirty="0">
              <a:latin typeface="Book Antiqua" panose="0204060205030503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22959" y="2276872"/>
            <a:ext cx="7543801" cy="359222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Book Antiqua" panose="02040602050305030304" pitchFamily="18" charset="0"/>
              </a:rPr>
              <a:t>Каталог;</a:t>
            </a:r>
          </a:p>
          <a:p>
            <a:r>
              <a:rPr lang="ru-RU" sz="4000" dirty="0" smtClean="0">
                <a:latin typeface="Book Antiqua" panose="02040602050305030304" pitchFamily="18" charset="0"/>
              </a:rPr>
              <a:t>Поиск по автору;</a:t>
            </a:r>
          </a:p>
          <a:p>
            <a:r>
              <a:rPr lang="ru-RU" sz="4000" dirty="0">
                <a:latin typeface="Book Antiqua" panose="02040602050305030304" pitchFamily="18" charset="0"/>
              </a:rPr>
              <a:t>Р</a:t>
            </a:r>
            <a:r>
              <a:rPr lang="ru-RU" sz="4000" dirty="0" smtClean="0">
                <a:latin typeface="Book Antiqua" panose="02040602050305030304" pitchFamily="18" charset="0"/>
              </a:rPr>
              <a:t>убрикатор;</a:t>
            </a:r>
          </a:p>
          <a:p>
            <a:r>
              <a:rPr lang="ru-RU" sz="4000" dirty="0" smtClean="0">
                <a:latin typeface="Book Antiqua" panose="02040602050305030304" pitchFamily="18" charset="0"/>
              </a:rPr>
              <a:t>Поиск по названию или ключевому слову.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>
            <a:off x="0" y="245691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i="1" dirty="0" smtClean="0">
                <a:latin typeface="Book Antiqua" panose="02040602050305030304" pitchFamily="18" charset="0"/>
                <a:cs typeface="Angsana New" panose="02020603050405020304" pitchFamily="18" charset="-34"/>
              </a:rPr>
              <a:t>2005-2020</a:t>
            </a:r>
            <a:endParaRPr lang="ru-RU" sz="2000" b="1" i="1" dirty="0">
              <a:latin typeface="Book Antiqua" panose="02040602050305030304" pitchFamily="18" charset="0"/>
              <a:cs typeface="Angsana New" panose="02020603050405020304" pitchFamily="18" charset="-34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245691"/>
            <a:ext cx="1724227" cy="611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3143" y="866345"/>
            <a:ext cx="7107128" cy="6846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latin typeface="Book Antiqua" panose="02040602050305030304" pitchFamily="18" charset="0"/>
              </a:rPr>
              <a:t>Каталог</a:t>
            </a:r>
            <a:endParaRPr lang="ru-RU" sz="4000" b="1" dirty="0">
              <a:latin typeface="Book Antiqua" panose="0204060205030503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63143" y="1798864"/>
            <a:ext cx="7403617" cy="4070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Book Antiqua" panose="02040602050305030304" pitchFamily="18" charset="0"/>
              </a:rPr>
              <a:t>Для просмотра каталога книг нажмите кнопку «Каталог» верхнем меню сайта, либо в </a:t>
            </a:r>
            <a:r>
              <a:rPr lang="ru-RU" dirty="0" smtClean="0">
                <a:latin typeface="Book Antiqua" panose="02040602050305030304" pitchFamily="18" charset="0"/>
              </a:rPr>
              <a:t>окне «Навигация» левого</a:t>
            </a:r>
            <a:r>
              <a:rPr lang="ru-RU" sz="2000" dirty="0" smtClean="0">
                <a:latin typeface="Book Antiqua" panose="02040602050305030304" pitchFamily="18" charset="0"/>
              </a:rPr>
              <a:t> меню сайта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2689238"/>
            <a:ext cx="5681215" cy="3634565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107504" y="184953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i="1" dirty="0" smtClean="0">
                <a:latin typeface="Book Antiqua" panose="02040602050305030304" pitchFamily="18" charset="0"/>
                <a:cs typeface="Angsana New" panose="02020603050405020304" pitchFamily="18" charset="-34"/>
              </a:rPr>
              <a:t>2005-2020</a:t>
            </a:r>
            <a:endParaRPr lang="ru-RU" sz="2000" b="1" i="1" dirty="0">
              <a:latin typeface="Book Antiqua" panose="02040602050305030304" pitchFamily="18" charset="0"/>
              <a:cs typeface="Angsana New" panose="02020603050405020304" pitchFamily="18" charset="-3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245691"/>
            <a:ext cx="1724227" cy="611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59" y="948098"/>
            <a:ext cx="7543801" cy="7892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latin typeface="Book Antiqua" panose="02040602050305030304" pitchFamily="18" charset="0"/>
              </a:rPr>
              <a:t>Поиск по автору</a:t>
            </a:r>
            <a:endParaRPr lang="ru-RU" sz="3600" b="1" dirty="0">
              <a:latin typeface="Book Antiqua" panose="0204060205030503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Book Antiqua" panose="02040602050305030304" pitchFamily="18" charset="0"/>
              </a:rPr>
              <a:t>Для поиска по автору нажмите кнопку «Поиск по автору» </a:t>
            </a:r>
            <a:r>
              <a:rPr lang="ru-RU" sz="2400" dirty="0">
                <a:latin typeface="Book Antiqua" panose="02040602050305030304" pitchFamily="18" charset="0"/>
              </a:rPr>
              <a:t>в </a:t>
            </a:r>
            <a:r>
              <a:rPr lang="ru-RU" sz="2400" dirty="0" smtClean="0">
                <a:latin typeface="Book Antiqua" panose="02040602050305030304" pitchFamily="18" charset="0"/>
              </a:rPr>
              <a:t>окне </a:t>
            </a:r>
            <a:r>
              <a:rPr lang="ru-RU" sz="2400" dirty="0">
                <a:latin typeface="Book Antiqua" panose="02040602050305030304" pitchFamily="18" charset="0"/>
              </a:rPr>
              <a:t>«Навигация» левого меню </a:t>
            </a:r>
            <a:r>
              <a:rPr lang="ru-RU" sz="2400" dirty="0" smtClean="0">
                <a:latin typeface="Book Antiqua" panose="02040602050305030304" pitchFamily="18" charset="0"/>
              </a:rPr>
              <a:t>сайта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30" y="2564904"/>
            <a:ext cx="6106258" cy="3803723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107504" y="184953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i="1" dirty="0" smtClean="0">
                <a:latin typeface="Book Antiqua" panose="02040602050305030304" pitchFamily="18" charset="0"/>
                <a:cs typeface="Angsana New" panose="02020603050405020304" pitchFamily="18" charset="-34"/>
              </a:rPr>
              <a:t>2005-2020</a:t>
            </a:r>
            <a:endParaRPr lang="ru-RU" sz="2000" b="1" i="1" dirty="0">
              <a:latin typeface="Book Antiqua" panose="02040602050305030304" pitchFamily="18" charset="0"/>
              <a:cs typeface="Angsana New" panose="02020603050405020304" pitchFamily="18" charset="-3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64288" y="176716"/>
            <a:ext cx="1724227" cy="611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1373</TotalTime>
  <Words>663</Words>
  <Application>Microsoft Office PowerPoint</Application>
  <PresentationFormat>Экран (4:3)</PresentationFormat>
  <Paragraphs>138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Angsana New</vt:lpstr>
      <vt:lpstr>Arial</vt:lpstr>
      <vt:lpstr>Book Antiqua</vt:lpstr>
      <vt:lpstr>Calibri</vt:lpstr>
      <vt:lpstr>Calibri Light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Автоматическая авторизация</vt:lpstr>
      <vt:lpstr>Поиск книг</vt:lpstr>
      <vt:lpstr> Каталог</vt:lpstr>
      <vt:lpstr> Поиск по автору</vt:lpstr>
      <vt:lpstr> Рубрикатор</vt:lpstr>
      <vt:lpstr> Поиск по названию или ключевому слову</vt:lpstr>
      <vt:lpstr> Основные инструменты работы с книгой</vt:lpstr>
      <vt:lpstr> Открытие книги</vt:lpstr>
      <vt:lpstr> Внутренний интерфейс книги</vt:lpstr>
      <vt:lpstr> Поиск по тексту книги</vt:lpstr>
      <vt:lpstr> Печать</vt:lpstr>
      <vt:lpstr> Изменение масштаба отображения</vt:lpstr>
      <vt:lpstr> Копирование и вставка текста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современных  интернет-технологий  в образовательном процессе</dc:title>
  <dc:creator>Че</dc:creator>
  <cp:lastModifiedBy>TOSHIBA</cp:lastModifiedBy>
  <cp:revision>193</cp:revision>
  <dcterms:created xsi:type="dcterms:W3CDTF">2014-05-20T08:24:01Z</dcterms:created>
  <dcterms:modified xsi:type="dcterms:W3CDTF">2020-11-07T15:25:03Z</dcterms:modified>
</cp:coreProperties>
</file>