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0"/>
  </p:notesMasterIdLst>
  <p:handoutMasterIdLst>
    <p:handoutMasterId r:id="rId111"/>
  </p:handoutMasterIdLst>
  <p:sldIdLst>
    <p:sldId id="668" r:id="rId5"/>
    <p:sldId id="519" r:id="rId6"/>
    <p:sldId id="520" r:id="rId7"/>
    <p:sldId id="778" r:id="rId8"/>
    <p:sldId id="674" r:id="rId9"/>
    <p:sldId id="793" r:id="rId10"/>
    <p:sldId id="792" r:id="rId11"/>
    <p:sldId id="751" r:id="rId12"/>
    <p:sldId id="812" r:id="rId13"/>
    <p:sldId id="813" r:id="rId14"/>
    <p:sldId id="814" r:id="rId15"/>
    <p:sldId id="752" r:id="rId16"/>
    <p:sldId id="773" r:id="rId17"/>
    <p:sldId id="754" r:id="rId18"/>
    <p:sldId id="759" r:id="rId19"/>
    <p:sldId id="760" r:id="rId20"/>
    <p:sldId id="829" r:id="rId21"/>
    <p:sldId id="818" r:id="rId22"/>
    <p:sldId id="819" r:id="rId23"/>
    <p:sldId id="820" r:id="rId24"/>
    <p:sldId id="821" r:id="rId25"/>
    <p:sldId id="822" r:id="rId26"/>
    <p:sldId id="824" r:id="rId27"/>
    <p:sldId id="825" r:id="rId28"/>
    <p:sldId id="826" r:id="rId29"/>
    <p:sldId id="827" r:id="rId30"/>
    <p:sldId id="828" r:id="rId31"/>
    <p:sldId id="815" r:id="rId32"/>
    <p:sldId id="816" r:id="rId33"/>
    <p:sldId id="790" r:id="rId34"/>
    <p:sldId id="764" r:id="rId35"/>
    <p:sldId id="765" r:id="rId36"/>
    <p:sldId id="766" r:id="rId37"/>
    <p:sldId id="767" r:id="rId38"/>
    <p:sldId id="768" r:id="rId39"/>
    <p:sldId id="769" r:id="rId40"/>
    <p:sldId id="770" r:id="rId41"/>
    <p:sldId id="771" r:id="rId42"/>
    <p:sldId id="774" r:id="rId43"/>
    <p:sldId id="776" r:id="rId44"/>
    <p:sldId id="777" r:id="rId45"/>
    <p:sldId id="772" r:id="rId46"/>
    <p:sldId id="817" r:id="rId47"/>
    <p:sldId id="854" r:id="rId48"/>
    <p:sldId id="856" r:id="rId49"/>
    <p:sldId id="855" r:id="rId50"/>
    <p:sldId id="857" r:id="rId51"/>
    <p:sldId id="795" r:id="rId52"/>
    <p:sldId id="796" r:id="rId53"/>
    <p:sldId id="797" r:id="rId54"/>
    <p:sldId id="798" r:id="rId55"/>
    <p:sldId id="799" r:id="rId56"/>
    <p:sldId id="800" r:id="rId57"/>
    <p:sldId id="801" r:id="rId58"/>
    <p:sldId id="802" r:id="rId59"/>
    <p:sldId id="803" r:id="rId60"/>
    <p:sldId id="804" r:id="rId61"/>
    <p:sldId id="805" r:id="rId62"/>
    <p:sldId id="806" r:id="rId63"/>
    <p:sldId id="807" r:id="rId64"/>
    <p:sldId id="809" r:id="rId65"/>
    <p:sldId id="810" r:id="rId66"/>
    <p:sldId id="811" r:id="rId67"/>
    <p:sldId id="707" r:id="rId68"/>
    <p:sldId id="724" r:id="rId69"/>
    <p:sldId id="725" r:id="rId70"/>
    <p:sldId id="726" r:id="rId71"/>
    <p:sldId id="730" r:id="rId72"/>
    <p:sldId id="731" r:id="rId73"/>
    <p:sldId id="733" r:id="rId74"/>
    <p:sldId id="736" r:id="rId75"/>
    <p:sldId id="737" r:id="rId76"/>
    <p:sldId id="738" r:id="rId77"/>
    <p:sldId id="735" r:id="rId78"/>
    <p:sldId id="858" r:id="rId79"/>
    <p:sldId id="830" r:id="rId80"/>
    <p:sldId id="831" r:id="rId81"/>
    <p:sldId id="832" r:id="rId82"/>
    <p:sldId id="833" r:id="rId83"/>
    <p:sldId id="834" r:id="rId84"/>
    <p:sldId id="835" r:id="rId85"/>
    <p:sldId id="836" r:id="rId86"/>
    <p:sldId id="837" r:id="rId87"/>
    <p:sldId id="838" r:id="rId88"/>
    <p:sldId id="839" r:id="rId89"/>
    <p:sldId id="841" r:id="rId90"/>
    <p:sldId id="840" r:id="rId91"/>
    <p:sldId id="842" r:id="rId92"/>
    <p:sldId id="843" r:id="rId93"/>
    <p:sldId id="844" r:id="rId94"/>
    <p:sldId id="845" r:id="rId95"/>
    <p:sldId id="846" r:id="rId96"/>
    <p:sldId id="847" r:id="rId97"/>
    <p:sldId id="848" r:id="rId98"/>
    <p:sldId id="849" r:id="rId99"/>
    <p:sldId id="850" r:id="rId100"/>
    <p:sldId id="851" r:id="rId101"/>
    <p:sldId id="852" r:id="rId102"/>
    <p:sldId id="853" r:id="rId103"/>
    <p:sldId id="741" r:id="rId104"/>
    <p:sldId id="781" r:id="rId105"/>
    <p:sldId id="782" r:id="rId106"/>
    <p:sldId id="783" r:id="rId107"/>
    <p:sldId id="747" r:id="rId108"/>
    <p:sldId id="746" r:id="rId10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D9D9"/>
    <a:srgbClr val="C34F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0373" autoAdjust="0"/>
  </p:normalViewPr>
  <p:slideViewPr>
    <p:cSldViewPr snapToGrid="0" snapToObjects="1">
      <p:cViewPr varScale="1">
        <p:scale>
          <a:sx n="97" d="100"/>
          <a:sy n="97" d="100"/>
        </p:scale>
        <p:origin x="456"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yling\Documents\Mark%20Ayling\My%20Documents\@%20PROJECTS\CD%20White%20Paper\Content%20Diversity%20Data%202017.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'trimmed down charts'!$B$1</c:f>
              <c:strCache>
                <c:ptCount val="1"/>
                <c:pt idx="0">
                  <c:v>Use in their research</c:v>
                </c:pt>
              </c:strCache>
            </c:strRef>
          </c:tx>
          <c:spPr>
            <a:solidFill>
              <a:srgbClr val="4472C4"/>
            </a:solidFill>
            <a:ln w="25400">
              <a:noFill/>
            </a:ln>
          </c:spPr>
          <c:invertIfNegative val="0"/>
          <c:cat>
            <c:strRef>
              <c:f>'trimmed down charts'!$A$2:$A$12</c:f>
              <c:strCache>
                <c:ptCount val="11"/>
                <c:pt idx="0">
                  <c:v>Newswires</c:v>
                </c:pt>
                <c:pt idx="1">
                  <c:v>Blogs</c:v>
                </c:pt>
                <c:pt idx="2">
                  <c:v>Company Reports</c:v>
                </c:pt>
                <c:pt idx="3">
                  <c:v>Trade publications</c:v>
                </c:pt>
                <c:pt idx="4">
                  <c:v>Market/Industry Reports</c:v>
                </c:pt>
                <c:pt idx="5">
                  <c:v>Videos</c:v>
                </c:pt>
                <c:pt idx="6">
                  <c:v>Working papers</c:v>
                </c:pt>
                <c:pt idx="7">
                  <c:v>Newspapers</c:v>
                </c:pt>
                <c:pt idx="8">
                  <c:v>Dissertations or theses</c:v>
                </c:pt>
                <c:pt idx="9">
                  <c:v>E-books</c:v>
                </c:pt>
                <c:pt idx="10">
                  <c:v>Books (print)</c:v>
                </c:pt>
              </c:strCache>
            </c:strRef>
          </c:cat>
          <c:val>
            <c:numRef>
              <c:f>'trimmed down charts'!$B$2:$B$12</c:f>
              <c:numCache>
                <c:formatCode>0%</c:formatCode>
                <c:ptCount val="11"/>
                <c:pt idx="0">
                  <c:v>0.53759398496240607</c:v>
                </c:pt>
                <c:pt idx="1">
                  <c:v>0.60919540229885061</c:v>
                </c:pt>
                <c:pt idx="2">
                  <c:v>0.62357414448669202</c:v>
                </c:pt>
                <c:pt idx="3">
                  <c:v>0.63076923076923075</c:v>
                </c:pt>
                <c:pt idx="4">
                  <c:v>0.69201520912547532</c:v>
                </c:pt>
                <c:pt idx="5">
                  <c:v>0.71062271062271065</c:v>
                </c:pt>
                <c:pt idx="6">
                  <c:v>0.71582733812949639</c:v>
                </c:pt>
                <c:pt idx="7">
                  <c:v>0.72448979591836737</c:v>
                </c:pt>
                <c:pt idx="8">
                  <c:v>0.73958333333333337</c:v>
                </c:pt>
                <c:pt idx="9">
                  <c:v>0.80272108843537415</c:v>
                </c:pt>
                <c:pt idx="10">
                  <c:v>0.85521885521885521</c:v>
                </c:pt>
              </c:numCache>
            </c:numRef>
          </c:val>
          <c:extLst>
            <c:ext xmlns:c16="http://schemas.microsoft.com/office/drawing/2014/chart" uri="{C3380CC4-5D6E-409C-BE32-E72D297353CC}">
              <c16:uniqueId val="{00000000-2659-4184-9316-2BB6D767011B}"/>
            </c:ext>
          </c:extLst>
        </c:ser>
        <c:dLbls>
          <c:showLegendKey val="0"/>
          <c:showVal val="0"/>
          <c:showCatName val="0"/>
          <c:showSerName val="0"/>
          <c:showPercent val="0"/>
          <c:showBubbleSize val="0"/>
        </c:dLbls>
        <c:gapWidth val="182"/>
        <c:axId val="399014376"/>
        <c:axId val="1"/>
      </c:barChart>
      <c:catAx>
        <c:axId val="399014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600" b="0" i="0" u="none" strike="noStrike" baseline="0">
                <a:solidFill>
                  <a:srgbClr val="333333"/>
                </a:solidFill>
                <a:latin typeface="Calibri"/>
                <a:ea typeface="Calibri"/>
                <a:cs typeface="Calibri"/>
              </a:defRPr>
            </a:pPr>
            <a:endParaRPr lang="ru-RU"/>
          </a:p>
        </c:txPr>
        <c:crossAx val="1"/>
        <c:crosses val="autoZero"/>
        <c:auto val="1"/>
        <c:lblAlgn val="ctr"/>
        <c:lblOffset val="100"/>
        <c:noMultiLvlLbl val="0"/>
      </c:catAx>
      <c:valAx>
        <c:axId val="1"/>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0" vert="horz"/>
          <a:lstStyle/>
          <a:p>
            <a:pPr>
              <a:defRPr sz="1200" b="0" i="0" u="none" strike="noStrike" baseline="0">
                <a:solidFill>
                  <a:srgbClr val="333333"/>
                </a:solidFill>
                <a:latin typeface="Calibri"/>
                <a:ea typeface="Calibri"/>
                <a:cs typeface="Calibri"/>
              </a:defRPr>
            </a:pPr>
            <a:endParaRPr lang="ru-RU"/>
          </a:p>
        </c:txPr>
        <c:crossAx val="399014376"/>
        <c:crosses val="autoZero"/>
        <c:crossBetween val="between"/>
      </c:valAx>
      <c:spPr>
        <a:noFill/>
        <a:ln w="25400">
          <a:noFill/>
        </a:ln>
      </c:spPr>
    </c:plotArea>
    <c:legend>
      <c:legendPos val="b"/>
      <c:overlay val="0"/>
      <c:spPr>
        <a:noFill/>
        <a:ln w="25400">
          <a:noFill/>
        </a:ln>
      </c:spPr>
      <c:txPr>
        <a:bodyPr/>
        <a:lstStyle/>
        <a:p>
          <a:pPr>
            <a:defRPr sz="1400" b="0" i="0" u="none" strike="noStrike" baseline="0">
              <a:solidFill>
                <a:srgbClr val="333333"/>
              </a:solidFill>
              <a:latin typeface="Calibri"/>
              <a:ea typeface="Calibri"/>
              <a:cs typeface="Calibri"/>
            </a:defRPr>
          </a:pPr>
          <a:endParaRPr lang="ru-RU"/>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333333"/>
          </a:solidFill>
          <a:latin typeface="Calibri"/>
          <a:ea typeface="Calibri"/>
          <a:cs typeface="Calibri"/>
        </a:defRPr>
      </a:pPr>
      <a:endParaRPr lang="ru-RU"/>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6B286-2107-4416-A34A-39605F110DC3}" type="doc">
      <dgm:prSet loTypeId="urn:microsoft.com/office/officeart/2005/8/layout/hList7#2" loCatId="process" qsTypeId="urn:microsoft.com/office/officeart/2005/8/quickstyle/simple1" qsCatId="simple" csTypeId="urn:microsoft.com/office/officeart/2005/8/colors/colorful4" csCatId="colorful" phldr="1"/>
      <dgm:spPr/>
    </dgm:pt>
    <dgm:pt modelId="{6489DBC7-B749-4FF0-8905-39CA745F0A95}">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ru-RU" sz="1800" b="1" dirty="0">
              <a:solidFill>
                <a:schemeClr val="tx1"/>
              </a:solidFill>
            </a:rPr>
            <a:t>База данных  квалифицированных исследований</a:t>
          </a:r>
          <a:endParaRPr lang="en-US" sz="1800" b="1" dirty="0">
            <a:solidFill>
              <a:schemeClr val="tx1"/>
            </a:solidFill>
          </a:endParaRPr>
        </a:p>
      </dgm:t>
    </dgm:pt>
    <dgm:pt modelId="{241C3B60-3DB3-4610-B3FF-C2961F658805}" type="parTrans" cxnId="{9B55B1DF-2B17-4849-B539-DBDA880893A2}">
      <dgm:prSet/>
      <dgm:spPr/>
      <dgm:t>
        <a:bodyPr/>
        <a:lstStyle/>
        <a:p>
          <a:endParaRPr lang="en-US" sz="1800"/>
        </a:p>
      </dgm:t>
    </dgm:pt>
    <dgm:pt modelId="{9482A42B-0848-4E0F-8B63-64EDE246F6D4}" type="sibTrans" cxnId="{9B55B1DF-2B17-4849-B539-DBDA880893A2}">
      <dgm:prSet/>
      <dgm:spPr/>
      <dgm:t>
        <a:bodyPr/>
        <a:lstStyle/>
        <a:p>
          <a:endParaRPr lang="en-US" sz="1800"/>
        </a:p>
      </dgm:t>
    </dgm:pt>
    <dgm:pt modelId="{AF74F71A-CD50-404C-8CC1-0C58B7C60C8E}">
      <dgm:prSet phldrT="[Text]" custT="1">
        <dgm:style>
          <a:lnRef idx="1">
            <a:schemeClr val="dk1"/>
          </a:lnRef>
          <a:fillRef idx="3">
            <a:schemeClr val="dk1"/>
          </a:fillRef>
          <a:effectRef idx="2">
            <a:schemeClr val="dk1"/>
          </a:effectRef>
          <a:fontRef idx="minor">
            <a:schemeClr val="lt1"/>
          </a:fontRef>
        </dgm:style>
      </dgm:prSet>
      <dgm:spPr/>
      <dgm:t>
        <a:bodyPr/>
        <a:lstStyle/>
        <a:p>
          <a:r>
            <a:rPr lang="ru-RU" sz="1800" b="1" dirty="0">
              <a:solidFill>
                <a:schemeClr val="bg1"/>
              </a:solidFill>
            </a:rPr>
            <a:t>Официальный депозитарий диссертаций для Библиотеки Конгресса США</a:t>
          </a:r>
          <a:endParaRPr lang="en-US" sz="1800" b="1" dirty="0">
            <a:solidFill>
              <a:schemeClr val="bg1"/>
            </a:solidFill>
          </a:endParaRPr>
        </a:p>
      </dgm:t>
    </dgm:pt>
    <dgm:pt modelId="{3CB7B1A2-2E07-444B-9C9B-09F1AE22CB70}" type="parTrans" cxnId="{3C25CCC6-D14D-411D-8974-1A23C105501A}">
      <dgm:prSet/>
      <dgm:spPr/>
      <dgm:t>
        <a:bodyPr/>
        <a:lstStyle/>
        <a:p>
          <a:endParaRPr lang="en-US" sz="1800"/>
        </a:p>
      </dgm:t>
    </dgm:pt>
    <dgm:pt modelId="{FBBA16A3-AFF3-4383-81C1-FC96F599B29B}" type="sibTrans" cxnId="{3C25CCC6-D14D-411D-8974-1A23C105501A}">
      <dgm:prSet/>
      <dgm:spPr/>
      <dgm:t>
        <a:bodyPr/>
        <a:lstStyle/>
        <a:p>
          <a:endParaRPr lang="en-US" sz="1800"/>
        </a:p>
      </dgm:t>
    </dgm:pt>
    <dgm:pt modelId="{9D2C4DE2-1129-4712-A37C-813B5E0F6EEB}">
      <dgm:prSet phldrT="[Text]" custT="1">
        <dgm:style>
          <a:lnRef idx="1">
            <a:schemeClr val="accent2"/>
          </a:lnRef>
          <a:fillRef idx="3">
            <a:schemeClr val="accent2"/>
          </a:fillRef>
          <a:effectRef idx="2">
            <a:schemeClr val="accent2"/>
          </a:effectRef>
          <a:fontRef idx="minor">
            <a:schemeClr val="lt1"/>
          </a:fontRef>
        </dgm:style>
      </dgm:prSet>
      <dgm:spPr/>
      <dgm:t>
        <a:bodyPr/>
        <a:lstStyle/>
        <a:p>
          <a:endParaRPr lang="ru-RU" sz="1800" b="1" dirty="0"/>
        </a:p>
        <a:p>
          <a:r>
            <a:rPr lang="ru-RU" sz="1800" b="1" dirty="0"/>
            <a:t>Коллекция включает работы авторов из более </a:t>
          </a:r>
          <a:r>
            <a:rPr lang="en-GB" sz="1800" b="1" dirty="0"/>
            <a:t>2</a:t>
          </a:r>
          <a:r>
            <a:rPr lang="ru-RU" sz="1800" b="1" dirty="0"/>
            <a:t>700 университетов мира</a:t>
          </a:r>
          <a:endParaRPr lang="en-US" sz="1800" b="1" dirty="0"/>
        </a:p>
      </dgm:t>
    </dgm:pt>
    <dgm:pt modelId="{1FEBE58A-15A9-47B6-8378-03161F5BD8FD}" type="parTrans" cxnId="{12FF5398-ECE8-41E6-950C-629FF32DE67F}">
      <dgm:prSet/>
      <dgm:spPr/>
      <dgm:t>
        <a:bodyPr/>
        <a:lstStyle/>
        <a:p>
          <a:endParaRPr lang="en-US" sz="1800"/>
        </a:p>
      </dgm:t>
    </dgm:pt>
    <dgm:pt modelId="{A8C01C00-908C-4182-AE00-EEB39A3A551A}" type="sibTrans" cxnId="{12FF5398-ECE8-41E6-950C-629FF32DE67F}">
      <dgm:prSet/>
      <dgm:spPr/>
      <dgm:t>
        <a:bodyPr/>
        <a:lstStyle/>
        <a:p>
          <a:endParaRPr lang="en-US" sz="1800"/>
        </a:p>
      </dgm:t>
    </dgm:pt>
    <dgm:pt modelId="{53F60582-9AFF-4855-A4C1-E37B770C8E9C}" type="pres">
      <dgm:prSet presAssocID="{EF66B286-2107-4416-A34A-39605F110DC3}" presName="Name0" presStyleCnt="0">
        <dgm:presLayoutVars>
          <dgm:dir/>
          <dgm:resizeHandles val="exact"/>
        </dgm:presLayoutVars>
      </dgm:prSet>
      <dgm:spPr/>
    </dgm:pt>
    <dgm:pt modelId="{FBBF8CC4-047A-4766-A116-DE9C7456B269}" type="pres">
      <dgm:prSet presAssocID="{EF66B286-2107-4416-A34A-39605F110DC3}" presName="fgShape" presStyleLbl="fgShp" presStyleIdx="0" presStyleCnt="1" custLinFactNeighborX="-38253" custLinFactNeighborY="-12623"/>
      <dgm:spPr>
        <a:solidFill>
          <a:schemeClr val="accent4">
            <a:tint val="40000"/>
            <a:hueOff val="0"/>
            <a:satOff val="0"/>
            <a:lumOff val="0"/>
            <a:alpha val="0"/>
          </a:schemeClr>
        </a:solidFill>
        <a:ln>
          <a:noFill/>
        </a:ln>
      </dgm:spPr>
    </dgm:pt>
    <dgm:pt modelId="{CA836699-9A25-4BDC-BEE0-694DD68A308E}" type="pres">
      <dgm:prSet presAssocID="{EF66B286-2107-4416-A34A-39605F110DC3}" presName="linComp" presStyleCnt="0"/>
      <dgm:spPr/>
    </dgm:pt>
    <dgm:pt modelId="{7D0C88E0-2C83-40BC-AC5B-89D9EA301A17}" type="pres">
      <dgm:prSet presAssocID="{6489DBC7-B749-4FF0-8905-39CA745F0A95}" presName="compNode" presStyleCnt="0"/>
      <dgm:spPr/>
    </dgm:pt>
    <dgm:pt modelId="{9F2F8E5E-79EF-47F4-AE20-822D4BBC1E7C}" type="pres">
      <dgm:prSet presAssocID="{6489DBC7-B749-4FF0-8905-39CA745F0A95}" presName="bkgdShape" presStyleLbl="node1" presStyleIdx="0" presStyleCnt="3"/>
      <dgm:spPr/>
      <dgm:t>
        <a:bodyPr/>
        <a:lstStyle/>
        <a:p>
          <a:endParaRPr lang="ru-RU"/>
        </a:p>
      </dgm:t>
    </dgm:pt>
    <dgm:pt modelId="{2A347D17-7851-44E8-9F3C-8524E96CEA4D}" type="pres">
      <dgm:prSet presAssocID="{6489DBC7-B749-4FF0-8905-39CA745F0A95}" presName="nodeTx" presStyleLbl="node1" presStyleIdx="0" presStyleCnt="3">
        <dgm:presLayoutVars>
          <dgm:bulletEnabled val="1"/>
        </dgm:presLayoutVars>
      </dgm:prSet>
      <dgm:spPr/>
      <dgm:t>
        <a:bodyPr/>
        <a:lstStyle/>
        <a:p>
          <a:endParaRPr lang="ru-RU"/>
        </a:p>
      </dgm:t>
    </dgm:pt>
    <dgm:pt modelId="{AE157BCA-DEE6-45D5-9F8D-DCC42483F10A}" type="pres">
      <dgm:prSet presAssocID="{6489DBC7-B749-4FF0-8905-39CA745F0A95}" presName="invisiNode" presStyleLbl="node1" presStyleIdx="0" presStyleCnt="3"/>
      <dgm:spPr/>
    </dgm:pt>
    <dgm:pt modelId="{73F7E377-9179-44B4-9BAF-CE9FF20FCC30}" type="pres">
      <dgm:prSet presAssocID="{6489DBC7-B749-4FF0-8905-39CA745F0A95}" presName="imagNode" presStyleLbl="fgImgPlace1" presStyleIdx="0" presStyleCnt="3"/>
      <dgm:spPr>
        <a:blipFill rotWithShape="0">
          <a:blip xmlns:r="http://schemas.openxmlformats.org/officeDocument/2006/relationships" r:embed="rId1"/>
          <a:stretch>
            <a:fillRect/>
          </a:stretch>
        </a:blipFill>
      </dgm:spPr>
    </dgm:pt>
    <dgm:pt modelId="{3A4E1F2A-C82F-4348-B625-DDCC4965B670}" type="pres">
      <dgm:prSet presAssocID="{9482A42B-0848-4E0F-8B63-64EDE246F6D4}" presName="sibTrans" presStyleLbl="sibTrans2D1" presStyleIdx="0" presStyleCnt="0"/>
      <dgm:spPr/>
      <dgm:t>
        <a:bodyPr/>
        <a:lstStyle/>
        <a:p>
          <a:endParaRPr lang="ru-RU"/>
        </a:p>
      </dgm:t>
    </dgm:pt>
    <dgm:pt modelId="{2416784A-D12F-4BF8-A52D-23DB2321FF9E}" type="pres">
      <dgm:prSet presAssocID="{AF74F71A-CD50-404C-8CC1-0C58B7C60C8E}" presName="compNode" presStyleCnt="0"/>
      <dgm:spPr/>
    </dgm:pt>
    <dgm:pt modelId="{E10C995F-3126-40DB-90A8-9306594D5B1E}" type="pres">
      <dgm:prSet presAssocID="{AF74F71A-CD50-404C-8CC1-0C58B7C60C8E}" presName="bkgdShape" presStyleLbl="node1" presStyleIdx="1" presStyleCnt="3"/>
      <dgm:spPr/>
      <dgm:t>
        <a:bodyPr/>
        <a:lstStyle/>
        <a:p>
          <a:endParaRPr lang="ru-RU"/>
        </a:p>
      </dgm:t>
    </dgm:pt>
    <dgm:pt modelId="{1D089890-7651-4679-B096-276968301C78}" type="pres">
      <dgm:prSet presAssocID="{AF74F71A-CD50-404C-8CC1-0C58B7C60C8E}" presName="nodeTx" presStyleLbl="node1" presStyleIdx="1" presStyleCnt="3">
        <dgm:presLayoutVars>
          <dgm:bulletEnabled val="1"/>
        </dgm:presLayoutVars>
      </dgm:prSet>
      <dgm:spPr/>
      <dgm:t>
        <a:bodyPr/>
        <a:lstStyle/>
        <a:p>
          <a:endParaRPr lang="ru-RU"/>
        </a:p>
      </dgm:t>
    </dgm:pt>
    <dgm:pt modelId="{A11684A8-861C-4F3D-8C90-BF172F2C2100}" type="pres">
      <dgm:prSet presAssocID="{AF74F71A-CD50-404C-8CC1-0C58B7C60C8E}" presName="invisiNode" presStyleLbl="node1" presStyleIdx="1" presStyleCnt="3"/>
      <dgm:spPr/>
    </dgm:pt>
    <dgm:pt modelId="{283B10C3-013C-40F0-A67D-6EC65F55154B}" type="pres">
      <dgm:prSet presAssocID="{AF74F71A-CD50-404C-8CC1-0C58B7C60C8E}" presName="imagNode" presStyleLbl="fgImgPlace1" presStyleIdx="1" presStyleCnt="3" custScaleX="175916" custScaleY="61405"/>
      <dgm:spPr>
        <a:blipFill rotWithShape="0">
          <a:blip xmlns:r="http://schemas.openxmlformats.org/officeDocument/2006/relationships" r:embed="rId2"/>
          <a:stretch>
            <a:fillRect/>
          </a:stretch>
        </a:blipFill>
      </dgm:spPr>
    </dgm:pt>
    <dgm:pt modelId="{8E3A03DB-AB01-4431-9AD4-D5571AB9265B}" type="pres">
      <dgm:prSet presAssocID="{FBBA16A3-AFF3-4383-81C1-FC96F599B29B}" presName="sibTrans" presStyleLbl="sibTrans2D1" presStyleIdx="0" presStyleCnt="0"/>
      <dgm:spPr/>
      <dgm:t>
        <a:bodyPr/>
        <a:lstStyle/>
        <a:p>
          <a:endParaRPr lang="ru-RU"/>
        </a:p>
      </dgm:t>
    </dgm:pt>
    <dgm:pt modelId="{3BB07585-623B-4272-8E69-51436A40B1DD}" type="pres">
      <dgm:prSet presAssocID="{9D2C4DE2-1129-4712-A37C-813B5E0F6EEB}" presName="compNode" presStyleCnt="0"/>
      <dgm:spPr/>
    </dgm:pt>
    <dgm:pt modelId="{F5158F31-CA42-496C-939E-0DF3B62CE6EE}" type="pres">
      <dgm:prSet presAssocID="{9D2C4DE2-1129-4712-A37C-813B5E0F6EEB}" presName="bkgdShape" presStyleLbl="node1" presStyleIdx="2" presStyleCnt="3"/>
      <dgm:spPr/>
      <dgm:t>
        <a:bodyPr/>
        <a:lstStyle/>
        <a:p>
          <a:endParaRPr lang="ru-RU"/>
        </a:p>
      </dgm:t>
    </dgm:pt>
    <dgm:pt modelId="{9DAA8151-2DD5-41BE-81EA-1BF20F0404FB}" type="pres">
      <dgm:prSet presAssocID="{9D2C4DE2-1129-4712-A37C-813B5E0F6EEB}" presName="nodeTx" presStyleLbl="node1" presStyleIdx="2" presStyleCnt="3">
        <dgm:presLayoutVars>
          <dgm:bulletEnabled val="1"/>
        </dgm:presLayoutVars>
      </dgm:prSet>
      <dgm:spPr/>
      <dgm:t>
        <a:bodyPr/>
        <a:lstStyle/>
        <a:p>
          <a:endParaRPr lang="ru-RU"/>
        </a:p>
      </dgm:t>
    </dgm:pt>
    <dgm:pt modelId="{4F7EE6EB-2C06-47A1-BD61-EAF6C02B2920}" type="pres">
      <dgm:prSet presAssocID="{9D2C4DE2-1129-4712-A37C-813B5E0F6EEB}" presName="invisiNode" presStyleLbl="node1" presStyleIdx="2" presStyleCnt="3"/>
      <dgm:spPr/>
    </dgm:pt>
    <dgm:pt modelId="{A8B51426-38D6-4D66-8FB7-EEFDFA311E8C}" type="pres">
      <dgm:prSet presAssocID="{9D2C4DE2-1129-4712-A37C-813B5E0F6EEB}" presName="imagNode" presStyleLbl="fgImgPlace1" presStyleIdx="2" presStyleCnt="3"/>
      <dgm:spPr>
        <a:blipFill rotWithShape="0">
          <a:blip xmlns:r="http://schemas.openxmlformats.org/officeDocument/2006/relationships" r:embed="rId3"/>
          <a:stretch>
            <a:fillRect/>
          </a:stretch>
        </a:blipFill>
      </dgm:spPr>
    </dgm:pt>
  </dgm:ptLst>
  <dgm:cxnLst>
    <dgm:cxn modelId="{9B55B1DF-2B17-4849-B539-DBDA880893A2}" srcId="{EF66B286-2107-4416-A34A-39605F110DC3}" destId="{6489DBC7-B749-4FF0-8905-39CA745F0A95}" srcOrd="0" destOrd="0" parTransId="{241C3B60-3DB3-4610-B3FF-C2961F658805}" sibTransId="{9482A42B-0848-4E0F-8B63-64EDE246F6D4}"/>
    <dgm:cxn modelId="{12FF5398-ECE8-41E6-950C-629FF32DE67F}" srcId="{EF66B286-2107-4416-A34A-39605F110DC3}" destId="{9D2C4DE2-1129-4712-A37C-813B5E0F6EEB}" srcOrd="2" destOrd="0" parTransId="{1FEBE58A-15A9-47B6-8378-03161F5BD8FD}" sibTransId="{A8C01C00-908C-4182-AE00-EEB39A3A551A}"/>
    <dgm:cxn modelId="{AD672FD8-3320-4ED6-BDA9-EF932AE6531D}" type="presOf" srcId="{9D2C4DE2-1129-4712-A37C-813B5E0F6EEB}" destId="{9DAA8151-2DD5-41BE-81EA-1BF20F0404FB}" srcOrd="1" destOrd="0" presId="urn:microsoft.com/office/officeart/2005/8/layout/hList7#2"/>
    <dgm:cxn modelId="{DF6F2E9F-F865-4BAF-B533-C201FC94B486}" type="presOf" srcId="{FBBA16A3-AFF3-4383-81C1-FC96F599B29B}" destId="{8E3A03DB-AB01-4431-9AD4-D5571AB9265B}" srcOrd="0" destOrd="0" presId="urn:microsoft.com/office/officeart/2005/8/layout/hList7#2"/>
    <dgm:cxn modelId="{3C25CCC6-D14D-411D-8974-1A23C105501A}" srcId="{EF66B286-2107-4416-A34A-39605F110DC3}" destId="{AF74F71A-CD50-404C-8CC1-0C58B7C60C8E}" srcOrd="1" destOrd="0" parTransId="{3CB7B1A2-2E07-444B-9C9B-09F1AE22CB70}" sibTransId="{FBBA16A3-AFF3-4383-81C1-FC96F599B29B}"/>
    <dgm:cxn modelId="{5234DCB0-22A4-4DD6-A90B-A8DF8C607F97}" type="presOf" srcId="{6489DBC7-B749-4FF0-8905-39CA745F0A95}" destId="{9F2F8E5E-79EF-47F4-AE20-822D4BBC1E7C}" srcOrd="0" destOrd="0" presId="urn:microsoft.com/office/officeart/2005/8/layout/hList7#2"/>
    <dgm:cxn modelId="{F7C2DA98-5B22-42C7-B6D1-9A206E712B05}" type="presOf" srcId="{9482A42B-0848-4E0F-8B63-64EDE246F6D4}" destId="{3A4E1F2A-C82F-4348-B625-DDCC4965B670}" srcOrd="0" destOrd="0" presId="urn:microsoft.com/office/officeart/2005/8/layout/hList7#2"/>
    <dgm:cxn modelId="{6009BA62-B62B-4AEC-A5E5-1B160D6B9A00}" type="presOf" srcId="{AF74F71A-CD50-404C-8CC1-0C58B7C60C8E}" destId="{E10C995F-3126-40DB-90A8-9306594D5B1E}" srcOrd="0" destOrd="0" presId="urn:microsoft.com/office/officeart/2005/8/layout/hList7#2"/>
    <dgm:cxn modelId="{2DB1307B-1DBA-4990-AD3C-0588405C87BE}" type="presOf" srcId="{6489DBC7-B749-4FF0-8905-39CA745F0A95}" destId="{2A347D17-7851-44E8-9F3C-8524E96CEA4D}" srcOrd="1" destOrd="0" presId="urn:microsoft.com/office/officeart/2005/8/layout/hList7#2"/>
    <dgm:cxn modelId="{E6381840-5A63-4482-916F-9D0D86FFA8B9}" type="presOf" srcId="{EF66B286-2107-4416-A34A-39605F110DC3}" destId="{53F60582-9AFF-4855-A4C1-E37B770C8E9C}" srcOrd="0" destOrd="0" presId="urn:microsoft.com/office/officeart/2005/8/layout/hList7#2"/>
    <dgm:cxn modelId="{91DDC189-3BBD-4F54-9AF5-30A5D3F8786A}" type="presOf" srcId="{9D2C4DE2-1129-4712-A37C-813B5E0F6EEB}" destId="{F5158F31-CA42-496C-939E-0DF3B62CE6EE}" srcOrd="0" destOrd="0" presId="urn:microsoft.com/office/officeart/2005/8/layout/hList7#2"/>
    <dgm:cxn modelId="{4EB3BD6E-65C3-4C79-92C9-79BF55254F5D}" type="presOf" srcId="{AF74F71A-CD50-404C-8CC1-0C58B7C60C8E}" destId="{1D089890-7651-4679-B096-276968301C78}" srcOrd="1" destOrd="0" presId="urn:microsoft.com/office/officeart/2005/8/layout/hList7#2"/>
    <dgm:cxn modelId="{22B1ECF2-FFE2-4488-808C-5C4C9B30F061}" type="presParOf" srcId="{53F60582-9AFF-4855-A4C1-E37B770C8E9C}" destId="{FBBF8CC4-047A-4766-A116-DE9C7456B269}" srcOrd="0" destOrd="0" presId="urn:microsoft.com/office/officeart/2005/8/layout/hList7#2"/>
    <dgm:cxn modelId="{73880924-4138-43B0-86DD-17AD42AA06DE}" type="presParOf" srcId="{53F60582-9AFF-4855-A4C1-E37B770C8E9C}" destId="{CA836699-9A25-4BDC-BEE0-694DD68A308E}" srcOrd="1" destOrd="0" presId="urn:microsoft.com/office/officeart/2005/8/layout/hList7#2"/>
    <dgm:cxn modelId="{1E8212DF-3214-460C-8B7D-AF15E4E151A2}" type="presParOf" srcId="{CA836699-9A25-4BDC-BEE0-694DD68A308E}" destId="{7D0C88E0-2C83-40BC-AC5B-89D9EA301A17}" srcOrd="0" destOrd="0" presId="urn:microsoft.com/office/officeart/2005/8/layout/hList7#2"/>
    <dgm:cxn modelId="{4A24BD0D-C0C4-4205-B469-25ACE8973F4A}" type="presParOf" srcId="{7D0C88E0-2C83-40BC-AC5B-89D9EA301A17}" destId="{9F2F8E5E-79EF-47F4-AE20-822D4BBC1E7C}" srcOrd="0" destOrd="0" presId="urn:microsoft.com/office/officeart/2005/8/layout/hList7#2"/>
    <dgm:cxn modelId="{1B21A529-B005-422C-8E91-3E089625B468}" type="presParOf" srcId="{7D0C88E0-2C83-40BC-AC5B-89D9EA301A17}" destId="{2A347D17-7851-44E8-9F3C-8524E96CEA4D}" srcOrd="1" destOrd="0" presId="urn:microsoft.com/office/officeart/2005/8/layout/hList7#2"/>
    <dgm:cxn modelId="{67F9A63C-5E5A-4F22-A73D-9F190D80BDE6}" type="presParOf" srcId="{7D0C88E0-2C83-40BC-AC5B-89D9EA301A17}" destId="{AE157BCA-DEE6-45D5-9F8D-DCC42483F10A}" srcOrd="2" destOrd="0" presId="urn:microsoft.com/office/officeart/2005/8/layout/hList7#2"/>
    <dgm:cxn modelId="{58FA564F-A2FE-4CC4-994A-9F2DE8B854A7}" type="presParOf" srcId="{7D0C88E0-2C83-40BC-AC5B-89D9EA301A17}" destId="{73F7E377-9179-44B4-9BAF-CE9FF20FCC30}" srcOrd="3" destOrd="0" presId="urn:microsoft.com/office/officeart/2005/8/layout/hList7#2"/>
    <dgm:cxn modelId="{24766BE6-8E65-46F4-8EFF-1597B598497D}" type="presParOf" srcId="{CA836699-9A25-4BDC-BEE0-694DD68A308E}" destId="{3A4E1F2A-C82F-4348-B625-DDCC4965B670}" srcOrd="1" destOrd="0" presId="urn:microsoft.com/office/officeart/2005/8/layout/hList7#2"/>
    <dgm:cxn modelId="{5DED338F-F13D-45F4-A150-8DE50ABF3E92}" type="presParOf" srcId="{CA836699-9A25-4BDC-BEE0-694DD68A308E}" destId="{2416784A-D12F-4BF8-A52D-23DB2321FF9E}" srcOrd="2" destOrd="0" presId="urn:microsoft.com/office/officeart/2005/8/layout/hList7#2"/>
    <dgm:cxn modelId="{04CEFD7B-FB31-43F5-AA37-D9158CAE079D}" type="presParOf" srcId="{2416784A-D12F-4BF8-A52D-23DB2321FF9E}" destId="{E10C995F-3126-40DB-90A8-9306594D5B1E}" srcOrd="0" destOrd="0" presId="urn:microsoft.com/office/officeart/2005/8/layout/hList7#2"/>
    <dgm:cxn modelId="{3AA82F15-9892-4F8C-9069-D923FE2DF15A}" type="presParOf" srcId="{2416784A-D12F-4BF8-A52D-23DB2321FF9E}" destId="{1D089890-7651-4679-B096-276968301C78}" srcOrd="1" destOrd="0" presId="urn:microsoft.com/office/officeart/2005/8/layout/hList7#2"/>
    <dgm:cxn modelId="{FBDB7CC1-9FE7-4781-BFFE-D22DE73D48F8}" type="presParOf" srcId="{2416784A-D12F-4BF8-A52D-23DB2321FF9E}" destId="{A11684A8-861C-4F3D-8C90-BF172F2C2100}" srcOrd="2" destOrd="0" presId="urn:microsoft.com/office/officeart/2005/8/layout/hList7#2"/>
    <dgm:cxn modelId="{F431D427-CE12-4A75-9B82-C253301BA760}" type="presParOf" srcId="{2416784A-D12F-4BF8-A52D-23DB2321FF9E}" destId="{283B10C3-013C-40F0-A67D-6EC65F55154B}" srcOrd="3" destOrd="0" presId="urn:microsoft.com/office/officeart/2005/8/layout/hList7#2"/>
    <dgm:cxn modelId="{57BB0D99-46AF-43F5-A6F2-596A3690A697}" type="presParOf" srcId="{CA836699-9A25-4BDC-BEE0-694DD68A308E}" destId="{8E3A03DB-AB01-4431-9AD4-D5571AB9265B}" srcOrd="3" destOrd="0" presId="urn:microsoft.com/office/officeart/2005/8/layout/hList7#2"/>
    <dgm:cxn modelId="{DCCCBB6A-3430-4891-B346-4CFC1C66C65C}" type="presParOf" srcId="{CA836699-9A25-4BDC-BEE0-694DD68A308E}" destId="{3BB07585-623B-4272-8E69-51436A40B1DD}" srcOrd="4" destOrd="0" presId="urn:microsoft.com/office/officeart/2005/8/layout/hList7#2"/>
    <dgm:cxn modelId="{DAB1223B-4483-47E3-BEF6-2B2E843FCAFE}" type="presParOf" srcId="{3BB07585-623B-4272-8E69-51436A40B1DD}" destId="{F5158F31-CA42-496C-939E-0DF3B62CE6EE}" srcOrd="0" destOrd="0" presId="urn:microsoft.com/office/officeart/2005/8/layout/hList7#2"/>
    <dgm:cxn modelId="{9B7D8E02-F4B8-47E0-A9F0-6F990C5755BB}" type="presParOf" srcId="{3BB07585-623B-4272-8E69-51436A40B1DD}" destId="{9DAA8151-2DD5-41BE-81EA-1BF20F0404FB}" srcOrd="1" destOrd="0" presId="urn:microsoft.com/office/officeart/2005/8/layout/hList7#2"/>
    <dgm:cxn modelId="{FA8B632C-EE40-4C23-9E44-D9C8B3141B80}" type="presParOf" srcId="{3BB07585-623B-4272-8E69-51436A40B1DD}" destId="{4F7EE6EB-2C06-47A1-BD61-EAF6C02B2920}" srcOrd="2" destOrd="0" presId="urn:microsoft.com/office/officeart/2005/8/layout/hList7#2"/>
    <dgm:cxn modelId="{DE7256A0-FC37-4DCC-8216-D28B7BA05B40}" type="presParOf" srcId="{3BB07585-623B-4272-8E69-51436A40B1DD}" destId="{A8B51426-38D6-4D66-8FB7-EEFDFA311E8C}"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96E12-9414-F846-9336-624D84438AF7}" type="doc">
      <dgm:prSet loTypeId="urn:microsoft.com/office/officeart/2005/8/layout/chevron1" loCatId="" qsTypeId="urn:microsoft.com/office/officeart/2005/8/quickstyle/simple1" qsCatId="simple" csTypeId="urn:microsoft.com/office/officeart/2005/8/colors/colorful1" csCatId="colorful" phldr="1"/>
      <dgm:spPr/>
    </dgm:pt>
    <dgm:pt modelId="{D1CC930D-7DF6-F044-9499-EAE9779DD40B}">
      <dgm:prSet phldrT="[Text]" custT="1"/>
      <dgm:spPr/>
      <dgm:t>
        <a:bodyPr/>
        <a:lstStyle/>
        <a:p>
          <a:r>
            <a:rPr lang="en-US" sz="1600" b="1" dirty="0"/>
            <a:t>The Arts</a:t>
          </a:r>
        </a:p>
      </dgm:t>
    </dgm:pt>
    <dgm:pt modelId="{FA362A4C-B085-1849-A64A-754AC2880908}" type="parTrans" cxnId="{67B015E2-BA60-FB48-9722-1E8A99D95364}">
      <dgm:prSet/>
      <dgm:spPr/>
      <dgm:t>
        <a:bodyPr/>
        <a:lstStyle/>
        <a:p>
          <a:endParaRPr lang="en-US"/>
        </a:p>
      </dgm:t>
    </dgm:pt>
    <dgm:pt modelId="{1E631545-FDDF-9F41-ADD3-679517145ECC}" type="sibTrans" cxnId="{67B015E2-BA60-FB48-9722-1E8A99D95364}">
      <dgm:prSet/>
      <dgm:spPr/>
      <dgm:t>
        <a:bodyPr/>
        <a:lstStyle/>
        <a:p>
          <a:endParaRPr lang="en-US"/>
        </a:p>
      </dgm:t>
    </dgm:pt>
    <dgm:pt modelId="{D45FAFD6-0FBA-CC46-A0DA-8CAFDDACA7DB}">
      <dgm:prSet phldrT="[Text]" custT="1"/>
      <dgm:spPr/>
      <dgm:t>
        <a:bodyPr/>
        <a:lstStyle/>
        <a:p>
          <a:r>
            <a:rPr lang="en-US" sz="1600" b="1" dirty="0"/>
            <a:t>Business</a:t>
          </a:r>
        </a:p>
      </dgm:t>
    </dgm:pt>
    <dgm:pt modelId="{9DACA3CE-CD31-9347-9B07-BDF2F5F3AEF9}" type="parTrans" cxnId="{C2EB683A-D2C0-E74A-865A-3CCC27E32807}">
      <dgm:prSet/>
      <dgm:spPr/>
      <dgm:t>
        <a:bodyPr/>
        <a:lstStyle/>
        <a:p>
          <a:endParaRPr lang="en-US"/>
        </a:p>
      </dgm:t>
    </dgm:pt>
    <dgm:pt modelId="{85559243-4D48-0149-BCB6-EC310F8CBCC3}" type="sibTrans" cxnId="{C2EB683A-D2C0-E74A-865A-3CCC27E32807}">
      <dgm:prSet/>
      <dgm:spPr/>
      <dgm:t>
        <a:bodyPr/>
        <a:lstStyle/>
        <a:p>
          <a:endParaRPr lang="en-US"/>
        </a:p>
      </dgm:t>
    </dgm:pt>
    <dgm:pt modelId="{31652DC5-A76F-494B-AEA9-9322EA6F949B}">
      <dgm:prSet phldrT="[Text]" custT="1"/>
      <dgm:spPr/>
      <dgm:t>
        <a:bodyPr/>
        <a:lstStyle/>
        <a:p>
          <a:r>
            <a:rPr lang="en-US" sz="1600" b="1" dirty="0"/>
            <a:t>Education</a:t>
          </a:r>
        </a:p>
      </dgm:t>
    </dgm:pt>
    <dgm:pt modelId="{AC9CFD0C-F9AC-2244-99DF-3042B534D31B}" type="parTrans" cxnId="{FECBF49A-6BCE-3445-860B-E2B4F98FC3F3}">
      <dgm:prSet/>
      <dgm:spPr/>
      <dgm:t>
        <a:bodyPr/>
        <a:lstStyle/>
        <a:p>
          <a:endParaRPr lang="en-US"/>
        </a:p>
      </dgm:t>
    </dgm:pt>
    <dgm:pt modelId="{31911077-54E8-BD4F-9F0E-0FFB093C9646}" type="sibTrans" cxnId="{FECBF49A-6BCE-3445-860B-E2B4F98FC3F3}">
      <dgm:prSet/>
      <dgm:spPr/>
      <dgm:t>
        <a:bodyPr/>
        <a:lstStyle/>
        <a:p>
          <a:endParaRPr lang="en-US"/>
        </a:p>
      </dgm:t>
    </dgm:pt>
    <dgm:pt modelId="{CF2C66A9-DF53-D74F-BDCA-36DC67FE9E8B}">
      <dgm:prSet phldrT="[Text]" custT="1"/>
      <dgm:spPr/>
      <dgm:t>
        <a:bodyPr/>
        <a:lstStyle/>
        <a:p>
          <a:r>
            <a:rPr lang="en-US" sz="1600" b="1" dirty="0"/>
            <a:t>Health &amp; Medical</a:t>
          </a:r>
        </a:p>
      </dgm:t>
    </dgm:pt>
    <dgm:pt modelId="{F5E878F7-8DE4-114E-84EA-49391DC0CA04}" type="parTrans" cxnId="{0A2A776B-6C0E-1D49-80DF-D7F990464C5D}">
      <dgm:prSet/>
      <dgm:spPr/>
      <dgm:t>
        <a:bodyPr/>
        <a:lstStyle/>
        <a:p>
          <a:endParaRPr lang="en-US"/>
        </a:p>
      </dgm:t>
    </dgm:pt>
    <dgm:pt modelId="{42DD2B63-8A9E-3045-848E-89402EBA08E9}" type="sibTrans" cxnId="{0A2A776B-6C0E-1D49-80DF-D7F990464C5D}">
      <dgm:prSet/>
      <dgm:spPr/>
      <dgm:t>
        <a:bodyPr/>
        <a:lstStyle/>
        <a:p>
          <a:endParaRPr lang="en-US"/>
        </a:p>
      </dgm:t>
    </dgm:pt>
    <dgm:pt modelId="{B5935732-D003-6C47-9CA3-40709FC503EA}">
      <dgm:prSet phldrT="[Text]" custT="1"/>
      <dgm:spPr/>
      <dgm:t>
        <a:bodyPr/>
        <a:lstStyle/>
        <a:p>
          <a:r>
            <a:rPr lang="en-US" sz="1600" b="1" dirty="0"/>
            <a:t>History</a:t>
          </a:r>
        </a:p>
      </dgm:t>
    </dgm:pt>
    <dgm:pt modelId="{BB6D39EB-2E57-5642-B05F-20BEEED87DF3}" type="parTrans" cxnId="{58C922C9-EE14-D74F-A799-502F13CDC911}">
      <dgm:prSet/>
      <dgm:spPr/>
      <dgm:t>
        <a:bodyPr/>
        <a:lstStyle/>
        <a:p>
          <a:endParaRPr lang="en-US"/>
        </a:p>
      </dgm:t>
    </dgm:pt>
    <dgm:pt modelId="{57F53252-4B2C-5445-8DD2-11B0A42CC911}" type="sibTrans" cxnId="{58C922C9-EE14-D74F-A799-502F13CDC911}">
      <dgm:prSet/>
      <dgm:spPr/>
      <dgm:t>
        <a:bodyPr/>
        <a:lstStyle/>
        <a:p>
          <a:endParaRPr lang="en-US"/>
        </a:p>
      </dgm:t>
    </dgm:pt>
    <dgm:pt modelId="{1CC8A61E-C957-BD48-9370-F17E28A13C08}" type="pres">
      <dgm:prSet presAssocID="{56996E12-9414-F846-9336-624D84438AF7}" presName="Name0" presStyleCnt="0">
        <dgm:presLayoutVars>
          <dgm:dir/>
          <dgm:animLvl val="lvl"/>
          <dgm:resizeHandles val="exact"/>
        </dgm:presLayoutVars>
      </dgm:prSet>
      <dgm:spPr/>
    </dgm:pt>
    <dgm:pt modelId="{F1FFF8DA-EB82-3E47-84F7-C148C1FB16B2}" type="pres">
      <dgm:prSet presAssocID="{D1CC930D-7DF6-F044-9499-EAE9779DD40B}" presName="parTxOnly" presStyleLbl="node1" presStyleIdx="0" presStyleCnt="5" custLinFactNeighborX="2918">
        <dgm:presLayoutVars>
          <dgm:chMax val="0"/>
          <dgm:chPref val="0"/>
          <dgm:bulletEnabled val="1"/>
        </dgm:presLayoutVars>
      </dgm:prSet>
      <dgm:spPr/>
      <dgm:t>
        <a:bodyPr/>
        <a:lstStyle/>
        <a:p>
          <a:endParaRPr lang="ru-RU"/>
        </a:p>
      </dgm:t>
    </dgm:pt>
    <dgm:pt modelId="{22041F01-3AC2-734C-8711-8B84F8537A8D}" type="pres">
      <dgm:prSet presAssocID="{1E631545-FDDF-9F41-ADD3-679517145ECC}" presName="parTxOnlySpace" presStyleCnt="0"/>
      <dgm:spPr/>
    </dgm:pt>
    <dgm:pt modelId="{7AE67434-2D66-3D41-993D-F045ADDCF332}" type="pres">
      <dgm:prSet presAssocID="{D45FAFD6-0FBA-CC46-A0DA-8CAFDDACA7DB}" presName="parTxOnly" presStyleLbl="node1" presStyleIdx="1" presStyleCnt="5" custLinFactNeighborX="6727" custLinFactNeighborY="32095">
        <dgm:presLayoutVars>
          <dgm:chMax val="0"/>
          <dgm:chPref val="0"/>
          <dgm:bulletEnabled val="1"/>
        </dgm:presLayoutVars>
      </dgm:prSet>
      <dgm:spPr/>
      <dgm:t>
        <a:bodyPr/>
        <a:lstStyle/>
        <a:p>
          <a:endParaRPr lang="ru-RU"/>
        </a:p>
      </dgm:t>
    </dgm:pt>
    <dgm:pt modelId="{475210C5-BAD9-474C-A0CB-B20DBB61B008}" type="pres">
      <dgm:prSet presAssocID="{85559243-4D48-0149-BCB6-EC310F8CBCC3}" presName="parTxOnlySpace" presStyleCnt="0"/>
      <dgm:spPr/>
    </dgm:pt>
    <dgm:pt modelId="{7B6D221D-AEAC-634C-9554-8BBF394CD714}" type="pres">
      <dgm:prSet presAssocID="{31652DC5-A76F-494B-AEA9-9322EA6F949B}" presName="parTxOnly" presStyleLbl="node1" presStyleIdx="2" presStyleCnt="5">
        <dgm:presLayoutVars>
          <dgm:chMax val="0"/>
          <dgm:chPref val="0"/>
          <dgm:bulletEnabled val="1"/>
        </dgm:presLayoutVars>
      </dgm:prSet>
      <dgm:spPr/>
      <dgm:t>
        <a:bodyPr/>
        <a:lstStyle/>
        <a:p>
          <a:endParaRPr lang="ru-RU"/>
        </a:p>
      </dgm:t>
    </dgm:pt>
    <dgm:pt modelId="{30E90CED-DD03-A04E-8ADB-7C550446CBAD}" type="pres">
      <dgm:prSet presAssocID="{31911077-54E8-BD4F-9F0E-0FFB093C9646}" presName="parTxOnlySpace" presStyleCnt="0"/>
      <dgm:spPr/>
    </dgm:pt>
    <dgm:pt modelId="{3ED94CCA-DFF8-4746-B031-3B746EEA8ECE}" type="pres">
      <dgm:prSet presAssocID="{CF2C66A9-DF53-D74F-BDCA-36DC67FE9E8B}" presName="parTxOnly" presStyleLbl="node1" presStyleIdx="3" presStyleCnt="5">
        <dgm:presLayoutVars>
          <dgm:chMax val="0"/>
          <dgm:chPref val="0"/>
          <dgm:bulletEnabled val="1"/>
        </dgm:presLayoutVars>
      </dgm:prSet>
      <dgm:spPr/>
      <dgm:t>
        <a:bodyPr/>
        <a:lstStyle/>
        <a:p>
          <a:endParaRPr lang="ru-RU"/>
        </a:p>
      </dgm:t>
    </dgm:pt>
    <dgm:pt modelId="{7E2E9372-F44F-044F-B501-2FBA67002AA4}" type="pres">
      <dgm:prSet presAssocID="{42DD2B63-8A9E-3045-848E-89402EBA08E9}" presName="parTxOnlySpace" presStyleCnt="0"/>
      <dgm:spPr/>
    </dgm:pt>
    <dgm:pt modelId="{285BB93E-FB04-0A40-A96B-29B6008B57F6}" type="pres">
      <dgm:prSet presAssocID="{B5935732-D003-6C47-9CA3-40709FC503EA}" presName="parTxOnly" presStyleLbl="node1" presStyleIdx="4" presStyleCnt="5">
        <dgm:presLayoutVars>
          <dgm:chMax val="0"/>
          <dgm:chPref val="0"/>
          <dgm:bulletEnabled val="1"/>
        </dgm:presLayoutVars>
      </dgm:prSet>
      <dgm:spPr/>
      <dgm:t>
        <a:bodyPr/>
        <a:lstStyle/>
        <a:p>
          <a:endParaRPr lang="ru-RU"/>
        </a:p>
      </dgm:t>
    </dgm:pt>
  </dgm:ptLst>
  <dgm:cxnLst>
    <dgm:cxn modelId="{0A2A776B-6C0E-1D49-80DF-D7F990464C5D}" srcId="{56996E12-9414-F846-9336-624D84438AF7}" destId="{CF2C66A9-DF53-D74F-BDCA-36DC67FE9E8B}" srcOrd="3" destOrd="0" parTransId="{F5E878F7-8DE4-114E-84EA-49391DC0CA04}" sibTransId="{42DD2B63-8A9E-3045-848E-89402EBA08E9}"/>
    <dgm:cxn modelId="{0BA2DB8C-F335-4E7C-8285-617A82482C07}" type="presOf" srcId="{D1CC930D-7DF6-F044-9499-EAE9779DD40B}" destId="{F1FFF8DA-EB82-3E47-84F7-C148C1FB16B2}" srcOrd="0" destOrd="0" presId="urn:microsoft.com/office/officeart/2005/8/layout/chevron1"/>
    <dgm:cxn modelId="{98634FFE-5AC8-46AB-A76B-0F59854F5604}" type="presOf" srcId="{CF2C66A9-DF53-D74F-BDCA-36DC67FE9E8B}" destId="{3ED94CCA-DFF8-4746-B031-3B746EEA8ECE}" srcOrd="0" destOrd="0" presId="urn:microsoft.com/office/officeart/2005/8/layout/chevron1"/>
    <dgm:cxn modelId="{C2EB683A-D2C0-E74A-865A-3CCC27E32807}" srcId="{56996E12-9414-F846-9336-624D84438AF7}" destId="{D45FAFD6-0FBA-CC46-A0DA-8CAFDDACA7DB}" srcOrd="1" destOrd="0" parTransId="{9DACA3CE-CD31-9347-9B07-BDF2F5F3AEF9}" sibTransId="{85559243-4D48-0149-BCB6-EC310F8CBCC3}"/>
    <dgm:cxn modelId="{FCF1D7FA-E2A4-4091-B146-9243E60628A3}" type="presOf" srcId="{B5935732-D003-6C47-9CA3-40709FC503EA}" destId="{285BB93E-FB04-0A40-A96B-29B6008B57F6}" srcOrd="0" destOrd="0" presId="urn:microsoft.com/office/officeart/2005/8/layout/chevron1"/>
    <dgm:cxn modelId="{58C922C9-EE14-D74F-A799-502F13CDC911}" srcId="{56996E12-9414-F846-9336-624D84438AF7}" destId="{B5935732-D003-6C47-9CA3-40709FC503EA}" srcOrd="4" destOrd="0" parTransId="{BB6D39EB-2E57-5642-B05F-20BEEED87DF3}" sibTransId="{57F53252-4B2C-5445-8DD2-11B0A42CC911}"/>
    <dgm:cxn modelId="{4B170A74-B914-431A-8A8E-699D81EFE7EE}" type="presOf" srcId="{D45FAFD6-0FBA-CC46-A0DA-8CAFDDACA7DB}" destId="{7AE67434-2D66-3D41-993D-F045ADDCF332}" srcOrd="0" destOrd="0" presId="urn:microsoft.com/office/officeart/2005/8/layout/chevron1"/>
    <dgm:cxn modelId="{67B015E2-BA60-FB48-9722-1E8A99D95364}" srcId="{56996E12-9414-F846-9336-624D84438AF7}" destId="{D1CC930D-7DF6-F044-9499-EAE9779DD40B}" srcOrd="0" destOrd="0" parTransId="{FA362A4C-B085-1849-A64A-754AC2880908}" sibTransId="{1E631545-FDDF-9F41-ADD3-679517145ECC}"/>
    <dgm:cxn modelId="{9D53460D-3B60-49A8-8DDD-0257FD83B101}" type="presOf" srcId="{31652DC5-A76F-494B-AEA9-9322EA6F949B}" destId="{7B6D221D-AEAC-634C-9554-8BBF394CD714}" srcOrd="0" destOrd="0" presId="urn:microsoft.com/office/officeart/2005/8/layout/chevron1"/>
    <dgm:cxn modelId="{FECBF49A-6BCE-3445-860B-E2B4F98FC3F3}" srcId="{56996E12-9414-F846-9336-624D84438AF7}" destId="{31652DC5-A76F-494B-AEA9-9322EA6F949B}" srcOrd="2" destOrd="0" parTransId="{AC9CFD0C-F9AC-2244-99DF-3042B534D31B}" sibTransId="{31911077-54E8-BD4F-9F0E-0FFB093C9646}"/>
    <dgm:cxn modelId="{C2B4F142-F82E-4C34-99E2-92C9C186C88E}" type="presOf" srcId="{56996E12-9414-F846-9336-624D84438AF7}" destId="{1CC8A61E-C957-BD48-9370-F17E28A13C08}" srcOrd="0" destOrd="0" presId="urn:microsoft.com/office/officeart/2005/8/layout/chevron1"/>
    <dgm:cxn modelId="{DEEE5043-2655-4F7F-8262-BBE19BC47864}" type="presParOf" srcId="{1CC8A61E-C957-BD48-9370-F17E28A13C08}" destId="{F1FFF8DA-EB82-3E47-84F7-C148C1FB16B2}" srcOrd="0" destOrd="0" presId="urn:microsoft.com/office/officeart/2005/8/layout/chevron1"/>
    <dgm:cxn modelId="{E9274134-FF75-4AC9-86C1-F3D85C27B399}" type="presParOf" srcId="{1CC8A61E-C957-BD48-9370-F17E28A13C08}" destId="{22041F01-3AC2-734C-8711-8B84F8537A8D}" srcOrd="1" destOrd="0" presId="urn:microsoft.com/office/officeart/2005/8/layout/chevron1"/>
    <dgm:cxn modelId="{2D051730-076E-42E9-8BD9-BC778359D345}" type="presParOf" srcId="{1CC8A61E-C957-BD48-9370-F17E28A13C08}" destId="{7AE67434-2D66-3D41-993D-F045ADDCF332}" srcOrd="2" destOrd="0" presId="urn:microsoft.com/office/officeart/2005/8/layout/chevron1"/>
    <dgm:cxn modelId="{813126AA-F16D-45ED-A55A-0261ACAF2823}" type="presParOf" srcId="{1CC8A61E-C957-BD48-9370-F17E28A13C08}" destId="{475210C5-BAD9-474C-A0CB-B20DBB61B008}" srcOrd="3" destOrd="0" presId="urn:microsoft.com/office/officeart/2005/8/layout/chevron1"/>
    <dgm:cxn modelId="{36E40047-A2DE-4EAD-9466-0096926CE11D}" type="presParOf" srcId="{1CC8A61E-C957-BD48-9370-F17E28A13C08}" destId="{7B6D221D-AEAC-634C-9554-8BBF394CD714}" srcOrd="4" destOrd="0" presId="urn:microsoft.com/office/officeart/2005/8/layout/chevron1"/>
    <dgm:cxn modelId="{29E3C565-38EF-4F80-B061-8496A54992AB}" type="presParOf" srcId="{1CC8A61E-C957-BD48-9370-F17E28A13C08}" destId="{30E90CED-DD03-A04E-8ADB-7C550446CBAD}" srcOrd="5" destOrd="0" presId="urn:microsoft.com/office/officeart/2005/8/layout/chevron1"/>
    <dgm:cxn modelId="{21C7B88A-9AF4-4D45-AED9-495BDDC8AC4E}" type="presParOf" srcId="{1CC8A61E-C957-BD48-9370-F17E28A13C08}" destId="{3ED94CCA-DFF8-4746-B031-3B746EEA8ECE}" srcOrd="6" destOrd="0" presId="urn:microsoft.com/office/officeart/2005/8/layout/chevron1"/>
    <dgm:cxn modelId="{4A6747FC-FD9E-4F1D-86D5-00DE542CF4C9}" type="presParOf" srcId="{1CC8A61E-C957-BD48-9370-F17E28A13C08}" destId="{7E2E9372-F44F-044F-B501-2FBA67002AA4}" srcOrd="7" destOrd="0" presId="urn:microsoft.com/office/officeart/2005/8/layout/chevron1"/>
    <dgm:cxn modelId="{E1D17E87-66A3-49E5-8C19-9D2A062334FD}" type="presParOf" srcId="{1CC8A61E-C957-BD48-9370-F17E28A13C08}" destId="{285BB93E-FB04-0A40-A96B-29B6008B57F6}" srcOrd="8"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96E12-9414-F846-9336-624D84438AF7}" type="doc">
      <dgm:prSet loTypeId="urn:microsoft.com/office/officeart/2005/8/layout/chevron1" loCatId="" qsTypeId="urn:microsoft.com/office/officeart/2005/8/quickstyle/simple1" qsCatId="simple" csTypeId="urn:microsoft.com/office/officeart/2005/8/colors/colorful1" csCatId="colorful" phldr="1"/>
      <dgm:spPr/>
    </dgm:pt>
    <dgm:pt modelId="{D1CC930D-7DF6-F044-9499-EAE9779DD40B}">
      <dgm:prSet phldrT="[Text]" custT="1"/>
      <dgm:spPr/>
      <dgm:t>
        <a:bodyPr/>
        <a:lstStyle/>
        <a:p>
          <a:r>
            <a:rPr lang="en-US" sz="1600" b="1" dirty="0"/>
            <a:t>The Arts</a:t>
          </a:r>
        </a:p>
      </dgm:t>
    </dgm:pt>
    <dgm:pt modelId="{FA362A4C-B085-1849-A64A-754AC2880908}" type="parTrans" cxnId="{67B015E2-BA60-FB48-9722-1E8A99D95364}">
      <dgm:prSet/>
      <dgm:spPr/>
      <dgm:t>
        <a:bodyPr/>
        <a:lstStyle/>
        <a:p>
          <a:endParaRPr lang="en-US"/>
        </a:p>
      </dgm:t>
    </dgm:pt>
    <dgm:pt modelId="{1E631545-FDDF-9F41-ADD3-679517145ECC}" type="sibTrans" cxnId="{67B015E2-BA60-FB48-9722-1E8A99D95364}">
      <dgm:prSet/>
      <dgm:spPr/>
      <dgm:t>
        <a:bodyPr/>
        <a:lstStyle/>
        <a:p>
          <a:endParaRPr lang="en-US"/>
        </a:p>
      </dgm:t>
    </dgm:pt>
    <dgm:pt modelId="{D45FAFD6-0FBA-CC46-A0DA-8CAFDDACA7DB}">
      <dgm:prSet phldrT="[Text]" custT="1"/>
      <dgm:spPr/>
      <dgm:t>
        <a:bodyPr/>
        <a:lstStyle/>
        <a:p>
          <a:r>
            <a:rPr lang="en-US" sz="1600" b="1" dirty="0"/>
            <a:t>Business</a:t>
          </a:r>
        </a:p>
      </dgm:t>
    </dgm:pt>
    <dgm:pt modelId="{9DACA3CE-CD31-9347-9B07-BDF2F5F3AEF9}" type="parTrans" cxnId="{C2EB683A-D2C0-E74A-865A-3CCC27E32807}">
      <dgm:prSet/>
      <dgm:spPr/>
      <dgm:t>
        <a:bodyPr/>
        <a:lstStyle/>
        <a:p>
          <a:endParaRPr lang="en-US"/>
        </a:p>
      </dgm:t>
    </dgm:pt>
    <dgm:pt modelId="{85559243-4D48-0149-BCB6-EC310F8CBCC3}" type="sibTrans" cxnId="{C2EB683A-D2C0-E74A-865A-3CCC27E32807}">
      <dgm:prSet/>
      <dgm:spPr/>
      <dgm:t>
        <a:bodyPr/>
        <a:lstStyle/>
        <a:p>
          <a:endParaRPr lang="en-US"/>
        </a:p>
      </dgm:t>
    </dgm:pt>
    <dgm:pt modelId="{31652DC5-A76F-494B-AEA9-9322EA6F949B}">
      <dgm:prSet phldrT="[Text]" custT="1"/>
      <dgm:spPr/>
      <dgm:t>
        <a:bodyPr/>
        <a:lstStyle/>
        <a:p>
          <a:r>
            <a:rPr lang="en-US" sz="1600" b="1" dirty="0"/>
            <a:t>Education</a:t>
          </a:r>
        </a:p>
      </dgm:t>
    </dgm:pt>
    <dgm:pt modelId="{AC9CFD0C-F9AC-2244-99DF-3042B534D31B}" type="parTrans" cxnId="{FECBF49A-6BCE-3445-860B-E2B4F98FC3F3}">
      <dgm:prSet/>
      <dgm:spPr/>
      <dgm:t>
        <a:bodyPr/>
        <a:lstStyle/>
        <a:p>
          <a:endParaRPr lang="en-US"/>
        </a:p>
      </dgm:t>
    </dgm:pt>
    <dgm:pt modelId="{31911077-54E8-BD4F-9F0E-0FFB093C9646}" type="sibTrans" cxnId="{FECBF49A-6BCE-3445-860B-E2B4F98FC3F3}">
      <dgm:prSet/>
      <dgm:spPr/>
      <dgm:t>
        <a:bodyPr/>
        <a:lstStyle/>
        <a:p>
          <a:endParaRPr lang="en-US"/>
        </a:p>
      </dgm:t>
    </dgm:pt>
    <dgm:pt modelId="{CF2C66A9-DF53-D74F-BDCA-36DC67FE9E8B}">
      <dgm:prSet phldrT="[Text]" custT="1"/>
      <dgm:spPr/>
      <dgm:t>
        <a:bodyPr/>
        <a:lstStyle/>
        <a:p>
          <a:r>
            <a:rPr lang="en-US" sz="1600" b="1" dirty="0"/>
            <a:t>Health &amp; Medical</a:t>
          </a:r>
        </a:p>
      </dgm:t>
    </dgm:pt>
    <dgm:pt modelId="{F5E878F7-8DE4-114E-84EA-49391DC0CA04}" type="parTrans" cxnId="{0A2A776B-6C0E-1D49-80DF-D7F990464C5D}">
      <dgm:prSet/>
      <dgm:spPr/>
      <dgm:t>
        <a:bodyPr/>
        <a:lstStyle/>
        <a:p>
          <a:endParaRPr lang="en-US"/>
        </a:p>
      </dgm:t>
    </dgm:pt>
    <dgm:pt modelId="{42DD2B63-8A9E-3045-848E-89402EBA08E9}" type="sibTrans" cxnId="{0A2A776B-6C0E-1D49-80DF-D7F990464C5D}">
      <dgm:prSet/>
      <dgm:spPr/>
      <dgm:t>
        <a:bodyPr/>
        <a:lstStyle/>
        <a:p>
          <a:endParaRPr lang="en-US"/>
        </a:p>
      </dgm:t>
    </dgm:pt>
    <dgm:pt modelId="{B5935732-D003-6C47-9CA3-40709FC503EA}">
      <dgm:prSet phldrT="[Text]" custT="1"/>
      <dgm:spPr/>
      <dgm:t>
        <a:bodyPr/>
        <a:lstStyle/>
        <a:p>
          <a:r>
            <a:rPr lang="en-US" sz="1600" b="1" dirty="0"/>
            <a:t>History</a:t>
          </a:r>
        </a:p>
      </dgm:t>
    </dgm:pt>
    <dgm:pt modelId="{BB6D39EB-2E57-5642-B05F-20BEEED87DF3}" type="parTrans" cxnId="{58C922C9-EE14-D74F-A799-502F13CDC911}">
      <dgm:prSet/>
      <dgm:spPr/>
      <dgm:t>
        <a:bodyPr/>
        <a:lstStyle/>
        <a:p>
          <a:endParaRPr lang="en-US"/>
        </a:p>
      </dgm:t>
    </dgm:pt>
    <dgm:pt modelId="{57F53252-4B2C-5445-8DD2-11B0A42CC911}" type="sibTrans" cxnId="{58C922C9-EE14-D74F-A799-502F13CDC911}">
      <dgm:prSet/>
      <dgm:spPr/>
      <dgm:t>
        <a:bodyPr/>
        <a:lstStyle/>
        <a:p>
          <a:endParaRPr lang="en-US"/>
        </a:p>
      </dgm:t>
    </dgm:pt>
    <dgm:pt modelId="{1CC8A61E-C957-BD48-9370-F17E28A13C08}" type="pres">
      <dgm:prSet presAssocID="{56996E12-9414-F846-9336-624D84438AF7}" presName="Name0" presStyleCnt="0">
        <dgm:presLayoutVars>
          <dgm:dir/>
          <dgm:animLvl val="lvl"/>
          <dgm:resizeHandles val="exact"/>
        </dgm:presLayoutVars>
      </dgm:prSet>
      <dgm:spPr/>
    </dgm:pt>
    <dgm:pt modelId="{F1FFF8DA-EB82-3E47-84F7-C148C1FB16B2}" type="pres">
      <dgm:prSet presAssocID="{D1CC930D-7DF6-F044-9499-EAE9779DD40B}" presName="parTxOnly" presStyleLbl="node1" presStyleIdx="0" presStyleCnt="5" custLinFactNeighborX="2918">
        <dgm:presLayoutVars>
          <dgm:chMax val="0"/>
          <dgm:chPref val="0"/>
          <dgm:bulletEnabled val="1"/>
        </dgm:presLayoutVars>
      </dgm:prSet>
      <dgm:spPr/>
      <dgm:t>
        <a:bodyPr/>
        <a:lstStyle/>
        <a:p>
          <a:endParaRPr lang="ru-RU"/>
        </a:p>
      </dgm:t>
    </dgm:pt>
    <dgm:pt modelId="{22041F01-3AC2-734C-8711-8B84F8537A8D}" type="pres">
      <dgm:prSet presAssocID="{1E631545-FDDF-9F41-ADD3-679517145ECC}" presName="parTxOnlySpace" presStyleCnt="0"/>
      <dgm:spPr/>
    </dgm:pt>
    <dgm:pt modelId="{7AE67434-2D66-3D41-993D-F045ADDCF332}" type="pres">
      <dgm:prSet presAssocID="{D45FAFD6-0FBA-CC46-A0DA-8CAFDDACA7DB}" presName="parTxOnly" presStyleLbl="node1" presStyleIdx="1" presStyleCnt="5" custLinFactNeighborX="6727" custLinFactNeighborY="32095">
        <dgm:presLayoutVars>
          <dgm:chMax val="0"/>
          <dgm:chPref val="0"/>
          <dgm:bulletEnabled val="1"/>
        </dgm:presLayoutVars>
      </dgm:prSet>
      <dgm:spPr/>
      <dgm:t>
        <a:bodyPr/>
        <a:lstStyle/>
        <a:p>
          <a:endParaRPr lang="ru-RU"/>
        </a:p>
      </dgm:t>
    </dgm:pt>
    <dgm:pt modelId="{475210C5-BAD9-474C-A0CB-B20DBB61B008}" type="pres">
      <dgm:prSet presAssocID="{85559243-4D48-0149-BCB6-EC310F8CBCC3}" presName="parTxOnlySpace" presStyleCnt="0"/>
      <dgm:spPr/>
    </dgm:pt>
    <dgm:pt modelId="{7B6D221D-AEAC-634C-9554-8BBF394CD714}" type="pres">
      <dgm:prSet presAssocID="{31652DC5-A76F-494B-AEA9-9322EA6F949B}" presName="parTxOnly" presStyleLbl="node1" presStyleIdx="2" presStyleCnt="5">
        <dgm:presLayoutVars>
          <dgm:chMax val="0"/>
          <dgm:chPref val="0"/>
          <dgm:bulletEnabled val="1"/>
        </dgm:presLayoutVars>
      </dgm:prSet>
      <dgm:spPr/>
      <dgm:t>
        <a:bodyPr/>
        <a:lstStyle/>
        <a:p>
          <a:endParaRPr lang="ru-RU"/>
        </a:p>
      </dgm:t>
    </dgm:pt>
    <dgm:pt modelId="{30E90CED-DD03-A04E-8ADB-7C550446CBAD}" type="pres">
      <dgm:prSet presAssocID="{31911077-54E8-BD4F-9F0E-0FFB093C9646}" presName="parTxOnlySpace" presStyleCnt="0"/>
      <dgm:spPr/>
    </dgm:pt>
    <dgm:pt modelId="{3ED94CCA-DFF8-4746-B031-3B746EEA8ECE}" type="pres">
      <dgm:prSet presAssocID="{CF2C66A9-DF53-D74F-BDCA-36DC67FE9E8B}" presName="parTxOnly" presStyleLbl="node1" presStyleIdx="3" presStyleCnt="5">
        <dgm:presLayoutVars>
          <dgm:chMax val="0"/>
          <dgm:chPref val="0"/>
          <dgm:bulletEnabled val="1"/>
        </dgm:presLayoutVars>
      </dgm:prSet>
      <dgm:spPr/>
      <dgm:t>
        <a:bodyPr/>
        <a:lstStyle/>
        <a:p>
          <a:endParaRPr lang="ru-RU"/>
        </a:p>
      </dgm:t>
    </dgm:pt>
    <dgm:pt modelId="{7E2E9372-F44F-044F-B501-2FBA67002AA4}" type="pres">
      <dgm:prSet presAssocID="{42DD2B63-8A9E-3045-848E-89402EBA08E9}" presName="parTxOnlySpace" presStyleCnt="0"/>
      <dgm:spPr/>
    </dgm:pt>
    <dgm:pt modelId="{285BB93E-FB04-0A40-A96B-29B6008B57F6}" type="pres">
      <dgm:prSet presAssocID="{B5935732-D003-6C47-9CA3-40709FC503EA}" presName="parTxOnly" presStyleLbl="node1" presStyleIdx="4" presStyleCnt="5">
        <dgm:presLayoutVars>
          <dgm:chMax val="0"/>
          <dgm:chPref val="0"/>
          <dgm:bulletEnabled val="1"/>
        </dgm:presLayoutVars>
      </dgm:prSet>
      <dgm:spPr/>
      <dgm:t>
        <a:bodyPr/>
        <a:lstStyle/>
        <a:p>
          <a:endParaRPr lang="ru-RU"/>
        </a:p>
      </dgm:t>
    </dgm:pt>
  </dgm:ptLst>
  <dgm:cxnLst>
    <dgm:cxn modelId="{0A2A776B-6C0E-1D49-80DF-D7F990464C5D}" srcId="{56996E12-9414-F846-9336-624D84438AF7}" destId="{CF2C66A9-DF53-D74F-BDCA-36DC67FE9E8B}" srcOrd="3" destOrd="0" parTransId="{F5E878F7-8DE4-114E-84EA-49391DC0CA04}" sibTransId="{42DD2B63-8A9E-3045-848E-89402EBA08E9}"/>
    <dgm:cxn modelId="{0BA2DB8C-F335-4E7C-8285-617A82482C07}" type="presOf" srcId="{D1CC930D-7DF6-F044-9499-EAE9779DD40B}" destId="{F1FFF8DA-EB82-3E47-84F7-C148C1FB16B2}" srcOrd="0" destOrd="0" presId="urn:microsoft.com/office/officeart/2005/8/layout/chevron1"/>
    <dgm:cxn modelId="{98634FFE-5AC8-46AB-A76B-0F59854F5604}" type="presOf" srcId="{CF2C66A9-DF53-D74F-BDCA-36DC67FE9E8B}" destId="{3ED94CCA-DFF8-4746-B031-3B746EEA8ECE}" srcOrd="0" destOrd="0" presId="urn:microsoft.com/office/officeart/2005/8/layout/chevron1"/>
    <dgm:cxn modelId="{C2EB683A-D2C0-E74A-865A-3CCC27E32807}" srcId="{56996E12-9414-F846-9336-624D84438AF7}" destId="{D45FAFD6-0FBA-CC46-A0DA-8CAFDDACA7DB}" srcOrd="1" destOrd="0" parTransId="{9DACA3CE-CD31-9347-9B07-BDF2F5F3AEF9}" sibTransId="{85559243-4D48-0149-BCB6-EC310F8CBCC3}"/>
    <dgm:cxn modelId="{FCF1D7FA-E2A4-4091-B146-9243E60628A3}" type="presOf" srcId="{B5935732-D003-6C47-9CA3-40709FC503EA}" destId="{285BB93E-FB04-0A40-A96B-29B6008B57F6}" srcOrd="0" destOrd="0" presId="urn:microsoft.com/office/officeart/2005/8/layout/chevron1"/>
    <dgm:cxn modelId="{58C922C9-EE14-D74F-A799-502F13CDC911}" srcId="{56996E12-9414-F846-9336-624D84438AF7}" destId="{B5935732-D003-6C47-9CA3-40709FC503EA}" srcOrd="4" destOrd="0" parTransId="{BB6D39EB-2E57-5642-B05F-20BEEED87DF3}" sibTransId="{57F53252-4B2C-5445-8DD2-11B0A42CC911}"/>
    <dgm:cxn modelId="{4B170A74-B914-431A-8A8E-699D81EFE7EE}" type="presOf" srcId="{D45FAFD6-0FBA-CC46-A0DA-8CAFDDACA7DB}" destId="{7AE67434-2D66-3D41-993D-F045ADDCF332}" srcOrd="0" destOrd="0" presId="urn:microsoft.com/office/officeart/2005/8/layout/chevron1"/>
    <dgm:cxn modelId="{67B015E2-BA60-FB48-9722-1E8A99D95364}" srcId="{56996E12-9414-F846-9336-624D84438AF7}" destId="{D1CC930D-7DF6-F044-9499-EAE9779DD40B}" srcOrd="0" destOrd="0" parTransId="{FA362A4C-B085-1849-A64A-754AC2880908}" sibTransId="{1E631545-FDDF-9F41-ADD3-679517145ECC}"/>
    <dgm:cxn modelId="{9D53460D-3B60-49A8-8DDD-0257FD83B101}" type="presOf" srcId="{31652DC5-A76F-494B-AEA9-9322EA6F949B}" destId="{7B6D221D-AEAC-634C-9554-8BBF394CD714}" srcOrd="0" destOrd="0" presId="urn:microsoft.com/office/officeart/2005/8/layout/chevron1"/>
    <dgm:cxn modelId="{FECBF49A-6BCE-3445-860B-E2B4F98FC3F3}" srcId="{56996E12-9414-F846-9336-624D84438AF7}" destId="{31652DC5-A76F-494B-AEA9-9322EA6F949B}" srcOrd="2" destOrd="0" parTransId="{AC9CFD0C-F9AC-2244-99DF-3042B534D31B}" sibTransId="{31911077-54E8-BD4F-9F0E-0FFB093C9646}"/>
    <dgm:cxn modelId="{C2B4F142-F82E-4C34-99E2-92C9C186C88E}" type="presOf" srcId="{56996E12-9414-F846-9336-624D84438AF7}" destId="{1CC8A61E-C957-BD48-9370-F17E28A13C08}" srcOrd="0" destOrd="0" presId="urn:microsoft.com/office/officeart/2005/8/layout/chevron1"/>
    <dgm:cxn modelId="{DEEE5043-2655-4F7F-8262-BBE19BC47864}" type="presParOf" srcId="{1CC8A61E-C957-BD48-9370-F17E28A13C08}" destId="{F1FFF8DA-EB82-3E47-84F7-C148C1FB16B2}" srcOrd="0" destOrd="0" presId="urn:microsoft.com/office/officeart/2005/8/layout/chevron1"/>
    <dgm:cxn modelId="{E9274134-FF75-4AC9-86C1-F3D85C27B399}" type="presParOf" srcId="{1CC8A61E-C957-BD48-9370-F17E28A13C08}" destId="{22041F01-3AC2-734C-8711-8B84F8537A8D}" srcOrd="1" destOrd="0" presId="urn:microsoft.com/office/officeart/2005/8/layout/chevron1"/>
    <dgm:cxn modelId="{2D051730-076E-42E9-8BD9-BC778359D345}" type="presParOf" srcId="{1CC8A61E-C957-BD48-9370-F17E28A13C08}" destId="{7AE67434-2D66-3D41-993D-F045ADDCF332}" srcOrd="2" destOrd="0" presId="urn:microsoft.com/office/officeart/2005/8/layout/chevron1"/>
    <dgm:cxn modelId="{813126AA-F16D-45ED-A55A-0261ACAF2823}" type="presParOf" srcId="{1CC8A61E-C957-BD48-9370-F17E28A13C08}" destId="{475210C5-BAD9-474C-A0CB-B20DBB61B008}" srcOrd="3" destOrd="0" presId="urn:microsoft.com/office/officeart/2005/8/layout/chevron1"/>
    <dgm:cxn modelId="{36E40047-A2DE-4EAD-9466-0096926CE11D}" type="presParOf" srcId="{1CC8A61E-C957-BD48-9370-F17E28A13C08}" destId="{7B6D221D-AEAC-634C-9554-8BBF394CD714}" srcOrd="4" destOrd="0" presId="urn:microsoft.com/office/officeart/2005/8/layout/chevron1"/>
    <dgm:cxn modelId="{29E3C565-38EF-4F80-B061-8496A54992AB}" type="presParOf" srcId="{1CC8A61E-C957-BD48-9370-F17E28A13C08}" destId="{30E90CED-DD03-A04E-8ADB-7C550446CBAD}" srcOrd="5" destOrd="0" presId="urn:microsoft.com/office/officeart/2005/8/layout/chevron1"/>
    <dgm:cxn modelId="{21C7B88A-9AF4-4D45-AED9-495BDDC8AC4E}" type="presParOf" srcId="{1CC8A61E-C957-BD48-9370-F17E28A13C08}" destId="{3ED94CCA-DFF8-4746-B031-3B746EEA8ECE}" srcOrd="6" destOrd="0" presId="urn:microsoft.com/office/officeart/2005/8/layout/chevron1"/>
    <dgm:cxn modelId="{4A6747FC-FD9E-4F1D-86D5-00DE542CF4C9}" type="presParOf" srcId="{1CC8A61E-C957-BD48-9370-F17E28A13C08}" destId="{7E2E9372-F44F-044F-B501-2FBA67002AA4}" srcOrd="7" destOrd="0" presId="urn:microsoft.com/office/officeart/2005/8/layout/chevron1"/>
    <dgm:cxn modelId="{E1D17E87-66A3-49E5-8C19-9D2A062334FD}" type="presParOf" srcId="{1CC8A61E-C957-BD48-9370-F17E28A13C08}" destId="{285BB93E-FB04-0A40-A96B-29B6008B57F6}" srcOrd="8"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996E12-9414-F846-9336-624D84438AF7}" type="doc">
      <dgm:prSet loTypeId="urn:microsoft.com/office/officeart/2005/8/layout/chevron1" loCatId="" qsTypeId="urn:microsoft.com/office/officeart/2005/8/quickstyle/simple1" qsCatId="simple" csTypeId="urn:microsoft.com/office/officeart/2005/8/colors/colorful1" csCatId="colorful" phldr="1"/>
      <dgm:spPr/>
    </dgm:pt>
    <dgm:pt modelId="{D1CC930D-7DF6-F044-9499-EAE9779DD40B}">
      <dgm:prSet phldrT="[Text]" custT="1"/>
      <dgm:spPr/>
      <dgm:t>
        <a:bodyPr/>
        <a:lstStyle/>
        <a:p>
          <a:r>
            <a:rPr lang="en-US" sz="1600" b="1" dirty="0"/>
            <a:t>Law</a:t>
          </a:r>
        </a:p>
      </dgm:t>
    </dgm:pt>
    <dgm:pt modelId="{FA362A4C-B085-1849-A64A-754AC2880908}" type="parTrans" cxnId="{67B015E2-BA60-FB48-9722-1E8A99D95364}">
      <dgm:prSet/>
      <dgm:spPr/>
      <dgm:t>
        <a:bodyPr/>
        <a:lstStyle/>
        <a:p>
          <a:endParaRPr lang="en-US"/>
        </a:p>
      </dgm:t>
    </dgm:pt>
    <dgm:pt modelId="{1E631545-FDDF-9F41-ADD3-679517145ECC}" type="sibTrans" cxnId="{67B015E2-BA60-FB48-9722-1E8A99D95364}">
      <dgm:prSet/>
      <dgm:spPr/>
      <dgm:t>
        <a:bodyPr/>
        <a:lstStyle/>
        <a:p>
          <a:endParaRPr lang="en-US"/>
        </a:p>
      </dgm:t>
    </dgm:pt>
    <dgm:pt modelId="{D45FAFD6-0FBA-CC46-A0DA-8CAFDDACA7DB}">
      <dgm:prSet phldrT="[Text]" custT="1"/>
      <dgm:spPr/>
      <dgm:t>
        <a:bodyPr/>
        <a:lstStyle/>
        <a:p>
          <a:r>
            <a:rPr lang="en-US" sz="1600" b="1" dirty="0"/>
            <a:t>Literature &amp; Language</a:t>
          </a:r>
        </a:p>
      </dgm:t>
    </dgm:pt>
    <dgm:pt modelId="{9DACA3CE-CD31-9347-9B07-BDF2F5F3AEF9}" type="parTrans" cxnId="{C2EB683A-D2C0-E74A-865A-3CCC27E32807}">
      <dgm:prSet/>
      <dgm:spPr/>
      <dgm:t>
        <a:bodyPr/>
        <a:lstStyle/>
        <a:p>
          <a:endParaRPr lang="en-US"/>
        </a:p>
      </dgm:t>
    </dgm:pt>
    <dgm:pt modelId="{85559243-4D48-0149-BCB6-EC310F8CBCC3}" type="sibTrans" cxnId="{C2EB683A-D2C0-E74A-865A-3CCC27E32807}">
      <dgm:prSet/>
      <dgm:spPr/>
      <dgm:t>
        <a:bodyPr/>
        <a:lstStyle/>
        <a:p>
          <a:endParaRPr lang="en-US"/>
        </a:p>
      </dgm:t>
    </dgm:pt>
    <dgm:pt modelId="{31652DC5-A76F-494B-AEA9-9322EA6F949B}">
      <dgm:prSet phldrT="[Text]" custT="1"/>
      <dgm:spPr/>
      <dgm:t>
        <a:bodyPr/>
        <a:lstStyle/>
        <a:p>
          <a:r>
            <a:rPr lang="en-US" sz="1600" b="1" dirty="0"/>
            <a:t>Religion &amp; Philosophy</a:t>
          </a:r>
        </a:p>
      </dgm:t>
    </dgm:pt>
    <dgm:pt modelId="{AC9CFD0C-F9AC-2244-99DF-3042B534D31B}" type="parTrans" cxnId="{FECBF49A-6BCE-3445-860B-E2B4F98FC3F3}">
      <dgm:prSet/>
      <dgm:spPr/>
      <dgm:t>
        <a:bodyPr/>
        <a:lstStyle/>
        <a:p>
          <a:endParaRPr lang="en-US"/>
        </a:p>
      </dgm:t>
    </dgm:pt>
    <dgm:pt modelId="{31911077-54E8-BD4F-9F0E-0FFB093C9646}" type="sibTrans" cxnId="{FECBF49A-6BCE-3445-860B-E2B4F98FC3F3}">
      <dgm:prSet/>
      <dgm:spPr/>
      <dgm:t>
        <a:bodyPr/>
        <a:lstStyle/>
        <a:p>
          <a:endParaRPr lang="en-US"/>
        </a:p>
      </dgm:t>
    </dgm:pt>
    <dgm:pt modelId="{CF2C66A9-DF53-D74F-BDCA-36DC67FE9E8B}">
      <dgm:prSet phldrT="[Text]" custT="1"/>
      <dgm:spPr/>
      <dgm:t>
        <a:bodyPr/>
        <a:lstStyle/>
        <a:p>
          <a:r>
            <a:rPr lang="en-US" sz="1600" b="1" dirty="0"/>
            <a:t>Science &amp; Technology</a:t>
          </a:r>
        </a:p>
      </dgm:t>
    </dgm:pt>
    <dgm:pt modelId="{F5E878F7-8DE4-114E-84EA-49391DC0CA04}" type="parTrans" cxnId="{0A2A776B-6C0E-1D49-80DF-D7F990464C5D}">
      <dgm:prSet/>
      <dgm:spPr/>
      <dgm:t>
        <a:bodyPr/>
        <a:lstStyle/>
        <a:p>
          <a:endParaRPr lang="en-US"/>
        </a:p>
      </dgm:t>
    </dgm:pt>
    <dgm:pt modelId="{42DD2B63-8A9E-3045-848E-89402EBA08E9}" type="sibTrans" cxnId="{0A2A776B-6C0E-1D49-80DF-D7F990464C5D}">
      <dgm:prSet/>
      <dgm:spPr/>
      <dgm:t>
        <a:bodyPr/>
        <a:lstStyle/>
        <a:p>
          <a:endParaRPr lang="en-US"/>
        </a:p>
      </dgm:t>
    </dgm:pt>
    <dgm:pt modelId="{B5935732-D003-6C47-9CA3-40709FC503EA}">
      <dgm:prSet phldrT="[Text]" custT="1"/>
      <dgm:spPr/>
      <dgm:t>
        <a:bodyPr/>
        <a:lstStyle/>
        <a:p>
          <a:r>
            <a:rPr lang="en-US" sz="1600" b="1" dirty="0"/>
            <a:t>Social Sciences</a:t>
          </a:r>
        </a:p>
      </dgm:t>
    </dgm:pt>
    <dgm:pt modelId="{BB6D39EB-2E57-5642-B05F-20BEEED87DF3}" type="parTrans" cxnId="{58C922C9-EE14-D74F-A799-502F13CDC911}">
      <dgm:prSet/>
      <dgm:spPr/>
      <dgm:t>
        <a:bodyPr/>
        <a:lstStyle/>
        <a:p>
          <a:endParaRPr lang="en-US"/>
        </a:p>
      </dgm:t>
    </dgm:pt>
    <dgm:pt modelId="{57F53252-4B2C-5445-8DD2-11B0A42CC911}" type="sibTrans" cxnId="{58C922C9-EE14-D74F-A799-502F13CDC911}">
      <dgm:prSet/>
      <dgm:spPr/>
      <dgm:t>
        <a:bodyPr/>
        <a:lstStyle/>
        <a:p>
          <a:endParaRPr lang="en-US"/>
        </a:p>
      </dgm:t>
    </dgm:pt>
    <dgm:pt modelId="{1CC8A61E-C957-BD48-9370-F17E28A13C08}" type="pres">
      <dgm:prSet presAssocID="{56996E12-9414-F846-9336-624D84438AF7}" presName="Name0" presStyleCnt="0">
        <dgm:presLayoutVars>
          <dgm:dir/>
          <dgm:animLvl val="lvl"/>
          <dgm:resizeHandles val="exact"/>
        </dgm:presLayoutVars>
      </dgm:prSet>
      <dgm:spPr/>
    </dgm:pt>
    <dgm:pt modelId="{F1FFF8DA-EB82-3E47-84F7-C148C1FB16B2}" type="pres">
      <dgm:prSet presAssocID="{D1CC930D-7DF6-F044-9499-EAE9779DD40B}" presName="parTxOnly" presStyleLbl="node1" presStyleIdx="0" presStyleCnt="5" custLinFactNeighborX="2918">
        <dgm:presLayoutVars>
          <dgm:chMax val="0"/>
          <dgm:chPref val="0"/>
          <dgm:bulletEnabled val="1"/>
        </dgm:presLayoutVars>
      </dgm:prSet>
      <dgm:spPr/>
      <dgm:t>
        <a:bodyPr/>
        <a:lstStyle/>
        <a:p>
          <a:endParaRPr lang="ru-RU"/>
        </a:p>
      </dgm:t>
    </dgm:pt>
    <dgm:pt modelId="{22041F01-3AC2-734C-8711-8B84F8537A8D}" type="pres">
      <dgm:prSet presAssocID="{1E631545-FDDF-9F41-ADD3-679517145ECC}" presName="parTxOnlySpace" presStyleCnt="0"/>
      <dgm:spPr/>
    </dgm:pt>
    <dgm:pt modelId="{7AE67434-2D66-3D41-993D-F045ADDCF332}" type="pres">
      <dgm:prSet presAssocID="{D45FAFD6-0FBA-CC46-A0DA-8CAFDDACA7DB}" presName="parTxOnly" presStyleLbl="node1" presStyleIdx="1" presStyleCnt="5">
        <dgm:presLayoutVars>
          <dgm:chMax val="0"/>
          <dgm:chPref val="0"/>
          <dgm:bulletEnabled val="1"/>
        </dgm:presLayoutVars>
      </dgm:prSet>
      <dgm:spPr/>
      <dgm:t>
        <a:bodyPr/>
        <a:lstStyle/>
        <a:p>
          <a:endParaRPr lang="ru-RU"/>
        </a:p>
      </dgm:t>
    </dgm:pt>
    <dgm:pt modelId="{475210C5-BAD9-474C-A0CB-B20DBB61B008}" type="pres">
      <dgm:prSet presAssocID="{85559243-4D48-0149-BCB6-EC310F8CBCC3}" presName="parTxOnlySpace" presStyleCnt="0"/>
      <dgm:spPr/>
    </dgm:pt>
    <dgm:pt modelId="{7B6D221D-AEAC-634C-9554-8BBF394CD714}" type="pres">
      <dgm:prSet presAssocID="{31652DC5-A76F-494B-AEA9-9322EA6F949B}" presName="parTxOnly" presStyleLbl="node1" presStyleIdx="2" presStyleCnt="5">
        <dgm:presLayoutVars>
          <dgm:chMax val="0"/>
          <dgm:chPref val="0"/>
          <dgm:bulletEnabled val="1"/>
        </dgm:presLayoutVars>
      </dgm:prSet>
      <dgm:spPr/>
      <dgm:t>
        <a:bodyPr/>
        <a:lstStyle/>
        <a:p>
          <a:endParaRPr lang="ru-RU"/>
        </a:p>
      </dgm:t>
    </dgm:pt>
    <dgm:pt modelId="{30E90CED-DD03-A04E-8ADB-7C550446CBAD}" type="pres">
      <dgm:prSet presAssocID="{31911077-54E8-BD4F-9F0E-0FFB093C9646}" presName="parTxOnlySpace" presStyleCnt="0"/>
      <dgm:spPr/>
    </dgm:pt>
    <dgm:pt modelId="{3ED94CCA-DFF8-4746-B031-3B746EEA8ECE}" type="pres">
      <dgm:prSet presAssocID="{CF2C66A9-DF53-D74F-BDCA-36DC67FE9E8B}" presName="parTxOnly" presStyleLbl="node1" presStyleIdx="3" presStyleCnt="5">
        <dgm:presLayoutVars>
          <dgm:chMax val="0"/>
          <dgm:chPref val="0"/>
          <dgm:bulletEnabled val="1"/>
        </dgm:presLayoutVars>
      </dgm:prSet>
      <dgm:spPr/>
      <dgm:t>
        <a:bodyPr/>
        <a:lstStyle/>
        <a:p>
          <a:endParaRPr lang="ru-RU"/>
        </a:p>
      </dgm:t>
    </dgm:pt>
    <dgm:pt modelId="{7E2E9372-F44F-044F-B501-2FBA67002AA4}" type="pres">
      <dgm:prSet presAssocID="{42DD2B63-8A9E-3045-848E-89402EBA08E9}" presName="parTxOnlySpace" presStyleCnt="0"/>
      <dgm:spPr/>
    </dgm:pt>
    <dgm:pt modelId="{285BB93E-FB04-0A40-A96B-29B6008B57F6}" type="pres">
      <dgm:prSet presAssocID="{B5935732-D003-6C47-9CA3-40709FC503EA}" presName="parTxOnly" presStyleLbl="node1" presStyleIdx="4" presStyleCnt="5">
        <dgm:presLayoutVars>
          <dgm:chMax val="0"/>
          <dgm:chPref val="0"/>
          <dgm:bulletEnabled val="1"/>
        </dgm:presLayoutVars>
      </dgm:prSet>
      <dgm:spPr/>
      <dgm:t>
        <a:bodyPr/>
        <a:lstStyle/>
        <a:p>
          <a:endParaRPr lang="ru-RU"/>
        </a:p>
      </dgm:t>
    </dgm:pt>
  </dgm:ptLst>
  <dgm:cxnLst>
    <dgm:cxn modelId="{0A2A776B-6C0E-1D49-80DF-D7F990464C5D}" srcId="{56996E12-9414-F846-9336-624D84438AF7}" destId="{CF2C66A9-DF53-D74F-BDCA-36DC67FE9E8B}" srcOrd="3" destOrd="0" parTransId="{F5E878F7-8DE4-114E-84EA-49391DC0CA04}" sibTransId="{42DD2B63-8A9E-3045-848E-89402EBA08E9}"/>
    <dgm:cxn modelId="{318FBD49-FF89-4EDA-94E0-E57FF6E14EFE}" type="presOf" srcId="{B5935732-D003-6C47-9CA3-40709FC503EA}" destId="{285BB93E-FB04-0A40-A96B-29B6008B57F6}" srcOrd="0" destOrd="0" presId="urn:microsoft.com/office/officeart/2005/8/layout/chevron1"/>
    <dgm:cxn modelId="{E17DBD33-07E1-4534-A450-40A24CB38B3C}" type="presOf" srcId="{D1CC930D-7DF6-F044-9499-EAE9779DD40B}" destId="{F1FFF8DA-EB82-3E47-84F7-C148C1FB16B2}" srcOrd="0" destOrd="0" presId="urn:microsoft.com/office/officeart/2005/8/layout/chevron1"/>
    <dgm:cxn modelId="{C2EB683A-D2C0-E74A-865A-3CCC27E32807}" srcId="{56996E12-9414-F846-9336-624D84438AF7}" destId="{D45FAFD6-0FBA-CC46-A0DA-8CAFDDACA7DB}" srcOrd="1" destOrd="0" parTransId="{9DACA3CE-CD31-9347-9B07-BDF2F5F3AEF9}" sibTransId="{85559243-4D48-0149-BCB6-EC310F8CBCC3}"/>
    <dgm:cxn modelId="{EF8F7704-47E2-440F-AC9F-1AE783596D57}" type="presOf" srcId="{D45FAFD6-0FBA-CC46-A0DA-8CAFDDACA7DB}" destId="{7AE67434-2D66-3D41-993D-F045ADDCF332}" srcOrd="0" destOrd="0" presId="urn:microsoft.com/office/officeart/2005/8/layout/chevron1"/>
    <dgm:cxn modelId="{58C922C9-EE14-D74F-A799-502F13CDC911}" srcId="{56996E12-9414-F846-9336-624D84438AF7}" destId="{B5935732-D003-6C47-9CA3-40709FC503EA}" srcOrd="4" destOrd="0" parTransId="{BB6D39EB-2E57-5642-B05F-20BEEED87DF3}" sibTransId="{57F53252-4B2C-5445-8DD2-11B0A42CC911}"/>
    <dgm:cxn modelId="{67B015E2-BA60-FB48-9722-1E8A99D95364}" srcId="{56996E12-9414-F846-9336-624D84438AF7}" destId="{D1CC930D-7DF6-F044-9499-EAE9779DD40B}" srcOrd="0" destOrd="0" parTransId="{FA362A4C-B085-1849-A64A-754AC2880908}" sibTransId="{1E631545-FDDF-9F41-ADD3-679517145ECC}"/>
    <dgm:cxn modelId="{212D7A64-9220-4071-8964-94F858A39F1A}" type="presOf" srcId="{56996E12-9414-F846-9336-624D84438AF7}" destId="{1CC8A61E-C957-BD48-9370-F17E28A13C08}" srcOrd="0" destOrd="0" presId="urn:microsoft.com/office/officeart/2005/8/layout/chevron1"/>
    <dgm:cxn modelId="{B924475D-3CEC-45CE-8ECF-D5D8E1C4ACF4}" type="presOf" srcId="{31652DC5-A76F-494B-AEA9-9322EA6F949B}" destId="{7B6D221D-AEAC-634C-9554-8BBF394CD714}" srcOrd="0" destOrd="0" presId="urn:microsoft.com/office/officeart/2005/8/layout/chevron1"/>
    <dgm:cxn modelId="{2D93DAC8-CC03-499D-A51C-1DB15A79115B}" type="presOf" srcId="{CF2C66A9-DF53-D74F-BDCA-36DC67FE9E8B}" destId="{3ED94CCA-DFF8-4746-B031-3B746EEA8ECE}" srcOrd="0" destOrd="0" presId="urn:microsoft.com/office/officeart/2005/8/layout/chevron1"/>
    <dgm:cxn modelId="{FECBF49A-6BCE-3445-860B-E2B4F98FC3F3}" srcId="{56996E12-9414-F846-9336-624D84438AF7}" destId="{31652DC5-A76F-494B-AEA9-9322EA6F949B}" srcOrd="2" destOrd="0" parTransId="{AC9CFD0C-F9AC-2244-99DF-3042B534D31B}" sibTransId="{31911077-54E8-BD4F-9F0E-0FFB093C9646}"/>
    <dgm:cxn modelId="{217F0959-02AD-4A2D-ADE4-348AEDDFD218}" type="presParOf" srcId="{1CC8A61E-C957-BD48-9370-F17E28A13C08}" destId="{F1FFF8DA-EB82-3E47-84F7-C148C1FB16B2}" srcOrd="0" destOrd="0" presId="urn:microsoft.com/office/officeart/2005/8/layout/chevron1"/>
    <dgm:cxn modelId="{851F7E3D-8EBD-4062-8ADE-350C7061FC18}" type="presParOf" srcId="{1CC8A61E-C957-BD48-9370-F17E28A13C08}" destId="{22041F01-3AC2-734C-8711-8B84F8537A8D}" srcOrd="1" destOrd="0" presId="urn:microsoft.com/office/officeart/2005/8/layout/chevron1"/>
    <dgm:cxn modelId="{142C8777-C26E-46CF-B2E3-6520019DAE0E}" type="presParOf" srcId="{1CC8A61E-C957-BD48-9370-F17E28A13C08}" destId="{7AE67434-2D66-3D41-993D-F045ADDCF332}" srcOrd="2" destOrd="0" presId="urn:microsoft.com/office/officeart/2005/8/layout/chevron1"/>
    <dgm:cxn modelId="{3487BAB5-920F-4711-900E-7DD999617714}" type="presParOf" srcId="{1CC8A61E-C957-BD48-9370-F17E28A13C08}" destId="{475210C5-BAD9-474C-A0CB-B20DBB61B008}" srcOrd="3" destOrd="0" presId="urn:microsoft.com/office/officeart/2005/8/layout/chevron1"/>
    <dgm:cxn modelId="{21B0AE00-F220-4198-9639-F77E995DF977}" type="presParOf" srcId="{1CC8A61E-C957-BD48-9370-F17E28A13C08}" destId="{7B6D221D-AEAC-634C-9554-8BBF394CD714}" srcOrd="4" destOrd="0" presId="urn:microsoft.com/office/officeart/2005/8/layout/chevron1"/>
    <dgm:cxn modelId="{D9940EC0-C684-4234-8958-A69251428745}" type="presParOf" srcId="{1CC8A61E-C957-BD48-9370-F17E28A13C08}" destId="{30E90CED-DD03-A04E-8ADB-7C550446CBAD}" srcOrd="5" destOrd="0" presId="urn:microsoft.com/office/officeart/2005/8/layout/chevron1"/>
    <dgm:cxn modelId="{2B7A9048-85D5-4E9B-88C0-A22452DD4DEA}" type="presParOf" srcId="{1CC8A61E-C957-BD48-9370-F17E28A13C08}" destId="{3ED94CCA-DFF8-4746-B031-3B746EEA8ECE}" srcOrd="6" destOrd="0" presId="urn:microsoft.com/office/officeart/2005/8/layout/chevron1"/>
    <dgm:cxn modelId="{9D376922-E562-4D00-B849-6407752F2AC1}" type="presParOf" srcId="{1CC8A61E-C957-BD48-9370-F17E28A13C08}" destId="{7E2E9372-F44F-044F-B501-2FBA67002AA4}" srcOrd="7" destOrd="0" presId="urn:microsoft.com/office/officeart/2005/8/layout/chevron1"/>
    <dgm:cxn modelId="{776AB850-53DC-425D-8CD6-558AE86EE238}" type="presParOf" srcId="{1CC8A61E-C957-BD48-9370-F17E28A13C08}" destId="{285BB93E-FB04-0A40-A96B-29B6008B57F6}"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996E12-9414-F846-9336-624D84438AF7}" type="doc">
      <dgm:prSet loTypeId="urn:microsoft.com/office/officeart/2005/8/layout/chevron1" loCatId="" qsTypeId="urn:microsoft.com/office/officeart/2005/8/quickstyle/simple1" qsCatId="simple" csTypeId="urn:microsoft.com/office/officeart/2005/8/colors/colorful1" csCatId="colorful" phldr="1"/>
      <dgm:spPr/>
    </dgm:pt>
    <dgm:pt modelId="{D45FAFD6-0FBA-CC46-A0DA-8CAFDDACA7DB}">
      <dgm:prSet phldrT="[Text]" custT="1"/>
      <dgm:spPr/>
      <dgm:t>
        <a:bodyPr/>
        <a:lstStyle/>
        <a:p>
          <a:r>
            <a:rPr lang="en-US" sz="3200" b="1" dirty="0"/>
            <a:t>Business</a:t>
          </a:r>
        </a:p>
      </dgm:t>
    </dgm:pt>
    <dgm:pt modelId="{9DACA3CE-CD31-9347-9B07-BDF2F5F3AEF9}" type="parTrans" cxnId="{C2EB683A-D2C0-E74A-865A-3CCC27E32807}">
      <dgm:prSet/>
      <dgm:spPr/>
      <dgm:t>
        <a:bodyPr/>
        <a:lstStyle/>
        <a:p>
          <a:endParaRPr lang="en-US"/>
        </a:p>
      </dgm:t>
    </dgm:pt>
    <dgm:pt modelId="{85559243-4D48-0149-BCB6-EC310F8CBCC3}" type="sibTrans" cxnId="{C2EB683A-D2C0-E74A-865A-3CCC27E32807}">
      <dgm:prSet/>
      <dgm:spPr/>
      <dgm:t>
        <a:bodyPr/>
        <a:lstStyle/>
        <a:p>
          <a:endParaRPr lang="en-US"/>
        </a:p>
      </dgm:t>
    </dgm:pt>
    <dgm:pt modelId="{1CC8A61E-C957-BD48-9370-F17E28A13C08}" type="pres">
      <dgm:prSet presAssocID="{56996E12-9414-F846-9336-624D84438AF7}" presName="Name0" presStyleCnt="0">
        <dgm:presLayoutVars>
          <dgm:dir/>
          <dgm:animLvl val="lvl"/>
          <dgm:resizeHandles val="exact"/>
        </dgm:presLayoutVars>
      </dgm:prSet>
      <dgm:spPr/>
    </dgm:pt>
    <dgm:pt modelId="{7AE67434-2D66-3D41-993D-F045ADDCF332}" type="pres">
      <dgm:prSet presAssocID="{D45FAFD6-0FBA-CC46-A0DA-8CAFDDACA7DB}" presName="parTxOnly" presStyleLbl="node1" presStyleIdx="0" presStyleCnt="1" custLinFactY="-157289" custLinFactNeighborX="-23810" custLinFactNeighborY="-200000">
        <dgm:presLayoutVars>
          <dgm:chMax val="0"/>
          <dgm:chPref val="0"/>
          <dgm:bulletEnabled val="1"/>
        </dgm:presLayoutVars>
      </dgm:prSet>
      <dgm:spPr/>
      <dgm:t>
        <a:bodyPr/>
        <a:lstStyle/>
        <a:p>
          <a:endParaRPr lang="ru-RU"/>
        </a:p>
      </dgm:t>
    </dgm:pt>
  </dgm:ptLst>
  <dgm:cxnLst>
    <dgm:cxn modelId="{C2B4F142-F82E-4C34-99E2-92C9C186C88E}" type="presOf" srcId="{56996E12-9414-F846-9336-624D84438AF7}" destId="{1CC8A61E-C957-BD48-9370-F17E28A13C08}" srcOrd="0" destOrd="0" presId="urn:microsoft.com/office/officeart/2005/8/layout/chevron1"/>
    <dgm:cxn modelId="{C2EB683A-D2C0-E74A-865A-3CCC27E32807}" srcId="{56996E12-9414-F846-9336-624D84438AF7}" destId="{D45FAFD6-0FBA-CC46-A0DA-8CAFDDACA7DB}" srcOrd="0" destOrd="0" parTransId="{9DACA3CE-CD31-9347-9B07-BDF2F5F3AEF9}" sibTransId="{85559243-4D48-0149-BCB6-EC310F8CBCC3}"/>
    <dgm:cxn modelId="{4B170A74-B914-431A-8A8E-699D81EFE7EE}" type="presOf" srcId="{D45FAFD6-0FBA-CC46-A0DA-8CAFDDACA7DB}" destId="{7AE67434-2D66-3D41-993D-F045ADDCF332}" srcOrd="0" destOrd="0" presId="urn:microsoft.com/office/officeart/2005/8/layout/chevron1"/>
    <dgm:cxn modelId="{2D051730-076E-42E9-8BD9-BC778359D345}" type="presParOf" srcId="{1CC8A61E-C957-BD48-9370-F17E28A13C08}" destId="{7AE67434-2D66-3D41-993D-F045ADDCF332}"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692F61-D7DC-42C1-B956-B2B9DC137612}" type="doc">
      <dgm:prSet loTypeId="urn:microsoft.com/office/officeart/2005/8/layout/chevron2" loCatId="process" qsTypeId="urn:microsoft.com/office/officeart/2005/8/quickstyle/simple1" qsCatId="simple" csTypeId="urn:microsoft.com/office/officeart/2005/8/colors/accent2_1" csCatId="accent2" phldr="1"/>
      <dgm:spPr/>
    </dgm:pt>
    <dgm:pt modelId="{0C1FA33E-5CA1-4FD8-8E0B-65D31E045C97}">
      <dgm:prSet phldrT="[Text]"/>
      <dgm:spPr/>
      <dgm:t>
        <a:bodyPr/>
        <a:lstStyle/>
        <a:p>
          <a:r>
            <a:rPr lang="en-US" b="1" dirty="0">
              <a:latin typeface="Arial Narrow" panose="020B0606020202030204" pitchFamily="34" charset="0"/>
            </a:rPr>
            <a:t> </a:t>
          </a:r>
          <a:endParaRPr lang="en-US" dirty="0">
            <a:latin typeface="Arial Narrow" panose="020B0606020202030204" pitchFamily="34" charset="0"/>
          </a:endParaRPr>
        </a:p>
      </dgm:t>
    </dgm:pt>
    <dgm:pt modelId="{1048FA39-09EC-4EF6-8557-F4CAE466EB22}" type="parTrans" cxnId="{E2AE1182-4B28-4702-AB86-5ABB6972DE72}">
      <dgm:prSet/>
      <dgm:spPr/>
      <dgm:t>
        <a:bodyPr/>
        <a:lstStyle/>
        <a:p>
          <a:endParaRPr lang="en-US"/>
        </a:p>
      </dgm:t>
    </dgm:pt>
    <dgm:pt modelId="{61DAB81D-7A25-4EBA-A6D6-88D9B10C1F09}" type="sibTrans" cxnId="{E2AE1182-4B28-4702-AB86-5ABB6972DE72}">
      <dgm:prSet/>
      <dgm:spPr/>
      <dgm:t>
        <a:bodyPr/>
        <a:lstStyle/>
        <a:p>
          <a:endParaRPr lang="en-US"/>
        </a:p>
      </dgm:t>
    </dgm:pt>
    <dgm:pt modelId="{6E69EDFC-BC03-4DDA-ABF2-FC1092CFDC60}">
      <dgm:prSet phldrT="[Text]"/>
      <dgm:spPr/>
      <dgm:t>
        <a:bodyPr/>
        <a:lstStyle/>
        <a:p>
          <a:pPr>
            <a:spcAft>
              <a:spcPts val="600"/>
            </a:spcAft>
          </a:pPr>
          <a:endParaRPr lang="en-US" b="0" dirty="0">
            <a:latin typeface="Arial Narrow" panose="020B0606020202030204" pitchFamily="34" charset="0"/>
          </a:endParaRPr>
        </a:p>
      </dgm:t>
    </dgm:pt>
    <dgm:pt modelId="{98FC95A5-6BEB-4B32-BCB6-2F7024F926DB}" type="parTrans" cxnId="{4B55581A-99E3-4D1C-BF15-4DE12348A5CA}">
      <dgm:prSet/>
      <dgm:spPr/>
      <dgm:t>
        <a:bodyPr/>
        <a:lstStyle/>
        <a:p>
          <a:endParaRPr lang="en-US"/>
        </a:p>
      </dgm:t>
    </dgm:pt>
    <dgm:pt modelId="{23166514-0894-4202-9CBF-882FCA9D8821}" type="sibTrans" cxnId="{4B55581A-99E3-4D1C-BF15-4DE12348A5CA}">
      <dgm:prSet/>
      <dgm:spPr/>
      <dgm:t>
        <a:bodyPr/>
        <a:lstStyle/>
        <a:p>
          <a:endParaRPr lang="en-US"/>
        </a:p>
      </dgm:t>
    </dgm:pt>
    <dgm:pt modelId="{CB1FDE35-65D3-40F3-9DB3-C80A8932239E}">
      <dgm:prSet phldrT="[Text]"/>
      <dgm:spPr/>
      <dgm:t>
        <a:bodyPr/>
        <a:lstStyle/>
        <a:p>
          <a:r>
            <a:rPr lang="en-US" dirty="0">
              <a:latin typeface="Arial Narrow" panose="020B0606020202030204" pitchFamily="34" charset="0"/>
            </a:rPr>
            <a:t>	</a:t>
          </a:r>
        </a:p>
      </dgm:t>
    </dgm:pt>
    <dgm:pt modelId="{FD005968-6CE9-483D-B4B9-E79D102FE7F3}" type="parTrans" cxnId="{07174073-6949-450C-A6A6-4643B6252031}">
      <dgm:prSet/>
      <dgm:spPr/>
      <dgm:t>
        <a:bodyPr/>
        <a:lstStyle/>
        <a:p>
          <a:endParaRPr lang="en-US"/>
        </a:p>
      </dgm:t>
    </dgm:pt>
    <dgm:pt modelId="{4ADAAC44-C117-4EA9-9AC3-6ABE14A68A34}" type="sibTrans" cxnId="{07174073-6949-450C-A6A6-4643B6252031}">
      <dgm:prSet/>
      <dgm:spPr/>
      <dgm:t>
        <a:bodyPr/>
        <a:lstStyle/>
        <a:p>
          <a:endParaRPr lang="en-US"/>
        </a:p>
      </dgm:t>
    </dgm:pt>
    <dgm:pt modelId="{E08A6E4F-913E-4E34-B1E7-7F9B489B56A7}">
      <dgm:prSet phldrT="[Text]"/>
      <dgm:spPr/>
      <dgm:t>
        <a:bodyPr/>
        <a:lstStyle/>
        <a:p>
          <a:endParaRPr lang="en-US" b="1" i="0" dirty="0">
            <a:latin typeface="Arial Narrow" panose="020B0606020202030204" pitchFamily="34" charset="0"/>
          </a:endParaRPr>
        </a:p>
      </dgm:t>
    </dgm:pt>
    <dgm:pt modelId="{79569825-A24E-407E-89B7-8EE54A5788AE}" type="sibTrans" cxnId="{36C63AF0-EA77-4702-814D-4BFFCF9B25D4}">
      <dgm:prSet/>
      <dgm:spPr/>
      <dgm:t>
        <a:bodyPr/>
        <a:lstStyle/>
        <a:p>
          <a:endParaRPr lang="en-US"/>
        </a:p>
      </dgm:t>
    </dgm:pt>
    <dgm:pt modelId="{0E9B27D4-2DF9-4EC3-AB50-41912A37FBC0}" type="parTrans" cxnId="{36C63AF0-EA77-4702-814D-4BFFCF9B25D4}">
      <dgm:prSet/>
      <dgm:spPr/>
      <dgm:t>
        <a:bodyPr/>
        <a:lstStyle/>
        <a:p>
          <a:endParaRPr lang="en-US"/>
        </a:p>
      </dgm:t>
    </dgm:pt>
    <dgm:pt modelId="{486134AE-DD0A-4C0F-B42D-F107626DB888}">
      <dgm:prSet/>
      <dgm:spPr/>
      <dgm:t>
        <a:bodyPr/>
        <a:lstStyle/>
        <a:p>
          <a:r>
            <a:rPr lang="ru-RU" dirty="0"/>
            <a:t>Привлекает экспертов и расширяет перспективы</a:t>
          </a:r>
          <a:endParaRPr lang="en-US" dirty="0"/>
        </a:p>
      </dgm:t>
    </dgm:pt>
    <dgm:pt modelId="{4ACE43C9-367E-4EAE-A7F4-E7F6A1B62B94}" type="sibTrans" cxnId="{73E2A9C8-7BD8-400D-8AA5-B9FEAD3BFAC9}">
      <dgm:prSet/>
      <dgm:spPr/>
      <dgm:t>
        <a:bodyPr/>
        <a:lstStyle/>
        <a:p>
          <a:endParaRPr lang="en-US"/>
        </a:p>
      </dgm:t>
    </dgm:pt>
    <dgm:pt modelId="{D6BBE3FF-5053-4AFA-A2F9-7C8F4F7DFDF6}" type="parTrans" cxnId="{73E2A9C8-7BD8-400D-8AA5-B9FEAD3BFAC9}">
      <dgm:prSet/>
      <dgm:spPr/>
      <dgm:t>
        <a:bodyPr/>
        <a:lstStyle/>
        <a:p>
          <a:endParaRPr lang="en-US"/>
        </a:p>
      </dgm:t>
    </dgm:pt>
    <dgm:pt modelId="{978B4DFD-8D52-40EF-B226-2A81038FF73B}">
      <dgm:prSet phldrT="[Text]"/>
      <dgm:spPr/>
      <dgm:t>
        <a:bodyPr/>
        <a:lstStyle/>
        <a:p>
          <a:r>
            <a:rPr lang="ru-RU" dirty="0"/>
            <a:t>Расширяет аудиторное время и пространство</a:t>
          </a:r>
          <a:endParaRPr lang="en-US" dirty="0">
            <a:latin typeface="Arial Narrow" panose="020B0606020202030204" pitchFamily="34" charset="0"/>
          </a:endParaRPr>
        </a:p>
      </dgm:t>
    </dgm:pt>
    <dgm:pt modelId="{71D5F386-9E33-4222-AA40-6CE638E229AC}" type="parTrans" cxnId="{789128C3-7966-4316-B902-40567598AA9D}">
      <dgm:prSet/>
      <dgm:spPr/>
      <dgm:t>
        <a:bodyPr/>
        <a:lstStyle/>
        <a:p>
          <a:endParaRPr lang="en-US"/>
        </a:p>
      </dgm:t>
    </dgm:pt>
    <dgm:pt modelId="{FA83F9F0-0B48-4391-960A-C55BAE6309D0}" type="sibTrans" cxnId="{789128C3-7966-4316-B902-40567598AA9D}">
      <dgm:prSet/>
      <dgm:spPr/>
      <dgm:t>
        <a:bodyPr/>
        <a:lstStyle/>
        <a:p>
          <a:endParaRPr lang="en-US"/>
        </a:p>
      </dgm:t>
    </dgm:pt>
    <dgm:pt modelId="{FFFA672F-6430-4B32-B64E-44FAC28DCD93}">
      <dgm:prSet/>
      <dgm:spPr/>
      <dgm:t>
        <a:bodyPr/>
        <a:lstStyle/>
        <a:p>
          <a:r>
            <a:rPr lang="ru-RU" dirty="0"/>
            <a:t>Дает возможность индивидуализации  обучения</a:t>
          </a:r>
          <a:endParaRPr lang="en-US" dirty="0"/>
        </a:p>
      </dgm:t>
    </dgm:pt>
    <dgm:pt modelId="{BFDAF1C5-1D79-4B14-995C-7416366225F8}" type="parTrans" cxnId="{5B43B092-DE56-4D82-B776-ED23FE5746FD}">
      <dgm:prSet/>
      <dgm:spPr/>
      <dgm:t>
        <a:bodyPr/>
        <a:lstStyle/>
        <a:p>
          <a:endParaRPr lang="en-US"/>
        </a:p>
      </dgm:t>
    </dgm:pt>
    <dgm:pt modelId="{D48AD0E5-7101-47C1-92DA-389D35652033}" type="sibTrans" cxnId="{5B43B092-DE56-4D82-B776-ED23FE5746FD}">
      <dgm:prSet/>
      <dgm:spPr/>
      <dgm:t>
        <a:bodyPr/>
        <a:lstStyle/>
        <a:p>
          <a:endParaRPr lang="en-US"/>
        </a:p>
      </dgm:t>
    </dgm:pt>
    <dgm:pt modelId="{A89FE700-4255-4383-8DA0-CE21EB221824}">
      <dgm:prSet/>
      <dgm:spPr/>
      <dgm:t>
        <a:bodyPr/>
        <a:lstStyle/>
        <a:p>
          <a:r>
            <a:rPr lang="ru-RU" dirty="0"/>
            <a:t>Обучает студентов самостоятельной работе</a:t>
          </a:r>
          <a:endParaRPr lang="en-US" dirty="0"/>
        </a:p>
      </dgm:t>
    </dgm:pt>
    <dgm:pt modelId="{CF57D73C-EA36-4FA1-80FF-1EAEA0D26C09}" type="parTrans" cxnId="{9CAB19B4-B5AE-47EB-ADEC-5F18CE93BE55}">
      <dgm:prSet/>
      <dgm:spPr/>
      <dgm:t>
        <a:bodyPr/>
        <a:lstStyle/>
        <a:p>
          <a:endParaRPr lang="en-US"/>
        </a:p>
      </dgm:t>
    </dgm:pt>
    <dgm:pt modelId="{20C50EB2-B458-4E14-8306-0776EDCFE510}" type="sibTrans" cxnId="{9CAB19B4-B5AE-47EB-ADEC-5F18CE93BE55}">
      <dgm:prSet/>
      <dgm:spPr/>
      <dgm:t>
        <a:bodyPr/>
        <a:lstStyle/>
        <a:p>
          <a:endParaRPr lang="en-US"/>
        </a:p>
      </dgm:t>
    </dgm:pt>
    <dgm:pt modelId="{F4917FB3-9273-47EC-A1A2-9FB52945E008}" type="pres">
      <dgm:prSet presAssocID="{6E692F61-D7DC-42C1-B956-B2B9DC137612}" presName="linearFlow" presStyleCnt="0">
        <dgm:presLayoutVars>
          <dgm:dir/>
          <dgm:animLvl val="lvl"/>
          <dgm:resizeHandles val="exact"/>
        </dgm:presLayoutVars>
      </dgm:prSet>
      <dgm:spPr/>
    </dgm:pt>
    <dgm:pt modelId="{699CCFB7-7A71-42E2-B0B9-CB5A8250C7B5}" type="pres">
      <dgm:prSet presAssocID="{0C1FA33E-5CA1-4FD8-8E0B-65D31E045C97}" presName="composite" presStyleCnt="0"/>
      <dgm:spPr/>
    </dgm:pt>
    <dgm:pt modelId="{DC2E508D-8E11-455F-8A49-9AD69C026CCE}" type="pres">
      <dgm:prSet presAssocID="{0C1FA33E-5CA1-4FD8-8E0B-65D31E045C97}" presName="parentText" presStyleLbl="alignNode1" presStyleIdx="0" presStyleCnt="4" custLinFactNeighborX="-8201" custLinFactNeighborY="-6">
        <dgm:presLayoutVars>
          <dgm:chMax val="1"/>
          <dgm:bulletEnabled val="1"/>
        </dgm:presLayoutVars>
      </dgm:prSet>
      <dgm:spPr/>
      <dgm:t>
        <a:bodyPr/>
        <a:lstStyle/>
        <a:p>
          <a:endParaRPr lang="ru-RU"/>
        </a:p>
      </dgm:t>
    </dgm:pt>
    <dgm:pt modelId="{22CA6629-0CB4-4DC2-B3C8-0A039218DA4A}" type="pres">
      <dgm:prSet presAssocID="{0C1FA33E-5CA1-4FD8-8E0B-65D31E045C97}" presName="descendantText" presStyleLbl="alignAcc1" presStyleIdx="0" presStyleCnt="4">
        <dgm:presLayoutVars>
          <dgm:bulletEnabled val="1"/>
        </dgm:presLayoutVars>
      </dgm:prSet>
      <dgm:spPr/>
      <dgm:t>
        <a:bodyPr/>
        <a:lstStyle/>
        <a:p>
          <a:endParaRPr lang="ru-RU"/>
        </a:p>
      </dgm:t>
    </dgm:pt>
    <dgm:pt modelId="{14BCF078-4F67-48B5-90FD-48AF41D64A60}" type="pres">
      <dgm:prSet presAssocID="{61DAB81D-7A25-4EBA-A6D6-88D9B10C1F09}" presName="sp" presStyleCnt="0"/>
      <dgm:spPr/>
    </dgm:pt>
    <dgm:pt modelId="{AB2EC29C-FDA5-45A1-BE65-BA47D09B0F46}" type="pres">
      <dgm:prSet presAssocID="{CB1FDE35-65D3-40F3-9DB3-C80A8932239E}" presName="composite" presStyleCnt="0"/>
      <dgm:spPr/>
    </dgm:pt>
    <dgm:pt modelId="{1AF29C7C-1FCD-40E8-A374-8A84D0D273AE}" type="pres">
      <dgm:prSet presAssocID="{CB1FDE35-65D3-40F3-9DB3-C80A8932239E}" presName="parentText" presStyleLbl="alignNode1" presStyleIdx="1" presStyleCnt="4">
        <dgm:presLayoutVars>
          <dgm:chMax val="1"/>
          <dgm:bulletEnabled val="1"/>
        </dgm:presLayoutVars>
      </dgm:prSet>
      <dgm:spPr/>
      <dgm:t>
        <a:bodyPr/>
        <a:lstStyle/>
        <a:p>
          <a:endParaRPr lang="ru-RU"/>
        </a:p>
      </dgm:t>
    </dgm:pt>
    <dgm:pt modelId="{9F970C6A-7A65-4BCE-B880-EA874ED07A44}" type="pres">
      <dgm:prSet presAssocID="{CB1FDE35-65D3-40F3-9DB3-C80A8932239E}" presName="descendantText" presStyleLbl="alignAcc1" presStyleIdx="1" presStyleCnt="4">
        <dgm:presLayoutVars>
          <dgm:bulletEnabled val="1"/>
        </dgm:presLayoutVars>
      </dgm:prSet>
      <dgm:spPr/>
      <dgm:t>
        <a:bodyPr/>
        <a:lstStyle/>
        <a:p>
          <a:endParaRPr lang="ru-RU"/>
        </a:p>
      </dgm:t>
    </dgm:pt>
    <dgm:pt modelId="{70E7FC8E-9BCE-4B46-8DF2-FF80076A8762}" type="pres">
      <dgm:prSet presAssocID="{4ADAAC44-C117-4EA9-9AC3-6ABE14A68A34}" presName="sp" presStyleCnt="0"/>
      <dgm:spPr/>
    </dgm:pt>
    <dgm:pt modelId="{5F03F167-0727-4FCC-A864-1CDEC58906F7}" type="pres">
      <dgm:prSet presAssocID="{E08A6E4F-913E-4E34-B1E7-7F9B489B56A7}" presName="composite" presStyleCnt="0"/>
      <dgm:spPr/>
    </dgm:pt>
    <dgm:pt modelId="{CDF7576C-F697-4C52-9AF5-364EA6C71309}" type="pres">
      <dgm:prSet presAssocID="{E08A6E4F-913E-4E34-B1E7-7F9B489B56A7}" presName="parentText" presStyleLbl="alignNode1" presStyleIdx="2" presStyleCnt="4">
        <dgm:presLayoutVars>
          <dgm:chMax val="1"/>
          <dgm:bulletEnabled val="1"/>
        </dgm:presLayoutVars>
      </dgm:prSet>
      <dgm:spPr/>
      <dgm:t>
        <a:bodyPr/>
        <a:lstStyle/>
        <a:p>
          <a:endParaRPr lang="ru-RU"/>
        </a:p>
      </dgm:t>
    </dgm:pt>
    <dgm:pt modelId="{8FD572A8-1675-4213-AB24-D3665A1A7150}" type="pres">
      <dgm:prSet presAssocID="{E08A6E4F-913E-4E34-B1E7-7F9B489B56A7}" presName="descendantText" presStyleLbl="alignAcc1" presStyleIdx="2" presStyleCnt="4">
        <dgm:presLayoutVars>
          <dgm:bulletEnabled val="1"/>
        </dgm:presLayoutVars>
      </dgm:prSet>
      <dgm:spPr/>
      <dgm:t>
        <a:bodyPr/>
        <a:lstStyle/>
        <a:p>
          <a:endParaRPr lang="ru-RU"/>
        </a:p>
      </dgm:t>
    </dgm:pt>
    <dgm:pt modelId="{FE31ED05-C99C-4880-9AC9-0D0B3123A1AC}" type="pres">
      <dgm:prSet presAssocID="{79569825-A24E-407E-89B7-8EE54A5788AE}" presName="sp" presStyleCnt="0"/>
      <dgm:spPr/>
    </dgm:pt>
    <dgm:pt modelId="{C3678661-1CCB-440C-A47E-29EDF5388182}" type="pres">
      <dgm:prSet presAssocID="{6E69EDFC-BC03-4DDA-ABF2-FC1092CFDC60}" presName="composite" presStyleCnt="0"/>
      <dgm:spPr/>
    </dgm:pt>
    <dgm:pt modelId="{7B9F2A9E-8593-4F80-8852-B9434C9ADB77}" type="pres">
      <dgm:prSet presAssocID="{6E69EDFC-BC03-4DDA-ABF2-FC1092CFDC60}" presName="parentText" presStyleLbl="alignNode1" presStyleIdx="3" presStyleCnt="4">
        <dgm:presLayoutVars>
          <dgm:chMax val="1"/>
          <dgm:bulletEnabled val="1"/>
        </dgm:presLayoutVars>
      </dgm:prSet>
      <dgm:spPr/>
      <dgm:t>
        <a:bodyPr/>
        <a:lstStyle/>
        <a:p>
          <a:endParaRPr lang="ru-RU"/>
        </a:p>
      </dgm:t>
    </dgm:pt>
    <dgm:pt modelId="{D09FA0BC-A964-4795-A907-9F7407E39F7B}" type="pres">
      <dgm:prSet presAssocID="{6E69EDFC-BC03-4DDA-ABF2-FC1092CFDC60}" presName="descendantText" presStyleLbl="alignAcc1" presStyleIdx="3" presStyleCnt="4">
        <dgm:presLayoutVars>
          <dgm:bulletEnabled val="1"/>
        </dgm:presLayoutVars>
      </dgm:prSet>
      <dgm:spPr/>
      <dgm:t>
        <a:bodyPr/>
        <a:lstStyle/>
        <a:p>
          <a:endParaRPr lang="ru-RU"/>
        </a:p>
      </dgm:t>
    </dgm:pt>
  </dgm:ptLst>
  <dgm:cxnLst>
    <dgm:cxn modelId="{DBEAC052-3EE3-4FFB-A6F7-5F6F96B80C2E}" type="presOf" srcId="{486134AE-DD0A-4C0F-B42D-F107626DB888}" destId="{22CA6629-0CB4-4DC2-B3C8-0A039218DA4A}" srcOrd="0" destOrd="0" presId="urn:microsoft.com/office/officeart/2005/8/layout/chevron2"/>
    <dgm:cxn modelId="{E660807A-96B6-4A67-B7FB-E34D2DDE6E84}" type="presOf" srcId="{6E69EDFC-BC03-4DDA-ABF2-FC1092CFDC60}" destId="{7B9F2A9E-8593-4F80-8852-B9434C9ADB77}" srcOrd="0" destOrd="0" presId="urn:microsoft.com/office/officeart/2005/8/layout/chevron2"/>
    <dgm:cxn modelId="{5DA027E3-5C45-4C5A-9808-8594CDC6D7A7}" type="presOf" srcId="{FFFA672F-6430-4B32-B64E-44FAC28DCD93}" destId="{8FD572A8-1675-4213-AB24-D3665A1A7150}" srcOrd="0" destOrd="0" presId="urn:microsoft.com/office/officeart/2005/8/layout/chevron2"/>
    <dgm:cxn modelId="{33D2CC6D-2168-4814-B04E-A5B5A3A6EE68}" type="presOf" srcId="{A89FE700-4255-4383-8DA0-CE21EB221824}" destId="{D09FA0BC-A964-4795-A907-9F7407E39F7B}" srcOrd="0" destOrd="0" presId="urn:microsoft.com/office/officeart/2005/8/layout/chevron2"/>
    <dgm:cxn modelId="{36C63AF0-EA77-4702-814D-4BFFCF9B25D4}" srcId="{6E692F61-D7DC-42C1-B956-B2B9DC137612}" destId="{E08A6E4F-913E-4E34-B1E7-7F9B489B56A7}" srcOrd="2" destOrd="0" parTransId="{0E9B27D4-2DF9-4EC3-AB50-41912A37FBC0}" sibTransId="{79569825-A24E-407E-89B7-8EE54A5788AE}"/>
    <dgm:cxn modelId="{4A6D1D39-2327-48B7-83A8-630DE68BB6DD}" type="presOf" srcId="{CB1FDE35-65D3-40F3-9DB3-C80A8932239E}" destId="{1AF29C7C-1FCD-40E8-A374-8A84D0D273AE}" srcOrd="0" destOrd="0" presId="urn:microsoft.com/office/officeart/2005/8/layout/chevron2"/>
    <dgm:cxn modelId="{E2AE1182-4B28-4702-AB86-5ABB6972DE72}" srcId="{6E692F61-D7DC-42C1-B956-B2B9DC137612}" destId="{0C1FA33E-5CA1-4FD8-8E0B-65D31E045C97}" srcOrd="0" destOrd="0" parTransId="{1048FA39-09EC-4EF6-8557-F4CAE466EB22}" sibTransId="{61DAB81D-7A25-4EBA-A6D6-88D9B10C1F09}"/>
    <dgm:cxn modelId="{73E2A9C8-7BD8-400D-8AA5-B9FEAD3BFAC9}" srcId="{0C1FA33E-5CA1-4FD8-8E0B-65D31E045C97}" destId="{486134AE-DD0A-4C0F-B42D-F107626DB888}" srcOrd="0" destOrd="0" parTransId="{D6BBE3FF-5053-4AFA-A2F9-7C8F4F7DFDF6}" sibTransId="{4ACE43C9-367E-4EAE-A7F4-E7F6A1B62B94}"/>
    <dgm:cxn modelId="{4B55581A-99E3-4D1C-BF15-4DE12348A5CA}" srcId="{6E692F61-D7DC-42C1-B956-B2B9DC137612}" destId="{6E69EDFC-BC03-4DDA-ABF2-FC1092CFDC60}" srcOrd="3" destOrd="0" parTransId="{98FC95A5-6BEB-4B32-BCB6-2F7024F926DB}" sibTransId="{23166514-0894-4202-9CBF-882FCA9D8821}"/>
    <dgm:cxn modelId="{5B43B092-DE56-4D82-B776-ED23FE5746FD}" srcId="{E08A6E4F-913E-4E34-B1E7-7F9B489B56A7}" destId="{FFFA672F-6430-4B32-B64E-44FAC28DCD93}" srcOrd="0" destOrd="0" parTransId="{BFDAF1C5-1D79-4B14-995C-7416366225F8}" sibTransId="{D48AD0E5-7101-47C1-92DA-389D35652033}"/>
    <dgm:cxn modelId="{3A5CC3A4-80ED-4A4F-A929-0298520F03AA}" type="presOf" srcId="{E08A6E4F-913E-4E34-B1E7-7F9B489B56A7}" destId="{CDF7576C-F697-4C52-9AF5-364EA6C71309}" srcOrd="0" destOrd="0" presId="urn:microsoft.com/office/officeart/2005/8/layout/chevron2"/>
    <dgm:cxn modelId="{07174073-6949-450C-A6A6-4643B6252031}" srcId="{6E692F61-D7DC-42C1-B956-B2B9DC137612}" destId="{CB1FDE35-65D3-40F3-9DB3-C80A8932239E}" srcOrd="1" destOrd="0" parTransId="{FD005968-6CE9-483D-B4B9-E79D102FE7F3}" sibTransId="{4ADAAC44-C117-4EA9-9AC3-6ABE14A68A34}"/>
    <dgm:cxn modelId="{76D47D44-6727-4F93-80C7-BCEBD1A961BB}" type="presOf" srcId="{0C1FA33E-5CA1-4FD8-8E0B-65D31E045C97}" destId="{DC2E508D-8E11-455F-8A49-9AD69C026CCE}" srcOrd="0" destOrd="0" presId="urn:microsoft.com/office/officeart/2005/8/layout/chevron2"/>
    <dgm:cxn modelId="{274DC683-ADEE-4D23-9F00-DBC19C744BAE}" type="presOf" srcId="{978B4DFD-8D52-40EF-B226-2A81038FF73B}" destId="{9F970C6A-7A65-4BCE-B880-EA874ED07A44}" srcOrd="0" destOrd="0" presId="urn:microsoft.com/office/officeart/2005/8/layout/chevron2"/>
    <dgm:cxn modelId="{789128C3-7966-4316-B902-40567598AA9D}" srcId="{CB1FDE35-65D3-40F3-9DB3-C80A8932239E}" destId="{978B4DFD-8D52-40EF-B226-2A81038FF73B}" srcOrd="0" destOrd="0" parTransId="{71D5F386-9E33-4222-AA40-6CE638E229AC}" sibTransId="{FA83F9F0-0B48-4391-960A-C55BAE6309D0}"/>
    <dgm:cxn modelId="{347ABA4F-7506-4E24-9ACF-638131A67BA6}" type="presOf" srcId="{6E692F61-D7DC-42C1-B956-B2B9DC137612}" destId="{F4917FB3-9273-47EC-A1A2-9FB52945E008}" srcOrd="0" destOrd="0" presId="urn:microsoft.com/office/officeart/2005/8/layout/chevron2"/>
    <dgm:cxn modelId="{9CAB19B4-B5AE-47EB-ADEC-5F18CE93BE55}" srcId="{6E69EDFC-BC03-4DDA-ABF2-FC1092CFDC60}" destId="{A89FE700-4255-4383-8DA0-CE21EB221824}" srcOrd="0" destOrd="0" parTransId="{CF57D73C-EA36-4FA1-80FF-1EAEA0D26C09}" sibTransId="{20C50EB2-B458-4E14-8306-0776EDCFE510}"/>
    <dgm:cxn modelId="{FB5FE590-83D5-44D1-916C-B07902AE70A9}" type="presParOf" srcId="{F4917FB3-9273-47EC-A1A2-9FB52945E008}" destId="{699CCFB7-7A71-42E2-B0B9-CB5A8250C7B5}" srcOrd="0" destOrd="0" presId="urn:microsoft.com/office/officeart/2005/8/layout/chevron2"/>
    <dgm:cxn modelId="{02CBF459-AA42-4556-BD23-2E1D9516406F}" type="presParOf" srcId="{699CCFB7-7A71-42E2-B0B9-CB5A8250C7B5}" destId="{DC2E508D-8E11-455F-8A49-9AD69C026CCE}" srcOrd="0" destOrd="0" presId="urn:microsoft.com/office/officeart/2005/8/layout/chevron2"/>
    <dgm:cxn modelId="{BE320F7B-337F-4009-B6C4-27693097C6B8}" type="presParOf" srcId="{699CCFB7-7A71-42E2-B0B9-CB5A8250C7B5}" destId="{22CA6629-0CB4-4DC2-B3C8-0A039218DA4A}" srcOrd="1" destOrd="0" presId="urn:microsoft.com/office/officeart/2005/8/layout/chevron2"/>
    <dgm:cxn modelId="{E5FA7FFA-8214-49AE-9B92-5882A9940B75}" type="presParOf" srcId="{F4917FB3-9273-47EC-A1A2-9FB52945E008}" destId="{14BCF078-4F67-48B5-90FD-48AF41D64A60}" srcOrd="1" destOrd="0" presId="urn:microsoft.com/office/officeart/2005/8/layout/chevron2"/>
    <dgm:cxn modelId="{C8CA5973-965C-4D46-B0A5-033C131C5436}" type="presParOf" srcId="{F4917FB3-9273-47EC-A1A2-9FB52945E008}" destId="{AB2EC29C-FDA5-45A1-BE65-BA47D09B0F46}" srcOrd="2" destOrd="0" presId="urn:microsoft.com/office/officeart/2005/8/layout/chevron2"/>
    <dgm:cxn modelId="{F568E406-3FE3-4F28-9CB6-2EFD8211C62D}" type="presParOf" srcId="{AB2EC29C-FDA5-45A1-BE65-BA47D09B0F46}" destId="{1AF29C7C-1FCD-40E8-A374-8A84D0D273AE}" srcOrd="0" destOrd="0" presId="urn:microsoft.com/office/officeart/2005/8/layout/chevron2"/>
    <dgm:cxn modelId="{9B763D10-9AED-4719-8439-51685E284187}" type="presParOf" srcId="{AB2EC29C-FDA5-45A1-BE65-BA47D09B0F46}" destId="{9F970C6A-7A65-4BCE-B880-EA874ED07A44}" srcOrd="1" destOrd="0" presId="urn:microsoft.com/office/officeart/2005/8/layout/chevron2"/>
    <dgm:cxn modelId="{CEF9D65F-54E2-4C98-ACBF-9139EEBBFCC4}" type="presParOf" srcId="{F4917FB3-9273-47EC-A1A2-9FB52945E008}" destId="{70E7FC8E-9BCE-4B46-8DF2-FF80076A8762}" srcOrd="3" destOrd="0" presId="urn:microsoft.com/office/officeart/2005/8/layout/chevron2"/>
    <dgm:cxn modelId="{81BC442C-27A8-4874-B490-76C9916F74D9}" type="presParOf" srcId="{F4917FB3-9273-47EC-A1A2-9FB52945E008}" destId="{5F03F167-0727-4FCC-A864-1CDEC58906F7}" srcOrd="4" destOrd="0" presId="urn:microsoft.com/office/officeart/2005/8/layout/chevron2"/>
    <dgm:cxn modelId="{8ED0309E-F0DB-4231-9FEF-47BB2AAD575C}" type="presParOf" srcId="{5F03F167-0727-4FCC-A864-1CDEC58906F7}" destId="{CDF7576C-F697-4C52-9AF5-364EA6C71309}" srcOrd="0" destOrd="0" presId="urn:microsoft.com/office/officeart/2005/8/layout/chevron2"/>
    <dgm:cxn modelId="{0EC71716-B427-4AF2-873E-338A166507A0}" type="presParOf" srcId="{5F03F167-0727-4FCC-A864-1CDEC58906F7}" destId="{8FD572A8-1675-4213-AB24-D3665A1A7150}" srcOrd="1" destOrd="0" presId="urn:microsoft.com/office/officeart/2005/8/layout/chevron2"/>
    <dgm:cxn modelId="{FF49D241-D812-4977-B1FA-D17A1F094B51}" type="presParOf" srcId="{F4917FB3-9273-47EC-A1A2-9FB52945E008}" destId="{FE31ED05-C99C-4880-9AC9-0D0B3123A1AC}" srcOrd="5" destOrd="0" presId="urn:microsoft.com/office/officeart/2005/8/layout/chevron2"/>
    <dgm:cxn modelId="{374884DD-7DE7-4572-9569-413E4C5B4C02}" type="presParOf" srcId="{F4917FB3-9273-47EC-A1A2-9FB52945E008}" destId="{C3678661-1CCB-440C-A47E-29EDF5388182}" srcOrd="6" destOrd="0" presId="urn:microsoft.com/office/officeart/2005/8/layout/chevron2"/>
    <dgm:cxn modelId="{6D6E6A75-A02B-4AD5-B488-D955AC2630A4}" type="presParOf" srcId="{C3678661-1CCB-440C-A47E-29EDF5388182}" destId="{7B9F2A9E-8593-4F80-8852-B9434C9ADB77}" srcOrd="0" destOrd="0" presId="urn:microsoft.com/office/officeart/2005/8/layout/chevron2"/>
    <dgm:cxn modelId="{883058E8-9DF4-4EBE-A89A-CAB8C492D9F4}" type="presParOf" srcId="{C3678661-1CCB-440C-A47E-29EDF5388182}" destId="{D09FA0BC-A964-4795-A907-9F7407E39F7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F8E5E-79EF-47F4-AE20-822D4BBC1E7C}">
      <dsp:nvSpPr>
        <dsp:cNvPr id="0" name=""/>
        <dsp:cNvSpPr/>
      </dsp:nvSpPr>
      <dsp:spPr>
        <a:xfrm>
          <a:off x="1367" y="0"/>
          <a:ext cx="2128223" cy="3086099"/>
        </a:xfrm>
        <a:prstGeom prst="roundRect">
          <a:avLst>
            <a:gd name="adj" fmla="val 1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a:solidFill>
                <a:schemeClr val="tx1"/>
              </a:solidFill>
            </a:rPr>
            <a:t>База данных  квалифицированных исследований</a:t>
          </a:r>
          <a:endParaRPr lang="en-US" sz="1800" b="1" kern="1200" dirty="0">
            <a:solidFill>
              <a:schemeClr val="tx1"/>
            </a:solidFill>
          </a:endParaRPr>
        </a:p>
      </dsp:txBody>
      <dsp:txXfrm>
        <a:off x="1367" y="1234440"/>
        <a:ext cx="2128223" cy="1234440"/>
      </dsp:txXfrm>
    </dsp:sp>
    <dsp:sp modelId="{73F7E377-9179-44B4-9BAF-CE9FF20FCC30}">
      <dsp:nvSpPr>
        <dsp:cNvPr id="0" name=""/>
        <dsp:cNvSpPr/>
      </dsp:nvSpPr>
      <dsp:spPr>
        <a:xfrm>
          <a:off x="551644" y="185166"/>
          <a:ext cx="1027671" cy="102767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0C995F-3126-40DB-90A8-9306594D5B1E}">
      <dsp:nvSpPr>
        <dsp:cNvPr id="0" name=""/>
        <dsp:cNvSpPr/>
      </dsp:nvSpPr>
      <dsp:spPr>
        <a:xfrm>
          <a:off x="2193438" y="0"/>
          <a:ext cx="2128223" cy="3086099"/>
        </a:xfrm>
        <a:prstGeom prst="roundRect">
          <a:avLst>
            <a:gd name="adj" fmla="val 10000"/>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a:solidFill>
                <a:schemeClr val="bg1"/>
              </a:solidFill>
            </a:rPr>
            <a:t>Официальный депозитарий диссертаций для Библиотеки Конгресса США</a:t>
          </a:r>
          <a:endParaRPr lang="en-US" sz="1800" b="1" kern="1200" dirty="0">
            <a:solidFill>
              <a:schemeClr val="bg1"/>
            </a:solidFill>
          </a:endParaRPr>
        </a:p>
      </dsp:txBody>
      <dsp:txXfrm>
        <a:off x="2193438" y="1234440"/>
        <a:ext cx="2128223" cy="1234440"/>
      </dsp:txXfrm>
    </dsp:sp>
    <dsp:sp modelId="{283B10C3-013C-40F0-A67D-6EC65F55154B}">
      <dsp:nvSpPr>
        <dsp:cNvPr id="0" name=""/>
        <dsp:cNvSpPr/>
      </dsp:nvSpPr>
      <dsp:spPr>
        <a:xfrm>
          <a:off x="2353630" y="383480"/>
          <a:ext cx="1807838" cy="63104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58F31-CA42-496C-939E-0DF3B62CE6EE}">
      <dsp:nvSpPr>
        <dsp:cNvPr id="0" name=""/>
        <dsp:cNvSpPr/>
      </dsp:nvSpPr>
      <dsp:spPr>
        <a:xfrm>
          <a:off x="4385508" y="0"/>
          <a:ext cx="2128223" cy="3086099"/>
        </a:xfrm>
        <a:prstGeom prst="roundRect">
          <a:avLst>
            <a:gd name="adj" fmla="val 10000"/>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ru-RU" sz="1800" b="1" kern="1200" dirty="0"/>
        </a:p>
        <a:p>
          <a:pPr lvl="0" algn="ctr" defTabSz="800100">
            <a:lnSpc>
              <a:spcPct val="90000"/>
            </a:lnSpc>
            <a:spcBef>
              <a:spcPct val="0"/>
            </a:spcBef>
            <a:spcAft>
              <a:spcPct val="35000"/>
            </a:spcAft>
          </a:pPr>
          <a:r>
            <a:rPr lang="ru-RU" sz="1800" b="1" kern="1200" dirty="0"/>
            <a:t>Коллекция включает работы авторов из более </a:t>
          </a:r>
          <a:r>
            <a:rPr lang="en-GB" sz="1800" b="1" kern="1200" dirty="0"/>
            <a:t>2</a:t>
          </a:r>
          <a:r>
            <a:rPr lang="ru-RU" sz="1800" b="1" kern="1200" dirty="0"/>
            <a:t>700 университетов мира</a:t>
          </a:r>
          <a:endParaRPr lang="en-US" sz="1800" b="1" kern="1200" dirty="0"/>
        </a:p>
      </dsp:txBody>
      <dsp:txXfrm>
        <a:off x="4385508" y="1234440"/>
        <a:ext cx="2128223" cy="1234440"/>
      </dsp:txXfrm>
    </dsp:sp>
    <dsp:sp modelId="{A8B51426-38D6-4D66-8FB7-EEFDFA311E8C}">
      <dsp:nvSpPr>
        <dsp:cNvPr id="0" name=""/>
        <dsp:cNvSpPr/>
      </dsp:nvSpPr>
      <dsp:spPr>
        <a:xfrm>
          <a:off x="4935784" y="185166"/>
          <a:ext cx="1027671" cy="102767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BF8CC4-047A-4766-A116-DE9C7456B269}">
      <dsp:nvSpPr>
        <dsp:cNvPr id="0" name=""/>
        <dsp:cNvSpPr/>
      </dsp:nvSpPr>
      <dsp:spPr>
        <a:xfrm>
          <a:off x="0" y="2410446"/>
          <a:ext cx="5993892" cy="462915"/>
        </a:xfrm>
        <a:prstGeom prst="leftRightArrow">
          <a:avLst/>
        </a:prstGeom>
        <a:solidFill>
          <a:schemeClr val="accent4">
            <a:tint val="40000"/>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F8DA-EB82-3E47-84F7-C148C1FB16B2}">
      <dsp:nvSpPr>
        <dsp:cNvPr id="0" name=""/>
        <dsp:cNvSpPr/>
      </dsp:nvSpPr>
      <dsp:spPr>
        <a:xfrm>
          <a:off x="7310" y="0"/>
          <a:ext cx="1808723" cy="58389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The Arts</a:t>
          </a:r>
        </a:p>
      </dsp:txBody>
      <dsp:txXfrm>
        <a:off x="299260" y="0"/>
        <a:ext cx="1224824" cy="583899"/>
      </dsp:txXfrm>
    </dsp:sp>
    <dsp:sp modelId="{7AE67434-2D66-3D41-993D-F045ADDCF332}">
      <dsp:nvSpPr>
        <dsp:cNvPr id="0" name=""/>
        <dsp:cNvSpPr/>
      </dsp:nvSpPr>
      <dsp:spPr>
        <a:xfrm>
          <a:off x="1642050" y="0"/>
          <a:ext cx="1808723" cy="58389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Business</a:t>
          </a:r>
        </a:p>
      </dsp:txBody>
      <dsp:txXfrm>
        <a:off x="1934000" y="0"/>
        <a:ext cx="1224824" cy="583899"/>
      </dsp:txXfrm>
    </dsp:sp>
    <dsp:sp modelId="{7B6D221D-AEAC-634C-9554-8BBF394CD714}">
      <dsp:nvSpPr>
        <dsp:cNvPr id="0" name=""/>
        <dsp:cNvSpPr/>
      </dsp:nvSpPr>
      <dsp:spPr>
        <a:xfrm>
          <a:off x="3257734" y="0"/>
          <a:ext cx="1808723" cy="583899"/>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Education</a:t>
          </a:r>
        </a:p>
      </dsp:txBody>
      <dsp:txXfrm>
        <a:off x="3549684" y="0"/>
        <a:ext cx="1224824" cy="583899"/>
      </dsp:txXfrm>
    </dsp:sp>
    <dsp:sp modelId="{3ED94CCA-DFF8-4746-B031-3B746EEA8ECE}">
      <dsp:nvSpPr>
        <dsp:cNvPr id="0" name=""/>
        <dsp:cNvSpPr/>
      </dsp:nvSpPr>
      <dsp:spPr>
        <a:xfrm>
          <a:off x="4885585" y="0"/>
          <a:ext cx="1808723" cy="583899"/>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Health &amp; Medical</a:t>
          </a:r>
        </a:p>
      </dsp:txBody>
      <dsp:txXfrm>
        <a:off x="5177535" y="0"/>
        <a:ext cx="1224824" cy="583899"/>
      </dsp:txXfrm>
    </dsp:sp>
    <dsp:sp modelId="{285BB93E-FB04-0A40-A96B-29B6008B57F6}">
      <dsp:nvSpPr>
        <dsp:cNvPr id="0" name=""/>
        <dsp:cNvSpPr/>
      </dsp:nvSpPr>
      <dsp:spPr>
        <a:xfrm>
          <a:off x="6513436" y="0"/>
          <a:ext cx="1808723" cy="583899"/>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History</a:t>
          </a:r>
        </a:p>
      </dsp:txBody>
      <dsp:txXfrm>
        <a:off x="6805386" y="0"/>
        <a:ext cx="1224824" cy="5838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F8DA-EB82-3E47-84F7-C148C1FB16B2}">
      <dsp:nvSpPr>
        <dsp:cNvPr id="0" name=""/>
        <dsp:cNvSpPr/>
      </dsp:nvSpPr>
      <dsp:spPr>
        <a:xfrm>
          <a:off x="7310" y="0"/>
          <a:ext cx="1808723" cy="58389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The Arts</a:t>
          </a:r>
        </a:p>
      </dsp:txBody>
      <dsp:txXfrm>
        <a:off x="299260" y="0"/>
        <a:ext cx="1224824" cy="583899"/>
      </dsp:txXfrm>
    </dsp:sp>
    <dsp:sp modelId="{7AE67434-2D66-3D41-993D-F045ADDCF332}">
      <dsp:nvSpPr>
        <dsp:cNvPr id="0" name=""/>
        <dsp:cNvSpPr/>
      </dsp:nvSpPr>
      <dsp:spPr>
        <a:xfrm>
          <a:off x="1642050" y="0"/>
          <a:ext cx="1808723" cy="583899"/>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Business</a:t>
          </a:r>
        </a:p>
      </dsp:txBody>
      <dsp:txXfrm>
        <a:off x="1934000" y="0"/>
        <a:ext cx="1224824" cy="583899"/>
      </dsp:txXfrm>
    </dsp:sp>
    <dsp:sp modelId="{7B6D221D-AEAC-634C-9554-8BBF394CD714}">
      <dsp:nvSpPr>
        <dsp:cNvPr id="0" name=""/>
        <dsp:cNvSpPr/>
      </dsp:nvSpPr>
      <dsp:spPr>
        <a:xfrm>
          <a:off x="3257734" y="0"/>
          <a:ext cx="1808723" cy="583899"/>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Education</a:t>
          </a:r>
        </a:p>
      </dsp:txBody>
      <dsp:txXfrm>
        <a:off x="3549684" y="0"/>
        <a:ext cx="1224824" cy="583899"/>
      </dsp:txXfrm>
    </dsp:sp>
    <dsp:sp modelId="{3ED94CCA-DFF8-4746-B031-3B746EEA8ECE}">
      <dsp:nvSpPr>
        <dsp:cNvPr id="0" name=""/>
        <dsp:cNvSpPr/>
      </dsp:nvSpPr>
      <dsp:spPr>
        <a:xfrm>
          <a:off x="4885585" y="0"/>
          <a:ext cx="1808723" cy="583899"/>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Health &amp; Medical</a:t>
          </a:r>
        </a:p>
      </dsp:txBody>
      <dsp:txXfrm>
        <a:off x="5177535" y="0"/>
        <a:ext cx="1224824" cy="583899"/>
      </dsp:txXfrm>
    </dsp:sp>
    <dsp:sp modelId="{285BB93E-FB04-0A40-A96B-29B6008B57F6}">
      <dsp:nvSpPr>
        <dsp:cNvPr id="0" name=""/>
        <dsp:cNvSpPr/>
      </dsp:nvSpPr>
      <dsp:spPr>
        <a:xfrm>
          <a:off x="6513436" y="0"/>
          <a:ext cx="1808723" cy="583899"/>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History</a:t>
          </a:r>
        </a:p>
      </dsp:txBody>
      <dsp:txXfrm>
        <a:off x="6805386" y="0"/>
        <a:ext cx="1224824" cy="5838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F8DA-EB82-3E47-84F7-C148C1FB16B2}">
      <dsp:nvSpPr>
        <dsp:cNvPr id="0" name=""/>
        <dsp:cNvSpPr/>
      </dsp:nvSpPr>
      <dsp:spPr>
        <a:xfrm>
          <a:off x="8030" y="0"/>
          <a:ext cx="1986855" cy="75176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Law</a:t>
          </a:r>
        </a:p>
      </dsp:txBody>
      <dsp:txXfrm>
        <a:off x="383913" y="0"/>
        <a:ext cx="1235089" cy="751766"/>
      </dsp:txXfrm>
    </dsp:sp>
    <dsp:sp modelId="{7AE67434-2D66-3D41-993D-F045ADDCF332}">
      <dsp:nvSpPr>
        <dsp:cNvPr id="0" name=""/>
        <dsp:cNvSpPr/>
      </dsp:nvSpPr>
      <dsp:spPr>
        <a:xfrm>
          <a:off x="1790402" y="0"/>
          <a:ext cx="1986855" cy="75176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Literature &amp; Language</a:t>
          </a:r>
        </a:p>
      </dsp:txBody>
      <dsp:txXfrm>
        <a:off x="2166285" y="0"/>
        <a:ext cx="1235089" cy="751766"/>
      </dsp:txXfrm>
    </dsp:sp>
    <dsp:sp modelId="{7B6D221D-AEAC-634C-9554-8BBF394CD714}">
      <dsp:nvSpPr>
        <dsp:cNvPr id="0" name=""/>
        <dsp:cNvSpPr/>
      </dsp:nvSpPr>
      <dsp:spPr>
        <a:xfrm>
          <a:off x="3578571" y="0"/>
          <a:ext cx="1986855" cy="75176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Religion &amp; Philosophy</a:t>
          </a:r>
        </a:p>
      </dsp:txBody>
      <dsp:txXfrm>
        <a:off x="3954454" y="0"/>
        <a:ext cx="1235089" cy="751766"/>
      </dsp:txXfrm>
    </dsp:sp>
    <dsp:sp modelId="{3ED94CCA-DFF8-4746-B031-3B746EEA8ECE}">
      <dsp:nvSpPr>
        <dsp:cNvPr id="0" name=""/>
        <dsp:cNvSpPr/>
      </dsp:nvSpPr>
      <dsp:spPr>
        <a:xfrm>
          <a:off x="5366741" y="0"/>
          <a:ext cx="1986855" cy="75176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Science &amp; Technology</a:t>
          </a:r>
        </a:p>
      </dsp:txBody>
      <dsp:txXfrm>
        <a:off x="5742624" y="0"/>
        <a:ext cx="1235089" cy="751766"/>
      </dsp:txXfrm>
    </dsp:sp>
    <dsp:sp modelId="{285BB93E-FB04-0A40-A96B-29B6008B57F6}">
      <dsp:nvSpPr>
        <dsp:cNvPr id="0" name=""/>
        <dsp:cNvSpPr/>
      </dsp:nvSpPr>
      <dsp:spPr>
        <a:xfrm>
          <a:off x="7154911" y="0"/>
          <a:ext cx="1986855" cy="751766"/>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t>Social Sciences</a:t>
          </a:r>
        </a:p>
      </dsp:txBody>
      <dsp:txXfrm>
        <a:off x="7530794" y="0"/>
        <a:ext cx="1235089" cy="751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67434-2D66-3D41-993D-F045ADDCF332}">
      <dsp:nvSpPr>
        <dsp:cNvPr id="0" name=""/>
        <dsp:cNvSpPr/>
      </dsp:nvSpPr>
      <dsp:spPr>
        <a:xfrm>
          <a:off x="0" y="0"/>
          <a:ext cx="3766854" cy="118082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b="1" kern="1200" dirty="0"/>
            <a:t>Business</a:t>
          </a:r>
        </a:p>
      </dsp:txBody>
      <dsp:txXfrm>
        <a:off x="590412" y="0"/>
        <a:ext cx="2586031" cy="1180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E508D-8E11-455F-8A49-9AD69C026CCE}">
      <dsp:nvSpPr>
        <dsp:cNvPr id="0" name=""/>
        <dsp:cNvSpPr/>
      </dsp:nvSpPr>
      <dsp:spPr>
        <a:xfrm rot="5400000">
          <a:off x="-199108" y="199108"/>
          <a:ext cx="1327390" cy="929173"/>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Arial Narrow" panose="020B0606020202030204" pitchFamily="34" charset="0"/>
            </a:rPr>
            <a:t> </a:t>
          </a:r>
          <a:endParaRPr lang="en-US" sz="2000" kern="1200" dirty="0">
            <a:latin typeface="Arial Narrow" panose="020B0606020202030204" pitchFamily="34" charset="0"/>
          </a:endParaRPr>
        </a:p>
      </dsp:txBody>
      <dsp:txXfrm rot="-5400000">
        <a:off x="1" y="464587"/>
        <a:ext cx="929173" cy="398217"/>
      </dsp:txXfrm>
    </dsp:sp>
    <dsp:sp modelId="{22CA6629-0CB4-4DC2-B3C8-0A039218DA4A}">
      <dsp:nvSpPr>
        <dsp:cNvPr id="0" name=""/>
        <dsp:cNvSpPr/>
      </dsp:nvSpPr>
      <dsp:spPr>
        <a:xfrm rot="5400000">
          <a:off x="4294288" y="-3365040"/>
          <a:ext cx="862803" cy="7593034"/>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ru-RU" sz="2800" kern="1200" dirty="0"/>
            <a:t>Привлекает экспертов и расширяет перспективы</a:t>
          </a:r>
          <a:endParaRPr lang="en-US" sz="2800" kern="1200" dirty="0"/>
        </a:p>
      </dsp:txBody>
      <dsp:txXfrm rot="-5400000">
        <a:off x="929173" y="42194"/>
        <a:ext cx="7550915" cy="778565"/>
      </dsp:txXfrm>
    </dsp:sp>
    <dsp:sp modelId="{1AF29C7C-1FCD-40E8-A374-8A84D0D273AE}">
      <dsp:nvSpPr>
        <dsp:cNvPr id="0" name=""/>
        <dsp:cNvSpPr/>
      </dsp:nvSpPr>
      <dsp:spPr>
        <a:xfrm rot="5400000">
          <a:off x="-199108" y="1380622"/>
          <a:ext cx="1327390" cy="929173"/>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latin typeface="Arial Narrow" panose="020B0606020202030204" pitchFamily="34" charset="0"/>
            </a:rPr>
            <a:t>	</a:t>
          </a:r>
        </a:p>
      </dsp:txBody>
      <dsp:txXfrm rot="-5400000">
        <a:off x="1" y="1646101"/>
        <a:ext cx="929173" cy="398217"/>
      </dsp:txXfrm>
    </dsp:sp>
    <dsp:sp modelId="{9F970C6A-7A65-4BCE-B880-EA874ED07A44}">
      <dsp:nvSpPr>
        <dsp:cNvPr id="0" name=""/>
        <dsp:cNvSpPr/>
      </dsp:nvSpPr>
      <dsp:spPr>
        <a:xfrm rot="5400000">
          <a:off x="4294288" y="-2183601"/>
          <a:ext cx="862803" cy="7593034"/>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ru-RU" sz="2800" kern="1200" dirty="0"/>
            <a:t>Расширяет аудиторное время и пространство</a:t>
          </a:r>
          <a:endParaRPr lang="en-US" sz="2800" kern="1200" dirty="0">
            <a:latin typeface="Arial Narrow" panose="020B0606020202030204" pitchFamily="34" charset="0"/>
          </a:endParaRPr>
        </a:p>
      </dsp:txBody>
      <dsp:txXfrm rot="-5400000">
        <a:off x="929173" y="1223633"/>
        <a:ext cx="7550915" cy="778565"/>
      </dsp:txXfrm>
    </dsp:sp>
    <dsp:sp modelId="{CDF7576C-F697-4C52-9AF5-364EA6C71309}">
      <dsp:nvSpPr>
        <dsp:cNvPr id="0" name=""/>
        <dsp:cNvSpPr/>
      </dsp:nvSpPr>
      <dsp:spPr>
        <a:xfrm rot="5400000">
          <a:off x="-199108" y="2562060"/>
          <a:ext cx="1327390" cy="929173"/>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b="1" i="0" kern="1200" dirty="0">
            <a:latin typeface="Arial Narrow" panose="020B0606020202030204" pitchFamily="34" charset="0"/>
          </a:endParaRPr>
        </a:p>
      </dsp:txBody>
      <dsp:txXfrm rot="-5400000">
        <a:off x="1" y="2827539"/>
        <a:ext cx="929173" cy="398217"/>
      </dsp:txXfrm>
    </dsp:sp>
    <dsp:sp modelId="{8FD572A8-1675-4213-AB24-D3665A1A7150}">
      <dsp:nvSpPr>
        <dsp:cNvPr id="0" name=""/>
        <dsp:cNvSpPr/>
      </dsp:nvSpPr>
      <dsp:spPr>
        <a:xfrm rot="5400000">
          <a:off x="4294288" y="-1002163"/>
          <a:ext cx="862803" cy="7593034"/>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ru-RU" sz="2800" kern="1200" dirty="0"/>
            <a:t>Дает возможность индивидуализации  обучения</a:t>
          </a:r>
          <a:endParaRPr lang="en-US" sz="2800" kern="1200" dirty="0"/>
        </a:p>
      </dsp:txBody>
      <dsp:txXfrm rot="-5400000">
        <a:off x="929173" y="2405071"/>
        <a:ext cx="7550915" cy="778565"/>
      </dsp:txXfrm>
    </dsp:sp>
    <dsp:sp modelId="{7B9F2A9E-8593-4F80-8852-B9434C9ADB77}">
      <dsp:nvSpPr>
        <dsp:cNvPr id="0" name=""/>
        <dsp:cNvSpPr/>
      </dsp:nvSpPr>
      <dsp:spPr>
        <a:xfrm rot="5400000">
          <a:off x="-199108" y="3743499"/>
          <a:ext cx="1327390" cy="929173"/>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600"/>
            </a:spcAft>
          </a:pPr>
          <a:endParaRPr lang="en-US" sz="2000" b="0" kern="1200" dirty="0">
            <a:latin typeface="Arial Narrow" panose="020B0606020202030204" pitchFamily="34" charset="0"/>
          </a:endParaRPr>
        </a:p>
      </dsp:txBody>
      <dsp:txXfrm rot="-5400000">
        <a:off x="1" y="4008978"/>
        <a:ext cx="929173" cy="398217"/>
      </dsp:txXfrm>
    </dsp:sp>
    <dsp:sp modelId="{D09FA0BC-A964-4795-A907-9F7407E39F7B}">
      <dsp:nvSpPr>
        <dsp:cNvPr id="0" name=""/>
        <dsp:cNvSpPr/>
      </dsp:nvSpPr>
      <dsp:spPr>
        <a:xfrm rot="5400000">
          <a:off x="4294288" y="179275"/>
          <a:ext cx="862803" cy="7593034"/>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ru-RU" sz="2800" kern="1200" dirty="0"/>
            <a:t>Обучает студентов самостоятельной работе</a:t>
          </a:r>
          <a:endParaRPr lang="en-US" sz="2800" kern="1200" dirty="0"/>
        </a:p>
      </dsp:txBody>
      <dsp:txXfrm rot="-5400000">
        <a:off x="929173" y="3586510"/>
        <a:ext cx="7550915" cy="778565"/>
      </dsp:txXfrm>
    </dsp:sp>
  </dsp:spTree>
</dsp:drawing>
</file>

<file path=ppt/diagrams/layout1.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428A5EC-3C3A-4586-B355-0BEA724475F4}" type="datetimeFigureOut">
              <a:rPr lang="en-US" smtClean="0"/>
              <a:t>11/20/2017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3A8BCA3-260E-4145-A431-EB3D6EB75CC4}" type="slidenum">
              <a:rPr lang="en-US" smtClean="0"/>
              <a:t>‹#›</a:t>
            </a:fld>
            <a:endParaRPr lang="en-US"/>
          </a:p>
        </p:txBody>
      </p:sp>
    </p:spTree>
    <p:extLst>
      <p:ext uri="{BB962C8B-B14F-4D97-AF65-F5344CB8AC3E}">
        <p14:creationId xmlns:p14="http://schemas.microsoft.com/office/powerpoint/2010/main" val="707738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B772CE7-C814-6941-9824-6BD55B1D9950}" type="datetimeFigureOut">
              <a:rPr lang="en-US" smtClean="0"/>
              <a:t>11/20/2017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62018D33-9B86-474C-AAA9-C60A3E15D616}" type="slidenum">
              <a:rPr lang="en-US" smtClean="0"/>
              <a:t>‹#›</a:t>
            </a:fld>
            <a:endParaRPr lang="en-US"/>
          </a:p>
        </p:txBody>
      </p:sp>
    </p:spTree>
    <p:extLst>
      <p:ext uri="{BB962C8B-B14F-4D97-AF65-F5344CB8AC3E}">
        <p14:creationId xmlns:p14="http://schemas.microsoft.com/office/powerpoint/2010/main" val="395704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018D33-9B86-474C-AAA9-C60A3E15D616}" type="slidenum">
              <a:rPr lang="en-US" smtClean="0"/>
              <a:t>1</a:t>
            </a:fld>
            <a:endParaRPr lang="en-US"/>
          </a:p>
        </p:txBody>
      </p:sp>
    </p:spTree>
    <p:extLst>
      <p:ext uri="{BB962C8B-B14F-4D97-AF65-F5344CB8AC3E}">
        <p14:creationId xmlns:p14="http://schemas.microsoft.com/office/powerpoint/2010/main" val="1874945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en-US" altLang="ru-RU" b="1">
                <a:latin typeface="Arial" panose="020B0604020202020204" pitchFamily="34" charset="0"/>
              </a:rPr>
              <a:t>1.</a:t>
            </a:r>
            <a:r>
              <a:rPr lang="ru-RU" altLang="ru-RU" b="1">
                <a:latin typeface="Arial" panose="020B0604020202020204" pitchFamily="34" charset="0"/>
              </a:rPr>
              <a:t>9</a:t>
            </a:r>
            <a:r>
              <a:rPr lang="en-US" altLang="ru-RU" b="1">
                <a:latin typeface="Arial" panose="020B0604020202020204" pitchFamily="34" charset="0"/>
              </a:rPr>
              <a:t> M FT available for immediate access in PQDT FT, 2.1M FT available for purchase, </a:t>
            </a:r>
            <a:r>
              <a:rPr lang="ru-RU" altLang="ru-RU" b="1">
                <a:latin typeface="Arial" panose="020B0604020202020204" pitchFamily="34" charset="0"/>
              </a:rPr>
              <a:t>4</a:t>
            </a:r>
            <a:r>
              <a:rPr lang="en-US" altLang="ru-RU" b="1">
                <a:latin typeface="Arial" panose="020B0604020202020204" pitchFamily="34" charset="0"/>
              </a:rPr>
              <a:t>.</a:t>
            </a:r>
            <a:r>
              <a:rPr lang="ru-RU" altLang="ru-RU" b="1">
                <a:latin typeface="Arial" panose="020B0604020202020204" pitchFamily="34" charset="0"/>
              </a:rPr>
              <a:t>2</a:t>
            </a:r>
            <a:r>
              <a:rPr lang="en-US" altLang="ru-RU" b="1">
                <a:latin typeface="Arial" panose="020B0604020202020204" pitchFamily="34" charset="0"/>
              </a:rPr>
              <a:t>M total citations (including those with FT)</a:t>
            </a:r>
            <a:endParaRPr lang="en-US" altLang="ru-RU">
              <a:latin typeface="Arial" panose="020B0604020202020204" pitchFamily="34" charset="0"/>
            </a:endParaRPr>
          </a:p>
          <a:p>
            <a:pPr defTabSz="914400"/>
            <a:endParaRPr lang="en-US" altLang="ru-RU"/>
          </a:p>
          <a:p>
            <a:pPr defTabSz="914400"/>
            <a:endParaRPr lang="en-US" altLang="ru-RU"/>
          </a:p>
          <a:p>
            <a:pPr defTabSz="914400"/>
            <a:endParaRPr lang="en-US" altLang="ru-RU"/>
          </a:p>
          <a:p>
            <a:pPr defTabSz="914400"/>
            <a:endParaRPr lang="en-US" altLang="ru-RU"/>
          </a:p>
          <a:p>
            <a:pPr defTabSz="914400"/>
            <a:r>
              <a:rPr lang="en-US" altLang="ru-RU"/>
              <a:t>Each dissertation published since July 1980 includes a 350-word abstract written by the author. Master's theses published since 1988 include 150-word abstracts. Simple bibliographic citations are available for dissertations dating from 1637. Where available, PQDT — Full Text provides 24-page previews of dissertations and theses.</a:t>
            </a:r>
          </a:p>
          <a:p>
            <a:pPr defTabSz="914400"/>
            <a:endParaRPr lang="en-IN" altLang="ru-RU"/>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E116A-873F-426F-BDA3-750D35814E5A}" type="slidenum">
              <a:rPr lang="en-GB" altLang="ru-RU" smtClean="0">
                <a:latin typeface="Calibri" panose="020F0502020204030204" pitchFamily="34" charset="0"/>
              </a:rPr>
              <a:pPr/>
              <a:t>14</a:t>
            </a:fld>
            <a:endParaRPr lang="en-GB" altLang="ru-RU">
              <a:latin typeface="Calibri" panose="020F0502020204030204" pitchFamily="34" charset="0"/>
            </a:endParaRPr>
          </a:p>
        </p:txBody>
      </p:sp>
    </p:spTree>
    <p:extLst>
      <p:ext uri="{BB962C8B-B14F-4D97-AF65-F5344CB8AC3E}">
        <p14:creationId xmlns:p14="http://schemas.microsoft.com/office/powerpoint/2010/main" val="21154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CCB345-97C8-4193-9BEE-4301AEBCA4D3}" type="slidenum">
              <a:rPr lang="en-US" altLang="ru-RU" smtClean="0">
                <a:latin typeface="Calibri" panose="020F0502020204030204" pitchFamily="34" charset="0"/>
              </a:rPr>
              <a:pPr/>
              <a:t>16</a:t>
            </a:fld>
            <a:endParaRPr lang="en-US" altLang="ru-RU">
              <a:latin typeface="Calibri" panose="020F0502020204030204" pitchFamily="34" charset="0"/>
            </a:endParaRPr>
          </a:p>
        </p:txBody>
      </p:sp>
    </p:spTree>
    <p:extLst>
      <p:ext uri="{BB962C8B-B14F-4D97-AF65-F5344CB8AC3E}">
        <p14:creationId xmlns:p14="http://schemas.microsoft.com/office/powerpoint/2010/main" val="139838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ProQuest is responding to the challenges. We invite you to work with us as a strategic partner.</a:t>
            </a:r>
          </a:p>
        </p:txBody>
      </p:sp>
      <p:sp>
        <p:nvSpPr>
          <p:cNvPr id="4" name="Footer Placeholder 3"/>
          <p:cNvSpPr>
            <a:spLocks noGrp="1"/>
          </p:cNvSpPr>
          <p:nvPr>
            <p:ph type="ftr" sz="quarter" idx="4"/>
          </p:nvPr>
        </p:nvSpPr>
        <p:spPr/>
        <p:txBody>
          <a:bodyPr/>
          <a:lstStyle/>
          <a:p>
            <a:pPr>
              <a:defRPr/>
            </a:pPr>
            <a:r>
              <a:rPr lang="en-US"/>
              <a:t>Internal use only</a:t>
            </a:r>
            <a:endParaRPr lang="en-US" dirty="0"/>
          </a:p>
        </p:txBody>
      </p:sp>
      <p:sp>
        <p:nvSpPr>
          <p:cNvPr id="5" name="Slide Number Placeholder 4"/>
          <p:cNvSpPr>
            <a:spLocks noGrp="1"/>
          </p:cNvSpPr>
          <p:nvPr>
            <p:ph type="sldNum" sz="quarter" idx="5"/>
          </p:nvPr>
        </p:nvSpPr>
        <p:spPr/>
        <p:txBody>
          <a:bodyPr/>
          <a:lstStyle/>
          <a:p>
            <a:pPr>
              <a:defRPr/>
            </a:pPr>
            <a:fld id="{16320DB6-9DF4-48AC-8CAB-09B68B75F9E9}" type="slidenum">
              <a:rPr lang="en-US" smtClean="0"/>
              <a:pPr>
                <a:defRPr/>
              </a:pPr>
              <a:t>17</a:t>
            </a:fld>
            <a:endParaRPr lang="en-US" dirty="0"/>
          </a:p>
        </p:txBody>
      </p:sp>
    </p:spTree>
    <p:extLst>
      <p:ext uri="{BB962C8B-B14F-4D97-AF65-F5344CB8AC3E}">
        <p14:creationId xmlns:p14="http://schemas.microsoft.com/office/powerpoint/2010/main" val="287604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en-US">
                <a:latin typeface="Arial" panose="020B0604020202020204" pitchFamily="34" charset="0"/>
                <a:cs typeface="Arial" panose="020B0604020202020204" pitchFamily="34" charset="0"/>
              </a:rPr>
              <a:t>Выбор языка</a:t>
            </a:r>
          </a:p>
        </p:txBody>
      </p:sp>
      <p:sp>
        <p:nvSpPr>
          <p:cNvPr id="972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23900" algn="l"/>
                <a:tab pos="1447800" algn="l"/>
                <a:tab pos="2171700" algn="l"/>
                <a:tab pos="2895600" algn="l"/>
              </a:tabLst>
              <a:defRPr sz="1200">
                <a:solidFill>
                  <a:schemeClr val="tx1"/>
                </a:solidFill>
                <a:latin typeface="Calibri" panose="020F0502020204030204" pitchFamily="34" charset="0"/>
              </a:defRPr>
            </a:lvl1pPr>
            <a:lvl2pPr marL="742950" indent="-285750">
              <a:spcBef>
                <a:spcPct val="30000"/>
              </a:spcBef>
              <a:tabLst>
                <a:tab pos="723900" algn="l"/>
                <a:tab pos="1447800" algn="l"/>
                <a:tab pos="2171700" algn="l"/>
                <a:tab pos="2895600" algn="l"/>
              </a:tabLst>
              <a:defRPr sz="1200">
                <a:solidFill>
                  <a:schemeClr val="tx1"/>
                </a:solidFill>
                <a:latin typeface="Calibri" panose="020F0502020204030204" pitchFamily="34" charset="0"/>
              </a:defRPr>
            </a:lvl2pPr>
            <a:lvl3pPr marL="11430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3pPr>
            <a:lvl4pPr marL="16002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4pPr>
            <a:lvl5pPr marL="2057400" indent="-228600">
              <a:spcBef>
                <a:spcPct val="30000"/>
              </a:spcBef>
              <a:tabLst>
                <a:tab pos="723900" algn="l"/>
                <a:tab pos="1447800" algn="l"/>
                <a:tab pos="2171700" algn="l"/>
                <a:tab pos="2895600" algn="l"/>
              </a:tabLst>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Calibri" panose="020F0502020204030204" pitchFamily="34" charset="0"/>
              </a:defRPr>
            </a:lvl9pPr>
          </a:lstStyle>
          <a:p>
            <a:pPr>
              <a:spcBef>
                <a:spcPct val="0"/>
              </a:spcBef>
            </a:pPr>
            <a:fld id="{50F3C958-85B3-4E33-A081-204FF21ACFBE}" type="slidenum">
              <a:rPr lang="ru-RU" altLang="en-US" smtClean="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spcBef>
                  <a:spcPct val="0"/>
                </a:spcBef>
              </a:pPr>
              <a:t>18</a:t>
            </a:fld>
            <a:endParaRPr lang="ru-RU"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8520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ru-RU" altLang="en-US">
                <a:latin typeface="Arial" panose="020B0604020202020204" pitchFamily="34" charset="0"/>
                <a:cs typeface="Arial" panose="020B0604020202020204" pitchFamily="34" charset="0"/>
              </a:rPr>
              <a:t>Интерактивный график, отображающий историю активности публикации работ по данной теме, позволяет выбирать документы за определенный (на данном слайде один столбец равен 10 годам) период. </a:t>
            </a:r>
            <a:endParaRPr lang="en-US" altLang="en-US">
              <a:latin typeface="Arial" panose="020B0604020202020204" pitchFamily="34" charset="0"/>
              <a:cs typeface="Arial" panose="020B0604020202020204" pitchFamily="34" charset="0"/>
            </a:endParaRPr>
          </a:p>
          <a:p>
            <a:pPr defTabSz="914400"/>
            <a:endParaRPr lang="en-US"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88F279-C813-4588-83A7-FEFFB28507EB}" type="slidenum">
              <a:rPr lang="en-US" altLang="ru-RU" smtClean="0"/>
              <a:pPr>
                <a:spcBef>
                  <a:spcPct val="0"/>
                </a:spcBef>
              </a:pPr>
              <a:t>19</a:t>
            </a:fld>
            <a:endParaRPr lang="en-US" altLang="ru-RU"/>
          </a:p>
        </p:txBody>
      </p:sp>
    </p:spTree>
    <p:extLst>
      <p:ext uri="{BB962C8B-B14F-4D97-AF65-F5344CB8AC3E}">
        <p14:creationId xmlns:p14="http://schemas.microsoft.com/office/powerpoint/2010/main" val="419915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ru-RU" altLang="en-US">
                <a:latin typeface="Arial" panose="020B0604020202020204" pitchFamily="34" charset="0"/>
                <a:cs typeface="Arial" panose="020B0604020202020204" pitchFamily="34" charset="0"/>
              </a:rPr>
              <a:t>Пример простого поискового запроса.</a:t>
            </a:r>
          </a:p>
          <a:p>
            <a:pPr defTabSz="914400" eaLnBrk="1" hangingPunct="1">
              <a:spcBef>
                <a:spcPct val="0"/>
              </a:spcBef>
            </a:pPr>
            <a:r>
              <a:rPr lang="ru-RU" altLang="en-US">
                <a:latin typeface="Arial" panose="020B0604020202020204" pitchFamily="34" charset="0"/>
                <a:cs typeface="Arial" panose="020B0604020202020204" pitchFamily="34" charset="0"/>
              </a:rPr>
              <a:t>Интерактивный график, отображающий историю активности публикации работ по данной теме, позволяет выбирать документы за определенный (на данном слайде один столбец равен 10 годам) период. </a:t>
            </a:r>
            <a:endParaRPr lang="en-US" altLang="en-US">
              <a:latin typeface="Arial" panose="020B0604020202020204" pitchFamily="34" charset="0"/>
              <a:cs typeface="Arial" panose="020B0604020202020204" pitchFamily="34" charset="0"/>
            </a:endParaRPr>
          </a:p>
          <a:p>
            <a:pPr defTabSz="914400"/>
            <a:endParaRPr lang="en-US" altLang="en-US"/>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77120E-D25F-4778-A691-CF68B4CE269E}" type="slidenum">
              <a:rPr lang="en-US" altLang="ru-RU" smtClean="0">
                <a:solidFill>
                  <a:srgbClr val="000000"/>
                </a:solidFill>
                <a:latin typeface="Calibri" panose="020F0502020204030204" pitchFamily="34" charset="0"/>
              </a:rPr>
              <a:pPr/>
              <a:t>20</a:t>
            </a:fld>
            <a:endParaRPr lang="en-US" altLang="ru-RU">
              <a:solidFill>
                <a:srgbClr val="000000"/>
              </a:solidFill>
              <a:latin typeface="Calibri" panose="020F0502020204030204" pitchFamily="34" charset="0"/>
            </a:endParaRPr>
          </a:p>
        </p:txBody>
      </p:sp>
    </p:spTree>
    <p:extLst>
      <p:ext uri="{BB962C8B-B14F-4D97-AF65-F5344CB8AC3E}">
        <p14:creationId xmlns:p14="http://schemas.microsoft.com/office/powerpoint/2010/main" val="369457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9pPr>
          </a:lstStyle>
          <a:p>
            <a:fld id="{8260DDAC-B84D-4B22-A36D-76E398DDDA7C}" type="slidenum">
              <a:rPr lang="ru-RU" altLang="en-US" smtClean="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t>21</a:t>
            </a:fld>
            <a:endParaRPr lang="ru-RU"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034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eaLnBrk="1" hangingPunct="1">
              <a:spcBef>
                <a:spcPct val="0"/>
              </a:spcBef>
            </a:pPr>
            <a:r>
              <a:rPr lang="ru-RU" altLang="en-US" b="1">
                <a:solidFill>
                  <a:srgbClr val="CC092F"/>
                </a:solidFill>
              </a:rPr>
              <a:t>В дополнение к стандартным поисковым полям (автор, заглавие) предусмотрены дополнительные критерии поиска (например, местонахождение и наименование университета, фамилия научного руководителя) для  получения гарантированно точных результатов. </a:t>
            </a:r>
            <a:endParaRPr lang="en-US" altLang="en-US">
              <a:latin typeface="Arial" panose="020B0604020202020204" pitchFamily="34" charset="0"/>
              <a:cs typeface="Arial" panose="020B0604020202020204" pitchFamily="34" charset="0"/>
            </a:endParaRPr>
          </a:p>
        </p:txBody>
      </p:sp>
      <p:sp>
        <p:nvSpPr>
          <p:cNvPr id="1034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EFECA56-CC2B-4ED6-9683-C7FAF44ACC88}" type="slidenum">
              <a:rPr lang="en-US" altLang="en-US" sz="1200">
                <a:solidFill>
                  <a:srgbClr val="000000"/>
                </a:solidFill>
              </a:rPr>
              <a:pPr algn="r"/>
              <a:t>21</a:t>
            </a:fld>
            <a:endParaRPr lang="en-US" altLang="en-US" sz="1200">
              <a:solidFill>
                <a:srgbClr val="000000"/>
              </a:solidFill>
            </a:endParaRPr>
          </a:p>
        </p:txBody>
      </p:sp>
    </p:spTree>
    <p:extLst>
      <p:ext uri="{BB962C8B-B14F-4D97-AF65-F5344CB8AC3E}">
        <p14:creationId xmlns:p14="http://schemas.microsoft.com/office/powerpoint/2010/main" val="133145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9pPr>
          </a:lstStyle>
          <a:p>
            <a:fld id="{70C5B686-15B8-4EA5-AEFE-755B704C90D4}" type="slidenum">
              <a:rPr lang="ru-RU" altLang="en-US" smtClean="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t>22</a:t>
            </a:fld>
            <a:endParaRPr lang="ru-RU"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054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eaLnBrk="1" hangingPunct="1">
              <a:spcBef>
                <a:spcPct val="0"/>
              </a:spcBef>
            </a:pPr>
            <a:endParaRPr lang="en-US" altLang="en-US">
              <a:latin typeface="Arial" panose="020B0604020202020204" pitchFamily="34" charset="0"/>
              <a:cs typeface="Arial" panose="020B0604020202020204" pitchFamily="34" charset="0"/>
            </a:endParaRPr>
          </a:p>
        </p:txBody>
      </p:sp>
      <p:sp>
        <p:nvSpPr>
          <p:cNvPr id="1054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BB492CF-029E-4D0E-8B71-997CA623927A}" type="slidenum">
              <a:rPr lang="en-US" altLang="en-US" sz="1200">
                <a:solidFill>
                  <a:srgbClr val="000000"/>
                </a:solidFill>
              </a:rPr>
              <a:pPr algn="r"/>
              <a:t>22</a:t>
            </a:fld>
            <a:endParaRPr lang="en-US" altLang="en-US" sz="1200">
              <a:solidFill>
                <a:srgbClr val="000000"/>
              </a:solidFill>
            </a:endParaRPr>
          </a:p>
        </p:txBody>
      </p:sp>
    </p:spTree>
    <p:extLst>
      <p:ext uri="{BB962C8B-B14F-4D97-AF65-F5344CB8AC3E}">
        <p14:creationId xmlns:p14="http://schemas.microsoft.com/office/powerpoint/2010/main" val="219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9pPr>
          </a:lstStyle>
          <a:p>
            <a:fld id="{8ADB67E2-F9CA-42BB-8B06-A11E6342B6F4}" type="slidenum">
              <a:rPr lang="ru-RU" altLang="en-US" smtClean="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t>23</a:t>
            </a:fld>
            <a:endParaRPr lang="ru-RU"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095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eaLnBrk="1" hangingPunct="1">
              <a:spcBef>
                <a:spcPct val="0"/>
              </a:spcBef>
            </a:pPr>
            <a:endParaRPr lang="en-US" altLang="en-US">
              <a:latin typeface="Arial" panose="020B0604020202020204" pitchFamily="34" charset="0"/>
              <a:cs typeface="Arial" panose="020B0604020202020204" pitchFamily="34" charset="0"/>
            </a:endParaRPr>
          </a:p>
        </p:txBody>
      </p:sp>
      <p:sp>
        <p:nvSpPr>
          <p:cNvPr id="1095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4DB2BF33-47D1-4EE7-A44F-094A76879CCF}" type="slidenum">
              <a:rPr lang="en-US" altLang="en-US" sz="1200">
                <a:solidFill>
                  <a:srgbClr val="000000"/>
                </a:solidFill>
              </a:rPr>
              <a:pPr algn="r"/>
              <a:t>23</a:t>
            </a:fld>
            <a:endParaRPr lang="en-US" altLang="en-US" sz="1200">
              <a:solidFill>
                <a:srgbClr val="000000"/>
              </a:solidFill>
            </a:endParaRPr>
          </a:p>
        </p:txBody>
      </p:sp>
    </p:spTree>
    <p:extLst>
      <p:ext uri="{BB962C8B-B14F-4D97-AF65-F5344CB8AC3E}">
        <p14:creationId xmlns:p14="http://schemas.microsoft.com/office/powerpoint/2010/main" val="59273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cs typeface="Arial" panose="020B0604020202020204" pitchFamily="34" charset="0"/>
              </a:defRPr>
            </a:lvl9pPr>
          </a:lstStyle>
          <a:p>
            <a:fld id="{EA1A565E-CBD1-44AE-B694-A71DC7E4727C}" type="slidenum">
              <a:rPr lang="ru-RU" altLang="en-US" smtClean="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t>24</a:t>
            </a:fld>
            <a:endParaRPr lang="ru-RU"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116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eaLnBrk="1" hangingPunct="1">
              <a:spcBef>
                <a:spcPct val="0"/>
              </a:spcBef>
            </a:pPr>
            <a:endParaRPr lang="en-US" altLang="en-US">
              <a:latin typeface="Arial" panose="020B0604020202020204" pitchFamily="34" charset="0"/>
              <a:cs typeface="Arial" panose="020B0604020202020204" pitchFamily="34" charset="0"/>
            </a:endParaRPr>
          </a:p>
        </p:txBody>
      </p:sp>
      <p:sp>
        <p:nvSpPr>
          <p:cNvPr id="1116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A1DE532-9606-4CDD-A022-B9D6A6E349DC}" type="slidenum">
              <a:rPr lang="en-US" altLang="en-US" sz="1200">
                <a:solidFill>
                  <a:srgbClr val="000000"/>
                </a:solidFill>
              </a:rPr>
              <a:pPr algn="r"/>
              <a:t>24</a:t>
            </a:fld>
            <a:endParaRPr lang="en-US" altLang="en-US" sz="1200">
              <a:solidFill>
                <a:srgbClr val="000000"/>
              </a:solidFill>
            </a:endParaRPr>
          </a:p>
        </p:txBody>
      </p:sp>
    </p:spTree>
    <p:extLst>
      <p:ext uri="{BB962C8B-B14F-4D97-AF65-F5344CB8AC3E}">
        <p14:creationId xmlns:p14="http://schemas.microsoft.com/office/powerpoint/2010/main" val="255082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49415" indent="-349415">
              <a:spcBef>
                <a:spcPts val="510"/>
              </a:spcBef>
              <a:buFont typeface="Arial" charset="0"/>
              <a:buChar char="•"/>
              <a:defRPr/>
            </a:pPr>
            <a:r>
              <a:rPr lang="en-US" kern="0" dirty="0"/>
              <a:t>Preserve Cultural Heritage</a:t>
            </a:r>
            <a:endParaRPr lang="en-US" sz="1400" kern="0" dirty="0"/>
          </a:p>
          <a:p>
            <a:pPr marL="349415" indent="-349415">
              <a:spcBef>
                <a:spcPts val="510"/>
              </a:spcBef>
              <a:buFont typeface="Arial" charset="0"/>
              <a:buChar char="•"/>
              <a:defRPr/>
            </a:pPr>
            <a:r>
              <a:rPr lang="en-US" kern="0" dirty="0"/>
              <a:t>Preserve &amp; Disseminate the Scholarly Record</a:t>
            </a:r>
          </a:p>
          <a:p>
            <a:pPr>
              <a:defRPr/>
            </a:pPr>
            <a:r>
              <a:rPr lang="en-US" dirty="0">
                <a:latin typeface="Arial" charset="0"/>
                <a:cs typeface="Arial" charset="0"/>
                <a:sym typeface="Arial" charset="0"/>
              </a:rPr>
              <a:t>ARL recognizes UMI as Publisher of Record for all US dissertations</a:t>
            </a:r>
          </a:p>
          <a:p>
            <a:pPr>
              <a:defRPr/>
            </a:pPr>
            <a:endParaRPr lang="en-US" dirty="0"/>
          </a:p>
        </p:txBody>
      </p:sp>
      <p:sp>
        <p:nvSpPr>
          <p:cNvPr id="160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defTabSz="465887" fontAlgn="base">
              <a:spcBef>
                <a:spcPct val="0"/>
              </a:spcBef>
              <a:spcAft>
                <a:spcPct val="0"/>
              </a:spcAft>
              <a:defRPr>
                <a:solidFill>
                  <a:schemeClr val="tx1"/>
                </a:solidFill>
                <a:latin typeface="Arial" pitchFamily="34" charset="0"/>
              </a:defRPr>
            </a:lvl6pPr>
            <a:lvl7pPr marL="3028264" indent="-232943" defTabSz="465887" fontAlgn="base">
              <a:spcBef>
                <a:spcPct val="0"/>
              </a:spcBef>
              <a:spcAft>
                <a:spcPct val="0"/>
              </a:spcAft>
              <a:defRPr>
                <a:solidFill>
                  <a:schemeClr val="tx1"/>
                </a:solidFill>
                <a:latin typeface="Arial" pitchFamily="34" charset="0"/>
              </a:defRPr>
            </a:lvl7pPr>
            <a:lvl8pPr marL="3494151" indent="-232943" defTabSz="465887" fontAlgn="base">
              <a:spcBef>
                <a:spcPct val="0"/>
              </a:spcBef>
              <a:spcAft>
                <a:spcPct val="0"/>
              </a:spcAft>
              <a:defRPr>
                <a:solidFill>
                  <a:schemeClr val="tx1"/>
                </a:solidFill>
                <a:latin typeface="Arial" pitchFamily="34" charset="0"/>
              </a:defRPr>
            </a:lvl8pPr>
            <a:lvl9pPr marL="3960038" indent="-232943" defTabSz="465887"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9DA8419-9A6D-4EA3-AF95-7A9A20612DAF}" type="slidenum">
              <a:rPr lang="en-US" altLang="en-US" smtClean="0">
                <a:ea typeface="ＭＳ Ｐゴシック" pitchFamily="34" charset="-128"/>
              </a:rPr>
              <a:pPr eaLnBrk="0" fontAlgn="base" hangingPunct="0">
                <a:spcBef>
                  <a:spcPct val="0"/>
                </a:spcBef>
                <a:spcAft>
                  <a:spcPct val="0"/>
                </a:spcAft>
                <a:defRPr/>
              </a:pPr>
              <a:t>2</a:t>
            </a:fld>
            <a:endParaRPr lang="en-US" altLang="en-US">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xfrm>
            <a:off x="1144588" y="685800"/>
            <a:ext cx="456247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defTabSz="449263" eaLnBrk="1" hangingPunct="1">
              <a:spcBef>
                <a:spcPct val="0"/>
              </a:spcBef>
            </a:pPr>
            <a:r>
              <a:rPr lang="ru-RU" altLang="en-US"/>
              <a:t>Предусмотрен перевод аннотации диссертации на русской язык. Перевод машинный, но как правило этого бывает достаточно, что на уровне аннотации понять, соответствует ли диссертация теме Вашего исследования и имеет ли смысл заниматься изучением полного текста.</a:t>
            </a:r>
          </a:p>
        </p:txBody>
      </p:sp>
    </p:spTree>
    <p:extLst>
      <p:ext uri="{BB962C8B-B14F-4D97-AF65-F5344CB8AC3E}">
        <p14:creationId xmlns:p14="http://schemas.microsoft.com/office/powerpoint/2010/main" val="189307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ru-RU" altLang="ru-RU"/>
              <a:t>при нажатии на «Цитировать» автоматически формируется библиографическое описание, которое можно просто скопировать и добавить в свой список литературы, изменить формат (выбрать нужный из списка), отправить по электронной почте.</a:t>
            </a: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44DC5C-2820-4F35-BF66-01FBDEA60145}" type="slidenum">
              <a:rPr lang="en-US" altLang="ru-RU" smtClean="0">
                <a:solidFill>
                  <a:srgbClr val="000000"/>
                </a:solidFill>
                <a:latin typeface="Calibri" panose="020F0502020204030204" pitchFamily="34" charset="0"/>
              </a:rPr>
              <a:pPr/>
              <a:t>26</a:t>
            </a:fld>
            <a:endParaRPr lang="en-US" altLang="ru-RU">
              <a:solidFill>
                <a:srgbClr val="000000"/>
              </a:solidFill>
              <a:latin typeface="Calibri" panose="020F0502020204030204" pitchFamily="34" charset="0"/>
            </a:endParaRPr>
          </a:p>
        </p:txBody>
      </p:sp>
    </p:spTree>
    <p:extLst>
      <p:ext uri="{BB962C8B-B14F-4D97-AF65-F5344CB8AC3E}">
        <p14:creationId xmlns:p14="http://schemas.microsoft.com/office/powerpoint/2010/main" val="197587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ru-RU" altLang="ru-RU"/>
              <a:t>Информация о цитировании – сколько раз на данную работу ссылались в других диссертациях, размещенных в данной БД.</a:t>
            </a:r>
            <a:endParaRPr lang="en-US" altLang="en-US"/>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12394C-513E-4EEA-8182-D1197C1610D3}" type="slidenum">
              <a:rPr lang="en-US" altLang="ru-RU" smtClean="0">
                <a:solidFill>
                  <a:srgbClr val="000000"/>
                </a:solidFill>
                <a:latin typeface="Calibri" panose="020F0502020204030204" pitchFamily="34" charset="0"/>
              </a:rPr>
              <a:pPr/>
              <a:t>27</a:t>
            </a:fld>
            <a:endParaRPr lang="en-US" altLang="ru-RU">
              <a:solidFill>
                <a:srgbClr val="000000"/>
              </a:solidFill>
              <a:latin typeface="Calibri" panose="020F0502020204030204" pitchFamily="34" charset="0"/>
            </a:endParaRPr>
          </a:p>
        </p:txBody>
      </p:sp>
    </p:spTree>
    <p:extLst>
      <p:ext uri="{BB962C8B-B14F-4D97-AF65-F5344CB8AC3E}">
        <p14:creationId xmlns:p14="http://schemas.microsoft.com/office/powerpoint/2010/main" val="109646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43AC3D9-0A96-4A59-A3E5-32DB771D6F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BBAFDF28-19EC-474F-AE3B-3EA64920FA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82948" name="Slide Number Placeholder 3">
            <a:extLst>
              <a:ext uri="{FF2B5EF4-FFF2-40B4-BE49-F238E27FC236}">
                <a16:creationId xmlns:a16="http://schemas.microsoft.com/office/drawing/2014/main" id="{DD8DC16C-CE15-45D0-AA47-505B10E922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184D5-2F13-40B0-97A8-9AAA2CA18F56}" type="slidenum">
              <a:rPr lang="en-GB" altLang="ru-RU" smtClean="0"/>
              <a:pPr>
                <a:spcBef>
                  <a:spcPct val="0"/>
                </a:spcBef>
              </a:pPr>
              <a:t>28</a:t>
            </a:fld>
            <a:endParaRPr lang="en-GB" altLang="ru-RU"/>
          </a:p>
        </p:txBody>
      </p:sp>
    </p:spTree>
    <p:extLst>
      <p:ext uri="{BB962C8B-B14F-4D97-AF65-F5344CB8AC3E}">
        <p14:creationId xmlns:p14="http://schemas.microsoft.com/office/powerpoint/2010/main" val="4211400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37A85A9-13FB-4937-B598-B1C16F67B8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534890ED-FF28-43BE-8207-73C52ADA25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84996" name="Slide Number Placeholder 3">
            <a:extLst>
              <a:ext uri="{FF2B5EF4-FFF2-40B4-BE49-F238E27FC236}">
                <a16:creationId xmlns:a16="http://schemas.microsoft.com/office/drawing/2014/main" id="{C54F59A6-A089-44AE-9379-EBF747498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4FA0A1-866F-435D-9C4C-DB9C1D0428FC}" type="slidenum">
              <a:rPr lang="en-GB" altLang="ru-RU" smtClean="0"/>
              <a:pPr>
                <a:spcBef>
                  <a:spcPct val="0"/>
                </a:spcBef>
              </a:pPr>
              <a:t>29</a:t>
            </a:fld>
            <a:endParaRPr lang="en-GB" altLang="ru-RU"/>
          </a:p>
        </p:txBody>
      </p:sp>
    </p:spTree>
    <p:extLst>
      <p:ext uri="{BB962C8B-B14F-4D97-AF65-F5344CB8AC3E}">
        <p14:creationId xmlns:p14="http://schemas.microsoft.com/office/powerpoint/2010/main" val="188208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64766F6-50CA-4342-A071-840335D5F64D}" type="slidenum">
              <a:rPr lang="en-US" altLang="en-US" smtClean="0"/>
              <a:pPr/>
              <a:t>30</a:t>
            </a:fld>
            <a:endParaRPr lang="en-US" altLang="en-US"/>
          </a:p>
        </p:txBody>
      </p:sp>
    </p:spTree>
    <p:extLst>
      <p:ext uri="{BB962C8B-B14F-4D97-AF65-F5344CB8AC3E}">
        <p14:creationId xmlns:p14="http://schemas.microsoft.com/office/powerpoint/2010/main" val="2573662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7BD4AD-3CE1-42D6-A3AB-479F975ECB2C}" type="slidenum">
              <a:rPr lang="en-US" altLang="ru-RU" smtClean="0">
                <a:ea typeface="ＭＳ Ｐゴシック" panose="020B0600070205080204" pitchFamily="34" charset="-128"/>
              </a:rPr>
              <a:pPr>
                <a:spcBef>
                  <a:spcPct val="0"/>
                </a:spcBef>
              </a:pPr>
              <a:t>31</a:t>
            </a:fld>
            <a:endParaRPr lang="en-US" altLang="ru-RU">
              <a:ea typeface="ＭＳ Ｐゴシック" panose="020B0600070205080204" pitchFamily="34" charset="-128"/>
            </a:endParaRPr>
          </a:p>
        </p:txBody>
      </p:sp>
    </p:spTree>
    <p:extLst>
      <p:ext uri="{BB962C8B-B14F-4D97-AF65-F5344CB8AC3E}">
        <p14:creationId xmlns:p14="http://schemas.microsoft.com/office/powerpoint/2010/main" val="1388553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C89F43-5C55-4A19-828F-4CD232BDCAC2}" type="slidenum">
              <a:rPr lang="en-US" altLang="en-US" smtClean="0">
                <a:ea typeface="ＭＳ Ｐゴシック" panose="020B0600070205080204" pitchFamily="34" charset="-128"/>
              </a:rPr>
              <a:pPr>
                <a:spcBef>
                  <a:spcPct val="0"/>
                </a:spcBef>
              </a:pPr>
              <a:t>32</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6751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ru-RU"/>
              <a:t>Recent example from Lomonosov MGU</a:t>
            </a:r>
            <a:endParaRPr lang="en-US" altLang="ru-RU"/>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620A8D-2529-44C5-BE3F-19D903AD9CD5}" type="slidenum">
              <a:rPr lang="en-US" altLang="ru-RU" smtClean="0">
                <a:latin typeface="Calibri" panose="020F0502020204030204" pitchFamily="34" charset="0"/>
              </a:rPr>
              <a:pPr/>
              <a:t>36</a:t>
            </a:fld>
            <a:endParaRPr lang="en-US" altLang="ru-RU">
              <a:latin typeface="Calibri" panose="020F0502020204030204" pitchFamily="34" charset="0"/>
            </a:endParaRPr>
          </a:p>
        </p:txBody>
      </p:sp>
    </p:spTree>
    <p:extLst>
      <p:ext uri="{BB962C8B-B14F-4D97-AF65-F5344CB8AC3E}">
        <p14:creationId xmlns:p14="http://schemas.microsoft.com/office/powerpoint/2010/main" val="1130564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E89B34-1362-4221-8969-E23E8BC2BFA8}" type="slidenum">
              <a:rPr lang="en-US" altLang="ru-RU" smtClean="0">
                <a:latin typeface="Calibri" panose="020F0502020204030204" pitchFamily="34" charset="0"/>
              </a:rPr>
              <a:pPr/>
              <a:t>37</a:t>
            </a:fld>
            <a:endParaRPr lang="en-US" altLang="ru-RU">
              <a:latin typeface="Calibri" panose="020F0502020204030204" pitchFamily="34" charset="0"/>
            </a:endParaRPr>
          </a:p>
        </p:txBody>
      </p:sp>
    </p:spTree>
    <p:extLst>
      <p:ext uri="{BB962C8B-B14F-4D97-AF65-F5344CB8AC3E}">
        <p14:creationId xmlns:p14="http://schemas.microsoft.com/office/powerpoint/2010/main" val="174481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70C0"/>
                </a:solidFill>
                <a:ea typeface="ＭＳ Ｐゴシック" panose="020B0600070205080204" pitchFamily="34" charset="-128"/>
              </a:rPr>
              <a:t>Here are the key market segments we serve.  Our ultimate goal is to provide users in these segments with information in any format, in any place, and at any time that they prefer.</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F8FE94E-E79C-4F03-A021-C0DFED6C5ED8}" type="slidenum">
              <a:rPr lang="en-US" altLang="en-US" smtClean="0">
                <a:latin typeface="Arial" panose="020B0604020202020204" pitchFamily="34" charset="0"/>
                <a:ea typeface="ＭＳ Ｐゴシック" panose="020B0600070205080204" pitchFamily="34" charset="-128"/>
              </a:rPr>
              <a:pPr eaLnBrk="0" hangingPunct="0">
                <a:spcBef>
                  <a:spcPct val="0"/>
                </a:spcBef>
              </a:pPr>
              <a:t>4</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197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rPr>
              <a:t>ProQuest employs a full-time editorial team of subject matter experts that manage intake of dissertations content, verifying that metadata supplied by authors adheres to our strict quality standards and increasing searchability and discoverability by adding appropriate subject terms from ProQuest’s controlled vocabulary. The team reviews every author-supplied abstract and supplements author keywords with additional terms that aid in exposing their work to the widest possible audience.</a:t>
            </a:r>
          </a:p>
          <a:p>
            <a:endParaRPr lang="en-US" altLang="en-US"/>
          </a:p>
          <a:p>
            <a:endParaRPr lang="en-IN" altLang="en-US"/>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CD0B8E-AF9F-4A1C-ACDE-3354EC849D89}" type="slidenum">
              <a:rPr lang="en-GB" altLang="ru-RU" smtClean="0"/>
              <a:pPr>
                <a:spcBef>
                  <a:spcPct val="0"/>
                </a:spcBef>
              </a:pPr>
              <a:t>38</a:t>
            </a:fld>
            <a:endParaRPr lang="en-GB" altLang="ru-RU"/>
          </a:p>
        </p:txBody>
      </p:sp>
    </p:spTree>
    <p:extLst>
      <p:ext uri="{BB962C8B-B14F-4D97-AF65-F5344CB8AC3E}">
        <p14:creationId xmlns:p14="http://schemas.microsoft.com/office/powerpoint/2010/main" val="3512566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41D9EC-9297-47B1-9576-8932F6C073E4}" type="slidenum">
              <a:rPr lang="en-US" altLang="ru-RU" smtClean="0">
                <a:ea typeface="ＭＳ Ｐゴシック" panose="020B0600070205080204" pitchFamily="34" charset="-128"/>
              </a:rPr>
              <a:pPr>
                <a:spcBef>
                  <a:spcPct val="0"/>
                </a:spcBef>
              </a:pPr>
              <a:t>42</a:t>
            </a:fld>
            <a:endParaRPr lang="en-US" altLang="ru-RU">
              <a:ea typeface="ＭＳ Ｐゴシック" panose="020B0600070205080204" pitchFamily="34" charset="-128"/>
            </a:endParaRPr>
          </a:p>
        </p:txBody>
      </p:sp>
    </p:spTree>
    <p:extLst>
      <p:ext uri="{BB962C8B-B14F-4D97-AF65-F5344CB8AC3E}">
        <p14:creationId xmlns:p14="http://schemas.microsoft.com/office/powerpoint/2010/main" val="1114937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43</a:t>
            </a:fld>
            <a:endParaRPr lang="en-US"/>
          </a:p>
        </p:txBody>
      </p:sp>
    </p:spTree>
    <p:extLst>
      <p:ext uri="{BB962C8B-B14F-4D97-AF65-F5344CB8AC3E}">
        <p14:creationId xmlns:p14="http://schemas.microsoft.com/office/powerpoint/2010/main" val="226412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2018D33-9B86-474C-AAA9-C60A3E15D616}" type="slidenum">
              <a:rPr lang="en-US" smtClean="0"/>
              <a:t>44</a:t>
            </a:fld>
            <a:endParaRPr lang="en-US"/>
          </a:p>
        </p:txBody>
      </p:sp>
    </p:spTree>
    <p:extLst>
      <p:ext uri="{BB962C8B-B14F-4D97-AF65-F5344CB8AC3E}">
        <p14:creationId xmlns:p14="http://schemas.microsoft.com/office/powerpoint/2010/main" val="3651334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62018D33-9B86-474C-AAA9-C60A3E15D616}" type="slidenum">
              <a:rPr lang="en-US" smtClean="0"/>
              <a:t>45</a:t>
            </a:fld>
            <a:endParaRPr lang="en-US"/>
          </a:p>
        </p:txBody>
      </p:sp>
    </p:spTree>
    <p:extLst>
      <p:ext uri="{BB962C8B-B14F-4D97-AF65-F5344CB8AC3E}">
        <p14:creationId xmlns:p14="http://schemas.microsoft.com/office/powerpoint/2010/main" val="1692936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48F739F7-1B42-4CF3-8D54-05AED216AE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3FF18BC4-145B-4A80-AAB5-B853679CA4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Here is the home page of the new ProQuest Ebook Central. You see that the search bar is very prominent, as it should be. You can also see that we’re orienting the patron to what they have available to them: this is a resource for ebooks providing breadth and depth of authoritative content. </a:t>
            </a:r>
          </a:p>
          <a:p>
            <a:endParaRPr lang="en-US" altLang="ru-RU"/>
          </a:p>
          <a:p>
            <a:r>
              <a:rPr lang="en-US" altLang="ru-RU"/>
              <a:t>In the middle left you’ll see we’ve reserved a large box for you, the library. You’ll be able to upload both your full color library or institution logo, as well as insert whatever custom text or links you’d like (we provide default text you can use, or change). This is entered via the LibCentral interface by you, so you can change and update it at a moment’s notice, without having to wait for technical resources. On other key pages of the interface we provide you with the ability to insert up to 6 web links of your choosing in the sub-navigation bar—I’ll show you that in just a moment.</a:t>
            </a:r>
          </a:p>
          <a:p>
            <a:endParaRPr lang="en-US" altLang="ru-RU"/>
          </a:p>
          <a:p>
            <a:r>
              <a:rPr lang="en-US" altLang="ru-RU"/>
              <a:t>I also want to point out the carousel at the bottom—when a patron is logged in, we’ll display their most recently viewed books from either this logged in session, or prior logged in sessions. If your patron has not logged in, we instead show “Featured Titles.”  </a:t>
            </a:r>
          </a:p>
          <a:p>
            <a:endParaRPr lang="en-US" altLang="ru-RU"/>
          </a:p>
          <a:p>
            <a:r>
              <a:rPr lang="en-US" altLang="ru-RU"/>
              <a:t>You have choice as to whether you want patrons to login before reaching this home page, or whether you’ll enable them to search, see results, and read books on campus via IP authentication only.</a:t>
            </a:r>
          </a:p>
          <a:p>
            <a:endParaRPr lang="en-US" altLang="ru-RU"/>
          </a:p>
          <a:p>
            <a:r>
              <a:rPr lang="en-US" altLang="ru-RU"/>
              <a:t>Back to “Featured Titles” for a moment; for the user that hasn’t logged in, what we’ll display there are titles most recently purchased by you, or most recently added to your subscription, if you have one. </a:t>
            </a:r>
          </a:p>
        </p:txBody>
      </p:sp>
      <p:sp>
        <p:nvSpPr>
          <p:cNvPr id="90116" name="Slide Number Placeholder 3">
            <a:extLst>
              <a:ext uri="{FF2B5EF4-FFF2-40B4-BE49-F238E27FC236}">
                <a16:creationId xmlns:a16="http://schemas.microsoft.com/office/drawing/2014/main" id="{C525F111-58EB-49D9-9ADA-6273C53647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8980C8-70D2-4E3F-9BCA-58367E7D28BB}" type="slidenum">
              <a:rPr lang="en-US" altLang="ru-RU" smtClean="0">
                <a:latin typeface="Calibri" panose="020F0502020204030204" pitchFamily="34" charset="0"/>
              </a:rPr>
              <a:pPr/>
              <a:t>48</a:t>
            </a:fld>
            <a:endParaRPr lang="en-US" altLang="ru-RU">
              <a:latin typeface="Calibri" panose="020F0502020204030204" pitchFamily="34" charset="0"/>
            </a:endParaRPr>
          </a:p>
        </p:txBody>
      </p:sp>
    </p:spTree>
    <p:extLst>
      <p:ext uri="{BB962C8B-B14F-4D97-AF65-F5344CB8AC3E}">
        <p14:creationId xmlns:p14="http://schemas.microsoft.com/office/powerpoint/2010/main" val="343871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4B35EA6F-4338-41C4-AAC2-C846E36623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903BEF30-654D-47AD-A355-C0D1B30C33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Here, the user has chosen to narrow by Subject, to only Engineering, and their results have gone from 34 to 23. Of course it’s very easy to select additional filters, while having visibility via the counts as to how this will further limit their results. It’s also easy to clear just one filter by choosing the appropriate X in the “Your refinements” section, or to select “clear” to get back to the original results list.</a:t>
            </a:r>
          </a:p>
          <a:p>
            <a:endParaRPr lang="en-US" altLang="ru-RU"/>
          </a:p>
          <a:p>
            <a:r>
              <a:rPr lang="en-US" altLang="ru-RU"/>
              <a:t>Looking at the icons to the right of each book, the user can do a Full Download, Read Online, see the Table of Contents and more (the book Detail page) and Add to Bookshelf. If Full Download is not available for the book, that icon is hidden, as you can see in the 2</a:t>
            </a:r>
            <a:r>
              <a:rPr lang="en-US" altLang="ru-RU" baseline="30000"/>
              <a:t>nd</a:t>
            </a:r>
            <a:r>
              <a:rPr lang="en-US" altLang="ru-RU"/>
              <a:t> book example. </a:t>
            </a:r>
          </a:p>
          <a:p>
            <a:endParaRPr lang="en-US" altLang="ru-RU"/>
          </a:p>
          <a:p>
            <a:r>
              <a:rPr lang="en-US" altLang="ru-RU"/>
              <a:t>You’ll also notice a new designator at the bottom of each book listing—the first book has a green light with the words “Available”. The second book is mediated, and so it has a yellow light and says “Available on Request.”</a:t>
            </a:r>
          </a:p>
          <a:p>
            <a:endParaRPr lang="en-US" altLang="ru-RU"/>
          </a:p>
          <a:p>
            <a:r>
              <a:rPr lang="en-US" altLang="ru-RU"/>
              <a:t>Typically what we see in user testing is that users looking at search results, quickly choose a book by clicking on the book’s title to learn more, which leads them to the book’s Detail page. So let’s take a look at the Detail page for the first book.</a:t>
            </a:r>
          </a:p>
          <a:p>
            <a:endParaRPr lang="en-US" altLang="ru-RU"/>
          </a:p>
          <a:p>
            <a:r>
              <a:rPr lang="en-US" altLang="ru-RU" b="1"/>
              <a:t>[Note to demoers:</a:t>
            </a:r>
          </a:p>
          <a:p>
            <a:r>
              <a:rPr lang="en-US" altLang="ru-RU" b="1"/>
              <a:t>If asked about filters logic:</a:t>
            </a:r>
          </a:p>
          <a:p>
            <a:r>
              <a:rPr lang="en-US" altLang="ru-RU"/>
              <a:t>It is an “AND” between categories of filters; so for example, if “2014” from Year Published, and “Engineering” were both selected, the results would show only those books that are classified as Engineering and were published in 2014. Within a single category, it is an OR. So for example, if for Subject both Engineering and Science were selected, then the results would contain books that were either classified as Engineering, or Science or both.</a:t>
            </a:r>
          </a:p>
          <a:p>
            <a:endParaRPr lang="en-US" altLang="ru-RU"/>
          </a:p>
          <a:p>
            <a:r>
              <a:rPr lang="en-US" altLang="ru-RU" b="1"/>
              <a:t>If they question the logic:</a:t>
            </a:r>
            <a:r>
              <a:rPr lang="en-US" altLang="ru-RU"/>
              <a:t> </a:t>
            </a:r>
          </a:p>
          <a:p>
            <a:r>
              <a:rPr lang="en-US" altLang="ru-RU"/>
              <a:t>Before finalizing on our approach, we conducted research on the best practices we found on frequently used consumer web sites for search filters, and this is what we found the behavior to consistently be, so we are confident this will be what our typical users expect. If for some reason a user wants to do an “AND” within a single category—for example, only wanting books that are classified as both Engineering and Science, they can do so on the Advanced Search page.]</a:t>
            </a:r>
          </a:p>
          <a:p>
            <a:endParaRPr lang="de-DE" altLang="ru-RU"/>
          </a:p>
          <a:p>
            <a:r>
              <a:rPr lang="en-US" altLang="ru-RU"/>
              <a:t>Icons: the first one is download, second is view that book in the Reader, third is view table of contents and fourth is add the book to the bookshelf.</a:t>
            </a:r>
          </a:p>
          <a:p>
            <a:r>
              <a:rPr lang="en-US" altLang="ru-RU"/>
              <a:t> </a:t>
            </a:r>
          </a:p>
          <a:p>
            <a:endParaRPr lang="en-US" altLang="ru-RU"/>
          </a:p>
        </p:txBody>
      </p:sp>
      <p:sp>
        <p:nvSpPr>
          <p:cNvPr id="92164" name="Slide Number Placeholder 3">
            <a:extLst>
              <a:ext uri="{FF2B5EF4-FFF2-40B4-BE49-F238E27FC236}">
                <a16:creationId xmlns:a16="http://schemas.microsoft.com/office/drawing/2014/main" id="{3BD2C82A-5223-46EA-933E-46F910AF7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4DBB45-514E-4472-8752-02C6A94B2AD9}" type="slidenum">
              <a:rPr lang="en-US" altLang="ru-RU" smtClean="0">
                <a:latin typeface="Calibri" panose="020F0502020204030204" pitchFamily="34" charset="0"/>
              </a:rPr>
              <a:pPr/>
              <a:t>49</a:t>
            </a:fld>
            <a:endParaRPr lang="en-US" altLang="ru-RU">
              <a:latin typeface="Calibri" panose="020F0502020204030204" pitchFamily="34" charset="0"/>
            </a:endParaRPr>
          </a:p>
        </p:txBody>
      </p:sp>
    </p:spTree>
    <p:extLst>
      <p:ext uri="{BB962C8B-B14F-4D97-AF65-F5344CB8AC3E}">
        <p14:creationId xmlns:p14="http://schemas.microsoft.com/office/powerpoint/2010/main" val="82946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F18D0B1-94BC-4A4D-8CA7-7128A39ED3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8A0F2D37-2A44-4177-BB83-96BEB85DFF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This page may look familiar to you if you are a current ebrary customer, as it was introduced as part of our launch of the new ebrary Reader last year. With Ebook Central we’ve enhanced it to include:</a:t>
            </a:r>
          </a:p>
          <a:p>
            <a:pPr>
              <a:buFontTx/>
              <a:buChar char="•"/>
            </a:pPr>
            <a:r>
              <a:rPr lang="en-US" altLang="ru-RU"/>
              <a:t>support for the Non-Linear access model</a:t>
            </a:r>
          </a:p>
          <a:p>
            <a:pPr>
              <a:buFontTx/>
              <a:buChar char="•"/>
            </a:pPr>
            <a:r>
              <a:rPr lang="en-US" altLang="ru-RU"/>
              <a:t>a new “Description” tab* to the right of the Table of Contents, that displays the Description of the book, when supplied by the publisher</a:t>
            </a:r>
          </a:p>
          <a:p>
            <a:pPr>
              <a:buFontTx/>
              <a:buChar char="•"/>
            </a:pPr>
            <a:r>
              <a:rPr lang="en-US" altLang="ru-RU"/>
              <a:t>support for searching on and displaying up to 10 contributors (you can see in this example there are 3 authors) </a:t>
            </a:r>
          </a:p>
          <a:p>
            <a:pPr>
              <a:buFontTx/>
              <a:buChar char="•"/>
            </a:pPr>
            <a:r>
              <a:rPr lang="en-US" altLang="ru-RU"/>
              <a:t>Listing of (and Advanced searching on) Series</a:t>
            </a:r>
          </a:p>
          <a:p>
            <a:pPr>
              <a:buFontTx/>
              <a:buChar char="•"/>
            </a:pPr>
            <a:r>
              <a:rPr lang="en-US" altLang="ru-RU"/>
              <a:t>Listing of the edition, if second or subsequent</a:t>
            </a:r>
          </a:p>
          <a:p>
            <a:pPr>
              <a:buFontTx/>
              <a:buChar char="•"/>
            </a:pPr>
            <a:endParaRPr lang="en-US" altLang="ru-RU"/>
          </a:p>
          <a:p>
            <a:r>
              <a:rPr lang="en-US" altLang="ru-RU"/>
              <a:t>Now let’s take a look at some enhancements to Full Download</a:t>
            </a:r>
          </a:p>
          <a:p>
            <a:pPr>
              <a:buFontTx/>
              <a:buChar char="•"/>
            </a:pPr>
            <a:endParaRPr lang="en-US" altLang="ru-RU"/>
          </a:p>
          <a:p>
            <a:r>
              <a:rPr lang="en-US" altLang="ru-RU" b="1"/>
              <a:t>[*Note to demoers: </a:t>
            </a:r>
            <a:r>
              <a:rPr lang="en-US" altLang="ru-RU"/>
              <a:t>we don’t yet have exact stats on what % of the time we’ll have Description. The majority of EBL books do, which is encouraging, and publishers are incented to provide Description given we search it and their books are more likely to turn up in search results when a description is provided. When we have all content ingested for Ebook Central (consolidated across ebrary and EBL content) we’ll take a look at what % have Description.]</a:t>
            </a:r>
          </a:p>
        </p:txBody>
      </p:sp>
      <p:sp>
        <p:nvSpPr>
          <p:cNvPr id="94212" name="Slide Number Placeholder 3">
            <a:extLst>
              <a:ext uri="{FF2B5EF4-FFF2-40B4-BE49-F238E27FC236}">
                <a16:creationId xmlns:a16="http://schemas.microsoft.com/office/drawing/2014/main" id="{A26AD3CC-FF45-48F2-B6F0-9FFAB6F252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35ECC2-CAFC-4673-804F-78433156F66C}" type="slidenum">
              <a:rPr lang="en-US" altLang="ru-RU" smtClean="0">
                <a:latin typeface="Calibri" panose="020F0502020204030204" pitchFamily="34" charset="0"/>
              </a:rPr>
              <a:pPr/>
              <a:t>50</a:t>
            </a:fld>
            <a:endParaRPr lang="en-US" altLang="ru-RU">
              <a:latin typeface="Calibri" panose="020F0502020204030204" pitchFamily="34" charset="0"/>
            </a:endParaRPr>
          </a:p>
        </p:txBody>
      </p:sp>
    </p:spTree>
    <p:extLst>
      <p:ext uri="{BB962C8B-B14F-4D97-AF65-F5344CB8AC3E}">
        <p14:creationId xmlns:p14="http://schemas.microsoft.com/office/powerpoint/2010/main" val="3928167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93DAAF4-540C-4207-B047-1CFD899E9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5AE08766-A3C7-4144-A992-93C3F306B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Here we are in the ProQuest Ebook Central Reader, which is based upon our ebrary Reader launched to rave reviews last Autumn, with additional features added in for the integrated platform of ebrary and EBL. </a:t>
            </a:r>
          </a:p>
          <a:p>
            <a:endParaRPr lang="en-US" altLang="ru-RU"/>
          </a:p>
          <a:p>
            <a:r>
              <a:rPr lang="en-US" altLang="ru-RU"/>
              <a:t>The Reader opens by default to show the Table of Contents in the left-hand side panel, as we know how researchers gravitate to the TOC first to help them assess whether the book is a fit for their research. And the popular “Search within book” feature is prominently displayed as we know this is a benefit researchers have when searching through ebooks as opposed to print books.</a:t>
            </a:r>
          </a:p>
        </p:txBody>
      </p:sp>
      <p:sp>
        <p:nvSpPr>
          <p:cNvPr id="96260" name="Slide Number Placeholder 3">
            <a:extLst>
              <a:ext uri="{FF2B5EF4-FFF2-40B4-BE49-F238E27FC236}">
                <a16:creationId xmlns:a16="http://schemas.microsoft.com/office/drawing/2014/main" id="{BC980504-5F4D-4E56-B126-A6175388C1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532BA9-B530-4854-BDAA-67662F268223}" type="slidenum">
              <a:rPr lang="en-US" altLang="ru-RU" smtClean="0">
                <a:latin typeface="Calibri" panose="020F0502020204030204" pitchFamily="34" charset="0"/>
              </a:rPr>
              <a:pPr/>
              <a:t>51</a:t>
            </a:fld>
            <a:endParaRPr lang="en-US" altLang="ru-RU">
              <a:latin typeface="Calibri" panose="020F0502020204030204" pitchFamily="34" charset="0"/>
            </a:endParaRPr>
          </a:p>
        </p:txBody>
      </p:sp>
    </p:spTree>
    <p:extLst>
      <p:ext uri="{BB962C8B-B14F-4D97-AF65-F5344CB8AC3E}">
        <p14:creationId xmlns:p14="http://schemas.microsoft.com/office/powerpoint/2010/main" val="543525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D7551049-C8BB-4A92-BE0B-0CBF980747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0C1248F-83F0-43FE-BCDD-B01278508105}"/>
              </a:ext>
            </a:extLst>
          </p:cNvPr>
          <p:cNvSpPr>
            <a:spLocks noGrp="1"/>
          </p:cNvSpPr>
          <p:nvPr>
            <p:ph type="body" idx="1"/>
          </p:nvPr>
        </p:nvSpPr>
        <p:spPr/>
        <p:txBody>
          <a:bodyPr/>
          <a:lstStyle/>
          <a:p>
            <a:pPr>
              <a:defRPr/>
            </a:pPr>
            <a:r>
              <a:rPr lang="en-US" dirty="0"/>
              <a:t>Here’s an example of Search results within the book where the term “</a:t>
            </a:r>
            <a:r>
              <a:rPr lang="en-US" dirty="0" err="1"/>
              <a:t>nanoscale</a:t>
            </a:r>
            <a:r>
              <a:rPr lang="en-US" dirty="0"/>
              <a:t>” was entered</a:t>
            </a:r>
          </a:p>
          <a:p>
            <a:pPr marL="171450" indent="-171450">
              <a:buFont typeface="Arial"/>
              <a:buChar char="•"/>
              <a:defRPr/>
            </a:pPr>
            <a:r>
              <a:rPr lang="en-US" dirty="0"/>
              <a:t>It’s very clear to see there are 14 results</a:t>
            </a:r>
          </a:p>
          <a:p>
            <a:pPr marL="171450" indent="-171450">
              <a:buFont typeface="Arial"/>
              <a:buChar char="•"/>
              <a:defRPr/>
            </a:pPr>
            <a:r>
              <a:rPr lang="en-US" dirty="0"/>
              <a:t>the results are displayed by chapter, giving the researcher a quick visual (the purple horizontal bar) on which chapters have the heaviest usage of the search word or phrase. </a:t>
            </a:r>
          </a:p>
          <a:p>
            <a:pPr marL="171450" indent="-171450">
              <a:buFont typeface="Arial"/>
              <a:buChar char="•"/>
              <a:defRPr/>
            </a:pPr>
            <a:r>
              <a:rPr lang="en-US" dirty="0"/>
              <a:t>The user can immediately click on a chapter (in this example, chapter 1 is expanded) to see the results within the chapter, in context. </a:t>
            </a:r>
          </a:p>
          <a:p>
            <a:pPr marL="171450" indent="-171450">
              <a:buFont typeface="Arial"/>
              <a:buChar char="•"/>
              <a:defRPr/>
            </a:pPr>
            <a:endParaRPr lang="en-US" dirty="0"/>
          </a:p>
          <a:p>
            <a:pPr>
              <a:buFont typeface="Arial"/>
              <a:buNone/>
              <a:defRPr/>
            </a:pPr>
            <a:r>
              <a:rPr lang="en-US" dirty="0"/>
              <a:t>Our “search within book” feature was tested in multiple rounds with students doing research, refined based on what we observed worked best for them, and rolled out as a key feature of the new ebrary Reader. It’s received very positive feedback for the effectiveness of the design to aid students in finding what they’re looking for within the book.</a:t>
            </a:r>
          </a:p>
          <a:p>
            <a:pPr>
              <a:defRPr/>
            </a:pPr>
            <a:endParaRPr lang="en-US" dirty="0"/>
          </a:p>
        </p:txBody>
      </p:sp>
      <p:sp>
        <p:nvSpPr>
          <p:cNvPr id="99332" name="Slide Number Placeholder 3">
            <a:extLst>
              <a:ext uri="{FF2B5EF4-FFF2-40B4-BE49-F238E27FC236}">
                <a16:creationId xmlns:a16="http://schemas.microsoft.com/office/drawing/2014/main" id="{E510EC85-90CC-43AC-9D0F-8EB7B5232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011649-661D-40C1-BA93-ECF8863EFC5A}" type="slidenum">
              <a:rPr lang="en-US" altLang="ru-RU" smtClean="0">
                <a:latin typeface="Calibri" panose="020F0502020204030204" pitchFamily="34" charset="0"/>
              </a:rPr>
              <a:pPr/>
              <a:t>53</a:t>
            </a:fld>
            <a:endParaRPr lang="en-US" altLang="ru-RU">
              <a:latin typeface="Calibri" panose="020F0502020204030204" pitchFamily="34" charset="0"/>
            </a:endParaRPr>
          </a:p>
        </p:txBody>
      </p:sp>
    </p:spTree>
    <p:extLst>
      <p:ext uri="{BB962C8B-B14F-4D97-AF65-F5344CB8AC3E}">
        <p14:creationId xmlns:p14="http://schemas.microsoft.com/office/powerpoint/2010/main" val="323552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Сегодня в центре внимания стоит ученый: студент, аспирант, докторант, преподаватель</a:t>
            </a:r>
            <a:r>
              <a:rPr lang="en-GB" dirty="0"/>
              <a:t>.</a:t>
            </a:r>
            <a:r>
              <a:rPr lang="ru-RU" dirty="0"/>
              <a:t> Всем им необходим доступ к правильной информации для достижения целей.</a:t>
            </a:r>
            <a:endParaRPr lang="en-GB" dirty="0"/>
          </a:p>
          <a:p>
            <a:r>
              <a:rPr lang="ru-RU" dirty="0"/>
              <a:t>Как информационный провайдер </a:t>
            </a:r>
            <a:r>
              <a:rPr lang="en-GB" dirty="0"/>
              <a:t>ProQuest</a:t>
            </a:r>
            <a:r>
              <a:rPr lang="ru-RU" dirty="0"/>
              <a:t> стремится сделать содействовать ученым в достижении их целей через доступ к правильным источникам. Это объединяет нас с библиотекарями. </a:t>
            </a:r>
          </a:p>
          <a:p>
            <a:r>
              <a:rPr lang="ru-RU" dirty="0"/>
              <a:t>Необходимо основных барьеров и вызовов</a:t>
            </a:r>
            <a:endParaRPr lang="en-US" dirty="0"/>
          </a:p>
        </p:txBody>
      </p:sp>
      <p:sp>
        <p:nvSpPr>
          <p:cNvPr id="4" name="Slide Number Placeholder 3"/>
          <p:cNvSpPr>
            <a:spLocks noGrp="1"/>
          </p:cNvSpPr>
          <p:nvPr>
            <p:ph type="sldNum" sz="quarter" idx="10"/>
          </p:nvPr>
        </p:nvSpPr>
        <p:spPr/>
        <p:txBody>
          <a:bodyPr/>
          <a:lstStyle/>
          <a:p>
            <a:fld id="{E59056C2-2119-9245-829F-7E29FBAE26B1}" type="slidenum">
              <a:rPr lang="en-US" smtClean="0"/>
              <a:t>5</a:t>
            </a:fld>
            <a:endParaRPr lang="en-US"/>
          </a:p>
        </p:txBody>
      </p:sp>
    </p:spTree>
    <p:extLst>
      <p:ext uri="{BB962C8B-B14F-4D97-AF65-F5344CB8AC3E}">
        <p14:creationId xmlns:p14="http://schemas.microsoft.com/office/powerpoint/2010/main" val="3958613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F2ACCB8-4B99-4811-9207-62CFBC704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7554CFF0-02AA-4921-B39E-EA6798F2C0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a:t>Here we have an example of the ease of student’s ability to annotate the content of the book to help them with their research. </a:t>
            </a:r>
          </a:p>
          <a:p>
            <a:endParaRPr lang="en-US" altLang="ru-RU"/>
          </a:p>
          <a:p>
            <a:r>
              <a:rPr lang="en-US" altLang="ru-RU"/>
              <a:t>Once text on the page is selected, the pop-up menu provides options to copy, highlight in 3 colors, or add a text-level note where the note is directly attached to the text. </a:t>
            </a:r>
          </a:p>
          <a:p>
            <a:r>
              <a:rPr lang="en-US" altLang="ru-RU"/>
              <a:t>Researchers can also add page-level notes as well as bookmarks, and the side panel nicely recaps what annotations they’ve made, by chapter and page.</a:t>
            </a:r>
          </a:p>
        </p:txBody>
      </p:sp>
      <p:sp>
        <p:nvSpPr>
          <p:cNvPr id="101380" name="Slide Number Placeholder 3">
            <a:extLst>
              <a:ext uri="{FF2B5EF4-FFF2-40B4-BE49-F238E27FC236}">
                <a16:creationId xmlns:a16="http://schemas.microsoft.com/office/drawing/2014/main" id="{1841C130-7172-4EFB-B3CC-6DF215E1D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F92FFF-2DEF-4849-BFB6-C4D294F53D55}" type="slidenum">
              <a:rPr lang="en-US" altLang="ru-RU" smtClean="0">
                <a:latin typeface="Calibri" panose="020F0502020204030204" pitchFamily="34" charset="0"/>
              </a:rPr>
              <a:pPr/>
              <a:t>54</a:t>
            </a:fld>
            <a:endParaRPr lang="en-US" altLang="ru-RU">
              <a:latin typeface="Calibri" panose="020F0502020204030204" pitchFamily="34" charset="0"/>
            </a:endParaRPr>
          </a:p>
        </p:txBody>
      </p:sp>
    </p:spTree>
    <p:extLst>
      <p:ext uri="{BB962C8B-B14F-4D97-AF65-F5344CB8AC3E}">
        <p14:creationId xmlns:p14="http://schemas.microsoft.com/office/powerpoint/2010/main" val="3185774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D7D68E37-E495-40B3-98E3-6CA030709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44D65973-A7C2-412D-96D6-6A6C231FBF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105476" name="Slide Number Placeholder 3">
            <a:extLst>
              <a:ext uri="{FF2B5EF4-FFF2-40B4-BE49-F238E27FC236}">
                <a16:creationId xmlns:a16="http://schemas.microsoft.com/office/drawing/2014/main" id="{FC1FAAAC-7DF1-4B65-8860-85E2304820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DE508D-BD8C-48F3-925B-5C6938595726}" type="slidenum">
              <a:rPr lang="en-US" altLang="ru-RU" smtClean="0">
                <a:latin typeface="Calibri" panose="020F0502020204030204" pitchFamily="34" charset="0"/>
              </a:rPr>
              <a:pPr/>
              <a:t>57</a:t>
            </a:fld>
            <a:endParaRPr lang="en-US" altLang="ru-RU">
              <a:latin typeface="Calibri" panose="020F0502020204030204" pitchFamily="34" charset="0"/>
            </a:endParaRPr>
          </a:p>
        </p:txBody>
      </p:sp>
    </p:spTree>
    <p:extLst>
      <p:ext uri="{BB962C8B-B14F-4D97-AF65-F5344CB8AC3E}">
        <p14:creationId xmlns:p14="http://schemas.microsoft.com/office/powerpoint/2010/main" val="4012572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1A25287-B97B-4712-B689-C30A5EB083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9B983FEA-4F56-4F62-9EB8-91662D950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ru-RU"/>
          </a:p>
          <a:p>
            <a:r>
              <a:rPr lang="en-US" altLang="ru-RU"/>
              <a:t>Support for mobile devices is offered via a responsive web design that optimizes heavily-used features such as search and download on tablets and smartphones, including offline reading options.  Ebooks are available in ePub format to read on your tablet or smart phone with the independent Bluefire Reader for mobile (available for free for iOS in the App store and for Android in Goggle Play).</a:t>
            </a:r>
          </a:p>
          <a:p>
            <a:endParaRPr lang="en-US" altLang="ru-RU"/>
          </a:p>
          <a:p>
            <a:endParaRPr lang="en-US" altLang="ru-RU"/>
          </a:p>
          <a:p>
            <a:r>
              <a:rPr lang="en-US" altLang="ru-RU" b="1">
                <a:solidFill>
                  <a:srgbClr val="504696"/>
                </a:solidFill>
              </a:rPr>
              <a:t>Designed for tablets, </a:t>
            </a:r>
            <a:r>
              <a:rPr lang="en-US" altLang="ru-RU"/>
              <a:t>with easy searching, reading and bookshelf usage in both portrait and landscape modes </a:t>
            </a:r>
          </a:p>
          <a:p>
            <a:r>
              <a:rPr lang="en-US" altLang="ru-RU" b="1">
                <a:solidFill>
                  <a:srgbClr val="504696"/>
                </a:solidFill>
              </a:rPr>
              <a:t>Search and download </a:t>
            </a:r>
            <a:r>
              <a:rPr lang="en-US" altLang="ru-RU"/>
              <a:t>ebooks in EPUB format to read on tablet or smartphone</a:t>
            </a:r>
          </a:p>
          <a:p>
            <a:r>
              <a:rPr lang="en-US" altLang="ru-RU" b="1">
                <a:solidFill>
                  <a:srgbClr val="504696"/>
                </a:solidFill>
              </a:rPr>
              <a:t>Top smartphone features </a:t>
            </a:r>
            <a:r>
              <a:rPr lang="en-US" altLang="ru-RU"/>
              <a:t>such as search and download are optimized</a:t>
            </a:r>
          </a:p>
          <a:p>
            <a:r>
              <a:rPr lang="en-US" altLang="ru-RU" b="1">
                <a:solidFill>
                  <a:srgbClr val="504696"/>
                </a:solidFill>
              </a:rPr>
              <a:t>Offline reading </a:t>
            </a:r>
            <a:r>
              <a:rPr lang="en-US" altLang="ru-RU"/>
              <a:t>with the free, independent Bluefire Reader for iOS and Android</a:t>
            </a:r>
          </a:p>
          <a:p>
            <a:r>
              <a:rPr lang="en-US" altLang="ru-RU" b="1">
                <a:solidFill>
                  <a:srgbClr val="504696"/>
                </a:solidFill>
              </a:rPr>
              <a:t>DRM free chapter download and full title download </a:t>
            </a:r>
            <a:r>
              <a:rPr lang="en-US" altLang="ru-RU"/>
              <a:t>Quick intuitive user interface allows a choice of one-click easy DRM-free download at the chapter level or full book download with expanded DRM.</a:t>
            </a:r>
          </a:p>
        </p:txBody>
      </p:sp>
      <p:sp>
        <p:nvSpPr>
          <p:cNvPr id="107524" name="Slide Number Placeholder 3">
            <a:extLst>
              <a:ext uri="{FF2B5EF4-FFF2-40B4-BE49-F238E27FC236}">
                <a16:creationId xmlns:a16="http://schemas.microsoft.com/office/drawing/2014/main" id="{3F7D60B0-B0E2-4AAC-B1D9-7CC4157F91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B1EAB6-65C8-4E81-9F17-7819C44734E4}" type="slidenum">
              <a:rPr lang="en-US" altLang="ru-RU" smtClean="0">
                <a:solidFill>
                  <a:srgbClr val="000000"/>
                </a:solidFill>
                <a:latin typeface="Calibri" panose="020F0502020204030204" pitchFamily="34" charset="0"/>
              </a:rPr>
              <a:pPr/>
              <a:t>58</a:t>
            </a:fld>
            <a:endParaRPr lang="en-US" altLang="ru-RU">
              <a:solidFill>
                <a:srgbClr val="000000"/>
              </a:solidFill>
              <a:latin typeface="Calibri" panose="020F0502020204030204" pitchFamily="34" charset="0"/>
            </a:endParaRPr>
          </a:p>
        </p:txBody>
      </p:sp>
    </p:spTree>
    <p:extLst>
      <p:ext uri="{BB962C8B-B14F-4D97-AF65-F5344CB8AC3E}">
        <p14:creationId xmlns:p14="http://schemas.microsoft.com/office/powerpoint/2010/main" val="382471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267A117-3C55-439A-AE8B-44A78320108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BC39553D-C6D5-43C9-A5F2-A320500122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 </a:t>
            </a:r>
            <a:endParaRPr lang="en-US" altLang="en-US"/>
          </a:p>
        </p:txBody>
      </p:sp>
      <p:sp>
        <p:nvSpPr>
          <p:cNvPr id="110596" name="Slide Number Placeholder 3">
            <a:extLst>
              <a:ext uri="{FF2B5EF4-FFF2-40B4-BE49-F238E27FC236}">
                <a16:creationId xmlns:a16="http://schemas.microsoft.com/office/drawing/2014/main" id="{2D97BE1C-4705-47F0-A825-FD37EF0D82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95C22D-04C5-4EBC-AA7B-72EDF1EB7E5B}" type="slidenum">
              <a:rPr lang="en-US" altLang="ru-RU" smtClean="0">
                <a:latin typeface="Calibri" panose="020F0502020204030204" pitchFamily="34" charset="0"/>
              </a:rPr>
              <a:pPr/>
              <a:t>60</a:t>
            </a:fld>
            <a:endParaRPr lang="en-US" altLang="ru-RU">
              <a:latin typeface="Calibri" panose="020F0502020204030204" pitchFamily="34" charset="0"/>
            </a:endParaRPr>
          </a:p>
        </p:txBody>
      </p:sp>
    </p:spTree>
    <p:extLst>
      <p:ext uri="{BB962C8B-B14F-4D97-AF65-F5344CB8AC3E}">
        <p14:creationId xmlns:p14="http://schemas.microsoft.com/office/powerpoint/2010/main" val="569235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F80FC6F0-7CE7-4838-B755-1DBAB7159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4C89744F-14FF-4C8F-BDB0-2DE8ACB0A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15716" name="Slide Number Placeholder 3">
            <a:extLst>
              <a:ext uri="{FF2B5EF4-FFF2-40B4-BE49-F238E27FC236}">
                <a16:creationId xmlns:a16="http://schemas.microsoft.com/office/drawing/2014/main" id="{CD1E97E0-1EAC-473A-9D0F-4E0038EE76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3AA32C-5A75-4C23-B9C4-5E47BB0494BB}" type="slidenum">
              <a:rPr lang="en-GB" altLang="ru-RU" smtClean="0"/>
              <a:pPr>
                <a:spcBef>
                  <a:spcPct val="0"/>
                </a:spcBef>
              </a:pPr>
              <a:t>62</a:t>
            </a:fld>
            <a:endParaRPr lang="en-GB" altLang="ru-RU"/>
          </a:p>
        </p:txBody>
      </p:sp>
    </p:spTree>
    <p:extLst>
      <p:ext uri="{BB962C8B-B14F-4D97-AF65-F5344CB8AC3E}">
        <p14:creationId xmlns:p14="http://schemas.microsoft.com/office/powerpoint/2010/main" val="1893826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5B39567-B5DD-4E82-A65D-2D2DF0B0FB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D8E8C564-4A32-45E8-A434-FD9B54CCC0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17764" name="Slide Number Placeholder 3">
            <a:extLst>
              <a:ext uri="{FF2B5EF4-FFF2-40B4-BE49-F238E27FC236}">
                <a16:creationId xmlns:a16="http://schemas.microsoft.com/office/drawing/2014/main" id="{39192CE1-DBE1-44FA-8851-2155291A7C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650F06-B3AD-412A-8911-966026C8E721}" type="slidenum">
              <a:rPr lang="en-GB" altLang="ru-RU" smtClean="0"/>
              <a:pPr>
                <a:spcBef>
                  <a:spcPct val="0"/>
                </a:spcBef>
              </a:pPr>
              <a:t>63</a:t>
            </a:fld>
            <a:endParaRPr lang="en-GB" altLang="ru-RU"/>
          </a:p>
        </p:txBody>
      </p:sp>
    </p:spTree>
    <p:extLst>
      <p:ext uri="{BB962C8B-B14F-4D97-AF65-F5344CB8AC3E}">
        <p14:creationId xmlns:p14="http://schemas.microsoft.com/office/powerpoint/2010/main" val="3670312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it’s no surprise that video use has increased the most since our last survey.</a:t>
            </a:r>
          </a:p>
          <a:p>
            <a:endParaRPr lang="en-GB" dirty="0"/>
          </a:p>
          <a:p>
            <a:r>
              <a:rPr lang="en-GB" dirty="0"/>
              <a:t>It is ideal for practical learning where it</a:t>
            </a:r>
            <a:r>
              <a:rPr lang="en-GB" baseline="0" dirty="0"/>
              <a:t> can be far easier get an understanding by watching someone do it, than by reading about it.</a:t>
            </a:r>
          </a:p>
          <a:p>
            <a:r>
              <a:rPr lang="en-GB" dirty="0"/>
              <a:t>So areas such as </a:t>
            </a:r>
            <a:r>
              <a:rPr lang="en-GB" baseline="0" dirty="0"/>
              <a:t>medicine, especially point of care. </a:t>
            </a:r>
          </a:p>
          <a:p>
            <a:r>
              <a:rPr lang="en-GB" baseline="0" dirty="0"/>
              <a:t>Those studying anthropology or linguistics get the benefit of actually seeing examples of the human behaviours or speech patterns</a:t>
            </a:r>
          </a:p>
          <a:p>
            <a:r>
              <a:rPr lang="en-GB" baseline="0" dirty="0"/>
              <a:t>Or those studying musical or theatrical performance would be able actually see how to perform a piece of music or theatre.. </a:t>
            </a:r>
          </a:p>
          <a:p>
            <a:r>
              <a:rPr lang="en-GB" baseline="0" dirty="0"/>
              <a:t>Or for trainee teachers to see teaching best practice. </a:t>
            </a:r>
            <a:endParaRPr lang="en-US" dirty="0"/>
          </a:p>
          <a:p>
            <a:endParaRPr lang="en-US" dirty="0"/>
          </a:p>
        </p:txBody>
      </p:sp>
      <p:sp>
        <p:nvSpPr>
          <p:cNvPr id="4" name="Slide Number Placeholder 3"/>
          <p:cNvSpPr>
            <a:spLocks noGrp="1"/>
          </p:cNvSpPr>
          <p:nvPr>
            <p:ph type="sldNum" sz="quarter" idx="10"/>
          </p:nvPr>
        </p:nvSpPr>
        <p:spPr/>
        <p:txBody>
          <a:bodyPr/>
          <a:lstStyle/>
          <a:p>
            <a:fld id="{E59056C2-2119-9245-829F-7E29FBAE26B1}" type="slidenum">
              <a:rPr lang="en-US" smtClean="0"/>
              <a:pPr/>
              <a:t>64</a:t>
            </a:fld>
            <a:endParaRPr lang="en-US" dirty="0"/>
          </a:p>
        </p:txBody>
      </p:sp>
    </p:spTree>
    <p:extLst>
      <p:ext uri="{BB962C8B-B14F-4D97-AF65-F5344CB8AC3E}">
        <p14:creationId xmlns:p14="http://schemas.microsoft.com/office/powerpoint/2010/main" val="2739604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2899-2CBD-4C9D-8104-B0F089B0B9EC}" type="slidenum">
              <a:rPr lang="en-US" smtClean="0"/>
              <a:pPr/>
              <a:t>68</a:t>
            </a:fld>
            <a:endParaRPr lang="en-US" dirty="0"/>
          </a:p>
        </p:txBody>
      </p:sp>
    </p:spTree>
    <p:extLst>
      <p:ext uri="{BB962C8B-B14F-4D97-AF65-F5344CB8AC3E}">
        <p14:creationId xmlns:p14="http://schemas.microsoft.com/office/powerpoint/2010/main" val="3721392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02899-2CBD-4C9D-8104-B0F089B0B9EC}" type="slidenum">
              <a:rPr lang="en-US" smtClean="0"/>
              <a:pPr/>
              <a:t>69</a:t>
            </a:fld>
            <a:endParaRPr lang="en-US" dirty="0"/>
          </a:p>
        </p:txBody>
      </p:sp>
    </p:spTree>
    <p:extLst>
      <p:ext uri="{BB962C8B-B14F-4D97-AF65-F5344CB8AC3E}">
        <p14:creationId xmlns:p14="http://schemas.microsoft.com/office/powerpoint/2010/main" val="4196634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i="1">
                <a:solidFill>
                  <a:schemeClr val="tx1"/>
                </a:solidFill>
                <a:latin typeface="Arial" pitchFamily="34" charset="0"/>
              </a:defRPr>
            </a:lvl1pPr>
            <a:lvl2pPr marL="742950" indent="-285750" eaLnBrk="0" hangingPunct="0">
              <a:defRPr sz="2400" b="1" i="1">
                <a:solidFill>
                  <a:schemeClr val="tx1"/>
                </a:solidFill>
                <a:latin typeface="Arial" pitchFamily="34" charset="0"/>
              </a:defRPr>
            </a:lvl2pPr>
            <a:lvl3pPr marL="1143000" indent="-228600" eaLnBrk="0" hangingPunct="0">
              <a:defRPr sz="2400" b="1" i="1">
                <a:solidFill>
                  <a:schemeClr val="tx1"/>
                </a:solidFill>
                <a:latin typeface="Arial" pitchFamily="34" charset="0"/>
              </a:defRPr>
            </a:lvl3pPr>
            <a:lvl4pPr marL="1600200" indent="-228600" eaLnBrk="0" hangingPunct="0">
              <a:defRPr sz="2400" b="1" i="1">
                <a:solidFill>
                  <a:schemeClr val="tx1"/>
                </a:solidFill>
                <a:latin typeface="Arial" pitchFamily="34" charset="0"/>
              </a:defRPr>
            </a:lvl4pPr>
            <a:lvl5pPr marL="2057400" indent="-228600" eaLnBrk="0" hangingPunct="0">
              <a:defRPr sz="2400" b="1" i="1">
                <a:solidFill>
                  <a:schemeClr val="tx1"/>
                </a:solidFill>
                <a:latin typeface="Arial" pitchFamily="34" charset="0"/>
              </a:defRPr>
            </a:lvl5pPr>
            <a:lvl6pPr marL="2514600" indent="-228600" eaLnBrk="0" fontAlgn="base" hangingPunct="0">
              <a:spcBef>
                <a:spcPct val="0"/>
              </a:spcBef>
              <a:spcAft>
                <a:spcPct val="0"/>
              </a:spcAft>
              <a:defRPr sz="2400" b="1" i="1">
                <a:solidFill>
                  <a:schemeClr val="tx1"/>
                </a:solidFill>
                <a:latin typeface="Arial" pitchFamily="34" charset="0"/>
              </a:defRPr>
            </a:lvl6pPr>
            <a:lvl7pPr marL="2971800" indent="-228600" eaLnBrk="0" fontAlgn="base" hangingPunct="0">
              <a:spcBef>
                <a:spcPct val="0"/>
              </a:spcBef>
              <a:spcAft>
                <a:spcPct val="0"/>
              </a:spcAft>
              <a:defRPr sz="2400" b="1" i="1">
                <a:solidFill>
                  <a:schemeClr val="tx1"/>
                </a:solidFill>
                <a:latin typeface="Arial" pitchFamily="34" charset="0"/>
              </a:defRPr>
            </a:lvl7pPr>
            <a:lvl8pPr marL="3429000" indent="-228600" eaLnBrk="0" fontAlgn="base" hangingPunct="0">
              <a:spcBef>
                <a:spcPct val="0"/>
              </a:spcBef>
              <a:spcAft>
                <a:spcPct val="0"/>
              </a:spcAft>
              <a:defRPr sz="2400" b="1" i="1">
                <a:solidFill>
                  <a:schemeClr val="tx1"/>
                </a:solidFill>
                <a:latin typeface="Arial" pitchFamily="34" charset="0"/>
              </a:defRPr>
            </a:lvl8pPr>
            <a:lvl9pPr marL="3886200" indent="-228600" eaLnBrk="0" fontAlgn="base" hangingPunct="0">
              <a:spcBef>
                <a:spcPct val="0"/>
              </a:spcBef>
              <a:spcAft>
                <a:spcPct val="0"/>
              </a:spcAft>
              <a:defRPr sz="2400" b="1" i="1">
                <a:solidFill>
                  <a:schemeClr val="tx1"/>
                </a:solidFill>
                <a:latin typeface="Arial" pitchFamily="34" charset="0"/>
              </a:defRPr>
            </a:lvl9pPr>
          </a:lstStyle>
          <a:p>
            <a:pPr eaLnBrk="1" hangingPunct="1"/>
            <a:fld id="{F69473B1-9971-4CA6-83B1-ED41B9A75259}" type="slidenum">
              <a:rPr lang="en-US" altLang="en-US" sz="1200" b="0" smtClean="0">
                <a:latin typeface="Times New Roman" pitchFamily="18" charset="0"/>
              </a:rPr>
              <a:pPr eaLnBrk="1" hangingPunct="1"/>
              <a:t>71</a:t>
            </a:fld>
            <a:endParaRPr lang="en-US" altLang="en-US" sz="1200" b="0">
              <a:latin typeface="Times New Roman" pitchFamily="18" charset="0"/>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t>Количество партнеров растет:  не только ведущие мировые киностудии, но и информационные каналы, научные </a:t>
            </a:r>
            <a:r>
              <a:rPr lang="ru-RU" altLang="en-US" dirty="0" err="1"/>
              <a:t>исздательства</a:t>
            </a:r>
            <a:r>
              <a:rPr lang="ru-RU" altLang="en-US" dirty="0"/>
              <a:t>.</a:t>
            </a:r>
            <a:endParaRPr lang="en-US" altLang="en-US" dirty="0"/>
          </a:p>
        </p:txBody>
      </p:sp>
    </p:spTree>
    <p:extLst>
      <p:ext uri="{BB962C8B-B14F-4D97-AF65-F5344CB8AC3E}">
        <p14:creationId xmlns:p14="http://schemas.microsoft.com/office/powerpoint/2010/main" val="163290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Самое поразительное, что ученые не только используют множество типов контента, они используют их очень активно. Все типы контента были использованы 50% респондентов</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Действительно, в среднем каждый тип контента  использовался </a:t>
            </a:r>
            <a:r>
              <a:rPr lang="en-GB" baseline="0" dirty="0"/>
              <a:t>69% </a:t>
            </a:r>
            <a:r>
              <a:rPr lang="ru-RU" baseline="0" dirty="0"/>
              <a:t>респондентов</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Эти результаты фактически подтверждают данные об использовании на нашей собственной платформе</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В 2016 г. почти половину статистики составили обращения к не журнальным источникам с очень активным  использованием различных типов контента, включая газеты, препринты, диссертации и отраслевые издания.</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83% </a:t>
            </a:r>
            <a:r>
              <a:rPr lang="ru-RU" sz="1200" b="0" i="0" u="none" strike="noStrike" kern="1200" baseline="0" dirty="0">
                <a:solidFill>
                  <a:schemeClr val="tx1"/>
                </a:solidFill>
                <a:latin typeface="Arial" panose="020B0604020202020204" pitchFamily="34" charset="0"/>
                <a:ea typeface="+mn-ea"/>
                <a:cs typeface="+mn-cs"/>
              </a:rPr>
              <a:t>респондентов используют печатные книги, таким образом они на втором месте после журналов</a:t>
            </a:r>
            <a:endParaRPr lang="en-GB" baseline="0" dirty="0"/>
          </a:p>
          <a:p>
            <a:r>
              <a:rPr lang="en-US" sz="1200" b="0" i="0" u="none" strike="noStrike" kern="1200" baseline="0" dirty="0">
                <a:solidFill>
                  <a:schemeClr val="tx1"/>
                </a:solidFill>
                <a:latin typeface="Arial" panose="020B0604020202020204" pitchFamily="34" charset="0"/>
                <a:ea typeface="+mn-ea"/>
                <a:cs typeface="+mn-cs"/>
              </a:rPr>
              <a:t>Fact-driven company, market and industry reports provide data and metrics for research, making them popular among researchers. </a:t>
            </a:r>
          </a:p>
          <a:p>
            <a:r>
              <a:rPr lang="en-US" sz="1200" b="0" i="0" u="none" strike="noStrike" kern="1200" baseline="0" dirty="0">
                <a:solidFill>
                  <a:schemeClr val="tx1"/>
                </a:solidFill>
                <a:latin typeface="Arial" panose="020B0604020202020204" pitchFamily="34" charset="0"/>
                <a:ea typeface="+mn-ea"/>
                <a:cs typeface="+mn-cs"/>
              </a:rPr>
              <a:t>Company reports are used by 61% of respondents and recommended to students by 71% of faculty. Broader market and industry reports are used by 69% of respondents. </a:t>
            </a:r>
            <a:endParaRPr lang="ru-RU"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Newspapers were used by 72% of respondents and recommended to students by 86% of faculty. </a:t>
            </a:r>
          </a:p>
          <a:p>
            <a:r>
              <a:rPr lang="en-GB" sz="1200" b="0" i="0" u="none" strike="noStrike" kern="1200" baseline="0" dirty="0">
                <a:solidFill>
                  <a:schemeClr val="tx1"/>
                </a:solidFill>
                <a:latin typeface="Arial" panose="020B0604020202020204" pitchFamily="34" charset="0"/>
                <a:ea typeface="+mn-ea"/>
                <a:cs typeface="+mn-cs"/>
              </a:rPr>
              <a:t>So newspapers were the 4</a:t>
            </a:r>
            <a:r>
              <a:rPr lang="en-GB" sz="1200" b="0" i="0" u="none" strike="noStrike" kern="1200" baseline="30000" dirty="0">
                <a:solidFill>
                  <a:schemeClr val="tx1"/>
                </a:solidFill>
                <a:latin typeface="Arial" panose="020B0604020202020204" pitchFamily="34" charset="0"/>
                <a:ea typeface="+mn-ea"/>
                <a:cs typeface="+mn-cs"/>
              </a:rPr>
              <a:t>th</a:t>
            </a:r>
            <a:r>
              <a:rPr lang="en-GB" sz="1200" b="0" i="0" u="none" strike="noStrike" kern="1200" baseline="0" dirty="0">
                <a:solidFill>
                  <a:schemeClr val="tx1"/>
                </a:solidFill>
                <a:latin typeface="Arial" panose="020B0604020202020204" pitchFamily="34" charset="0"/>
                <a:ea typeface="+mn-ea"/>
                <a:cs typeface="+mn-cs"/>
              </a:rPr>
              <a:t> most used, and 3</a:t>
            </a:r>
            <a:r>
              <a:rPr lang="en-GB" sz="1200" b="0" i="0" u="none" strike="noStrike" kern="1200" baseline="30000" dirty="0">
                <a:solidFill>
                  <a:schemeClr val="tx1"/>
                </a:solidFill>
                <a:latin typeface="Arial" panose="020B0604020202020204" pitchFamily="34" charset="0"/>
                <a:ea typeface="+mn-ea"/>
                <a:cs typeface="+mn-cs"/>
              </a:rPr>
              <a:t>rd</a:t>
            </a:r>
            <a:r>
              <a:rPr lang="en-GB" sz="1200" b="0" i="0" u="none" strike="noStrike" kern="1200" baseline="0" dirty="0">
                <a:solidFill>
                  <a:schemeClr val="tx1"/>
                </a:solidFill>
                <a:latin typeface="Arial" panose="020B0604020202020204" pitchFamily="34" charset="0"/>
                <a:ea typeface="+mn-ea"/>
                <a:cs typeface="+mn-cs"/>
              </a:rPr>
              <a:t> most recommended. </a:t>
            </a:r>
          </a:p>
          <a:p>
            <a:r>
              <a:rPr lang="en-GB" sz="1200" b="0" i="0" u="none" strike="noStrike" kern="1200" baseline="0" dirty="0">
                <a:solidFill>
                  <a:schemeClr val="tx1"/>
                </a:solidFill>
                <a:latin typeface="Arial" panose="020B0604020202020204" pitchFamily="34" charset="0"/>
                <a:ea typeface="+mn-ea"/>
                <a:cs typeface="+mn-cs"/>
              </a:rPr>
              <a:t>Again this is consistent with our own usage data from the ProQuest platform – this is not all that surprising with high usage of some of the biggest newspaper such as New York Times and Wall Street Journal. </a:t>
            </a:r>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There are many types of scholarly content that don’t go through the peer review process, providing researchers with insight into emerging trends (and emerging voices). </a:t>
            </a:r>
          </a:p>
          <a:p>
            <a:r>
              <a:rPr lang="en-US" sz="1200" b="0" i="0" u="none" strike="noStrike" kern="1200" baseline="0" dirty="0">
                <a:solidFill>
                  <a:schemeClr val="tx1"/>
                </a:solidFill>
                <a:latin typeface="Arial" panose="020B0604020202020204" pitchFamily="34" charset="0"/>
                <a:ea typeface="+mn-ea"/>
                <a:cs typeface="+mn-cs"/>
              </a:rPr>
              <a:t>Popular content types include Dissertations and Theses (used by 73%), working papers (70%) and conference proceedings (69%). </a:t>
            </a:r>
          </a:p>
          <a:p>
            <a:endParaRPr lang="en-US" dirty="0"/>
          </a:p>
          <a:p>
            <a:r>
              <a:rPr lang="en-GB" dirty="0"/>
              <a:t>Remember that we also asked a second question to those researchers that also teach:</a:t>
            </a:r>
          </a:p>
          <a:p>
            <a:r>
              <a:rPr lang="en-GB" sz="1200" kern="1200" dirty="0">
                <a:solidFill>
                  <a:schemeClr val="bg1"/>
                </a:solidFill>
                <a:latin typeface="Arial" panose="020B0604020202020204" pitchFamily="34" charset="0"/>
                <a:ea typeface="+mn-ea"/>
                <a:cs typeface="+mn-cs"/>
              </a:rPr>
              <a:t>which of the following types of information do you </a:t>
            </a:r>
            <a:r>
              <a:rPr lang="en-GB" sz="1200" b="1" kern="1200" dirty="0">
                <a:solidFill>
                  <a:schemeClr val="bg1"/>
                </a:solidFill>
                <a:latin typeface="Arial" panose="020B0604020202020204" pitchFamily="34" charset="0"/>
                <a:ea typeface="+mn-ea"/>
                <a:cs typeface="+mn-cs"/>
              </a:rPr>
              <a:t>direct your students to</a:t>
            </a:r>
            <a:r>
              <a:rPr lang="en-GB" sz="1200" kern="1200" dirty="0">
                <a:solidFill>
                  <a:schemeClr val="bg1"/>
                </a:solidFill>
                <a:latin typeface="Arial" panose="020B0604020202020204" pitchFamily="34" charset="0"/>
                <a:ea typeface="+mn-ea"/>
                <a:cs typeface="+mn-cs"/>
              </a:rPr>
              <a:t> in your teaching?</a:t>
            </a:r>
          </a:p>
          <a:p>
            <a:r>
              <a:rPr lang="en-GB" sz="1200" kern="1200" dirty="0">
                <a:solidFill>
                  <a:schemeClr val="bg1"/>
                </a:solidFill>
                <a:latin typeface="Arial" panose="020B0604020202020204" pitchFamily="34" charset="0"/>
                <a:ea typeface="+mn-ea"/>
                <a:cs typeface="+mn-cs"/>
              </a:rPr>
              <a:t>This was a new question and not one that we asked in the previous survey from 2014 so we were very interested to</a:t>
            </a:r>
            <a:r>
              <a:rPr lang="en-GB" sz="1200" kern="1200" baseline="0" dirty="0">
                <a:solidFill>
                  <a:schemeClr val="bg1"/>
                </a:solidFill>
                <a:latin typeface="Arial" panose="020B0604020202020204" pitchFamily="34" charset="0"/>
                <a:ea typeface="+mn-ea"/>
                <a:cs typeface="+mn-cs"/>
              </a:rPr>
              <a:t> see what the results would be.</a:t>
            </a:r>
            <a:endParaRPr lang="en-GB" sz="1200" kern="1200" dirty="0">
              <a:solidFill>
                <a:schemeClr val="bg1"/>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IN" dirty="0"/>
          </a:p>
        </p:txBody>
      </p:sp>
      <p:sp>
        <p:nvSpPr>
          <p:cNvPr id="4" name="Slide Number Placeholder 3"/>
          <p:cNvSpPr>
            <a:spLocks noGrp="1"/>
          </p:cNvSpPr>
          <p:nvPr>
            <p:ph type="sldNum" sz="quarter" idx="10"/>
          </p:nvPr>
        </p:nvSpPr>
        <p:spPr/>
        <p:txBody>
          <a:bodyPr/>
          <a:lstStyle/>
          <a:p>
            <a:fld id="{E59056C2-2119-9245-829F-7E29FBAE26B1}" type="slidenum">
              <a:rPr lang="en-US" smtClean="0"/>
              <a:t>6</a:t>
            </a:fld>
            <a:endParaRPr lang="en-US"/>
          </a:p>
        </p:txBody>
      </p:sp>
    </p:spTree>
    <p:extLst>
      <p:ext uri="{BB962C8B-B14F-4D97-AF65-F5344CB8AC3E}">
        <p14:creationId xmlns:p14="http://schemas.microsoft.com/office/powerpoint/2010/main" val="1908517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71123BD-DA0F-4690-B4B2-556C206C6565}" type="slidenum">
              <a:rPr lang="en-US" altLang="en-US"/>
              <a:pPr/>
              <a:t>72</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altLang="en-US"/>
          </a:p>
        </p:txBody>
      </p:sp>
    </p:spTree>
    <p:extLst>
      <p:ext uri="{BB962C8B-B14F-4D97-AF65-F5344CB8AC3E}">
        <p14:creationId xmlns:p14="http://schemas.microsoft.com/office/powerpoint/2010/main" val="1368526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dirty="0">
                <a:latin typeface="Arial Narrow" panose="020B0606020202030204" pitchFamily="34" charset="0"/>
              </a:rPr>
              <a:t>Exclusive partnership with </a:t>
            </a:r>
            <a:r>
              <a:rPr lang="en-US" dirty="0" err="1">
                <a:latin typeface="Arial Narrow" panose="020B0606020202030204" pitchFamily="34" charset="0"/>
              </a:rPr>
              <a:t>HealthyLearning</a:t>
            </a:r>
            <a:r>
              <a:rPr lang="en-US" dirty="0">
                <a:latin typeface="Arial Narrow" panose="020B0606020202030204" pitchFamily="34" charset="0"/>
              </a:rPr>
              <a:t>—the official video provider for the American College of Sports Medicine (ACSM), the National Athletic Trainers Association (NATA), </a:t>
            </a:r>
            <a:endParaRPr lang="en-US" altLang="en-US" dirty="0"/>
          </a:p>
        </p:txBody>
      </p:sp>
      <p:sp>
        <p:nvSpPr>
          <p:cNvPr id="47108" name="Slide Number Placeholder 3"/>
          <p:cNvSpPr>
            <a:spLocks noGrp="1"/>
          </p:cNvSpPr>
          <p:nvPr>
            <p:ph type="sldNum" sz="quarter" idx="5"/>
          </p:nvPr>
        </p:nvSpPr>
        <p:spPr>
          <a:noFill/>
        </p:spPr>
        <p:txBody>
          <a:bodyPr/>
          <a:lstStyle/>
          <a:p>
            <a:fld id="{58D11B35-E390-4124-BD80-82F5260EF11E}" type="slidenum">
              <a:rPr lang="en-US" altLang="en-US"/>
              <a:pPr/>
              <a:t>73</a:t>
            </a:fld>
            <a:endParaRPr lang="en-US" altLang="en-US"/>
          </a:p>
        </p:txBody>
      </p:sp>
    </p:spTree>
    <p:extLst>
      <p:ext uri="{BB962C8B-B14F-4D97-AF65-F5344CB8AC3E}">
        <p14:creationId xmlns:p14="http://schemas.microsoft.com/office/powerpoint/2010/main" val="1828411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ru-RU" altLang="en-US" dirty="0"/>
              <a:t>Архивные записи, новости, интервью, лекции, тренинги, демонстрации, театрализованные представления, документальные фильмы</a:t>
            </a:r>
            <a:endParaRPr lang="en-US" altLang="en-US" dirty="0"/>
          </a:p>
        </p:txBody>
      </p:sp>
      <p:sp>
        <p:nvSpPr>
          <p:cNvPr id="44036" name="Slide Number Placeholder 3"/>
          <p:cNvSpPr>
            <a:spLocks noGrp="1"/>
          </p:cNvSpPr>
          <p:nvPr>
            <p:ph type="sldNum" sz="quarter" idx="5"/>
          </p:nvPr>
        </p:nvSpPr>
        <p:spPr>
          <a:noFill/>
        </p:spPr>
        <p:txBody>
          <a:bodyPr/>
          <a:lstStyle/>
          <a:p>
            <a:fld id="{99C335EC-1EAC-485C-BF6B-E647EC3241F5}" type="slidenum">
              <a:rPr lang="en-US" altLang="en-US"/>
              <a:pPr/>
              <a:t>74</a:t>
            </a:fld>
            <a:endParaRPr lang="en-US" altLang="en-US"/>
          </a:p>
        </p:txBody>
      </p:sp>
    </p:spTree>
    <p:extLst>
      <p:ext uri="{BB962C8B-B14F-4D97-AF65-F5344CB8AC3E}">
        <p14:creationId xmlns:p14="http://schemas.microsoft.com/office/powerpoint/2010/main" val="926314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48E414-6659-45ED-AC8E-4149C87826F9}" type="slidenum">
              <a:rPr lang="en-US" smtClean="0"/>
              <a:pPr>
                <a:defRPr/>
              </a:pPr>
              <a:t>77</a:t>
            </a:fld>
            <a:endParaRPr lang="en-US"/>
          </a:p>
        </p:txBody>
      </p:sp>
    </p:spTree>
    <p:extLst>
      <p:ext uri="{BB962C8B-B14F-4D97-AF65-F5344CB8AC3E}">
        <p14:creationId xmlns:p14="http://schemas.microsoft.com/office/powerpoint/2010/main" val="27603402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Позвольте</a:t>
            </a:r>
            <a:r>
              <a:rPr lang="ru-RU" baseline="0" dirty="0"/>
              <a:t> объяснить на реальном примере</a:t>
            </a:r>
            <a:endParaRPr lang="de-DE" baseline="0" dirty="0"/>
          </a:p>
          <a:p>
            <a:endParaRPr lang="de-DE" baseline="0" dirty="0"/>
          </a:p>
          <a:p>
            <a:r>
              <a:rPr lang="ru-RU" baseline="0" dirty="0"/>
              <a:t>Исследователь работает над проектом и использует журнальные статьи</a:t>
            </a:r>
            <a:r>
              <a:rPr lang="de-DE" baseline="0" dirty="0"/>
              <a:t>.</a:t>
            </a:r>
          </a:p>
          <a:p>
            <a:r>
              <a:rPr lang="ru-RU" dirty="0">
                <a:effectLst/>
              </a:rPr>
              <a:t>Он хочет получить больше профильных</a:t>
            </a:r>
            <a:r>
              <a:rPr lang="ru-RU" baseline="0" dirty="0">
                <a:effectLst/>
              </a:rPr>
              <a:t> </a:t>
            </a:r>
            <a:r>
              <a:rPr lang="ru-RU" dirty="0">
                <a:effectLst/>
              </a:rPr>
              <a:t>статей, опубликованные в последние годы, но не может их найти.</a:t>
            </a:r>
            <a:br>
              <a:rPr lang="ru-RU" dirty="0">
                <a:effectLst/>
              </a:rPr>
            </a:br>
            <a:r>
              <a:rPr lang="ru-RU" dirty="0">
                <a:effectLst/>
              </a:rPr>
              <a:t>Поскольку он имеет доступ к рабочим документам он обнаруживает релевантные источники. Эти рабочие документы, могут стать журнальными статьями в течение 1-3 лет, но он может использовать контент уже сейчас, не дожидаясь публикации.</a:t>
            </a:r>
            <a:br>
              <a:rPr lang="ru-RU" dirty="0">
                <a:effectLst/>
              </a:rPr>
            </a:br>
            <a:r>
              <a:rPr lang="ru-RU" dirty="0">
                <a:effectLst/>
              </a:rPr>
              <a:t/>
            </a:r>
            <a:br>
              <a:rPr lang="ru-RU" dirty="0">
                <a:effectLst/>
              </a:rPr>
            </a:br>
            <a:r>
              <a:rPr lang="ru-RU" dirty="0">
                <a:effectLst/>
              </a:rPr>
              <a:t>Благодаря возможности перекрестных поисков он находит также некоторые книги, которые, обращаясь к своему поле интереса со стороны гораздо более широкой перспективе, чем журнал статья может. Он получает доступ к электронные книги, читать главы, которые являются наиболее важными для него и может даже скачать некоторые главы для дальнейшего изучения.</a:t>
            </a:r>
            <a:br>
              <a:rPr lang="ru-RU" dirty="0">
                <a:effectLst/>
              </a:rPr>
            </a:br>
            <a:r>
              <a:rPr lang="ru-RU" dirty="0">
                <a:effectLst/>
              </a:rPr>
              <a:t/>
            </a:r>
            <a:br>
              <a:rPr lang="ru-RU" dirty="0">
                <a:effectLst/>
              </a:rPr>
            </a:br>
            <a:r>
              <a:rPr lang="ru-RU" dirty="0">
                <a:effectLst/>
              </a:rPr>
              <a:t>К счастью, у него есть также доступ к тысячам диссертаций и находит некоторые, которые провели почти </a:t>
            </a:r>
            <a:r>
              <a:rPr lang="ru-RU" dirty="0" err="1">
                <a:effectLst/>
              </a:rPr>
              <a:t>Sames</a:t>
            </a:r>
            <a:r>
              <a:rPr lang="ru-RU" dirty="0">
                <a:effectLst/>
              </a:rPr>
              <a:t> исследовательский проект, как он планирует сделать. Он узнает, какие методы были применены, что работало хорошо, а что нет. В большой степени он может анализирует данные, используемые и получает гораздо лучше, более четкое представление о своем собственном проекте. Он копирует или загружает библиографию, чтобы проверить позже, если он может найти литературу в своей библиотеке.</a:t>
            </a:r>
            <a:br>
              <a:rPr lang="ru-RU" dirty="0">
                <a:effectLst/>
              </a:rPr>
            </a:br>
            <a:endParaRPr lang="de-DE" baseline="0" dirty="0"/>
          </a:p>
          <a:p>
            <a:r>
              <a:rPr lang="ru-RU" dirty="0">
                <a:effectLst/>
              </a:rPr>
              <a:t>Читая через диссертации он хочет, чтобы проверить некоторые отчеты и статистические данные, чтобы получить более глубокое понимание.</a:t>
            </a:r>
            <a:br>
              <a:rPr lang="ru-RU" dirty="0">
                <a:effectLst/>
              </a:rPr>
            </a:br>
            <a:r>
              <a:rPr lang="ru-RU" dirty="0">
                <a:effectLst/>
              </a:rPr>
              <a:t/>
            </a:r>
            <a:br>
              <a:rPr lang="ru-RU" dirty="0">
                <a:effectLst/>
              </a:rPr>
            </a:br>
            <a:r>
              <a:rPr lang="ru-RU" dirty="0">
                <a:effectLst/>
              </a:rPr>
              <a:t>И последнее, но не в последнюю очередь наш исследователь должен убедиться, что он не пропускает ни одного важного ссылки. Поэтому он проводит еще один поиск и метки, которые он на хотите, чтобы получить результаты Аннотация в базах данных индекса, чтобы увидеть, какие результаты он может использовать для застроенной его литературы и список литературы.</a:t>
            </a:r>
            <a:br>
              <a:rPr lang="ru-RU" dirty="0">
                <a:effectLst/>
              </a:rPr>
            </a:br>
            <a:r>
              <a:rPr lang="ru-RU" dirty="0">
                <a:effectLst/>
              </a:rPr>
              <a:t/>
            </a:r>
            <a:br>
              <a:rPr lang="ru-RU" dirty="0">
                <a:effectLst/>
              </a:rPr>
            </a:br>
            <a:r>
              <a:rPr lang="ru-RU" dirty="0">
                <a:effectLst/>
              </a:rPr>
              <a:t>Это был просто пример из жизни, как это происходит много </a:t>
            </a:r>
            <a:r>
              <a:rPr lang="ru-RU" dirty="0" err="1">
                <a:effectLst/>
              </a:rPr>
              <a:t>много</a:t>
            </a:r>
            <a:r>
              <a:rPr lang="ru-RU" dirty="0">
                <a:effectLst/>
              </a:rPr>
              <a:t> раз в любом университете мира. Не имеет значения, где студент или исследователь начинает - Это о том, разнообразный контент и быть в состоянии получить доступ к нему.</a:t>
            </a:r>
            <a:endParaRPr lang="en-US" dirty="0"/>
          </a:p>
        </p:txBody>
      </p:sp>
      <p:sp>
        <p:nvSpPr>
          <p:cNvPr id="4" name="Slide Number Placeholder 3"/>
          <p:cNvSpPr>
            <a:spLocks noGrp="1"/>
          </p:cNvSpPr>
          <p:nvPr>
            <p:ph type="sldNum" sz="quarter" idx="10"/>
          </p:nvPr>
        </p:nvSpPr>
        <p:spPr/>
        <p:txBody>
          <a:bodyPr/>
          <a:lstStyle/>
          <a:p>
            <a:fld id="{00163B7C-A98D-412D-AD28-BA3F30E2A17C}" type="slidenum">
              <a:rPr lang="en-US" altLang="en-US" smtClean="0"/>
              <a:pPr/>
              <a:t>104</a:t>
            </a:fld>
            <a:endParaRPr lang="en-US" altLang="en-US"/>
          </a:p>
        </p:txBody>
      </p:sp>
    </p:spTree>
    <p:extLst>
      <p:ext uri="{BB962C8B-B14F-4D97-AF65-F5344CB8AC3E}">
        <p14:creationId xmlns:p14="http://schemas.microsoft.com/office/powerpoint/2010/main" val="75955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E027630-0C14-4FE2-8B4D-2D67425E21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E84FEFA-260E-4C0A-AC21-CE77F7890D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sz="1600"/>
              <a:t>Searching through scholarly material on the web has never been easy and today, it is becoming nearly impossible to trace developing research using the Internet. </a:t>
            </a:r>
            <a:r>
              <a:rPr lang="en-US" altLang="en-US" sz="1600" b="1"/>
              <a:t>Why?</a:t>
            </a:r>
            <a:endParaRPr lang="en-US" altLang="en-US" sz="1600"/>
          </a:p>
          <a:p>
            <a:pPr lvl="1"/>
            <a:r>
              <a:rPr lang="en-US" altLang="en-US" sz="1600"/>
              <a:t>A dizzying array of access points</a:t>
            </a:r>
          </a:p>
          <a:p>
            <a:pPr lvl="2"/>
            <a:r>
              <a:rPr lang="en-US" altLang="en-US" sz="1400"/>
              <a:t>Institutional repositories</a:t>
            </a:r>
          </a:p>
          <a:p>
            <a:pPr lvl="2"/>
            <a:r>
              <a:rPr lang="en-US" altLang="en-US" sz="1400"/>
              <a:t>Open-access initiatives</a:t>
            </a:r>
          </a:p>
          <a:p>
            <a:pPr lvl="2"/>
            <a:r>
              <a:rPr lang="en-US" altLang="en-US" sz="1400"/>
              <a:t>Blogs</a:t>
            </a:r>
          </a:p>
          <a:p>
            <a:pPr lvl="2"/>
            <a:r>
              <a:rPr lang="en-US" altLang="en-US" sz="1400"/>
              <a:t>Social media</a:t>
            </a:r>
          </a:p>
          <a:p>
            <a:pPr lvl="2"/>
            <a:r>
              <a:rPr lang="en-US" altLang="en-US" sz="1400"/>
              <a:t>Etc… </a:t>
            </a:r>
          </a:p>
          <a:p>
            <a:pPr lvl="1"/>
            <a:r>
              <a:rPr lang="en-US" altLang="en-US" sz="1600"/>
              <a:t>Inconsistent quality and indexing of content</a:t>
            </a:r>
          </a:p>
          <a:p>
            <a:pPr lvl="1"/>
            <a:r>
              <a:rPr lang="en-US" altLang="en-US" sz="1600"/>
              <a:t>Inconsistent indexing</a:t>
            </a:r>
          </a:p>
          <a:p>
            <a:pPr lvl="1"/>
            <a:r>
              <a:rPr lang="en-US" altLang="en-US" sz="1600"/>
              <a:t>Unreliable access</a:t>
            </a:r>
          </a:p>
          <a:p>
            <a:endParaRPr lang="en-US" altLang="en-US"/>
          </a:p>
          <a:p>
            <a:endParaRPr lang="en-US" altLang="en-US"/>
          </a:p>
          <a:p>
            <a:endParaRPr lang="en-IN" altLang="en-US"/>
          </a:p>
        </p:txBody>
      </p:sp>
      <p:sp>
        <p:nvSpPr>
          <p:cNvPr id="56324" name="Slide Number Placeholder 3">
            <a:extLst>
              <a:ext uri="{FF2B5EF4-FFF2-40B4-BE49-F238E27FC236}">
                <a16:creationId xmlns:a16="http://schemas.microsoft.com/office/drawing/2014/main" id="{B2EC16CA-155C-4360-9A32-8D75428F3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B2B1C0-B526-470E-AC62-7088F8DE24E0}" type="slidenum">
              <a:rPr lang="en-GB" altLang="ru-RU" smtClean="0"/>
              <a:pPr>
                <a:spcBef>
                  <a:spcPct val="0"/>
                </a:spcBef>
              </a:pPr>
              <a:t>10</a:t>
            </a:fld>
            <a:endParaRPr lang="en-GB" altLang="ru-RU"/>
          </a:p>
        </p:txBody>
      </p:sp>
    </p:spTree>
    <p:extLst>
      <p:ext uri="{BB962C8B-B14F-4D97-AF65-F5344CB8AC3E}">
        <p14:creationId xmlns:p14="http://schemas.microsoft.com/office/powerpoint/2010/main" val="276766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DDF2E47-441B-44AD-857D-BE1ABE61B8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583B71A8-F096-463A-8C4F-F371DDFA31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ETD = Electronic Theses &amp; Dissertations</a:t>
            </a:r>
          </a:p>
          <a:p>
            <a:endParaRPr lang="en-IN" altLang="en-US"/>
          </a:p>
        </p:txBody>
      </p:sp>
      <p:sp>
        <p:nvSpPr>
          <p:cNvPr id="58372" name="Slide Number Placeholder 3">
            <a:extLst>
              <a:ext uri="{FF2B5EF4-FFF2-40B4-BE49-F238E27FC236}">
                <a16:creationId xmlns:a16="http://schemas.microsoft.com/office/drawing/2014/main" id="{2DFA3C41-771C-48F6-8A11-21DF19056B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05B216-CB52-4B1F-97A8-5878875F7A3C}" type="slidenum">
              <a:rPr lang="en-GB" altLang="ru-RU" smtClean="0"/>
              <a:pPr>
                <a:spcBef>
                  <a:spcPct val="0"/>
                </a:spcBef>
              </a:pPr>
              <a:t>11</a:t>
            </a:fld>
            <a:endParaRPr lang="en-GB" altLang="ru-RU"/>
          </a:p>
        </p:txBody>
      </p:sp>
    </p:spTree>
    <p:extLst>
      <p:ext uri="{BB962C8B-B14F-4D97-AF65-F5344CB8AC3E}">
        <p14:creationId xmlns:p14="http://schemas.microsoft.com/office/powerpoint/2010/main" val="316990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spcAft>
                <a:spcPts val="600"/>
              </a:spcAft>
            </a:pPr>
            <a:r>
              <a:rPr lang="en-US" altLang="en-US"/>
              <a:t>The database of record for graduate research</a:t>
            </a:r>
          </a:p>
          <a:p>
            <a:pPr eaLnBrk="1" hangingPunct="1">
              <a:lnSpc>
                <a:spcPct val="80000"/>
              </a:lnSpc>
              <a:spcBef>
                <a:spcPct val="0"/>
              </a:spcBef>
              <a:spcAft>
                <a:spcPts val="600"/>
              </a:spcAft>
            </a:pPr>
            <a:r>
              <a:rPr lang="en-US" altLang="en-US"/>
              <a:t>Official dissertations repository for the Library of Congress</a:t>
            </a:r>
          </a:p>
          <a:p>
            <a:pPr eaLnBrk="1" hangingPunct="1">
              <a:spcBef>
                <a:spcPct val="0"/>
              </a:spcBef>
            </a:pPr>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66F7F7B5-75CE-4341-99D3-17172B741E60}" type="slidenum">
              <a:rPr lang="en-US" altLang="en-US" smtClean="0">
                <a:solidFill>
                  <a:srgbClr val="000000"/>
                </a:solidFill>
                <a:latin typeface="Arial" panose="020B0604020202020204" pitchFamily="34" charset="0"/>
                <a:ea typeface="ＭＳ Ｐゴシック" panose="020B0600070205080204" pitchFamily="34" charset="-128"/>
              </a:rPr>
              <a:pPr eaLnBrk="0" hangingPunct="0">
                <a:spcBef>
                  <a:spcPct val="0"/>
                </a:spcBef>
              </a:pPr>
              <a:t>12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9793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13</a:t>
            </a:fld>
            <a:endParaRPr lang="en-US" dirty="0"/>
          </a:p>
        </p:txBody>
      </p:sp>
    </p:spTree>
    <p:extLst>
      <p:ext uri="{BB962C8B-B14F-4D97-AF65-F5344CB8AC3E}">
        <p14:creationId xmlns:p14="http://schemas.microsoft.com/office/powerpoint/2010/main" val="4278450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2"/>
          <a:stretch>
            <a:fillRect/>
          </a:stretch>
        </p:blipFill>
        <p:spPr>
          <a:xfrm>
            <a:off x="2914224" y="761999"/>
            <a:ext cx="3327717" cy="1226683"/>
          </a:xfrm>
          <a:prstGeom prst="rect">
            <a:avLst/>
          </a:prstGeom>
        </p:spPr>
      </p:pic>
    </p:spTree>
    <p:extLst>
      <p:ext uri="{BB962C8B-B14F-4D97-AF65-F5344CB8AC3E}">
        <p14:creationId xmlns:p14="http://schemas.microsoft.com/office/powerpoint/2010/main" val="382994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776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7766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776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ight Triangle 7"/>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75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ight Triangle 7"/>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948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ight Triangle 7"/>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94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ight Triangle 7"/>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94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ight Triangle 7"/>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94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ight Triangle 7"/>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1">
                  <a:lumMod val="75000"/>
                </a:schemeClr>
              </a:solidFill>
              <a:latin typeface="Aleo Regular"/>
            </a:endParaRPr>
          </a:p>
        </p:txBody>
      </p:sp>
      <p:sp>
        <p:nvSpPr>
          <p:cNvPr id="9" name="Right Triangle 8"/>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accent1">
                  <a:lumMod val="75000"/>
                </a:schemeClr>
              </a:solidFill>
              <a:latin typeface="Aleo Regular"/>
            </a:endParaRPr>
          </a:p>
        </p:txBody>
      </p:sp>
      <p:pic>
        <p:nvPicPr>
          <p:cNvPr id="10"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9"/>
            <a:ext cx="6868695" cy="1143000"/>
          </a:xfrm>
        </p:spPr>
        <p:txBody>
          <a:bodyPr>
            <a:normAutofit/>
          </a:bodyPr>
          <a:lstStyle>
            <a:lvl1pPr>
              <a:defRPr sz="2800" b="0" i="0">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457200" y="1600201"/>
            <a:ext cx="8229600" cy="3852840"/>
          </a:xfrm>
        </p:spPr>
        <p:txBody>
          <a:bodyPr/>
          <a:lstStyle>
            <a:lvl1pPr marL="342900" indent="-342900">
              <a:buSzPct val="80000"/>
              <a:buFont typeface="Wingdings" panose="05000000000000000000" pitchFamily="2" charset="2"/>
              <a:buChar char="q"/>
              <a:defRPr sz="2000"/>
            </a:lvl1pPr>
            <a:lvl2pPr marL="742950" indent="-285750">
              <a:buFont typeface="Wingdings" panose="05000000000000000000" pitchFamily="2" charset="2"/>
              <a:buChar cha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961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32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4" name="Picture 3"/>
          <p:cNvPicPr>
            <a:picLocks noChangeAspect="1"/>
          </p:cNvPicPr>
          <p:nvPr userDrawn="1"/>
        </p:nvPicPr>
        <p:blipFill>
          <a:blip r:embed="rId2"/>
          <a:stretch>
            <a:fillRect/>
          </a:stretch>
        </p:blipFill>
        <p:spPr>
          <a:xfrm>
            <a:off x="2914224" y="761999"/>
            <a:ext cx="3327717" cy="1226683"/>
          </a:xfrm>
          <a:prstGeom prst="rect">
            <a:avLst/>
          </a:prstGeom>
        </p:spPr>
      </p:pic>
      <p:sp>
        <p:nvSpPr>
          <p:cNvPr id="8"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774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02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02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02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02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868695" cy="1143000"/>
          </a:xfrm>
        </p:spPr>
        <p:txBody>
          <a:bodyPr>
            <a:normAutofit/>
          </a:bodyPr>
          <a:lstStyle>
            <a:lvl1pPr>
              <a:defRPr sz="3600" b="0" i="0">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385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ght Triangle 10"/>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2" name="Right Triangle 11"/>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3"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0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2">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411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4">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203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5">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08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571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3">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57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8" name="Picture 7"/>
          <p:cNvPicPr>
            <a:picLocks noChangeAspect="1"/>
          </p:cNvPicPr>
          <p:nvPr userDrawn="1"/>
        </p:nvPicPr>
        <p:blipFill>
          <a:blip r:embed="rId2"/>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7741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9"/>
            <a:ext cx="6868695" cy="1143000"/>
          </a:xfrm>
        </p:spPr>
        <p:txBody>
          <a:bodyPr>
            <a:normAutofit/>
          </a:bodyPr>
          <a:lstStyle>
            <a:lvl1pPr>
              <a:defRPr sz="3600"/>
            </a:lvl1pPr>
          </a:lstStyle>
          <a:p>
            <a:r>
              <a:rPr lang="en-US" dirty="0"/>
              <a:t>Click to edit Master title style</a:t>
            </a:r>
          </a:p>
        </p:txBody>
      </p:sp>
      <p:sp>
        <p:nvSpPr>
          <p:cNvPr id="10" name="Right Triangle 9"/>
          <p:cNvSpPr/>
          <p:nvPr userDrawn="1"/>
        </p:nvSpPr>
        <p:spPr>
          <a:xfrm flipH="1" flipV="1">
            <a:off x="6799263" y="0"/>
            <a:ext cx="2357437" cy="1433512"/>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1" name="Right Triangle 10"/>
          <p:cNvSpPr/>
          <p:nvPr userDrawn="1"/>
        </p:nvSpPr>
        <p:spPr>
          <a:xfrm flipH="1" flipV="1">
            <a:off x="6192838" y="0"/>
            <a:ext cx="2963862" cy="1169987"/>
          </a:xfrm>
          <a:prstGeom prst="rtTriangle">
            <a:avLst/>
          </a:prstGeom>
          <a:solidFill>
            <a:schemeClr val="accent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12" name="Picture 5" descr="pq-logo-white-6in.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0734" y="207799"/>
            <a:ext cx="1047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571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lvl1pPr fontAlgn="auto">
              <a:spcBef>
                <a:spcPts val="0"/>
              </a:spcBef>
              <a:spcAft>
                <a:spcPts val="0"/>
              </a:spcAft>
              <a:defRPr>
                <a:latin typeface="Aleo Regular"/>
                <a:ea typeface="+mn-ea"/>
                <a:cs typeface="+mn-cs"/>
              </a:defRPr>
            </a:lvl1p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lvl1pPr fontAlgn="auto">
              <a:spcBef>
                <a:spcPts val="0"/>
              </a:spcBef>
              <a:spcAft>
                <a:spcPts val="0"/>
              </a:spcAft>
              <a:defRPr>
                <a:latin typeface="Aleo Regular"/>
                <a:ea typeface="+mn-ea"/>
                <a:cs typeface="+mn-cs"/>
              </a:defRPr>
            </a:lvl1pPr>
          </a:lstStyle>
          <a:p>
            <a:fld id="{85AEF935-81FE-8242-9805-AE3C9200DF74}" type="slidenum">
              <a:rPr lang="en-US" smtClean="0"/>
              <a:pPr/>
              <a:t>‹#›</a:t>
            </a:fld>
            <a:endParaRPr lang="en-US" dirty="0"/>
          </a:p>
        </p:txBody>
      </p:sp>
    </p:spTree>
    <p:extLst>
      <p:ext uri="{BB962C8B-B14F-4D97-AF65-F5344CB8AC3E}">
        <p14:creationId xmlns:p14="http://schemas.microsoft.com/office/powerpoint/2010/main" val="1553225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5562600"/>
          </a:xfrm>
          <a:prstGeom prst="rect">
            <a:avLst/>
          </a:prstGeom>
        </p:spPr>
      </p:pic>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2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descr="Footer_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230228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1" name="Picture 10" descr="PQ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13" name="Date Placeholder 3"/>
          <p:cNvSpPr>
            <a:spLocks noGrp="1"/>
          </p:cNvSpPr>
          <p:nvPr userDrawn="1">
            <p:ph type="dt" sz="half" idx="10"/>
          </p:nvPr>
        </p:nvSpPr>
        <p:spPr>
          <a:xfrm>
            <a:off x="144064" y="6592424"/>
            <a:ext cx="2133600" cy="256822"/>
          </a:xfrm>
          <a:prstGeom prst="rect">
            <a:avLst/>
          </a:prstGeom>
        </p:spPr>
        <p:txBody>
          <a:bodyPr/>
          <a:lstStyle>
            <a:lvl1pPr>
              <a:defRPr sz="900">
                <a:solidFill>
                  <a:schemeClr val="tx1"/>
                </a:solidFill>
              </a:defRPr>
            </a:lvl1pPr>
          </a:lstStyle>
          <a:p>
            <a:endParaRPr lang="en-US" dirty="0"/>
          </a:p>
        </p:txBody>
      </p:sp>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dirty="0"/>
          </a:p>
        </p:txBody>
      </p:sp>
      <p:sp>
        <p:nvSpPr>
          <p:cNvPr id="15" name="Slide Number Placeholder 5"/>
          <p:cNvSpPr>
            <a:spLocks noGrp="1"/>
          </p:cNvSpPr>
          <p:nvPr userDrawn="1">
            <p:ph type="sldNum" sz="quarter" idx="12"/>
          </p:nvPr>
        </p:nvSpPr>
        <p:spPr>
          <a:xfrm>
            <a:off x="6866335" y="6592424"/>
            <a:ext cx="2133600" cy="256822"/>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p>
            <a:r>
              <a:rPr lang="en-US" dirty="0"/>
              <a:t>Click to edit Master title style</a:t>
            </a:r>
          </a:p>
        </p:txBody>
      </p:sp>
    </p:spTree>
    <p:extLst>
      <p:ext uri="{BB962C8B-B14F-4D97-AF65-F5344CB8AC3E}">
        <p14:creationId xmlns:p14="http://schemas.microsoft.com/office/powerpoint/2010/main" val="2229987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E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722313" y="695912"/>
            <a:ext cx="7772400" cy="2193726"/>
          </a:xfrm>
        </p:spPr>
        <p:txBody>
          <a:bodyPr anchor="t"/>
          <a:lstStyle>
            <a:lvl1pPr algn="l">
              <a:defRPr sz="4000" b="1" cap="none">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9" name="Picture 8" descr="start her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2545859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74637"/>
            <a:ext cx="8229600" cy="1143000"/>
          </a:xfrm>
          <a:prstGeom prst="rect">
            <a:avLst/>
          </a:prstGeom>
        </p:spPr>
        <p:txBody>
          <a:bodyPr lIns="91415" tIns="91415" rIns="91415" bIns="91415" anchor="b"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91" name="Shape 91"/>
          <p:cNvSpPr txBox="1">
            <a:spLocks noGrp="1"/>
          </p:cNvSpPr>
          <p:nvPr>
            <p:ph type="body" idx="1"/>
          </p:nvPr>
        </p:nvSpPr>
        <p:spPr>
          <a:xfrm>
            <a:off x="457200" y="1600200"/>
            <a:ext cx="8229600" cy="4967700"/>
          </a:xfrm>
          <a:prstGeom prst="rect">
            <a:avLst/>
          </a:prstGeom>
        </p:spPr>
        <p:txBody>
          <a:bodyPr lIns="91415" tIns="91415" rIns="91415" bIns="91415" anchor="t" anchorCtr="0"/>
          <a:lstStyle>
            <a:lvl1pPr rtl="0">
              <a:defRPr/>
            </a:lvl1pPr>
            <a:lvl2pPr indent="457146" rtl="0">
              <a:defRPr/>
            </a:lvl2pPr>
            <a:lvl3pPr indent="914293" rtl="0">
              <a:defRPr/>
            </a:lvl3pPr>
            <a:lvl4pPr indent="1371440"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139371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11" name="Picture 10" descr="PQ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43391" cy="914339"/>
          </a:xfrm>
          <a:prstGeom prst="rect">
            <a:avLst/>
          </a:prstGeom>
        </p:spPr>
      </p:pic>
      <p:sp>
        <p:nvSpPr>
          <p:cNvPr id="13" name="Date Placeholder 3"/>
          <p:cNvSpPr>
            <a:spLocks noGrp="1"/>
          </p:cNvSpPr>
          <p:nvPr userDrawn="1">
            <p:ph type="dt" sz="half" idx="10"/>
          </p:nvPr>
        </p:nvSpPr>
        <p:spPr>
          <a:xfrm>
            <a:off x="144064" y="6592425"/>
            <a:ext cx="2133600" cy="256823"/>
          </a:xfrm>
          <a:prstGeom prst="rect">
            <a:avLst/>
          </a:prstGeom>
        </p:spPr>
        <p:txBody>
          <a:bodyPr/>
          <a:lstStyle>
            <a:lvl1pPr>
              <a:defRPr sz="900">
                <a:solidFill>
                  <a:schemeClr val="tx1"/>
                </a:solidFill>
              </a:defRPr>
            </a:lvl1pPr>
          </a:lstStyle>
          <a:p>
            <a:fld id="{F96874C0-3CF2-6A4F-9538-38078D6674CF}" type="datetime1">
              <a:rPr lang="en-US" smtClean="0"/>
              <a:pPr/>
              <a:t>11/20/2017</a:t>
            </a:fld>
            <a:endParaRPr lang="en-US" dirty="0"/>
          </a:p>
        </p:txBody>
      </p:sp>
      <p:sp>
        <p:nvSpPr>
          <p:cNvPr id="14" name="Footer Placeholder 4"/>
          <p:cNvSpPr>
            <a:spLocks noGrp="1"/>
          </p:cNvSpPr>
          <p:nvPr userDrawn="1">
            <p:ph type="ftr" sz="quarter" idx="11"/>
          </p:nvPr>
        </p:nvSpPr>
        <p:spPr>
          <a:xfrm>
            <a:off x="2348519" y="6592425"/>
            <a:ext cx="4453486" cy="256823"/>
          </a:xfrm>
          <a:prstGeom prst="rect">
            <a:avLst/>
          </a:prstGeom>
        </p:spPr>
        <p:txBody>
          <a:bodyPr/>
          <a:lstStyle>
            <a:lvl1pPr>
              <a:defRPr sz="900">
                <a:solidFill>
                  <a:schemeClr val="tx1"/>
                </a:solidFill>
              </a:defRPr>
            </a:lvl1pPr>
          </a:lstStyle>
          <a:p>
            <a:endParaRPr lang="en-US" dirty="0"/>
          </a:p>
        </p:txBody>
      </p:sp>
      <p:sp>
        <p:nvSpPr>
          <p:cNvPr id="15" name="Slide Number Placeholder 5"/>
          <p:cNvSpPr>
            <a:spLocks noGrp="1"/>
          </p:cNvSpPr>
          <p:nvPr userDrawn="1">
            <p:ph type="sldNum" sz="quarter" idx="12"/>
          </p:nvPr>
        </p:nvSpPr>
        <p:spPr>
          <a:xfrm>
            <a:off x="6866335" y="6592425"/>
            <a:ext cx="2133600" cy="256823"/>
          </a:xfrm>
          <a:prstGeom prst="rect">
            <a:avLst/>
          </a:prstGeom>
        </p:spPr>
        <p:txBody>
          <a:bodyPr/>
          <a:lstStyle>
            <a:lvl1pPr>
              <a:defRPr sz="900">
                <a:solidFill>
                  <a:schemeClr val="tx1"/>
                </a:solidFill>
              </a:defRPr>
            </a:lvl1pPr>
          </a:lstStyle>
          <a:p>
            <a:fld id="{FD79F44C-B0A7-3A42-A98F-236C7051F6BB}" type="slidenum">
              <a:rPr lang="en-US" smtClean="0"/>
              <a:pPr/>
              <a:t>‹#›</a:t>
            </a:fld>
            <a:endParaRPr lang="en-US" dirty="0"/>
          </a:p>
        </p:txBody>
      </p:sp>
      <p:sp>
        <p:nvSpPr>
          <p:cNvPr id="17" name="Text Placeholder 3"/>
          <p:cNvSpPr>
            <a:spLocks noGrp="1"/>
          </p:cNvSpPr>
          <p:nvPr>
            <p:ph type="body" sz="half" idx="2"/>
          </p:nvPr>
        </p:nvSpPr>
        <p:spPr>
          <a:xfrm>
            <a:off x="0" y="6253618"/>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0" name="Title 1"/>
          <p:cNvSpPr>
            <a:spLocks noGrp="1"/>
          </p:cNvSpPr>
          <p:nvPr>
            <p:ph type="title"/>
          </p:nvPr>
        </p:nvSpPr>
        <p:spPr>
          <a:xfrm>
            <a:off x="457200" y="0"/>
            <a:ext cx="7101550" cy="852493"/>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770132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7" name="Title 1"/>
          <p:cNvSpPr>
            <a:spLocks noGrp="1"/>
          </p:cNvSpPr>
          <p:nvPr>
            <p:ph type="title" hasCustomPrompt="1"/>
          </p:nvPr>
        </p:nvSpPr>
        <p:spPr>
          <a:xfrm>
            <a:off x="722313" y="2219995"/>
            <a:ext cx="7772400" cy="905263"/>
          </a:xfrm>
        </p:spPr>
        <p:txBody>
          <a:bodyPr anchor="t"/>
          <a:lstStyle>
            <a:lvl1pPr algn="ctr">
              <a:defRPr sz="4000" b="1" cap="all" baseline="0">
                <a:solidFill>
                  <a:schemeClr val="bg1"/>
                </a:solidFill>
              </a:defRPr>
            </a:lvl1pPr>
          </a:lstStyle>
          <a:p>
            <a:r>
              <a:rPr lang="en-US" dirty="0"/>
              <a:t>Add title here</a:t>
            </a:r>
          </a:p>
        </p:txBody>
      </p:sp>
      <p:pic>
        <p:nvPicPr>
          <p:cNvPr id="11" name="Picture 10" descr="start her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424836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84124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a:p>
        </p:txBody>
      </p:sp>
      <p:sp>
        <p:nvSpPr>
          <p:cNvPr id="17" name="bk object 17"/>
          <p:cNvSpPr/>
          <p:nvPr/>
        </p:nvSpPr>
        <p:spPr>
          <a:xfrm>
            <a:off x="0" y="6473952"/>
            <a:ext cx="9144000" cy="38404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a:p>
        </p:txBody>
      </p:sp>
      <p:sp>
        <p:nvSpPr>
          <p:cNvPr id="18" name="bk object 18"/>
          <p:cNvSpPr/>
          <p:nvPr/>
        </p:nvSpPr>
        <p:spPr>
          <a:xfrm>
            <a:off x="7633844" y="206854"/>
            <a:ext cx="1222146" cy="47118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a:p>
        </p:txBody>
      </p:sp>
      <p:sp>
        <p:nvSpPr>
          <p:cNvPr id="5" name="object 5"/>
          <p:cNvSpPr/>
          <p:nvPr userDrawn="1"/>
        </p:nvSpPr>
        <p:spPr>
          <a:xfrm>
            <a:off x="0" y="888936"/>
            <a:ext cx="9144000" cy="5546471"/>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384724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2">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8" name="Picture 7"/>
          <p:cNvPicPr>
            <a:picLocks noChangeAspect="1"/>
          </p:cNvPicPr>
          <p:nvPr userDrawn="1"/>
        </p:nvPicPr>
        <p:blipFill>
          <a:blip r:embed="rId2"/>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7741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4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Oval 5"/>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Oval 8"/>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Oval 9"/>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itle 1"/>
          <p:cNvSpPr>
            <a:spLocks noGrp="1"/>
          </p:cNvSpPr>
          <p:nvPr>
            <p:ph type="title" hasCustomPrompt="1"/>
          </p:nvPr>
        </p:nvSpPr>
        <p:spPr>
          <a:xfrm>
            <a:off x="722313" y="2219995"/>
            <a:ext cx="7772400" cy="905263"/>
          </a:xfrm>
          <a:prstGeom prst="rect">
            <a:avLst/>
          </a:prstGeom>
        </p:spPr>
        <p:txBody>
          <a:bodyPr anchor="t"/>
          <a:lstStyle>
            <a:lvl1pPr algn="ctr">
              <a:defRPr sz="4000" b="1" cap="all" baseline="0">
                <a:solidFill>
                  <a:schemeClr val="bg1"/>
                </a:solidFill>
              </a:defRPr>
            </a:lvl1pPr>
          </a:lstStyle>
          <a:p>
            <a:r>
              <a:rPr lang="en-US" dirty="0"/>
              <a:t>Add title here</a:t>
            </a:r>
          </a:p>
        </p:txBody>
      </p:sp>
      <p:pic>
        <p:nvPicPr>
          <p:cNvPr id="11" name="Picture 10" descr="start her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2099188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Blue_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85800" y="1083403"/>
            <a:ext cx="7772400" cy="1877247"/>
          </a:xfrm>
        </p:spPr>
        <p:txBody>
          <a:bodyPr/>
          <a:lstStyle>
            <a:lvl1pPr algn="ctr">
              <a:defRPr sz="2700">
                <a:solidFill>
                  <a:schemeClr val="bg1"/>
                </a:solidFill>
              </a:defRPr>
            </a:lvl1pPr>
          </a:lstStyle>
          <a:p>
            <a:r>
              <a:rPr lang="en-US"/>
              <a:t>Click to edit Master title style</a:t>
            </a:r>
          </a:p>
        </p:txBody>
      </p:sp>
      <p:sp>
        <p:nvSpPr>
          <p:cNvPr id="9" name="Subtitle 2"/>
          <p:cNvSpPr>
            <a:spLocks noGrp="1"/>
          </p:cNvSpPr>
          <p:nvPr>
            <p:ph type="subTitle" idx="1"/>
          </p:nvPr>
        </p:nvSpPr>
        <p:spPr>
          <a:xfrm>
            <a:off x="685800" y="2960647"/>
            <a:ext cx="7772400" cy="861115"/>
          </a:xfrm>
        </p:spPr>
        <p:txBody>
          <a:bodyPr/>
          <a:lstStyle>
            <a:lvl1pPr marL="0" indent="0" algn="ctr">
              <a:buNone/>
              <a:defRPr sz="1200">
                <a:solidFill>
                  <a:srgbClr val="FFFFFF"/>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10444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ar_Text_DotLine_Logo_Blank">
    <p:spTree>
      <p:nvGrpSpPr>
        <p:cNvPr id="1" name=""/>
        <p:cNvGrpSpPr/>
        <p:nvPr/>
      </p:nvGrpSpPr>
      <p:grpSpPr>
        <a:xfrm>
          <a:off x="0" y="0"/>
          <a:ext cx="0" cy="0"/>
          <a:chOff x="0" y="0"/>
          <a:chExt cx="0" cy="0"/>
        </a:xfrm>
      </p:grpSpPr>
      <p:sp>
        <p:nvSpPr>
          <p:cNvPr id="5" name="Title 1"/>
          <p:cNvSpPr>
            <a:spLocks noGrp="1"/>
          </p:cNvSpPr>
          <p:nvPr>
            <p:ph type="title"/>
          </p:nvPr>
        </p:nvSpPr>
        <p:spPr>
          <a:xfrm>
            <a:off x="252945" y="274638"/>
            <a:ext cx="8192786" cy="647010"/>
          </a:xfrm>
        </p:spPr>
        <p:txBody>
          <a:bodyPr>
            <a:normAutofit/>
          </a:bodyPr>
          <a:lstStyle>
            <a:lvl1pPr>
              <a:defRPr sz="3500" b="1">
                <a:solidFill>
                  <a:srgbClr val="404040"/>
                </a:solidFill>
                <a:latin typeface="Arial Narrow" panose="020B0606020202030204" pitchFamily="34" charset="0"/>
              </a:defRPr>
            </a:lvl1pPr>
          </a:lstStyle>
          <a:p>
            <a:r>
              <a:rPr lang="en-US" dirty="0"/>
              <a:t>Click to edit Master title style</a:t>
            </a:r>
          </a:p>
        </p:txBody>
      </p:sp>
      <p:sp>
        <p:nvSpPr>
          <p:cNvPr id="7" name="Rectangle 6"/>
          <p:cNvSpPr/>
          <p:nvPr userDrawn="1"/>
        </p:nvSpPr>
        <p:spPr>
          <a:xfrm>
            <a:off x="0" y="0"/>
            <a:ext cx="9144000" cy="127848"/>
          </a:xfrm>
          <a:prstGeom prst="rect">
            <a:avLst/>
          </a:prstGeom>
          <a:solidFill>
            <a:srgbClr val="81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cxnSp>
        <p:nvCxnSpPr>
          <p:cNvPr id="8" name="Straight Connector 7"/>
          <p:cNvCxnSpPr/>
          <p:nvPr userDrawn="1"/>
        </p:nvCxnSpPr>
        <p:spPr>
          <a:xfrm>
            <a:off x="0" y="920060"/>
            <a:ext cx="9144000" cy="1588"/>
          </a:xfrm>
          <a:prstGeom prst="line">
            <a:avLst/>
          </a:prstGeom>
          <a:ln w="3175" cap="flat" cmpd="sng" algn="ctr">
            <a:solidFill>
              <a:schemeClr val="tx1">
                <a:lumMod val="65000"/>
                <a:lumOff val="3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398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ection title page">
    <p:spTree>
      <p:nvGrpSpPr>
        <p:cNvPr id="1" name=""/>
        <p:cNvGrpSpPr/>
        <p:nvPr/>
      </p:nvGrpSpPr>
      <p:grpSpPr>
        <a:xfrm>
          <a:off x="0" y="0"/>
          <a:ext cx="0" cy="0"/>
          <a:chOff x="0" y="0"/>
          <a:chExt cx="0" cy="0"/>
        </a:xfrm>
      </p:grpSpPr>
      <p:sp>
        <p:nvSpPr>
          <p:cNvPr id="16" name="Rectangle 15"/>
          <p:cNvSpPr/>
          <p:nvPr/>
        </p:nvSpPr>
        <p:spPr>
          <a:xfrm>
            <a:off x="0" y="0"/>
            <a:ext cx="9144000" cy="127848"/>
          </a:xfrm>
          <a:prstGeom prst="rect">
            <a:avLst/>
          </a:prstGeom>
          <a:solidFill>
            <a:srgbClr val="81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cxnSp>
        <p:nvCxnSpPr>
          <p:cNvPr id="17" name="Straight Connector 16"/>
          <p:cNvCxnSpPr/>
          <p:nvPr/>
        </p:nvCxnSpPr>
        <p:spPr>
          <a:xfrm>
            <a:off x="0" y="920060"/>
            <a:ext cx="9144000" cy="1588"/>
          </a:xfrm>
          <a:prstGeom prst="line">
            <a:avLst/>
          </a:prstGeom>
          <a:ln w="3175" cap="flat" cmpd="sng" algn="ctr">
            <a:solidFill>
              <a:schemeClr val="tx1">
                <a:lumMod val="65000"/>
                <a:lumOff val="3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0"/>
            <a:ext cx="9144000" cy="6019800"/>
          </a:xfrm>
          <a:prstGeom prst="rect">
            <a:avLst/>
          </a:prstGeom>
          <a:solidFill>
            <a:srgbClr val="8100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5" name="Oval 4"/>
          <p:cNvSpPr/>
          <p:nvPr/>
        </p:nvSpPr>
        <p:spPr>
          <a:xfrm>
            <a:off x="0" y="-1927988"/>
            <a:ext cx="8026405" cy="7926283"/>
          </a:xfrm>
          <a:prstGeom prst="ellipse">
            <a:avLst/>
          </a:prstGeom>
          <a:solidFill>
            <a:srgbClr val="810000">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7" name="Oval 6"/>
          <p:cNvSpPr/>
          <p:nvPr/>
        </p:nvSpPr>
        <p:spPr>
          <a:xfrm>
            <a:off x="855996" y="-1835160"/>
            <a:ext cx="7932404" cy="7833455"/>
          </a:xfrm>
          <a:prstGeom prst="ellipse">
            <a:avLst/>
          </a:prstGeom>
          <a:solidFill>
            <a:srgbClr val="FFFFFF">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Narrow" panose="020B0606020202030204" pitchFamily="34" charset="0"/>
              </a:rPr>
              <a:t> </a:t>
            </a:r>
          </a:p>
        </p:txBody>
      </p:sp>
      <p:sp>
        <p:nvSpPr>
          <p:cNvPr id="6" name="Title 1"/>
          <p:cNvSpPr>
            <a:spLocks noGrp="1"/>
          </p:cNvSpPr>
          <p:nvPr>
            <p:ph type="ctrTitle"/>
          </p:nvPr>
        </p:nvSpPr>
        <p:spPr>
          <a:xfrm>
            <a:off x="1515321" y="2630879"/>
            <a:ext cx="7772400" cy="910570"/>
          </a:xfrm>
        </p:spPr>
        <p:txBody>
          <a:bodyPr>
            <a:noAutofit/>
          </a:bodyPr>
          <a:lstStyle>
            <a:lvl1pPr>
              <a:defRPr sz="3500" cap="all">
                <a:solidFill>
                  <a:schemeClr val="bg1"/>
                </a:solidFill>
                <a:latin typeface="Arial Narrow" panose="020B0606020202030204" pitchFamily="34" charset="0"/>
              </a:defRPr>
            </a:lvl1pPr>
          </a:lstStyle>
          <a:p>
            <a:r>
              <a:rPr lang="en-US" dirty="0"/>
              <a:t>Click to edit Master title style</a:t>
            </a:r>
          </a:p>
        </p:txBody>
      </p:sp>
    </p:spTree>
    <p:extLst>
      <p:ext uri="{BB962C8B-B14F-4D97-AF65-F5344CB8AC3E}">
        <p14:creationId xmlns:p14="http://schemas.microsoft.com/office/powerpoint/2010/main" val="318595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Bar-PQ Re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alphaModFix amt="3000"/>
            <a:extLst>
              <a:ext uri="{28A0092B-C50C-407E-A947-70E740481C1C}">
                <a14:useLocalDpi xmlns:a14="http://schemas.microsoft.com/office/drawing/2010/main" val="0"/>
              </a:ext>
            </a:extLst>
          </a:blip>
          <a:srcRect l="4048" t="22189" r="7617" b="558"/>
          <a:stretch/>
        </p:blipFill>
        <p:spPr>
          <a:xfrm>
            <a:off x="0" y="0"/>
            <a:ext cx="6858000" cy="6858000"/>
          </a:xfrm>
          <a:prstGeom prst="rect">
            <a:avLst/>
          </a:prstGeom>
        </p:spPr>
      </p:pic>
      <p:sp>
        <p:nvSpPr>
          <p:cNvPr id="2" name="Title 1"/>
          <p:cNvSpPr>
            <a:spLocks noGrp="1"/>
          </p:cNvSpPr>
          <p:nvPr>
            <p:ph type="title"/>
          </p:nvPr>
        </p:nvSpPr>
        <p:spPr>
          <a:xfrm>
            <a:off x="1" y="2961084"/>
            <a:ext cx="9142701" cy="1107996"/>
          </a:xfrm>
          <a:solidFill>
            <a:srgbClr val="C21C22"/>
          </a:solidFill>
        </p:spPr>
        <p:txBody>
          <a:bodyPr tIns="274320" bIns="274320" anchor="b">
            <a:spAutoFit/>
          </a:bodyPr>
          <a:lstStyle>
            <a:lvl1pPr algn="ctr">
              <a:lnSpc>
                <a:spcPct val="100000"/>
              </a:lnSpc>
              <a:defRPr sz="3600" b="0" i="0">
                <a:solidFill>
                  <a:schemeClr val="bg1"/>
                </a:solidFill>
                <a:latin typeface="+mj-lt"/>
                <a:ea typeface="Open Sans Light" charset="0"/>
                <a:cs typeface="Open Sans Light" charset="0"/>
              </a:defRPr>
            </a:lvl1pPr>
          </a:lstStyle>
          <a:p>
            <a:r>
              <a:rPr lang="en-US" dirty="0"/>
              <a:t>Click to edit Master title style</a:t>
            </a:r>
          </a:p>
        </p:txBody>
      </p:sp>
      <p:sp>
        <p:nvSpPr>
          <p:cNvPr id="6" name="Slide Number Placeholder 5"/>
          <p:cNvSpPr>
            <a:spLocks noGrp="1"/>
          </p:cNvSpPr>
          <p:nvPr>
            <p:ph type="sldNum" sz="quarter" idx="12"/>
          </p:nvPr>
        </p:nvSpPr>
        <p:spPr>
          <a:xfrm>
            <a:off x="8781222" y="6420194"/>
            <a:ext cx="362778" cy="437807"/>
          </a:xfrm>
        </p:spPr>
        <p:txBody>
          <a:bodyPr/>
          <a:lstStyle>
            <a:lvl1pPr>
              <a:defRPr b="1" i="0">
                <a:solidFill>
                  <a:schemeClr val="tx1"/>
                </a:solidFill>
                <a:latin typeface="+mn-lt"/>
                <a:ea typeface="Open Sans Semibold" charset="0"/>
                <a:cs typeface="Open Sans Semibold" charset="0"/>
              </a:defRPr>
            </a:lvl1pPr>
          </a:lstStyle>
          <a:p>
            <a:fld id="{6476DBEE-108B-C54B-A71F-0F1E32E29253}" type="slidenum">
              <a:rPr lang="en-US" smtClean="0"/>
              <a:pPr/>
              <a:t>‹#›</a:t>
            </a:fld>
            <a:endParaRPr lang="en-US" dirty="0"/>
          </a:p>
        </p:txBody>
      </p:sp>
    </p:spTree>
    <p:extLst>
      <p:ext uri="{BB962C8B-B14F-4D97-AF65-F5344CB8AC3E}">
        <p14:creationId xmlns:p14="http://schemas.microsoft.com/office/powerpoint/2010/main" val="25108827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Plain-Whit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3000"/>
            <a:extLst>
              <a:ext uri="{28A0092B-C50C-407E-A947-70E740481C1C}">
                <a14:useLocalDpi xmlns:a14="http://schemas.microsoft.com/office/drawing/2010/main" val="0"/>
              </a:ext>
            </a:extLst>
          </a:blip>
          <a:srcRect l="4048" t="22189" r="7617" b="558"/>
          <a:stretch/>
        </p:blipFill>
        <p:spPr>
          <a:xfrm>
            <a:off x="0" y="0"/>
            <a:ext cx="6858000" cy="6858000"/>
          </a:xfrm>
          <a:prstGeom prst="rect">
            <a:avLst/>
          </a:prstGeom>
        </p:spPr>
      </p:pic>
      <p:sp>
        <p:nvSpPr>
          <p:cNvPr id="2" name="Title 1"/>
          <p:cNvSpPr>
            <a:spLocks noGrp="1"/>
          </p:cNvSpPr>
          <p:nvPr>
            <p:ph type="ctrTitle"/>
          </p:nvPr>
        </p:nvSpPr>
        <p:spPr>
          <a:xfrm>
            <a:off x="765313" y="1469369"/>
            <a:ext cx="7613375" cy="2128596"/>
          </a:xfrm>
        </p:spPr>
        <p:txBody>
          <a:bodyPr anchor="b">
            <a:normAutofit/>
          </a:bodyPr>
          <a:lstStyle>
            <a:lvl1pPr algn="ctr">
              <a:defRPr sz="3600" b="0" i="0" spc="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765313" y="4394619"/>
            <a:ext cx="7613375" cy="492883"/>
          </a:xfrm>
        </p:spPr>
        <p:txBody>
          <a:bodyPr>
            <a:noAutofit/>
          </a:bodyPr>
          <a:lstStyle>
            <a:lvl1pPr marL="0" indent="0" algn="ctr">
              <a:lnSpc>
                <a:spcPct val="120000"/>
              </a:lnSpc>
              <a:spcBef>
                <a:spcPts val="0"/>
              </a:spcBef>
              <a:spcAft>
                <a:spcPts val="450"/>
              </a:spcAft>
              <a:buNone/>
              <a:defRPr sz="1800" b="1" i="0" spc="-30" baseline="0">
                <a:latin typeface="+mn-lt"/>
                <a:ea typeface="Open Sans Semibold" charset="0"/>
                <a:cs typeface="Open Sans Semibold"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Text Placeholder 9"/>
          <p:cNvSpPr>
            <a:spLocks noGrp="1"/>
          </p:cNvSpPr>
          <p:nvPr>
            <p:ph type="body" sz="quarter" idx="11"/>
          </p:nvPr>
        </p:nvSpPr>
        <p:spPr>
          <a:xfrm>
            <a:off x="765572" y="3679919"/>
            <a:ext cx="7612856" cy="309562"/>
          </a:xfrm>
        </p:spPr>
        <p:txBody>
          <a:bodyPr>
            <a:noAutofit/>
          </a:bodyPr>
          <a:lstStyle>
            <a:lvl1pPr marL="0" indent="0" algn="ctr">
              <a:buNone/>
              <a:defRPr sz="1500" b="0" i="1">
                <a:latin typeface="+mj-lt"/>
                <a:ea typeface="Open Sans Light" charset="0"/>
                <a:cs typeface="Open Sans Light" charset="0"/>
              </a:defRPr>
            </a:lvl1pPr>
            <a:lvl2pPr marL="342900" indent="0" algn="ctr">
              <a:buNone/>
              <a:defRPr sz="1500" b="0" i="1">
                <a:latin typeface="Open Sans Light" charset="0"/>
                <a:ea typeface="Open Sans Light" charset="0"/>
                <a:cs typeface="Open Sans Light" charset="0"/>
              </a:defRPr>
            </a:lvl2pPr>
            <a:lvl3pPr marL="685800" indent="0" algn="ctr">
              <a:buNone/>
              <a:defRPr sz="1500" b="0" i="1">
                <a:latin typeface="Open Sans Light" charset="0"/>
                <a:ea typeface="Open Sans Light" charset="0"/>
                <a:cs typeface="Open Sans Light" charset="0"/>
              </a:defRPr>
            </a:lvl3pPr>
            <a:lvl4pPr marL="1028700" indent="0" algn="ctr">
              <a:buNone/>
              <a:defRPr sz="1500" b="0" i="1">
                <a:latin typeface="Open Sans Light" charset="0"/>
                <a:ea typeface="Open Sans Light" charset="0"/>
                <a:cs typeface="Open Sans Light" charset="0"/>
              </a:defRPr>
            </a:lvl4pPr>
            <a:lvl5pPr marL="1371600" indent="0" algn="ctr">
              <a:buNone/>
              <a:defRPr sz="1500" b="0" i="1">
                <a:latin typeface="Open Sans Light" charset="0"/>
                <a:ea typeface="Open Sans Light" charset="0"/>
                <a:cs typeface="Open Sans Light" charset="0"/>
              </a:defRPr>
            </a:lvl5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83330" y="5471543"/>
            <a:ext cx="1577346" cy="798062"/>
          </a:xfrm>
          <a:prstGeom prst="rect">
            <a:avLst/>
          </a:prstGeom>
        </p:spPr>
      </p:pic>
    </p:spTree>
    <p:extLst>
      <p:ext uri="{BB962C8B-B14F-4D97-AF65-F5344CB8AC3E}">
        <p14:creationId xmlns:p14="http://schemas.microsoft.com/office/powerpoint/2010/main" val="1580133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ue_Title Only">
    <p:spTree>
      <p:nvGrpSpPr>
        <p:cNvPr id="1" name=""/>
        <p:cNvGrpSpPr/>
        <p:nvPr/>
      </p:nvGrpSpPr>
      <p:grpSpPr>
        <a:xfrm>
          <a:off x="0" y="0"/>
          <a:ext cx="0" cy="0"/>
          <a:chOff x="0" y="0"/>
          <a:chExt cx="0" cy="0"/>
        </a:xfrm>
      </p:grpSpPr>
      <p:sp>
        <p:nvSpPr>
          <p:cNvPr id="3" name="Right Triangle 7"/>
          <p:cNvSpPr/>
          <p:nvPr/>
        </p:nvSpPr>
        <p:spPr>
          <a:xfrm flipH="1" flipV="1">
            <a:off x="6294438" y="0"/>
            <a:ext cx="2849562" cy="1473200"/>
          </a:xfrm>
          <a:custGeom>
            <a:avLst/>
            <a:gdLst>
              <a:gd name="connsiteX0" fmla="*/ 0 w 2951162"/>
              <a:gd name="connsiteY0" fmla="*/ 1106487 h 1106487"/>
              <a:gd name="connsiteX1" fmla="*/ 0 w 2951162"/>
              <a:gd name="connsiteY1" fmla="*/ 0 h 1106487"/>
              <a:gd name="connsiteX2" fmla="*/ 2951162 w 2951162"/>
              <a:gd name="connsiteY2" fmla="*/ 1106487 h 1106487"/>
              <a:gd name="connsiteX3" fmla="*/ 0 w 2951162"/>
              <a:gd name="connsiteY3" fmla="*/ 1106487 h 1106487"/>
              <a:gd name="connsiteX0" fmla="*/ 0 w 2951162"/>
              <a:gd name="connsiteY0" fmla="*/ 1004887 h 1004887"/>
              <a:gd name="connsiteX1" fmla="*/ 16933 w 2951162"/>
              <a:gd name="connsiteY1" fmla="*/ 0 h 1004887"/>
              <a:gd name="connsiteX2" fmla="*/ 2951162 w 2951162"/>
              <a:gd name="connsiteY2" fmla="*/ 1004887 h 1004887"/>
              <a:gd name="connsiteX3" fmla="*/ 0 w 2951162"/>
              <a:gd name="connsiteY3" fmla="*/ 1004887 h 1004887"/>
              <a:gd name="connsiteX0" fmla="*/ 0 w 3027362"/>
              <a:gd name="connsiteY0" fmla="*/ 1004887 h 1030287"/>
              <a:gd name="connsiteX1" fmla="*/ 16933 w 3027362"/>
              <a:gd name="connsiteY1" fmla="*/ 0 h 1030287"/>
              <a:gd name="connsiteX2" fmla="*/ 3027362 w 3027362"/>
              <a:gd name="connsiteY2" fmla="*/ 1030287 h 1030287"/>
              <a:gd name="connsiteX3" fmla="*/ 0 w 3027362"/>
              <a:gd name="connsiteY3" fmla="*/ 1004887 h 1030287"/>
              <a:gd name="connsiteX0" fmla="*/ 0 w 3044296"/>
              <a:gd name="connsiteY0" fmla="*/ 1004887 h 1004887"/>
              <a:gd name="connsiteX1" fmla="*/ 16933 w 3044296"/>
              <a:gd name="connsiteY1" fmla="*/ 0 h 1004887"/>
              <a:gd name="connsiteX2" fmla="*/ 3044296 w 3044296"/>
              <a:gd name="connsiteY2" fmla="*/ 1004887 h 1004887"/>
              <a:gd name="connsiteX3" fmla="*/ 0 w 3044296"/>
              <a:gd name="connsiteY3" fmla="*/ 1004887 h 1004887"/>
              <a:gd name="connsiteX0" fmla="*/ 0 w 2669444"/>
              <a:gd name="connsiteY0" fmla="*/ 1004887 h 1004887"/>
              <a:gd name="connsiteX1" fmla="*/ 16933 w 2669444"/>
              <a:gd name="connsiteY1" fmla="*/ 0 h 1004887"/>
              <a:gd name="connsiteX2" fmla="*/ 2669444 w 2669444"/>
              <a:gd name="connsiteY2" fmla="*/ 1004887 h 1004887"/>
              <a:gd name="connsiteX3" fmla="*/ 0 w 2669444"/>
              <a:gd name="connsiteY3" fmla="*/ 1004887 h 1004887"/>
              <a:gd name="connsiteX0" fmla="*/ 0 w 2837288"/>
              <a:gd name="connsiteY0" fmla="*/ 1004887 h 1004887"/>
              <a:gd name="connsiteX1" fmla="*/ 16933 w 2837288"/>
              <a:gd name="connsiteY1" fmla="*/ 0 h 1004887"/>
              <a:gd name="connsiteX2" fmla="*/ 2837288 w 2837288"/>
              <a:gd name="connsiteY2" fmla="*/ 1004887 h 1004887"/>
              <a:gd name="connsiteX3" fmla="*/ 0 w 2837288"/>
              <a:gd name="connsiteY3" fmla="*/ 1004887 h 1004887"/>
              <a:gd name="connsiteX0" fmla="*/ 0 w 2675039"/>
              <a:gd name="connsiteY0" fmla="*/ 1004887 h 1004887"/>
              <a:gd name="connsiteX1" fmla="*/ 16933 w 2675039"/>
              <a:gd name="connsiteY1" fmla="*/ 0 h 1004887"/>
              <a:gd name="connsiteX2" fmla="*/ 2675039 w 2675039"/>
              <a:gd name="connsiteY2" fmla="*/ 988103 h 1004887"/>
              <a:gd name="connsiteX3" fmla="*/ 0 w 2675039"/>
              <a:gd name="connsiteY3" fmla="*/ 1004887 h 1004887"/>
              <a:gd name="connsiteX0" fmla="*/ 0 w 2663849"/>
              <a:gd name="connsiteY0" fmla="*/ 1004887 h 1004887"/>
              <a:gd name="connsiteX1" fmla="*/ 16933 w 2663849"/>
              <a:gd name="connsiteY1" fmla="*/ 0 h 1004887"/>
              <a:gd name="connsiteX2" fmla="*/ 2663849 w 2663849"/>
              <a:gd name="connsiteY2" fmla="*/ 1004887 h 1004887"/>
              <a:gd name="connsiteX3" fmla="*/ 0 w 2663849"/>
              <a:gd name="connsiteY3" fmla="*/ 1004887 h 1004887"/>
              <a:gd name="connsiteX0" fmla="*/ 0 w 2663849"/>
              <a:gd name="connsiteY0" fmla="*/ 1105589 h 1105589"/>
              <a:gd name="connsiteX1" fmla="*/ 149 w 2663849"/>
              <a:gd name="connsiteY1" fmla="*/ 0 h 1105589"/>
              <a:gd name="connsiteX2" fmla="*/ 2663849 w 2663849"/>
              <a:gd name="connsiteY2" fmla="*/ 1105589 h 1105589"/>
              <a:gd name="connsiteX3" fmla="*/ 0 w 2663849"/>
              <a:gd name="connsiteY3" fmla="*/ 1105589 h 1105589"/>
            </a:gdLst>
            <a:ahLst/>
            <a:cxnLst>
              <a:cxn ang="0">
                <a:pos x="connsiteX0" y="connsiteY0"/>
              </a:cxn>
              <a:cxn ang="0">
                <a:pos x="connsiteX1" y="connsiteY1"/>
              </a:cxn>
              <a:cxn ang="0">
                <a:pos x="connsiteX2" y="connsiteY2"/>
              </a:cxn>
              <a:cxn ang="0">
                <a:pos x="connsiteX3" y="connsiteY3"/>
              </a:cxn>
            </a:cxnLst>
            <a:rect l="l" t="t" r="r" b="b"/>
            <a:pathLst>
              <a:path w="2663849" h="1105589">
                <a:moveTo>
                  <a:pt x="0" y="1105589"/>
                </a:moveTo>
                <a:cubicBezTo>
                  <a:pt x="50" y="737059"/>
                  <a:pt x="99" y="368530"/>
                  <a:pt x="149" y="0"/>
                </a:cubicBezTo>
                <a:lnTo>
                  <a:pt x="2663849" y="1105589"/>
                </a:lnTo>
                <a:lnTo>
                  <a:pt x="0" y="1105589"/>
                </a:lnTo>
                <a:close/>
              </a:path>
            </a:pathLst>
          </a:cu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latin typeface="Aleo Regular"/>
            </a:endParaRPr>
          </a:p>
        </p:txBody>
      </p:sp>
      <p:sp>
        <p:nvSpPr>
          <p:cNvPr id="4" name="Right Triangle 10"/>
          <p:cNvSpPr/>
          <p:nvPr/>
        </p:nvSpPr>
        <p:spPr>
          <a:xfrm flipH="1" flipV="1">
            <a:off x="6834188" y="1"/>
            <a:ext cx="2317750" cy="1488017"/>
          </a:xfrm>
          <a:custGeom>
            <a:avLst/>
            <a:gdLst>
              <a:gd name="connsiteX0" fmla="*/ 0 w 2832629"/>
              <a:gd name="connsiteY0" fmla="*/ 1106487 h 1106487"/>
              <a:gd name="connsiteX1" fmla="*/ 0 w 2832629"/>
              <a:gd name="connsiteY1" fmla="*/ 0 h 1106487"/>
              <a:gd name="connsiteX2" fmla="*/ 2832629 w 2832629"/>
              <a:gd name="connsiteY2" fmla="*/ 1106487 h 1106487"/>
              <a:gd name="connsiteX3" fmla="*/ 0 w 2832629"/>
              <a:gd name="connsiteY3" fmla="*/ 1106487 h 1106487"/>
              <a:gd name="connsiteX0" fmla="*/ 0 w 2485496"/>
              <a:gd name="connsiteY0" fmla="*/ 1106487 h 1106487"/>
              <a:gd name="connsiteX1" fmla="*/ 0 w 2485496"/>
              <a:gd name="connsiteY1" fmla="*/ 0 h 1106487"/>
              <a:gd name="connsiteX2" fmla="*/ 2485496 w 2485496"/>
              <a:gd name="connsiteY2" fmla="*/ 1098020 h 1106487"/>
              <a:gd name="connsiteX3" fmla="*/ 0 w 2485496"/>
              <a:gd name="connsiteY3" fmla="*/ 1106487 h 1106487"/>
              <a:gd name="connsiteX0" fmla="*/ 0 w 2485496"/>
              <a:gd name="connsiteY0" fmla="*/ 1182687 h 1182687"/>
              <a:gd name="connsiteX1" fmla="*/ 8466 w 2485496"/>
              <a:gd name="connsiteY1" fmla="*/ 0 h 1182687"/>
              <a:gd name="connsiteX2" fmla="*/ 2485496 w 2485496"/>
              <a:gd name="connsiteY2" fmla="*/ 1174220 h 1182687"/>
              <a:gd name="connsiteX3" fmla="*/ 0 w 2485496"/>
              <a:gd name="connsiteY3" fmla="*/ 1182687 h 1182687"/>
              <a:gd name="connsiteX0" fmla="*/ 0 w 2379194"/>
              <a:gd name="connsiteY0" fmla="*/ 1182687 h 1182687"/>
              <a:gd name="connsiteX1" fmla="*/ 8466 w 2379194"/>
              <a:gd name="connsiteY1" fmla="*/ 0 h 1182687"/>
              <a:gd name="connsiteX2" fmla="*/ 2379194 w 2379194"/>
              <a:gd name="connsiteY2" fmla="*/ 1174220 h 1182687"/>
              <a:gd name="connsiteX3" fmla="*/ 0 w 2379194"/>
              <a:gd name="connsiteY3" fmla="*/ 1182687 h 1182687"/>
              <a:gd name="connsiteX0" fmla="*/ 0 w 2317652"/>
              <a:gd name="connsiteY0" fmla="*/ 1182687 h 1182687"/>
              <a:gd name="connsiteX1" fmla="*/ 8466 w 2317652"/>
              <a:gd name="connsiteY1" fmla="*/ 0 h 1182687"/>
              <a:gd name="connsiteX2" fmla="*/ 2317652 w 2317652"/>
              <a:gd name="connsiteY2" fmla="*/ 1180144 h 1182687"/>
              <a:gd name="connsiteX3" fmla="*/ 0 w 2317652"/>
              <a:gd name="connsiteY3" fmla="*/ 1182687 h 1182687"/>
            </a:gdLst>
            <a:ahLst/>
            <a:cxnLst>
              <a:cxn ang="0">
                <a:pos x="connsiteX0" y="connsiteY0"/>
              </a:cxn>
              <a:cxn ang="0">
                <a:pos x="connsiteX1" y="connsiteY1"/>
              </a:cxn>
              <a:cxn ang="0">
                <a:pos x="connsiteX2" y="connsiteY2"/>
              </a:cxn>
              <a:cxn ang="0">
                <a:pos x="connsiteX3" y="connsiteY3"/>
              </a:cxn>
            </a:cxnLst>
            <a:rect l="l" t="t" r="r" b="b"/>
            <a:pathLst>
              <a:path w="2317652" h="1182687">
                <a:moveTo>
                  <a:pt x="0" y="1182687"/>
                </a:moveTo>
                <a:lnTo>
                  <a:pt x="8466" y="0"/>
                </a:lnTo>
                <a:lnTo>
                  <a:pt x="2317652" y="1180144"/>
                </a:lnTo>
                <a:lnTo>
                  <a:pt x="0" y="1182687"/>
                </a:lnTo>
                <a:close/>
              </a:path>
            </a:pathLst>
          </a:cu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latin typeface="Aleo Regular"/>
            </a:endParaRPr>
          </a:p>
        </p:txBody>
      </p:sp>
      <p:sp>
        <p:nvSpPr>
          <p:cNvPr id="5" name="Right Triangle 6"/>
          <p:cNvSpPr/>
          <p:nvPr/>
        </p:nvSpPr>
        <p:spPr>
          <a:xfrm flipH="1" flipV="1">
            <a:off x="7183438" y="1"/>
            <a:ext cx="1966912" cy="1833033"/>
          </a:xfrm>
          <a:custGeom>
            <a:avLst/>
            <a:gdLst>
              <a:gd name="connsiteX0" fmla="*/ 0 w 2347912"/>
              <a:gd name="connsiteY0" fmla="*/ 1355725 h 1355725"/>
              <a:gd name="connsiteX1" fmla="*/ 0 w 2347912"/>
              <a:gd name="connsiteY1" fmla="*/ 0 h 1355725"/>
              <a:gd name="connsiteX2" fmla="*/ 2347912 w 2347912"/>
              <a:gd name="connsiteY2" fmla="*/ 1355725 h 1355725"/>
              <a:gd name="connsiteX3" fmla="*/ 0 w 2347912"/>
              <a:gd name="connsiteY3" fmla="*/ 1355725 h 1355725"/>
              <a:gd name="connsiteX0" fmla="*/ 0 w 2185662"/>
              <a:gd name="connsiteY0" fmla="*/ 1355725 h 1355725"/>
              <a:gd name="connsiteX1" fmla="*/ 0 w 2185662"/>
              <a:gd name="connsiteY1" fmla="*/ 0 h 1355725"/>
              <a:gd name="connsiteX2" fmla="*/ 2185662 w 2185662"/>
              <a:gd name="connsiteY2" fmla="*/ 1316563 h 1355725"/>
              <a:gd name="connsiteX3" fmla="*/ 0 w 2185662"/>
              <a:gd name="connsiteY3" fmla="*/ 1355725 h 1355725"/>
              <a:gd name="connsiteX0" fmla="*/ 0 w 2213636"/>
              <a:gd name="connsiteY0" fmla="*/ 1355725 h 1355725"/>
              <a:gd name="connsiteX1" fmla="*/ 0 w 2213636"/>
              <a:gd name="connsiteY1" fmla="*/ 0 h 1355725"/>
              <a:gd name="connsiteX2" fmla="*/ 2213636 w 2213636"/>
              <a:gd name="connsiteY2" fmla="*/ 1350130 h 1355725"/>
              <a:gd name="connsiteX3" fmla="*/ 0 w 2213636"/>
              <a:gd name="connsiteY3" fmla="*/ 1355725 h 1355725"/>
              <a:gd name="connsiteX0" fmla="*/ 0 w 2213636"/>
              <a:gd name="connsiteY0" fmla="*/ 1176699 h 1176699"/>
              <a:gd name="connsiteX1" fmla="*/ 11189 w 2213636"/>
              <a:gd name="connsiteY1" fmla="*/ 0 h 1176699"/>
              <a:gd name="connsiteX2" fmla="*/ 2213636 w 2213636"/>
              <a:gd name="connsiteY2" fmla="*/ 1171104 h 1176699"/>
              <a:gd name="connsiteX3" fmla="*/ 0 w 2213636"/>
              <a:gd name="connsiteY3" fmla="*/ 1176699 h 1176699"/>
              <a:gd name="connsiteX0" fmla="*/ 0 w 2213636"/>
              <a:gd name="connsiteY0" fmla="*/ 1193483 h 1193483"/>
              <a:gd name="connsiteX1" fmla="*/ 5594 w 2213636"/>
              <a:gd name="connsiteY1" fmla="*/ 0 h 1193483"/>
              <a:gd name="connsiteX2" fmla="*/ 2213636 w 2213636"/>
              <a:gd name="connsiteY2" fmla="*/ 1187888 h 1193483"/>
              <a:gd name="connsiteX3" fmla="*/ 0 w 2213636"/>
              <a:gd name="connsiteY3" fmla="*/ 1193483 h 1193483"/>
              <a:gd name="connsiteX0" fmla="*/ 0 w 2213636"/>
              <a:gd name="connsiteY0" fmla="*/ 1199077 h 1199077"/>
              <a:gd name="connsiteX1" fmla="*/ 5594 w 2213636"/>
              <a:gd name="connsiteY1" fmla="*/ 0 h 1199077"/>
              <a:gd name="connsiteX2" fmla="*/ 2213636 w 2213636"/>
              <a:gd name="connsiteY2" fmla="*/ 1193482 h 1199077"/>
              <a:gd name="connsiteX3" fmla="*/ 0 w 2213636"/>
              <a:gd name="connsiteY3" fmla="*/ 1199077 h 1199077"/>
              <a:gd name="connsiteX0" fmla="*/ 539 w 2214175"/>
              <a:gd name="connsiteY0" fmla="*/ 1210266 h 1210266"/>
              <a:gd name="connsiteX1" fmla="*/ 538 w 2214175"/>
              <a:gd name="connsiteY1" fmla="*/ 0 h 1210266"/>
              <a:gd name="connsiteX2" fmla="*/ 2214175 w 2214175"/>
              <a:gd name="connsiteY2" fmla="*/ 1204671 h 1210266"/>
              <a:gd name="connsiteX3" fmla="*/ 539 w 2214175"/>
              <a:gd name="connsiteY3" fmla="*/ 1210266 h 1210266"/>
              <a:gd name="connsiteX0" fmla="*/ 0 w 2213636"/>
              <a:gd name="connsiteY0" fmla="*/ 1176698 h 1176698"/>
              <a:gd name="connsiteX1" fmla="*/ 5594 w 2213636"/>
              <a:gd name="connsiteY1" fmla="*/ 0 h 1176698"/>
              <a:gd name="connsiteX2" fmla="*/ 2213636 w 2213636"/>
              <a:gd name="connsiteY2" fmla="*/ 1171103 h 1176698"/>
              <a:gd name="connsiteX3" fmla="*/ 0 w 2213636"/>
              <a:gd name="connsiteY3" fmla="*/ 1176698 h 1176698"/>
              <a:gd name="connsiteX0" fmla="*/ 0 w 2068171"/>
              <a:gd name="connsiteY0" fmla="*/ 1176698 h 1176698"/>
              <a:gd name="connsiteX1" fmla="*/ 5594 w 2068171"/>
              <a:gd name="connsiteY1" fmla="*/ 0 h 1176698"/>
              <a:gd name="connsiteX2" fmla="*/ 2068171 w 2068171"/>
              <a:gd name="connsiteY2" fmla="*/ 1165508 h 1176698"/>
              <a:gd name="connsiteX3" fmla="*/ 0 w 2068171"/>
              <a:gd name="connsiteY3" fmla="*/ 1176698 h 1176698"/>
              <a:gd name="connsiteX0" fmla="*/ 5844 w 2074015"/>
              <a:gd name="connsiteY0" fmla="*/ 1238239 h 1238239"/>
              <a:gd name="connsiteX1" fmla="*/ 248 w 2074015"/>
              <a:gd name="connsiteY1" fmla="*/ 0 h 1238239"/>
              <a:gd name="connsiteX2" fmla="*/ 2074015 w 2074015"/>
              <a:gd name="connsiteY2" fmla="*/ 1227049 h 1238239"/>
              <a:gd name="connsiteX3" fmla="*/ 5844 w 2074015"/>
              <a:gd name="connsiteY3" fmla="*/ 1238239 h 1238239"/>
              <a:gd name="connsiteX0" fmla="*/ 5844 w 1867008"/>
              <a:gd name="connsiteY0" fmla="*/ 1238239 h 1238239"/>
              <a:gd name="connsiteX1" fmla="*/ 248 w 1867008"/>
              <a:gd name="connsiteY1" fmla="*/ 0 h 1238239"/>
              <a:gd name="connsiteX2" fmla="*/ 1867008 w 1867008"/>
              <a:gd name="connsiteY2" fmla="*/ 1227049 h 1238239"/>
              <a:gd name="connsiteX3" fmla="*/ 5844 w 1867008"/>
              <a:gd name="connsiteY3" fmla="*/ 1238239 h 1238239"/>
            </a:gdLst>
            <a:ahLst/>
            <a:cxnLst>
              <a:cxn ang="0">
                <a:pos x="connsiteX0" y="connsiteY0"/>
              </a:cxn>
              <a:cxn ang="0">
                <a:pos x="connsiteX1" y="connsiteY1"/>
              </a:cxn>
              <a:cxn ang="0">
                <a:pos x="connsiteX2" y="connsiteY2"/>
              </a:cxn>
              <a:cxn ang="0">
                <a:pos x="connsiteX3" y="connsiteY3"/>
              </a:cxn>
            </a:cxnLst>
            <a:rect l="l" t="t" r="r" b="b"/>
            <a:pathLst>
              <a:path w="1867008" h="1238239">
                <a:moveTo>
                  <a:pt x="5844" y="1238239"/>
                </a:moveTo>
                <a:cubicBezTo>
                  <a:pt x="7709" y="840411"/>
                  <a:pt x="-1617" y="397828"/>
                  <a:pt x="248" y="0"/>
                </a:cubicBezTo>
                <a:lnTo>
                  <a:pt x="1867008" y="1227049"/>
                </a:lnTo>
                <a:lnTo>
                  <a:pt x="5844" y="1238239"/>
                </a:lnTo>
                <a:close/>
              </a:path>
            </a:pathLst>
          </a:cu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latin typeface="Aleo Regular"/>
            </a:endParaRPr>
          </a:p>
        </p:txBody>
      </p:sp>
      <p:sp>
        <p:nvSpPr>
          <p:cNvPr id="10" name="Title 1"/>
          <p:cNvSpPr>
            <a:spLocks noGrp="1"/>
          </p:cNvSpPr>
          <p:nvPr>
            <p:ph type="title"/>
          </p:nvPr>
        </p:nvSpPr>
        <p:spPr>
          <a:xfrm>
            <a:off x="457200" y="337819"/>
            <a:ext cx="6338888" cy="1143000"/>
          </a:xfrm>
        </p:spPr>
        <p:txBody>
          <a:bodyPr>
            <a:normAutofit/>
          </a:bodyPr>
          <a:lstStyle>
            <a:lvl1pPr>
              <a:defRPr sz="3200" b="0" i="0">
                <a:solidFill>
                  <a:srgbClr val="0E7BBA"/>
                </a:solidFill>
                <a:latin typeface="Arial"/>
                <a:cs typeface="Arial"/>
              </a:defRPr>
            </a:lvl1pPr>
          </a:lstStyle>
          <a:p>
            <a:r>
              <a:rPr lang="en-US"/>
              <a:t>Click to edit Master title style</a:t>
            </a:r>
            <a:endParaRPr lang="en-US" dirty="0"/>
          </a:p>
        </p:txBody>
      </p:sp>
      <p:sp>
        <p:nvSpPr>
          <p:cNvPr id="7" name="Footer Placeholder 1"/>
          <p:cNvSpPr>
            <a:spLocks noGrp="1"/>
          </p:cNvSpPr>
          <p:nvPr>
            <p:ph type="ftr" sz="quarter" idx="10"/>
          </p:nvPr>
        </p:nvSpPr>
        <p:spPr/>
        <p:txBody>
          <a:bodyPr/>
          <a:lstStyle>
            <a:lvl1pPr algn="l">
              <a:defRPr sz="750">
                <a:solidFill>
                  <a:srgbClr val="7F7F7F"/>
                </a:solidFill>
              </a:defRPr>
            </a:lvl1pPr>
          </a:lstStyle>
          <a:p>
            <a:pPr>
              <a:defRPr/>
            </a:pPr>
            <a:endParaRPr lang="en-US"/>
          </a:p>
        </p:txBody>
      </p:sp>
      <p:sp>
        <p:nvSpPr>
          <p:cNvPr id="8" name="Slide Number Placeholder 2"/>
          <p:cNvSpPr>
            <a:spLocks noGrp="1"/>
          </p:cNvSpPr>
          <p:nvPr>
            <p:ph type="sldNum" sz="quarter" idx="11"/>
          </p:nvPr>
        </p:nvSpPr>
        <p:spPr/>
        <p:txBody>
          <a:bodyPr/>
          <a:lstStyle>
            <a:lvl1pPr algn="ctr">
              <a:defRPr sz="750">
                <a:solidFill>
                  <a:srgbClr val="7F7F7F"/>
                </a:solidFill>
              </a:defRPr>
            </a:lvl1pPr>
          </a:lstStyle>
          <a:p>
            <a:pPr>
              <a:defRPr/>
            </a:pPr>
            <a:fld id="{105D9AF5-7B1C-488B-BA76-6A3428EEA47A}" type="slidenum">
              <a:rPr lang="en-US"/>
              <a:pPr>
                <a:defRPr/>
              </a:pPr>
              <a:t>‹#›</a:t>
            </a:fld>
            <a:endParaRPr lang="en-US" dirty="0"/>
          </a:p>
        </p:txBody>
      </p:sp>
      <p:sp>
        <p:nvSpPr>
          <p:cNvPr id="9" name="Date Placeholder 4"/>
          <p:cNvSpPr>
            <a:spLocks noGrp="1"/>
          </p:cNvSpPr>
          <p:nvPr>
            <p:ph type="dt" sz="half" idx="12"/>
          </p:nvPr>
        </p:nvSpPr>
        <p:spPr/>
        <p:txBody>
          <a:bodyPr/>
          <a:lstStyle>
            <a:lvl1pPr algn="r">
              <a:defRPr sz="750">
                <a:solidFill>
                  <a:schemeClr val="tx1">
                    <a:tint val="75000"/>
                  </a:schemeClr>
                </a:solidFill>
              </a:defRPr>
            </a:lvl1pPr>
          </a:lstStyle>
          <a:p>
            <a:pPr>
              <a:defRPr/>
            </a:pPr>
            <a:endParaRPr lang="en-US"/>
          </a:p>
        </p:txBody>
      </p:sp>
      <p:pic>
        <p:nvPicPr>
          <p:cNvPr id="11"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08926" y="260351"/>
            <a:ext cx="1057275" cy="53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39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ar_Text2_DotLine_Logo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39013"/>
            <a:ext cx="8229600" cy="647010"/>
          </a:xfrm>
        </p:spPr>
        <p:txBody>
          <a:bodyPr>
            <a:noAutofit/>
          </a:bodyPr>
          <a:lstStyle>
            <a:lvl1pPr>
              <a:defRPr sz="2625" b="1">
                <a:solidFill>
                  <a:srgbClr val="404040"/>
                </a:solidFill>
                <a:latin typeface="Arial Narrow" panose="020B0606020202030204" pitchFamily="34" charset="0"/>
              </a:defRPr>
            </a:lvl1pPr>
          </a:lstStyle>
          <a:p>
            <a:r>
              <a:rPr lang="en-US" dirty="0"/>
              <a:t>Click to edit Master </a:t>
            </a:r>
            <a:br>
              <a:rPr lang="en-US" dirty="0"/>
            </a:br>
            <a:r>
              <a:rPr lang="en-US" dirty="0"/>
              <a:t>title style</a:t>
            </a:r>
          </a:p>
        </p:txBody>
      </p:sp>
      <p:sp>
        <p:nvSpPr>
          <p:cNvPr id="7" name="Rectangle 6"/>
          <p:cNvSpPr/>
          <p:nvPr userDrawn="1"/>
        </p:nvSpPr>
        <p:spPr>
          <a:xfrm>
            <a:off x="0" y="0"/>
            <a:ext cx="9144000" cy="127848"/>
          </a:xfrm>
          <a:prstGeom prst="rect">
            <a:avLst/>
          </a:prstGeom>
          <a:solidFill>
            <a:srgbClr val="81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Narrow" panose="020B0606020202030204" pitchFamily="34" charset="0"/>
            </a:endParaRPr>
          </a:p>
        </p:txBody>
      </p:sp>
      <p:cxnSp>
        <p:nvCxnSpPr>
          <p:cNvPr id="8" name="Straight Connector 7"/>
          <p:cNvCxnSpPr/>
          <p:nvPr userDrawn="1"/>
        </p:nvCxnSpPr>
        <p:spPr>
          <a:xfrm>
            <a:off x="0" y="1384618"/>
            <a:ext cx="9144000" cy="1588"/>
          </a:xfrm>
          <a:prstGeom prst="line">
            <a:avLst/>
          </a:prstGeom>
          <a:ln w="3175" cap="flat" cmpd="sng" algn="ctr">
            <a:solidFill>
              <a:schemeClr val="tx1">
                <a:lumMod val="65000"/>
                <a:lumOff val="35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18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6">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8" name="Picture 7"/>
          <p:cNvPicPr>
            <a:picLocks noChangeAspect="1"/>
          </p:cNvPicPr>
          <p:nvPr userDrawn="1"/>
        </p:nvPicPr>
        <p:blipFill>
          <a:blip r:embed="rId2"/>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774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Rectangle 4"/>
          <p:cNvSpPr/>
          <p:nvPr userDrawn="1"/>
        </p:nvSpPr>
        <p:spPr>
          <a:xfrm flipH="1">
            <a:off x="2" y="2234390"/>
            <a:ext cx="9143998" cy="462360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467707">
                <a:moveTo>
                  <a:pt x="0" y="0"/>
                </a:moveTo>
                <a:lnTo>
                  <a:pt x="9178925" y="857714"/>
                </a:lnTo>
                <a:lnTo>
                  <a:pt x="9178925" y="3467707"/>
                </a:lnTo>
                <a:lnTo>
                  <a:pt x="0" y="3467707"/>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2" y="2115572"/>
            <a:ext cx="9143998" cy="474242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946827"/>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1" y="2561139"/>
            <a:ext cx="9143998" cy="429686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3556820">
                <a:moveTo>
                  <a:pt x="0" y="0"/>
                </a:moveTo>
                <a:lnTo>
                  <a:pt x="9178925" y="811590"/>
                </a:lnTo>
                <a:lnTo>
                  <a:pt x="9178925" y="3556820"/>
                </a:lnTo>
                <a:lnTo>
                  <a:pt x="0" y="3556820"/>
                </a:lnTo>
                <a:lnTo>
                  <a:pt x="0" y="0"/>
                </a:lnTo>
                <a:close/>
              </a:path>
            </a:pathLst>
          </a:custGeom>
          <a:solidFill>
            <a:schemeClr val="accent3">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pic>
        <p:nvPicPr>
          <p:cNvPr id="8" name="Picture 7"/>
          <p:cNvPicPr>
            <a:picLocks noChangeAspect="1"/>
          </p:cNvPicPr>
          <p:nvPr userDrawn="1"/>
        </p:nvPicPr>
        <p:blipFill>
          <a:blip r:embed="rId2"/>
          <a:stretch>
            <a:fillRect/>
          </a:stretch>
        </p:blipFill>
        <p:spPr>
          <a:xfrm>
            <a:off x="2914224" y="761999"/>
            <a:ext cx="3327717" cy="1226683"/>
          </a:xfrm>
          <a:prstGeom prst="rect">
            <a:avLst/>
          </a:prstGeom>
        </p:spPr>
      </p:pic>
      <p:sp>
        <p:nvSpPr>
          <p:cNvPr id="9" name="Title 1"/>
          <p:cNvSpPr>
            <a:spLocks noGrp="1"/>
          </p:cNvSpPr>
          <p:nvPr>
            <p:ph type="ctrTitle"/>
          </p:nvPr>
        </p:nvSpPr>
        <p:spPr>
          <a:xfrm>
            <a:off x="685800" y="4084353"/>
            <a:ext cx="7772400" cy="990339"/>
          </a:xfrm>
        </p:spPr>
        <p:txBody>
          <a:bodyPr/>
          <a:lstStyle>
            <a:lvl1pPr algn="ctr">
              <a:defRPr>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85800" y="5074692"/>
            <a:ext cx="7772400" cy="861115"/>
          </a:xfrm>
        </p:spPr>
        <p:txBody>
          <a:bodyPr/>
          <a:lstStyle>
            <a:lvl1pPr marL="0" indent="0" algn="ctr">
              <a:buNone/>
              <a:defRPr sz="24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774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947119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4">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776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p:cNvSpPr/>
          <p:nvPr userDrawn="1"/>
        </p:nvSpPr>
        <p:spPr>
          <a:xfrm flipH="1">
            <a:off x="2" y="1097628"/>
            <a:ext cx="9155139" cy="4835169"/>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345177"/>
              <a:gd name="connsiteX1" fmla="*/ 9178925 w 9178925"/>
              <a:gd name="connsiteY1" fmla="*/ 735184 h 3345177"/>
              <a:gd name="connsiteX2" fmla="*/ 9178925 w 9178925"/>
              <a:gd name="connsiteY2" fmla="*/ 3345177 h 3345177"/>
              <a:gd name="connsiteX3" fmla="*/ 0 w 9178925"/>
              <a:gd name="connsiteY3" fmla="*/ 3345177 h 3345177"/>
              <a:gd name="connsiteX4" fmla="*/ 0 w 9178925"/>
              <a:gd name="connsiteY4" fmla="*/ 0 h 3345177"/>
              <a:gd name="connsiteX0" fmla="*/ 0 w 9178925"/>
              <a:gd name="connsiteY0" fmla="*/ 0 h 3467707"/>
              <a:gd name="connsiteX1" fmla="*/ 9178925 w 9178925"/>
              <a:gd name="connsiteY1" fmla="*/ 857714 h 3467707"/>
              <a:gd name="connsiteX2" fmla="*/ 9178925 w 9178925"/>
              <a:gd name="connsiteY2" fmla="*/ 3467707 h 3467707"/>
              <a:gd name="connsiteX3" fmla="*/ 0 w 9178925"/>
              <a:gd name="connsiteY3" fmla="*/ 3467707 h 3467707"/>
              <a:gd name="connsiteX4" fmla="*/ 0 w 9178925"/>
              <a:gd name="connsiteY4" fmla="*/ 0 h 3467707"/>
              <a:gd name="connsiteX0" fmla="*/ 0 w 9178925"/>
              <a:gd name="connsiteY0" fmla="*/ 0 h 3679350"/>
              <a:gd name="connsiteX1" fmla="*/ 9178925 w 9178925"/>
              <a:gd name="connsiteY1" fmla="*/ 857714 h 3679350"/>
              <a:gd name="connsiteX2" fmla="*/ 9178925 w 9178925"/>
              <a:gd name="connsiteY2" fmla="*/ 3679350 h 3679350"/>
              <a:gd name="connsiteX3" fmla="*/ 0 w 9178925"/>
              <a:gd name="connsiteY3" fmla="*/ 3467707 h 3679350"/>
              <a:gd name="connsiteX4" fmla="*/ 0 w 9178925"/>
              <a:gd name="connsiteY4" fmla="*/ 0 h 3679350"/>
              <a:gd name="connsiteX0" fmla="*/ 11184 w 9190109"/>
              <a:gd name="connsiteY0" fmla="*/ 0 h 3679350"/>
              <a:gd name="connsiteX1" fmla="*/ 9190109 w 9190109"/>
              <a:gd name="connsiteY1" fmla="*/ 857714 h 3679350"/>
              <a:gd name="connsiteX2" fmla="*/ 9190109 w 9190109"/>
              <a:gd name="connsiteY2" fmla="*/ 3679350 h 3679350"/>
              <a:gd name="connsiteX3" fmla="*/ 0 w 9190109"/>
              <a:gd name="connsiteY3" fmla="*/ 3289480 h 3679350"/>
              <a:gd name="connsiteX4" fmla="*/ 11184 w 9190109"/>
              <a:gd name="connsiteY4" fmla="*/ 0 h 3679350"/>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289480 h 3869527"/>
              <a:gd name="connsiteX4" fmla="*/ 11184 w 9190109"/>
              <a:gd name="connsiteY4" fmla="*/ 0 h 3869527"/>
              <a:gd name="connsiteX0" fmla="*/ 11184 w 9190109"/>
              <a:gd name="connsiteY0" fmla="*/ 0 h 3869527"/>
              <a:gd name="connsiteX1" fmla="*/ 9190109 w 9190109"/>
              <a:gd name="connsiteY1" fmla="*/ 857714 h 3869527"/>
              <a:gd name="connsiteX2" fmla="*/ 9190109 w 9190109"/>
              <a:gd name="connsiteY2" fmla="*/ 3869527 h 3869527"/>
              <a:gd name="connsiteX3" fmla="*/ 0 w 9190109"/>
              <a:gd name="connsiteY3" fmla="*/ 3348911 h 3869527"/>
              <a:gd name="connsiteX4" fmla="*/ 11184 w 9190109"/>
              <a:gd name="connsiteY4" fmla="*/ 0 h 386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869527">
                <a:moveTo>
                  <a:pt x="11184" y="0"/>
                </a:moveTo>
                <a:lnTo>
                  <a:pt x="9190109" y="857714"/>
                </a:lnTo>
                <a:lnTo>
                  <a:pt x="9190109" y="3869527"/>
                </a:lnTo>
                <a:lnTo>
                  <a:pt x="0" y="3348911"/>
                </a:lnTo>
                <a:lnTo>
                  <a:pt x="11184"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0" name="Rectangle 4"/>
          <p:cNvSpPr/>
          <p:nvPr userDrawn="1"/>
        </p:nvSpPr>
        <p:spPr>
          <a:xfrm>
            <a:off x="4" y="810816"/>
            <a:ext cx="9155139" cy="4902897"/>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3556820 h 3813020"/>
              <a:gd name="connsiteX4" fmla="*/ 0 w 9178925"/>
              <a:gd name="connsiteY4" fmla="*/ 0 h 3813020"/>
              <a:gd name="connsiteX0" fmla="*/ 0 w 9178925"/>
              <a:gd name="connsiteY0" fmla="*/ 0 h 3813020"/>
              <a:gd name="connsiteX1" fmla="*/ 9178925 w 9178925"/>
              <a:gd name="connsiteY1" fmla="*/ 946827 h 3813020"/>
              <a:gd name="connsiteX2" fmla="*/ 9178925 w 9178925"/>
              <a:gd name="connsiteY2" fmla="*/ 3813020 h 3813020"/>
              <a:gd name="connsiteX3" fmla="*/ 0 w 9178925"/>
              <a:gd name="connsiteY3" fmla="*/ 2955306 h 3813020"/>
              <a:gd name="connsiteX4" fmla="*/ 0 w 9178925"/>
              <a:gd name="connsiteY4" fmla="*/ 0 h 3813020"/>
              <a:gd name="connsiteX0" fmla="*/ 0 w 9190109"/>
              <a:gd name="connsiteY0" fmla="*/ 0 h 3757325"/>
              <a:gd name="connsiteX1" fmla="*/ 9178925 w 9190109"/>
              <a:gd name="connsiteY1" fmla="*/ 946827 h 3757325"/>
              <a:gd name="connsiteX2" fmla="*/ 9190109 w 9190109"/>
              <a:gd name="connsiteY2" fmla="*/ 3757325 h 3757325"/>
              <a:gd name="connsiteX3" fmla="*/ 0 w 9190109"/>
              <a:gd name="connsiteY3" fmla="*/ 2955306 h 3757325"/>
              <a:gd name="connsiteX4" fmla="*/ 0 w 9190109"/>
              <a:gd name="connsiteY4" fmla="*/ 0 h 3757325"/>
              <a:gd name="connsiteX0" fmla="*/ 0 w 9190109"/>
              <a:gd name="connsiteY0" fmla="*/ 0 h 3923729"/>
              <a:gd name="connsiteX1" fmla="*/ 9178925 w 9190109"/>
              <a:gd name="connsiteY1" fmla="*/ 1113231 h 3923729"/>
              <a:gd name="connsiteX2" fmla="*/ 9190109 w 9190109"/>
              <a:gd name="connsiteY2" fmla="*/ 3923729 h 3923729"/>
              <a:gd name="connsiteX3" fmla="*/ 0 w 9190109"/>
              <a:gd name="connsiteY3" fmla="*/ 3121710 h 3923729"/>
              <a:gd name="connsiteX4" fmla="*/ 0 w 9190109"/>
              <a:gd name="connsiteY4" fmla="*/ 0 h 392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109" h="3923729">
                <a:moveTo>
                  <a:pt x="0" y="0"/>
                </a:moveTo>
                <a:lnTo>
                  <a:pt x="9178925" y="1113231"/>
                </a:lnTo>
                <a:lnTo>
                  <a:pt x="9190109" y="3923729"/>
                </a:lnTo>
                <a:lnTo>
                  <a:pt x="0" y="3121710"/>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14" name="Rectangle 4"/>
          <p:cNvSpPr/>
          <p:nvPr userDrawn="1"/>
        </p:nvSpPr>
        <p:spPr>
          <a:xfrm>
            <a:off x="2" y="1424377"/>
            <a:ext cx="9155140" cy="4850020"/>
          </a:xfrm>
          <a:custGeom>
            <a:avLst/>
            <a:gdLst>
              <a:gd name="connsiteX0" fmla="*/ 0 w 9178925"/>
              <a:gd name="connsiteY0" fmla="*/ 0 h 3545681"/>
              <a:gd name="connsiteX1" fmla="*/ 9178925 w 9178925"/>
              <a:gd name="connsiteY1" fmla="*/ 0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45681"/>
              <a:gd name="connsiteX1" fmla="*/ 9178925 w 9178925"/>
              <a:gd name="connsiteY1" fmla="*/ 935688 h 3545681"/>
              <a:gd name="connsiteX2" fmla="*/ 9178925 w 9178925"/>
              <a:gd name="connsiteY2" fmla="*/ 3545681 h 3545681"/>
              <a:gd name="connsiteX3" fmla="*/ 0 w 9178925"/>
              <a:gd name="connsiteY3" fmla="*/ 3545681 h 3545681"/>
              <a:gd name="connsiteX4" fmla="*/ 0 w 9178925"/>
              <a:gd name="connsiteY4" fmla="*/ 0 h 3545681"/>
              <a:gd name="connsiteX0" fmla="*/ 0 w 9178925"/>
              <a:gd name="connsiteY0" fmla="*/ 0 h 3556820"/>
              <a:gd name="connsiteX1" fmla="*/ 9178925 w 9178925"/>
              <a:gd name="connsiteY1" fmla="*/ 946827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0 w 9178925"/>
              <a:gd name="connsiteY3" fmla="*/ 3556820 h 3556820"/>
              <a:gd name="connsiteX4" fmla="*/ 0 w 9178925"/>
              <a:gd name="connsiteY4" fmla="*/ 0 h 3556820"/>
              <a:gd name="connsiteX0" fmla="*/ 0 w 9178925"/>
              <a:gd name="connsiteY0" fmla="*/ 0 h 3556820"/>
              <a:gd name="connsiteX1" fmla="*/ 9178925 w 9178925"/>
              <a:gd name="connsiteY1" fmla="*/ 811590 h 3556820"/>
              <a:gd name="connsiteX2" fmla="*/ 9178925 w 9178925"/>
              <a:gd name="connsiteY2" fmla="*/ 3556820 h 3556820"/>
              <a:gd name="connsiteX3" fmla="*/ 11184 w 9178925"/>
              <a:gd name="connsiteY3" fmla="*/ 3077345 h 3556820"/>
              <a:gd name="connsiteX4" fmla="*/ 0 w 9178925"/>
              <a:gd name="connsiteY4" fmla="*/ 0 h 3556820"/>
              <a:gd name="connsiteX0" fmla="*/ 0 w 9178925"/>
              <a:gd name="connsiteY0" fmla="*/ 0 h 4060883"/>
              <a:gd name="connsiteX1" fmla="*/ 9178925 w 9178925"/>
              <a:gd name="connsiteY1" fmla="*/ 811590 h 4060883"/>
              <a:gd name="connsiteX2" fmla="*/ 9178925 w 9178925"/>
              <a:gd name="connsiteY2" fmla="*/ 4060883 h 4060883"/>
              <a:gd name="connsiteX3" fmla="*/ 11184 w 9178925"/>
              <a:gd name="connsiteY3" fmla="*/ 3077345 h 4060883"/>
              <a:gd name="connsiteX4" fmla="*/ 0 w 9178925"/>
              <a:gd name="connsiteY4" fmla="*/ 0 h 4060883"/>
              <a:gd name="connsiteX0" fmla="*/ 0 w 9178925"/>
              <a:gd name="connsiteY0" fmla="*/ 0 h 4283898"/>
              <a:gd name="connsiteX1" fmla="*/ 9178925 w 9178925"/>
              <a:gd name="connsiteY1" fmla="*/ 811590 h 4283898"/>
              <a:gd name="connsiteX2" fmla="*/ 9178925 w 9178925"/>
              <a:gd name="connsiteY2" fmla="*/ 4283898 h 4283898"/>
              <a:gd name="connsiteX3" fmla="*/ 11184 w 9178925"/>
              <a:gd name="connsiteY3" fmla="*/ 3077345 h 4283898"/>
              <a:gd name="connsiteX4" fmla="*/ 0 w 9178925"/>
              <a:gd name="connsiteY4" fmla="*/ 0 h 428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925" h="4283898">
                <a:moveTo>
                  <a:pt x="0" y="0"/>
                </a:moveTo>
                <a:lnTo>
                  <a:pt x="9178925" y="811590"/>
                </a:lnTo>
                <a:lnTo>
                  <a:pt x="9178925" y="4283898"/>
                </a:lnTo>
                <a:lnTo>
                  <a:pt x="11184" y="3077345"/>
                </a:lnTo>
                <a:lnTo>
                  <a:pt x="0" y="0"/>
                </a:lnTo>
                <a:close/>
              </a:path>
            </a:pathLst>
          </a:custGeom>
          <a:solidFill>
            <a:schemeClr val="accent5">
              <a:lumMod val="7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leo Regular"/>
            </a:endParaRPr>
          </a:p>
        </p:txBody>
      </p:sp>
      <p:sp>
        <p:nvSpPr>
          <p:cNvPr id="2" name="Title 1"/>
          <p:cNvSpPr>
            <a:spLocks noGrp="1"/>
          </p:cNvSpPr>
          <p:nvPr>
            <p:ph type="ctrTitle"/>
          </p:nvPr>
        </p:nvSpPr>
        <p:spPr>
          <a:xfrm>
            <a:off x="685801" y="2970439"/>
            <a:ext cx="7772400" cy="990339"/>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7766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68686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92" r:id="rId2"/>
    <p:sldLayoutId id="2147483694" r:id="rId3"/>
    <p:sldLayoutId id="2147483690" r:id="rId4"/>
    <p:sldLayoutId id="2147483693" r:id="rId5"/>
    <p:sldLayoutId id="2147483691" r:id="rId6"/>
    <p:sldLayoutId id="2147483695" r:id="rId7"/>
    <p:sldLayoutId id="2147483696" r:id="rId8"/>
    <p:sldLayoutId id="2147483697" r:id="rId9"/>
    <p:sldLayoutId id="2147483699" r:id="rId10"/>
    <p:sldLayoutId id="2147483698" r:id="rId11"/>
    <p:sldLayoutId id="2147483700" r:id="rId12"/>
    <p:sldLayoutId id="2147483668" r:id="rId13"/>
    <p:sldLayoutId id="2147483701" r:id="rId14"/>
    <p:sldLayoutId id="2147483702" r:id="rId15"/>
    <p:sldLayoutId id="2147483703" r:id="rId16"/>
    <p:sldLayoutId id="2147483704" r:id="rId17"/>
    <p:sldLayoutId id="2147483705" r:id="rId18"/>
    <p:sldLayoutId id="2147483676" r:id="rId19"/>
    <p:sldLayoutId id="2147483709" r:id="rId20"/>
    <p:sldLayoutId id="2147483710" r:id="rId21"/>
    <p:sldLayoutId id="2147483706" r:id="rId22"/>
    <p:sldLayoutId id="2147483707" r:id="rId23"/>
    <p:sldLayoutId id="2147483708" r:id="rId24"/>
    <p:sldLayoutId id="2147483682" r:id="rId25"/>
    <p:sldLayoutId id="2147483681" r:id="rId26"/>
    <p:sldLayoutId id="2147483711" r:id="rId27"/>
    <p:sldLayoutId id="2147483712" r:id="rId28"/>
    <p:sldLayoutId id="2147483713" r:id="rId29"/>
    <p:sldLayoutId id="2147483714" r:id="rId30"/>
    <p:sldLayoutId id="2147483687" r:id="rId31"/>
    <p:sldLayoutId id="2147483715" r:id="rId32"/>
    <p:sldLayoutId id="2147483716" r:id="rId33"/>
    <p:sldLayoutId id="2147483717" r:id="rId34"/>
    <p:sldLayoutId id="2147483720" r:id="rId35"/>
    <p:sldLayoutId id="2147483723" r:id="rId36"/>
    <p:sldLayoutId id="2147483724" r:id="rId37"/>
    <p:sldLayoutId id="2147483725" r:id="rId38"/>
    <p:sldLayoutId id="2147483726" r:id="rId39"/>
    <p:sldLayoutId id="2147483727" r:id="rId40"/>
    <p:sldLayoutId id="2147483730" r:id="rId41"/>
    <p:sldLayoutId id="2147483731" r:id="rId42"/>
    <p:sldLayoutId id="2147483732" r:id="rId43"/>
    <p:sldLayoutId id="2147483733" r:id="rId44"/>
    <p:sldLayoutId id="2147483735" r:id="rId45"/>
    <p:sldLayoutId id="2147483736" r:id="rId46"/>
    <p:sldLayoutId id="2147483737" r:id="rId47"/>
  </p:sldLayoutIdLst>
  <p:hf sldNum="0" hdr="0" ftr="0" dt="0"/>
  <p:txStyles>
    <p:titleStyle>
      <a:lvl1pPr algn="l"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anna.trifonova@proquest.com" TargetMode="External"/><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hyperlink" Target="https://ebookcentral.proquest.com/lib/faru" TargetMode="External"/><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hyperlink" Target="http://search.alexanderstreet.com/business-economics" TargetMode="External"/><Relationship Id="rId4" Type="http://schemas.openxmlformats.org/officeDocument/2006/relationships/hyperlink" Target="http://search.alexanderstreet.com/avon"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hyperlink" Target="http://www.pqeur.eblib.com/EBLWeb/libCentral/" TargetMode="External"/><Relationship Id="rId1" Type="http://schemas.openxmlformats.org/officeDocument/2006/relationships/slideLayout" Target="../slideLayouts/slideLayout44.xml"/><Relationship Id="rId4" Type="http://schemas.openxmlformats.org/officeDocument/2006/relationships/hyperlink" Target="mailto:Anna.trifonova@proquest.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hyperlink" Target="http://proquest.libguides.com/pqdtrussia"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26.xml"/><Relationship Id="rId16"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www.etdadmin.com/" TargetMode="External"/><Relationship Id="rId2" Type="http://schemas.openxmlformats.org/officeDocument/2006/relationships/image" Target="../media/image82.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84.JPG"/><Relationship Id="rId4"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2.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abali.ru/wp-content/uploads/2013/03/emblema_gerb_spbgu.png" TargetMode="External"/><Relationship Id="rId11" Type="http://schemas.openxmlformats.org/officeDocument/2006/relationships/image" Target="../media/image28.png"/><Relationship Id="rId5" Type="http://schemas.openxmlformats.org/officeDocument/2006/relationships/image" Target="../media/image23.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hyperlink" Target="http://www.&#1080;&#1089;&#1090;&#1086;&#1088;&#1080;&#1080;.net/wp-content/uploads/2013/05/logo_vshe.jpg" TargetMode="External"/><Relationship Id="rId9" Type="http://schemas.openxmlformats.org/officeDocument/2006/relationships/image" Target="../media/image26.png"/><Relationship Id="rId14" Type="http://schemas.openxmlformats.org/officeDocument/2006/relationships/image" Target="../media/image31.jpe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94.emf"/><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4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diagramColors" Target="../diagrams/colors2.xml"/><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diagramQuickStyle" Target="../diagrams/quickStyle2.xml"/><Relationship Id="rId2" Type="http://schemas.openxmlformats.org/officeDocument/2006/relationships/notesSlide" Target="../notesSlides/notesSlide33.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6.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diagramLayout" Target="../diagrams/layout2.xml"/><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diagramData" Target="../diagrams/data2.xml"/><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microsoft.com/office/2007/relationships/diagramDrawing" Target="../diagrams/drawing2.xml"/></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diagramColors" Target="../diagrams/colors3.xml"/><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diagramQuickStyle" Target="../diagrams/quickStyle3.xml"/><Relationship Id="rId2" Type="http://schemas.openxmlformats.org/officeDocument/2006/relationships/notesSlide" Target="../notesSlides/notesSlide34.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6.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diagramLayout" Target="../diagrams/layout3.xml"/><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diagramData" Target="../diagrams/data3.xml"/><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microsoft.com/office/2007/relationships/diagramDrawing" Target="../diagrams/drawing3.xml"/></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97.png"/><Relationship Id="rId3" Type="http://schemas.openxmlformats.org/officeDocument/2006/relationships/diagramLayout" Target="../diagrams/layout4.xml"/><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diagramData" Target="../diagrams/data4.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26.xml"/><Relationship Id="rId6" Type="http://schemas.microsoft.com/office/2007/relationships/diagramDrawing" Target="../diagrams/drawing4.xml"/><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diagramColors" Target="../diagrams/colors4.xml"/><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diagramQuickStyle" Target="../diagrams/quickStyle4.xml"/><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s>
</file>

<file path=ppt/slides/_rels/slide4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jpeg"/><Relationship Id="rId3" Type="http://schemas.openxmlformats.org/officeDocument/2006/relationships/diagramLayout" Target="../diagrams/layout5.xml"/><Relationship Id="rId21" Type="http://schemas.openxmlformats.org/officeDocument/2006/relationships/image" Target="../media/image147.jpg"/><Relationship Id="rId7" Type="http://schemas.openxmlformats.org/officeDocument/2006/relationships/image" Target="../media/image134.jpg"/><Relationship Id="rId12" Type="http://schemas.openxmlformats.org/officeDocument/2006/relationships/image" Target="../media/image139.jpg"/><Relationship Id="rId17" Type="http://schemas.openxmlformats.org/officeDocument/2006/relationships/image" Target="../media/image144.jpg"/><Relationship Id="rId2" Type="http://schemas.openxmlformats.org/officeDocument/2006/relationships/diagramData" Target="../diagrams/data5.xml"/><Relationship Id="rId16" Type="http://schemas.openxmlformats.org/officeDocument/2006/relationships/image" Target="../media/image143.jpg"/><Relationship Id="rId20" Type="http://schemas.openxmlformats.org/officeDocument/2006/relationships/image" Target="../media/image146.jpg"/><Relationship Id="rId1" Type="http://schemas.openxmlformats.org/officeDocument/2006/relationships/slideLayout" Target="../slideLayouts/slideLayout26.xml"/><Relationship Id="rId6" Type="http://schemas.microsoft.com/office/2007/relationships/diagramDrawing" Target="../diagrams/drawing5.xml"/><Relationship Id="rId11" Type="http://schemas.openxmlformats.org/officeDocument/2006/relationships/image" Target="../media/image138.jpg"/><Relationship Id="rId5" Type="http://schemas.openxmlformats.org/officeDocument/2006/relationships/diagramColors" Target="../diagrams/colors5.xml"/><Relationship Id="rId15" Type="http://schemas.openxmlformats.org/officeDocument/2006/relationships/image" Target="../media/image142.png"/><Relationship Id="rId10" Type="http://schemas.openxmlformats.org/officeDocument/2006/relationships/image" Target="../media/image137.jpg"/><Relationship Id="rId19" Type="http://schemas.openxmlformats.org/officeDocument/2006/relationships/image" Target="../media/image116.png"/><Relationship Id="rId4" Type="http://schemas.openxmlformats.org/officeDocument/2006/relationships/diagramQuickStyle" Target="../diagrams/quickStyle5.xml"/><Relationship Id="rId9" Type="http://schemas.openxmlformats.org/officeDocument/2006/relationships/image" Target="../media/image136.jpg"/><Relationship Id="rId14" Type="http://schemas.openxmlformats.org/officeDocument/2006/relationships/image" Target="../media/image141.jpg"/><Relationship Id="rId22"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hyperlink" Target="https://ebookcentral.proquest.com/lib/faru"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63.png"/></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xml"/><Relationship Id="rId5" Type="http://schemas.openxmlformats.org/officeDocument/2006/relationships/image" Target="../media/image168.png"/><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emf"/><Relationship Id="rId7" Type="http://schemas.openxmlformats.org/officeDocument/2006/relationships/image" Target="../media/image173.emf"/><Relationship Id="rId12" Type="http://schemas.openxmlformats.org/officeDocument/2006/relationships/image" Target="../media/image178.emf"/><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172.png"/><Relationship Id="rId11" Type="http://schemas.openxmlformats.org/officeDocument/2006/relationships/image" Target="../media/image177.emf"/><Relationship Id="rId5" Type="http://schemas.openxmlformats.org/officeDocument/2006/relationships/image" Target="../media/image171.emf"/><Relationship Id="rId10" Type="http://schemas.openxmlformats.org/officeDocument/2006/relationships/image" Target="../media/image176.emf"/><Relationship Id="rId4" Type="http://schemas.openxmlformats.org/officeDocument/2006/relationships/image" Target="../media/image170.emf"/><Relationship Id="rId9" Type="http://schemas.openxmlformats.org/officeDocument/2006/relationships/image" Target="../media/image175.emf"/></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hyperlink" Target="http://proquest.libguides.com/ebcacrussia" TargetMode="External"/><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hyperlink" Target="https://expandedramblings.com/index.php/youtube-statistics/" TargetMode="External"/><Relationship Id="rId2" Type="http://schemas.openxmlformats.org/officeDocument/2006/relationships/image" Target="../media/image184.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hyperlink" Target="https://expandedramblings.com/index.php/youtube-statistics/" TargetMode="External"/><Relationship Id="rId2" Type="http://schemas.openxmlformats.org/officeDocument/2006/relationships/image" Target="../media/image185.pn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13" Type="http://schemas.openxmlformats.org/officeDocument/2006/relationships/hyperlink" Target="http://images.google.com/imgres?imgurl=http://www.essex.ac.uk/ECpR/events/jointsessions/nicosia/images/norton_000.jpg&amp;imgrefurl=http://www.essex.ac.uk/ECpR/events/jointsessions/nicosia/exhibitors.aspx&amp;h=564&amp;w=456&amp;sz=28&amp;hl=en&amp;start=3&amp;um=1&amp;tbnid=s-cvdUNjmilE2M:&amp;tbnh=134&amp;tbnw=108&amp;prev=/images?q%3Dnorton%2Bpublishers%2Blogo%26um%3D1%26hl%3Den%26client%3Dfirefox-a%26rls%3Dorg.mozilla:en-US:official%26sa%3DG" TargetMode="External"/><Relationship Id="rId18" Type="http://schemas.openxmlformats.org/officeDocument/2006/relationships/image" Target="../media/image195.jpeg"/><Relationship Id="rId26" Type="http://schemas.openxmlformats.org/officeDocument/2006/relationships/image" Target="../media/image201.png"/><Relationship Id="rId39" Type="http://schemas.openxmlformats.org/officeDocument/2006/relationships/image" Target="../media/image213.png"/><Relationship Id="rId21" Type="http://schemas.openxmlformats.org/officeDocument/2006/relationships/hyperlink" Target="http://images.google.com/imgres?imgurl=http://burningideas.com/tmp/RKO.jpg&amp;imgrefurl=http://burningideas.com/tmp/&amp;h=780&amp;w=975&amp;sz=186&amp;hl=en&amp;start=14&amp;um=1&amp;tbnid=VLPX_hSXXb7LZM:&amp;tbnh=119&amp;tbnw=149&amp;prev=/images?q%3Drko%26um%3D1%26hl%3Den%26client%3Dfirefox-a%26rls%3Dorg.mozilla:en-US:official%26sa%3DN" TargetMode="External"/><Relationship Id="rId34" Type="http://schemas.openxmlformats.org/officeDocument/2006/relationships/image" Target="../media/image145.jpeg"/><Relationship Id="rId42" Type="http://schemas.openxmlformats.org/officeDocument/2006/relationships/image" Target="../media/image216.png"/><Relationship Id="rId47" Type="http://schemas.openxmlformats.org/officeDocument/2006/relationships/image" Target="../media/image221.jpg"/><Relationship Id="rId7" Type="http://schemas.openxmlformats.org/officeDocument/2006/relationships/image" Target="../media/image188.jpeg"/><Relationship Id="rId2" Type="http://schemas.openxmlformats.org/officeDocument/2006/relationships/notesSlide" Target="../notesSlides/notesSlide49.xml"/><Relationship Id="rId16" Type="http://schemas.openxmlformats.org/officeDocument/2006/relationships/image" Target="../media/image194.png"/><Relationship Id="rId29" Type="http://schemas.openxmlformats.org/officeDocument/2006/relationships/image" Target="../media/image204.png"/><Relationship Id="rId11" Type="http://schemas.openxmlformats.org/officeDocument/2006/relationships/hyperlink" Target="http://images.google.com/imgres?imgurl=http://techluver.com/wp-content/uploads/2007/10/random-house-logo.JPG&amp;imgrefurl=http://techluver.com/2007/10/12/google-random-house-move-closer-on-book-search/random-house-publishing-logo/&amp;h=137&amp;w=164&amp;sz=7&amp;hl=en&amp;start=1&amp;um=1&amp;tbnid=G7WWvbUbHx4mDM:&amp;tbnh=82&amp;tbnw=98&amp;prev=/images?q%3Drandom%2Bhouse%2Blogo%26um%3D1%26hl%3Den%26client%3Dfirefox-a%26rls%3Dorg.mozilla:en-US:official%26sa%3DG" TargetMode="External"/><Relationship Id="rId24" Type="http://schemas.openxmlformats.org/officeDocument/2006/relationships/hyperlink" Target="http://images.google.com/imgres?imgurl=http://www.uaces.org/Oxford%20Univ%20Press%20v2.gif&amp;imgrefurl=http://www.uaces.org/D410401Publishers.htm&amp;h=954&amp;w=2443&amp;sz=164&amp;hl=en&amp;start=3&amp;um=1&amp;tbnid=pbp2HmNlfDDN8M:&amp;tbnh=59&amp;tbnw=150&amp;prev=/images?q%3Doxford%2Buniversity%2Bpress%26um%3D1%26hl%3Den%26client%3Dfirefox-a%26rls%3Dorg.mozilla:en-US:official%26sa%3DN" TargetMode="External"/><Relationship Id="rId32" Type="http://schemas.openxmlformats.org/officeDocument/2006/relationships/image" Target="../media/image207.png"/><Relationship Id="rId37" Type="http://schemas.openxmlformats.org/officeDocument/2006/relationships/image" Target="../media/image211.png"/><Relationship Id="rId40" Type="http://schemas.openxmlformats.org/officeDocument/2006/relationships/image" Target="../media/image214.png"/><Relationship Id="rId45" Type="http://schemas.openxmlformats.org/officeDocument/2006/relationships/image" Target="../media/image219.png"/><Relationship Id="rId5" Type="http://schemas.openxmlformats.org/officeDocument/2006/relationships/image" Target="../media/image187.jpeg"/><Relationship Id="rId15" Type="http://schemas.openxmlformats.org/officeDocument/2006/relationships/image" Target="../media/image193.png"/><Relationship Id="rId23" Type="http://schemas.openxmlformats.org/officeDocument/2006/relationships/image" Target="../media/image199.png"/><Relationship Id="rId28" Type="http://schemas.openxmlformats.org/officeDocument/2006/relationships/image" Target="../media/image203.png"/><Relationship Id="rId36" Type="http://schemas.openxmlformats.org/officeDocument/2006/relationships/image" Target="../media/image210.png"/><Relationship Id="rId49" Type="http://schemas.openxmlformats.org/officeDocument/2006/relationships/image" Target="../media/image223.png"/><Relationship Id="rId10" Type="http://schemas.openxmlformats.org/officeDocument/2006/relationships/image" Target="../media/image190.jpeg"/><Relationship Id="rId19" Type="http://schemas.openxmlformats.org/officeDocument/2006/relationships/image" Target="../media/image196.png"/><Relationship Id="rId31" Type="http://schemas.openxmlformats.org/officeDocument/2006/relationships/image" Target="../media/image206.png"/><Relationship Id="rId44" Type="http://schemas.openxmlformats.org/officeDocument/2006/relationships/image" Target="../media/image218.png"/><Relationship Id="rId4" Type="http://schemas.openxmlformats.org/officeDocument/2006/relationships/hyperlink" Target="http://images.google.com/imgres?imgurl=http://nymag.com/images/2/daily/entertainment/07/10/10_columbiapictures_lgl.jpg&amp;imgrefurl=http://nymag.com/daily/entertainment/2007/10/wb_v_women.html&amp;h=256&amp;w=320&amp;sz=26&amp;hl=en&amp;start=3&amp;um=1&amp;tbnid=LMWI70kzO57XhM:&amp;tbnh=94&amp;tbnw=118&amp;prev=/images?q%3Dcolumbia%2Bpictures%2Blogo%26um%3D1%26hl%3Den%26client%3Dfirefox-a%26rls%3Dorg.mozilla:en-US:official%26sa%3DX" TargetMode="External"/><Relationship Id="rId9" Type="http://schemas.openxmlformats.org/officeDocument/2006/relationships/hyperlink" Target="http://images.google.com/imgres?imgurl=http://blog.digitalhomemag.com/resources/digitalhome/BBC-logo.jpg&amp;imgrefurl=http://profile.myspace.com/index.cfm?fuseaction%3Duser.viewprofile%26friendid%3D27810245&amp;h=360&amp;w=450&amp;sz=14&amp;hl=en&amp;start=4&amp;um=1&amp;tbnid=Z7G5fsyh3vnNlM:&amp;tbnh=102&amp;tbnw=127&amp;prev=/images?q%3Dbbc%2Bvideo%2Blogo%26um%3D1%26hl%3Den%26client%3Dfirefox-a%26rls%3Dorg.mozilla:en-US:official%26sa%3DG" TargetMode="External"/><Relationship Id="rId14" Type="http://schemas.openxmlformats.org/officeDocument/2006/relationships/image" Target="../media/image192.jpeg"/><Relationship Id="rId22" Type="http://schemas.openxmlformats.org/officeDocument/2006/relationships/image" Target="../media/image198.jpeg"/><Relationship Id="rId27" Type="http://schemas.openxmlformats.org/officeDocument/2006/relationships/image" Target="../media/image202.png"/><Relationship Id="rId30" Type="http://schemas.openxmlformats.org/officeDocument/2006/relationships/image" Target="../media/image205.png"/><Relationship Id="rId35" Type="http://schemas.openxmlformats.org/officeDocument/2006/relationships/image" Target="../media/image209.png"/><Relationship Id="rId43" Type="http://schemas.openxmlformats.org/officeDocument/2006/relationships/image" Target="../media/image217.jpg"/><Relationship Id="rId48" Type="http://schemas.openxmlformats.org/officeDocument/2006/relationships/image" Target="../media/image222.png"/><Relationship Id="rId8" Type="http://schemas.openxmlformats.org/officeDocument/2006/relationships/image" Target="../media/image189.jpeg"/><Relationship Id="rId3" Type="http://schemas.openxmlformats.org/officeDocument/2006/relationships/image" Target="../media/image186.jpeg"/><Relationship Id="rId12" Type="http://schemas.openxmlformats.org/officeDocument/2006/relationships/image" Target="../media/image191.jpeg"/><Relationship Id="rId17" Type="http://schemas.openxmlformats.org/officeDocument/2006/relationships/hyperlink" Target="http://www.google.com/imgres?imgurl=http://www.ultimavida.com/fotos/orig_677px_Emi_logo.svg.png&amp;imgrefurl=http://www.ultimavida.com/2007/06/22/despues-de-ser-un-heroe-de-la-guitarra/&amp;h=77&amp;w=139&amp;sz=4&amp;tbnid=u_Ow98RiqDAJ:&amp;tbnh=77&amp;tbnw=139&amp;prev=/images?q%3Demi%2Blogo&amp;sa=X&amp;oi=image_result&amp;resnum=1&amp;ct=image&amp;cd=1" TargetMode="External"/><Relationship Id="rId25" Type="http://schemas.openxmlformats.org/officeDocument/2006/relationships/image" Target="../media/image200.jpeg"/><Relationship Id="rId33" Type="http://schemas.openxmlformats.org/officeDocument/2006/relationships/image" Target="../media/image208.png"/><Relationship Id="rId38" Type="http://schemas.openxmlformats.org/officeDocument/2006/relationships/image" Target="../media/image212.png"/><Relationship Id="rId46" Type="http://schemas.openxmlformats.org/officeDocument/2006/relationships/image" Target="../media/image220.png"/><Relationship Id="rId20" Type="http://schemas.openxmlformats.org/officeDocument/2006/relationships/image" Target="../media/image197.jpeg"/><Relationship Id="rId41" Type="http://schemas.openxmlformats.org/officeDocument/2006/relationships/image" Target="../media/image215.png"/><Relationship Id="rId1" Type="http://schemas.openxmlformats.org/officeDocument/2006/relationships/slideLayout" Target="../slideLayouts/slideLayout15.xml"/><Relationship Id="rId6" Type="http://schemas.openxmlformats.org/officeDocument/2006/relationships/hyperlink" Target="http://images.google.com/imgres?imgurl=http://www.filmschoolrejects.com/images/wb-logo.jpg&amp;imgrefurl=http://www.filmschoolrejects.com/news/warner-bros-denies-inflammatory-comments-by-executive.php&amp;h=300&amp;w=250&amp;sz=25&amp;hl=en&amp;start=4&amp;um=1&amp;tbnid=GjEYo3qKQqc7vM:&amp;tbnh=116&amp;tbnw=97&amp;prev=/images?q%3Dwarner%2Bbros.%2Blogo%26um%3D1%26hl%3Den%26client%3Dfirefox-a%26rls%3Dorg.mozilla:en-US:official%26sa%3D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225.png"/></Relationships>
</file>

<file path=ppt/slides/_rels/slide73.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23.png"/><Relationship Id="rId2" Type="http://schemas.openxmlformats.org/officeDocument/2006/relationships/notesSlide" Target="../notesSlides/notesSlide51.xml"/><Relationship Id="rId1" Type="http://schemas.openxmlformats.org/officeDocument/2006/relationships/slideLayout" Target="../slideLayouts/slideLayout31.xml"/><Relationship Id="rId6" Type="http://schemas.openxmlformats.org/officeDocument/2006/relationships/image" Target="../media/image222.png"/><Relationship Id="rId5" Type="http://schemas.openxmlformats.org/officeDocument/2006/relationships/image" Target="../media/image221.jpg"/><Relationship Id="rId4" Type="http://schemas.openxmlformats.org/officeDocument/2006/relationships/image" Target="../media/image227.png"/></Relationships>
</file>

<file path=ppt/slides/_rels/slide7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hyperlink" Target="http://search.alexanderstreet.com/avon" TargetMode="External"/><Relationship Id="rId2" Type="http://schemas.openxmlformats.org/officeDocument/2006/relationships/image" Target="../media/image229.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hyperlink" Target="http://search.alexanderstreet.com/business-economics" TargetMode="Externa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15.xml"/><Relationship Id="rId4" Type="http://schemas.openxmlformats.org/officeDocument/2006/relationships/image" Target="../media/image236.png"/></Relationships>
</file>

<file path=ppt/slides/_rels/slide81.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4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8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42.xml"/><Relationship Id="rId6" Type="http://schemas.openxmlformats.org/officeDocument/2006/relationships/image" Target="../media/image245.jpeg"/><Relationship Id="rId5" Type="http://schemas.openxmlformats.org/officeDocument/2006/relationships/image" Target="../media/image249.jpeg"/><Relationship Id="rId4" Type="http://schemas.openxmlformats.org/officeDocument/2006/relationships/image" Target="../media/image248.jpeg"/></Relationships>
</file>

<file path=ppt/slides/_rels/slide8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47.xml"/><Relationship Id="rId6" Type="http://schemas.openxmlformats.org/officeDocument/2006/relationships/image" Target="../media/image245.jpeg"/><Relationship Id="rId5" Type="http://schemas.openxmlformats.org/officeDocument/2006/relationships/image" Target="../media/image253.jpeg"/><Relationship Id="rId4" Type="http://schemas.openxmlformats.org/officeDocument/2006/relationships/image" Target="../media/image252.jpeg"/></Relationships>
</file>

<file path=ppt/slides/_rels/slide89.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hyperlink" Target="http://alexanderstreet.com/products/john-cleese-business-bundle" TargetMode="External"/><Relationship Id="rId1" Type="http://schemas.openxmlformats.org/officeDocument/2006/relationships/slideLayout" Target="../slideLayouts/slideLayout47.xml"/><Relationship Id="rId4" Type="http://schemas.openxmlformats.org/officeDocument/2006/relationships/image" Target="../media/image259.jpeg"/></Relationships>
</file>

<file path=ppt/slides/_rels/slide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hyperlink" Target="http://alexanderstreet.com/products/john-cleese-business-bundle" TargetMode="Externa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p:cNvSpPr>
            <a:spLocks noGrp="1"/>
          </p:cNvSpPr>
          <p:nvPr>
            <p:ph type="ctrTitle"/>
          </p:nvPr>
        </p:nvSpPr>
        <p:spPr>
          <a:xfrm>
            <a:off x="1" y="3579871"/>
            <a:ext cx="8887326" cy="1059084"/>
          </a:xfrm>
        </p:spPr>
        <p:txBody>
          <a:bodyPr/>
          <a:lstStyle/>
          <a:p>
            <a:r>
              <a:rPr lang="ru-RU" sz="2400" b="1" i="1" dirty="0">
                <a:solidFill>
                  <a:schemeClr val="tx1"/>
                </a:solidFill>
              </a:rPr>
              <a:t>Научная информация в базах данных ProQuest: </a:t>
            </a:r>
            <a:r>
              <a:rPr lang="ru-RU" sz="2400" dirty="0">
                <a:solidFill>
                  <a:schemeClr val="tx1"/>
                </a:solidFill>
              </a:rPr>
              <a:t/>
            </a:r>
            <a:br>
              <a:rPr lang="ru-RU" sz="2400" dirty="0">
                <a:solidFill>
                  <a:schemeClr val="tx1"/>
                </a:solidFill>
              </a:rPr>
            </a:br>
            <a:r>
              <a:rPr lang="ru-RU" sz="2400" b="1" i="1" dirty="0">
                <a:solidFill>
                  <a:schemeClr val="tx1"/>
                </a:solidFill>
              </a:rPr>
              <a:t>Инновационные ресурсы для оптимизации процессов </a:t>
            </a:r>
            <a:r>
              <a:rPr lang="ru-RU" sz="2400" dirty="0">
                <a:solidFill>
                  <a:schemeClr val="tx1"/>
                </a:solidFill>
              </a:rPr>
              <a:t/>
            </a:r>
            <a:br>
              <a:rPr lang="ru-RU" sz="2400" dirty="0">
                <a:solidFill>
                  <a:schemeClr val="tx1"/>
                </a:solidFill>
              </a:rPr>
            </a:br>
            <a:r>
              <a:rPr lang="ru-RU" sz="2400" b="1" i="1" dirty="0">
                <a:solidFill>
                  <a:schemeClr val="tx1"/>
                </a:solidFill>
              </a:rPr>
              <a:t>образования и исследований</a:t>
            </a:r>
            <a:r>
              <a:rPr lang="ru-RU" dirty="0"/>
              <a:t>	</a:t>
            </a:r>
          </a:p>
        </p:txBody>
      </p:sp>
      <p:pic>
        <p:nvPicPr>
          <p:cNvPr id="13" name="Picture 12"/>
          <p:cNvPicPr>
            <a:picLocks noChangeAspect="1"/>
          </p:cNvPicPr>
          <p:nvPr/>
        </p:nvPicPr>
        <p:blipFill>
          <a:blip r:embed="rId3"/>
          <a:stretch>
            <a:fillRect/>
          </a:stretch>
        </p:blipFill>
        <p:spPr>
          <a:xfrm>
            <a:off x="2291789" y="857612"/>
            <a:ext cx="2266950" cy="2543175"/>
          </a:xfrm>
          <a:prstGeom prst="rect">
            <a:avLst/>
          </a:prstGeom>
        </p:spPr>
      </p:pic>
      <p:pic>
        <p:nvPicPr>
          <p:cNvPr id="15" name="Picture 14"/>
          <p:cNvPicPr>
            <a:picLocks noChangeAspect="1"/>
          </p:cNvPicPr>
          <p:nvPr/>
        </p:nvPicPr>
        <p:blipFill>
          <a:blip r:embed="rId4"/>
          <a:stretch>
            <a:fillRect/>
          </a:stretch>
        </p:blipFill>
        <p:spPr>
          <a:xfrm>
            <a:off x="6875365" y="857250"/>
            <a:ext cx="2266950" cy="2543175"/>
          </a:xfrm>
          <a:prstGeom prst="rect">
            <a:avLst/>
          </a:prstGeom>
        </p:spPr>
      </p:pic>
      <p:pic>
        <p:nvPicPr>
          <p:cNvPr id="8" name="Picture 7"/>
          <p:cNvPicPr>
            <a:picLocks noChangeAspect="1"/>
          </p:cNvPicPr>
          <p:nvPr/>
        </p:nvPicPr>
        <p:blipFill>
          <a:blip r:embed="rId5"/>
          <a:stretch>
            <a:fillRect/>
          </a:stretch>
        </p:blipFill>
        <p:spPr>
          <a:xfrm>
            <a:off x="4583577" y="857250"/>
            <a:ext cx="2266950" cy="2543175"/>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9135" y="4818763"/>
            <a:ext cx="1585731" cy="601730"/>
          </a:xfrm>
          <a:prstGeom prst="rect">
            <a:avLst/>
          </a:prstGeom>
        </p:spPr>
      </p:pic>
      <p:pic>
        <p:nvPicPr>
          <p:cNvPr id="11" name="Picture 10"/>
          <p:cNvPicPr>
            <a:picLocks noChangeAspect="1"/>
          </p:cNvPicPr>
          <p:nvPr/>
        </p:nvPicPr>
        <p:blipFill>
          <a:blip r:embed="rId7"/>
          <a:stretch>
            <a:fillRect/>
          </a:stretch>
        </p:blipFill>
        <p:spPr>
          <a:xfrm>
            <a:off x="0" y="857250"/>
            <a:ext cx="2266952" cy="2543177"/>
          </a:xfrm>
          <a:prstGeom prst="rect">
            <a:avLst/>
          </a:prstGeom>
        </p:spPr>
      </p:pic>
      <p:sp>
        <p:nvSpPr>
          <p:cNvPr id="9" name="Text Box 2"/>
          <p:cNvSpPr txBox="1">
            <a:spLocks noChangeArrowheads="1"/>
          </p:cNvSpPr>
          <p:nvPr/>
        </p:nvSpPr>
        <p:spPr bwMode="auto">
          <a:xfrm>
            <a:off x="685801" y="5432939"/>
            <a:ext cx="77724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112" rIns="90000" bIns="45000"/>
          <a:lstStyle>
            <a:lvl1pPr eaLnBrk="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1pPr>
            <a:lvl2pPr eaLnBrk="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2pPr>
            <a:lvl3pPr eaLnBrk="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3pPr>
            <a:lvl4pPr eaLnBrk="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4pPr>
            <a:lvl5pPr eaLnBrk="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685800" algn="l"/>
                <a:tab pos="790575" algn="l"/>
                <a:tab pos="1238250" algn="l"/>
                <a:tab pos="1687513" algn="l"/>
                <a:tab pos="2136775" algn="l"/>
                <a:tab pos="2586038" algn="l"/>
                <a:tab pos="3035300" algn="l"/>
                <a:tab pos="3484563" algn="l"/>
                <a:tab pos="3933825" algn="l"/>
                <a:tab pos="4383088" algn="l"/>
                <a:tab pos="4832350" algn="l"/>
                <a:tab pos="5281613" algn="l"/>
                <a:tab pos="5732463" algn="l"/>
                <a:tab pos="6181725" algn="l"/>
                <a:tab pos="6630988" algn="l"/>
                <a:tab pos="7080250" algn="l"/>
                <a:tab pos="7529513" algn="l"/>
                <a:tab pos="7978775" algn="l"/>
                <a:tab pos="8428038" algn="l"/>
                <a:tab pos="8877300" algn="l"/>
                <a:tab pos="9326563" algn="l"/>
              </a:tabLst>
              <a:defRPr>
                <a:solidFill>
                  <a:schemeClr val="tx1"/>
                </a:solidFill>
                <a:latin typeface="Arial" pitchFamily="34" charset="0"/>
                <a:ea typeface="Arial Unicode MS" pitchFamily="34" charset="-128"/>
                <a:cs typeface="Arial Unicode MS" pitchFamily="34" charset="-128"/>
              </a:defRPr>
            </a:lvl9pPr>
          </a:lstStyle>
          <a:p>
            <a:pPr algn="ctr" hangingPunct="0">
              <a:defRPr/>
            </a:pPr>
            <a:r>
              <a:rPr lang="ru-RU" sz="2000" b="1" kern="0" dirty="0"/>
              <a:t>Анна Трифонова, </a:t>
            </a:r>
          </a:p>
          <a:p>
            <a:pPr algn="ctr" hangingPunct="0">
              <a:defRPr/>
            </a:pPr>
            <a:r>
              <a:rPr lang="ru-RU" sz="2000" b="1" kern="0" dirty="0"/>
              <a:t>Региональный представитель</a:t>
            </a:r>
            <a:endParaRPr lang="en-GB" sz="2000" b="1" kern="0" dirty="0"/>
          </a:p>
          <a:p>
            <a:pPr algn="ctr" hangingPunct="0">
              <a:defRPr/>
            </a:pPr>
            <a:r>
              <a:rPr lang="en-GB" sz="2000" b="1" kern="0" dirty="0" smtClean="0">
                <a:solidFill>
                  <a:srgbClr val="002060"/>
                </a:solidFill>
                <a:hlinkClick r:id="rId8"/>
              </a:rPr>
              <a:t>anna.trifonova@proquest.com</a:t>
            </a:r>
            <a:endParaRPr lang="ru-RU" sz="2000" b="1" kern="0" dirty="0" smtClean="0">
              <a:solidFill>
                <a:srgbClr val="002060"/>
              </a:solidFill>
            </a:endParaRPr>
          </a:p>
          <a:p>
            <a:pPr algn="r" hangingPunct="0">
              <a:defRPr/>
            </a:pPr>
            <a:r>
              <a:rPr lang="ru-RU" sz="1200" b="1" kern="0" dirty="0" smtClean="0"/>
              <a:t>Финансовый университет, 17.11.2017</a:t>
            </a:r>
            <a:endParaRPr lang="en-GB" sz="1200" b="1" kern="0" dirty="0"/>
          </a:p>
        </p:txBody>
      </p:sp>
    </p:spTree>
    <p:extLst>
      <p:ext uri="{BB962C8B-B14F-4D97-AF65-F5344CB8AC3E}">
        <p14:creationId xmlns:p14="http://schemas.microsoft.com/office/powerpoint/2010/main" val="32556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42A0F5-F1B0-471A-A9FE-3F082D6C2E9B}"/>
              </a:ext>
            </a:extLst>
          </p:cNvPr>
          <p:cNvSpPr txBox="1"/>
          <p:nvPr/>
        </p:nvSpPr>
        <p:spPr>
          <a:xfrm>
            <a:off x="530225" y="1962150"/>
            <a:ext cx="5200650" cy="3848100"/>
          </a:xfrm>
          <a:prstGeom prst="round2SameRect">
            <a:avLst>
              <a:gd name="adj1" fmla="val 0"/>
              <a:gd name="adj2" fmla="val 3103"/>
            </a:avLst>
          </a:prstGeom>
          <a:solidFill>
            <a:schemeClr val="bg1"/>
          </a:solidFill>
          <a:ln w="3175">
            <a:solidFill>
              <a:schemeClr val="bg1">
                <a:lumMod val="75000"/>
              </a:schemeClr>
            </a:solidFill>
          </a:ln>
        </p:spPr>
        <p:txBody>
          <a:bodyPr tIns="91440" bIns="91440" anchor="ctr"/>
          <a:lstStyle/>
          <a:p>
            <a:pPr marL="0" lvl="2" algn="ctr" eaLnBrk="1" hangingPunct="1">
              <a:spcBef>
                <a:spcPts val="600"/>
              </a:spcBef>
              <a:defRPr/>
            </a:pPr>
            <a:r>
              <a:rPr lang="ru-RU" b="1" dirty="0">
                <a:solidFill>
                  <a:schemeClr val="accent3"/>
                </a:solidFill>
              </a:rPr>
              <a:t>Разрозненные пункты доступа</a:t>
            </a:r>
            <a:r>
              <a:rPr lang="en-IN" b="1" dirty="0">
                <a:solidFill>
                  <a:schemeClr val="accent3"/>
                </a:solidFill>
              </a:rPr>
              <a:t>:</a:t>
            </a:r>
          </a:p>
          <a:p>
            <a:pPr marL="0" lvl="2" algn="ctr" eaLnBrk="1" hangingPunct="1">
              <a:spcBef>
                <a:spcPts val="600"/>
              </a:spcBef>
              <a:defRPr/>
            </a:pPr>
            <a:r>
              <a:rPr lang="ru-RU" dirty="0">
                <a:solidFill>
                  <a:schemeClr val="accent3"/>
                </a:solidFill>
              </a:rPr>
              <a:t>Институциональные депозитарии</a:t>
            </a:r>
            <a:r>
              <a:rPr lang="en-IN" dirty="0">
                <a:solidFill>
                  <a:schemeClr val="accent3"/>
                </a:solidFill>
              </a:rPr>
              <a:t>, </a:t>
            </a:r>
            <a:r>
              <a:rPr lang="ru-RU" dirty="0">
                <a:solidFill>
                  <a:schemeClr val="accent3"/>
                </a:solidFill>
              </a:rPr>
              <a:t>инициативы открытого доступа</a:t>
            </a:r>
            <a:r>
              <a:rPr lang="en-IN" dirty="0">
                <a:solidFill>
                  <a:schemeClr val="accent3"/>
                </a:solidFill>
              </a:rPr>
              <a:t>, </a:t>
            </a:r>
            <a:r>
              <a:rPr lang="ru-RU" dirty="0">
                <a:solidFill>
                  <a:schemeClr val="accent3"/>
                </a:solidFill>
              </a:rPr>
              <a:t>блоги</a:t>
            </a:r>
            <a:r>
              <a:rPr lang="en-IN" dirty="0">
                <a:solidFill>
                  <a:schemeClr val="accent3"/>
                </a:solidFill>
              </a:rPr>
              <a:t>, </a:t>
            </a:r>
            <a:r>
              <a:rPr lang="ru-RU" dirty="0">
                <a:solidFill>
                  <a:schemeClr val="accent3"/>
                </a:solidFill>
              </a:rPr>
              <a:t>социальные сети, медиа и многое др.</a:t>
            </a:r>
            <a:endParaRPr lang="en-IN" dirty="0">
              <a:solidFill>
                <a:schemeClr val="accent3"/>
              </a:solidFill>
            </a:endParaRPr>
          </a:p>
        </p:txBody>
      </p:sp>
      <p:sp>
        <p:nvSpPr>
          <p:cNvPr id="55299" name="Title 3">
            <a:extLst>
              <a:ext uri="{FF2B5EF4-FFF2-40B4-BE49-F238E27FC236}">
                <a16:creationId xmlns:a16="http://schemas.microsoft.com/office/drawing/2014/main" id="{17FF61DC-595C-4199-8581-B3900FBCF6A4}"/>
              </a:ext>
            </a:extLst>
          </p:cNvPr>
          <p:cNvSpPr>
            <a:spLocks noGrp="1"/>
          </p:cNvSpPr>
          <p:nvPr>
            <p:ph type="title"/>
          </p:nvPr>
        </p:nvSpPr>
        <p:spPr>
          <a:xfrm>
            <a:off x="457200" y="274638"/>
            <a:ext cx="6869113" cy="1143000"/>
          </a:xfrm>
        </p:spPr>
        <p:txBody>
          <a:bodyPr/>
          <a:lstStyle/>
          <a:p>
            <a:pPr marL="342900" indent="-342900">
              <a:spcBef>
                <a:spcPts val="600"/>
              </a:spcBef>
            </a:pPr>
            <a:r>
              <a:rPr lang="ru-RU" altLang="en-US" sz="1800">
                <a:latin typeface="Arial" panose="020B0604020202020204" pitchFamily="34" charset="0"/>
                <a:ea typeface="ＭＳ Ｐゴシック" panose="020B0600070205080204" pitchFamily="34" charset="-128"/>
                <a:cs typeface="Arial" panose="020B0604020202020204" pitchFamily="34" charset="0"/>
              </a:rPr>
              <a:t>Доступ к диссертациям в цифровую эпоху</a:t>
            </a:r>
            <a:endParaRPr lang="en-IN" altLang="en-US" sz="1800">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525D0F0F-47E1-4833-977B-81F3F48A17B4}"/>
              </a:ext>
            </a:extLst>
          </p:cNvPr>
          <p:cNvSpPr txBox="1"/>
          <p:nvPr/>
        </p:nvSpPr>
        <p:spPr>
          <a:xfrm>
            <a:off x="457200" y="1296988"/>
            <a:ext cx="8229600" cy="742950"/>
          </a:xfrm>
          <a:prstGeom prst="rect">
            <a:avLst/>
          </a:prstGeom>
          <a:solidFill>
            <a:schemeClr val="accent3"/>
          </a:solidFill>
          <a:ln w="3175">
            <a:noFill/>
          </a:ln>
        </p:spPr>
        <p:txBody>
          <a:bodyPr lIns="274320" tIns="91440" bIns="91440" anchor="ctr"/>
          <a:lstStyle/>
          <a:p>
            <a:pPr marL="0" lvl="2" algn="ctr" eaLnBrk="1" hangingPunct="1">
              <a:spcBef>
                <a:spcPts val="600"/>
              </a:spcBef>
              <a:defRPr/>
            </a:pPr>
            <a:r>
              <a:rPr lang="ru-RU" b="1" dirty="0">
                <a:solidFill>
                  <a:schemeClr val="bg1"/>
                </a:solidFill>
              </a:rPr>
              <a:t>Поиск научных публикаций на общедоступных сайтах не так прост.</a:t>
            </a:r>
            <a:r>
              <a:rPr lang="en-IN" b="1" dirty="0">
                <a:solidFill>
                  <a:schemeClr val="bg1"/>
                </a:solidFill>
              </a:rPr>
              <a:t> </a:t>
            </a:r>
            <a:r>
              <a:rPr lang="ru-RU" b="1" dirty="0">
                <a:solidFill>
                  <a:schemeClr val="bg1"/>
                </a:solidFill>
              </a:rPr>
              <a:t>Почему</a:t>
            </a:r>
            <a:r>
              <a:rPr lang="en-IN" b="1" dirty="0">
                <a:solidFill>
                  <a:schemeClr val="bg1"/>
                </a:solidFill>
              </a:rPr>
              <a:t>?</a:t>
            </a:r>
          </a:p>
        </p:txBody>
      </p:sp>
      <p:sp>
        <p:nvSpPr>
          <p:cNvPr id="12" name="Rectangle 11">
            <a:extLst>
              <a:ext uri="{FF2B5EF4-FFF2-40B4-BE49-F238E27FC236}">
                <a16:creationId xmlns:a16="http://schemas.microsoft.com/office/drawing/2014/main" id="{2F5133D1-3689-47A9-8A82-BD5C85F1B4C6}"/>
              </a:ext>
            </a:extLst>
          </p:cNvPr>
          <p:cNvSpPr/>
          <p:nvPr/>
        </p:nvSpPr>
        <p:spPr>
          <a:xfrm>
            <a:off x="457200" y="5954713"/>
            <a:ext cx="2697163" cy="522287"/>
          </a:xfrm>
          <a:prstGeom prst="rect">
            <a:avLst/>
          </a:prstGeom>
          <a:solidFill>
            <a:schemeClr val="accent4"/>
          </a:solidFill>
          <a:ln w="3175">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ru-RU" sz="1600" dirty="0">
                <a:solidFill>
                  <a:prstClr val="white"/>
                </a:solidFill>
              </a:rPr>
              <a:t>Неустойчивое качество</a:t>
            </a:r>
            <a:endParaRPr lang="en-IN" sz="1600" dirty="0">
              <a:solidFill>
                <a:prstClr val="white"/>
              </a:solidFill>
            </a:endParaRPr>
          </a:p>
        </p:txBody>
      </p:sp>
      <p:sp>
        <p:nvSpPr>
          <p:cNvPr id="15" name="Rectangle 14">
            <a:extLst>
              <a:ext uri="{FF2B5EF4-FFF2-40B4-BE49-F238E27FC236}">
                <a16:creationId xmlns:a16="http://schemas.microsoft.com/office/drawing/2014/main" id="{4E81035A-8206-40EB-905C-228A0FFB6BAB}"/>
              </a:ext>
            </a:extLst>
          </p:cNvPr>
          <p:cNvSpPr/>
          <p:nvPr/>
        </p:nvSpPr>
        <p:spPr>
          <a:xfrm>
            <a:off x="3222625" y="5954713"/>
            <a:ext cx="2698750" cy="522287"/>
          </a:xfrm>
          <a:prstGeom prst="rect">
            <a:avLst/>
          </a:prstGeom>
          <a:solidFill>
            <a:schemeClr val="accent2"/>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ru-RU" sz="1600" dirty="0">
                <a:solidFill>
                  <a:prstClr val="white"/>
                </a:solidFill>
              </a:rPr>
              <a:t>Сомнительное индексирование</a:t>
            </a:r>
            <a:endParaRPr lang="en-IN" sz="1600" dirty="0">
              <a:solidFill>
                <a:prstClr val="white"/>
              </a:solidFill>
            </a:endParaRPr>
          </a:p>
        </p:txBody>
      </p:sp>
      <p:sp>
        <p:nvSpPr>
          <p:cNvPr id="16" name="Rectangle 15">
            <a:extLst>
              <a:ext uri="{FF2B5EF4-FFF2-40B4-BE49-F238E27FC236}">
                <a16:creationId xmlns:a16="http://schemas.microsoft.com/office/drawing/2014/main" id="{C721A2CC-FC3E-4B26-904B-A8D271C6714B}"/>
              </a:ext>
            </a:extLst>
          </p:cNvPr>
          <p:cNvSpPr/>
          <p:nvPr/>
        </p:nvSpPr>
        <p:spPr>
          <a:xfrm>
            <a:off x="5989638" y="5954713"/>
            <a:ext cx="2697162" cy="522287"/>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ru-RU" sz="1600" dirty="0">
                <a:solidFill>
                  <a:prstClr val="white"/>
                </a:solidFill>
              </a:rPr>
              <a:t>Ненадежный доступ</a:t>
            </a:r>
            <a:endParaRPr lang="en-IN" sz="1600" dirty="0">
              <a:solidFill>
                <a:prstClr val="white"/>
              </a:solidFill>
            </a:endParaRPr>
          </a:p>
        </p:txBody>
      </p:sp>
      <p:grpSp>
        <p:nvGrpSpPr>
          <p:cNvPr id="5" name="Group 4">
            <a:extLst>
              <a:ext uri="{FF2B5EF4-FFF2-40B4-BE49-F238E27FC236}">
                <a16:creationId xmlns:a16="http://schemas.microsoft.com/office/drawing/2014/main" id="{61D3DDCE-38BE-467A-9DF3-CEEA2371278D}"/>
              </a:ext>
            </a:extLst>
          </p:cNvPr>
          <p:cNvGrpSpPr/>
          <p:nvPr/>
        </p:nvGrpSpPr>
        <p:grpSpPr>
          <a:xfrm>
            <a:off x="6229350" y="2256855"/>
            <a:ext cx="2003489" cy="3258691"/>
            <a:chOff x="6425763" y="1554562"/>
            <a:chExt cx="1422837" cy="2314256"/>
          </a:xfrm>
          <a:solidFill>
            <a:schemeClr val="accent1"/>
          </a:solidFill>
        </p:grpSpPr>
        <p:sp>
          <p:nvSpPr>
            <p:cNvPr id="18" name="Donut 17">
              <a:extLst>
                <a:ext uri="{FF2B5EF4-FFF2-40B4-BE49-F238E27FC236}">
                  <a16:creationId xmlns:a16="http://schemas.microsoft.com/office/drawing/2014/main" id="{50393EA5-0A3A-4108-86B9-9F95BBD46719}"/>
                </a:ext>
              </a:extLst>
            </p:cNvPr>
            <p:cNvSpPr/>
            <p:nvPr/>
          </p:nvSpPr>
          <p:spPr>
            <a:xfrm>
              <a:off x="6425763" y="2445981"/>
              <a:ext cx="1422837" cy="1422837"/>
            </a:xfrm>
            <a:prstGeom prst="donut">
              <a:avLst>
                <a:gd name="adj" fmla="val 13346"/>
              </a:avLst>
            </a:prstGeom>
            <a:grpFill/>
          </p:spPr>
          <p:txBody>
            <a:bodyPr anchor="ctr"/>
            <a:lstStyle/>
            <a:p>
              <a:pPr algn="ctr" eaLnBrk="1" hangingPunct="1">
                <a:defRPr/>
              </a:pPr>
              <a:endParaRPr lang="en-IN" sz="1400" dirty="0" err="1">
                <a:solidFill>
                  <a:schemeClr val="bg1"/>
                </a:solidFill>
              </a:endParaRPr>
            </a:p>
          </p:txBody>
        </p:sp>
        <p:sp>
          <p:nvSpPr>
            <p:cNvPr id="19" name="Oval 18">
              <a:extLst>
                <a:ext uri="{FF2B5EF4-FFF2-40B4-BE49-F238E27FC236}">
                  <a16:creationId xmlns:a16="http://schemas.microsoft.com/office/drawing/2014/main" id="{C9440F27-8EB8-46F0-9F9B-BEB2E8055A99}"/>
                </a:ext>
              </a:extLst>
            </p:cNvPr>
            <p:cNvSpPr/>
            <p:nvPr/>
          </p:nvSpPr>
          <p:spPr>
            <a:xfrm>
              <a:off x="6911692" y="2931910"/>
              <a:ext cx="450979" cy="450979"/>
            </a:xfrm>
            <a:prstGeom prst="ellipse">
              <a:avLst/>
            </a:prstGeom>
            <a:grpFill/>
          </p:spPr>
          <p:txBody>
            <a:bodyPr lIns="0" tIns="0" rIns="0" bIns="0" anchor="ctr"/>
            <a:lstStyle/>
            <a:p>
              <a:pPr algn="ctr" eaLnBrk="1" hangingPunct="1">
                <a:defRPr/>
              </a:pPr>
              <a:r>
                <a:rPr lang="en-IN" sz="1600" b="1" dirty="0">
                  <a:solidFill>
                    <a:schemeClr val="bg1"/>
                  </a:solidFill>
                </a:rPr>
                <a:t>:-?</a:t>
              </a:r>
            </a:p>
          </p:txBody>
        </p:sp>
        <p:sp>
          <p:nvSpPr>
            <p:cNvPr id="29" name="Freeform 28">
              <a:extLst>
                <a:ext uri="{FF2B5EF4-FFF2-40B4-BE49-F238E27FC236}">
                  <a16:creationId xmlns:a16="http://schemas.microsoft.com/office/drawing/2014/main" id="{D262D3CF-8834-4720-8B24-540BB6CD0F56}"/>
                </a:ext>
              </a:extLst>
            </p:cNvPr>
            <p:cNvSpPr/>
            <p:nvPr/>
          </p:nvSpPr>
          <p:spPr>
            <a:xfrm flipH="1">
              <a:off x="6677025" y="1554562"/>
              <a:ext cx="1032928" cy="1228856"/>
            </a:xfrm>
            <a:custGeom>
              <a:avLst/>
              <a:gdLst>
                <a:gd name="connsiteX0" fmla="*/ 561098 w 1122196"/>
                <a:gd name="connsiteY0" fmla="*/ 0 h 1335056"/>
                <a:gd name="connsiteX1" fmla="*/ 0 w 1122196"/>
                <a:gd name="connsiteY1" fmla="*/ 561098 h 1335056"/>
                <a:gd name="connsiteX2" fmla="*/ 0 w 1122196"/>
                <a:gd name="connsiteY2" fmla="*/ 1335056 h 1335056"/>
                <a:gd name="connsiteX3" fmla="*/ 213996 w 1122196"/>
                <a:gd name="connsiteY3" fmla="*/ 1335056 h 1335056"/>
                <a:gd name="connsiteX4" fmla="*/ 213996 w 1122196"/>
                <a:gd name="connsiteY4" fmla="*/ 561098 h 1335056"/>
                <a:gd name="connsiteX5" fmla="*/ 561098 w 1122196"/>
                <a:gd name="connsiteY5" fmla="*/ 213996 h 1335056"/>
                <a:gd name="connsiteX6" fmla="*/ 908200 w 1122196"/>
                <a:gd name="connsiteY6" fmla="*/ 561098 h 1335056"/>
                <a:gd name="connsiteX7" fmla="*/ 908200 w 1122196"/>
                <a:gd name="connsiteY7" fmla="*/ 632968 h 1335056"/>
                <a:gd name="connsiteX8" fmla="*/ 1122196 w 1122196"/>
                <a:gd name="connsiteY8" fmla="*/ 632968 h 1335056"/>
                <a:gd name="connsiteX9" fmla="*/ 1122196 w 1122196"/>
                <a:gd name="connsiteY9" fmla="*/ 561098 h 1335056"/>
                <a:gd name="connsiteX10" fmla="*/ 561098 w 1122196"/>
                <a:gd name="connsiteY10" fmla="*/ 0 h 133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2196" h="1335056">
                  <a:moveTo>
                    <a:pt x="561098" y="0"/>
                  </a:moveTo>
                  <a:cubicBezTo>
                    <a:pt x="251212" y="0"/>
                    <a:pt x="0" y="251212"/>
                    <a:pt x="0" y="561098"/>
                  </a:cubicBezTo>
                  <a:lnTo>
                    <a:pt x="0" y="1335056"/>
                  </a:lnTo>
                  <a:lnTo>
                    <a:pt x="213996" y="1335056"/>
                  </a:lnTo>
                  <a:lnTo>
                    <a:pt x="213996" y="561098"/>
                  </a:lnTo>
                  <a:cubicBezTo>
                    <a:pt x="213996" y="369399"/>
                    <a:pt x="369399" y="213996"/>
                    <a:pt x="561098" y="213996"/>
                  </a:cubicBezTo>
                  <a:cubicBezTo>
                    <a:pt x="752797" y="213996"/>
                    <a:pt x="908200" y="369399"/>
                    <a:pt x="908200" y="561098"/>
                  </a:cubicBezTo>
                  <a:lnTo>
                    <a:pt x="908200" y="632968"/>
                  </a:lnTo>
                  <a:lnTo>
                    <a:pt x="1122196" y="632968"/>
                  </a:lnTo>
                  <a:lnTo>
                    <a:pt x="1122196" y="561098"/>
                  </a:lnTo>
                  <a:cubicBezTo>
                    <a:pt x="1122196" y="251212"/>
                    <a:pt x="870984" y="0"/>
                    <a:pt x="561098" y="0"/>
                  </a:cubicBezTo>
                  <a:close/>
                </a:path>
              </a:pathLst>
            </a:custGeom>
            <a:grpFill/>
          </p:spPr>
          <p:txBody>
            <a:bodyPr anchor="ctr"/>
            <a:lstStyle/>
            <a:p>
              <a:pPr algn="ctr" eaLnBrk="1" hangingPunct="1">
                <a:defRPr/>
              </a:pPr>
              <a:endParaRPr lang="en-IN" sz="1400" dirty="0" err="1">
                <a:solidFill>
                  <a:schemeClr val="bg1"/>
                </a:solidFill>
              </a:endParaRPr>
            </a:p>
          </p:txBody>
        </p:sp>
      </p:grpSp>
      <p:sp>
        <p:nvSpPr>
          <p:cNvPr id="55305" name="Slide Number Placeholder 1">
            <a:extLst>
              <a:ext uri="{FF2B5EF4-FFF2-40B4-BE49-F238E27FC236}">
                <a16:creationId xmlns:a16="http://schemas.microsoft.com/office/drawing/2014/main" id="{86FF94B2-1DEE-46EC-A71B-5DC51D11FD70}"/>
              </a:ext>
            </a:extLst>
          </p:cNvPr>
          <p:cNvSpPr>
            <a:spLocks noGrp="1"/>
          </p:cNvSpPr>
          <p:nvPr>
            <p:ph type="sldNum" sz="quarter" idx="4294967295"/>
          </p:nvPr>
        </p:nvSpPr>
        <p:spPr bwMode="auto">
          <a:xfrm>
            <a:off x="6865938" y="6592888"/>
            <a:ext cx="2133600" cy="25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C9A2C5FF-E212-4F24-A010-04326AE44FCD}" type="slidenum">
              <a:rPr lang="en-US" altLang="en-US" sz="1800">
                <a:solidFill>
                  <a:srgbClr val="000000"/>
                </a:solidFill>
              </a:rPr>
              <a:pPr eaLnBrk="1" hangingPunct="1">
                <a:spcBef>
                  <a:spcPct val="0"/>
                </a:spcBef>
                <a:buFontTx/>
                <a:buNone/>
              </a:pPr>
              <a:t>10</a:t>
            </a:fld>
            <a:endParaRPr lang="en-US" altLang="en-US" sz="1800">
              <a:solidFill>
                <a:srgbClr val="000000"/>
              </a:solidFill>
            </a:endParaRPr>
          </a:p>
        </p:txBody>
      </p:sp>
    </p:spTree>
    <p:extLst>
      <p:ext uri="{BB962C8B-B14F-4D97-AF65-F5344CB8AC3E}">
        <p14:creationId xmlns:p14="http://schemas.microsoft.com/office/powerpoint/2010/main" val="1857513666"/>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400" y="1858132"/>
            <a:ext cx="8273284" cy="2601326"/>
          </a:xfrm>
        </p:spPr>
        <p:txBody>
          <a:bodyPr>
            <a:normAutofit/>
          </a:bodyPr>
          <a:lstStyle/>
          <a:p>
            <a:pPr>
              <a:lnSpc>
                <a:spcPct val="90000"/>
              </a:lnSpc>
            </a:pPr>
            <a:r>
              <a:rPr lang="en-US" sz="4800" dirty="0"/>
              <a:t/>
            </a:r>
            <a:br>
              <a:rPr lang="en-US" sz="4800" dirty="0"/>
            </a:br>
            <a:r>
              <a:rPr lang="ru-RU" sz="4800" dirty="0"/>
              <a:t>Видео: Функционал платформы</a:t>
            </a:r>
            <a:endParaRPr lang="en-US" sz="4800" dirty="0"/>
          </a:p>
        </p:txBody>
      </p:sp>
    </p:spTree>
    <p:extLst>
      <p:ext uri="{BB962C8B-B14F-4D97-AF65-F5344CB8AC3E}">
        <p14:creationId xmlns:p14="http://schemas.microsoft.com/office/powerpoint/2010/main" val="42444654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185B97-7D9D-41EB-8C8A-4CEF0141F686}"/>
              </a:ext>
            </a:extLst>
          </p:cNvPr>
          <p:cNvSpPr txBox="1">
            <a:spLocks/>
          </p:cNvSpPr>
          <p:nvPr/>
        </p:nvSpPr>
        <p:spPr>
          <a:xfrm>
            <a:off x="457200" y="201585"/>
            <a:ext cx="8229600" cy="655665"/>
          </a:xfrm>
          <a:prstGeom prst="rect">
            <a:avLst/>
          </a:prstGeom>
        </p:spPr>
        <p:txBody>
          <a:bodyPr/>
          <a:lstStyle>
            <a:lvl1pPr algn="l"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a:lstStyle>
          <a:p>
            <a:pPr algn="ctr"/>
            <a:r>
              <a:rPr lang="ru-RU" sz="4000" dirty="0"/>
              <a:t>Медиа-плейер</a:t>
            </a:r>
            <a:endParaRPr lang="en-GB" sz="4000" dirty="0"/>
          </a:p>
        </p:txBody>
      </p:sp>
      <p:pic>
        <p:nvPicPr>
          <p:cNvPr id="5" name="Picture 4">
            <a:extLst>
              <a:ext uri="{FF2B5EF4-FFF2-40B4-BE49-F238E27FC236}">
                <a16:creationId xmlns:a16="http://schemas.microsoft.com/office/drawing/2014/main" id="{F0FB4E91-1418-4672-88B5-2FDD7308351F}"/>
              </a:ext>
            </a:extLst>
          </p:cNvPr>
          <p:cNvPicPr>
            <a:picLocks noChangeAspect="1"/>
          </p:cNvPicPr>
          <p:nvPr/>
        </p:nvPicPr>
        <p:blipFill>
          <a:blip r:embed="rId2"/>
          <a:stretch>
            <a:fillRect/>
          </a:stretch>
        </p:blipFill>
        <p:spPr>
          <a:xfrm>
            <a:off x="971550" y="1071562"/>
            <a:ext cx="7200900" cy="5171583"/>
          </a:xfrm>
          <a:prstGeom prst="rect">
            <a:avLst/>
          </a:prstGeom>
        </p:spPr>
      </p:pic>
    </p:spTree>
    <p:extLst>
      <p:ext uri="{BB962C8B-B14F-4D97-AF65-F5344CB8AC3E}">
        <p14:creationId xmlns:p14="http://schemas.microsoft.com/office/powerpoint/2010/main" val="11631930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21D9A0-DEEE-499D-B0E0-42253706680B}"/>
              </a:ext>
            </a:extLst>
          </p:cNvPr>
          <p:cNvSpPr/>
          <p:nvPr/>
        </p:nvSpPr>
        <p:spPr>
          <a:xfrm>
            <a:off x="228600" y="147935"/>
            <a:ext cx="8915400" cy="954107"/>
          </a:xfrm>
          <a:prstGeom prst="rect">
            <a:avLst/>
          </a:prstGeom>
        </p:spPr>
        <p:txBody>
          <a:bodyPr wrap="square">
            <a:spAutoFit/>
          </a:bodyPr>
          <a:lstStyle/>
          <a:p>
            <a:r>
              <a:rPr lang="ru-RU" altLang="ru-RU" sz="2800" b="1" dirty="0">
                <a:solidFill>
                  <a:srgbClr val="008080"/>
                </a:solidFill>
              </a:rPr>
              <a:t>Синхронизированная письменная расшифровка</a:t>
            </a:r>
            <a:r>
              <a:rPr lang="en-US" altLang="ru-RU" sz="2800" b="1" dirty="0">
                <a:solidFill>
                  <a:srgbClr val="008080"/>
                </a:solidFill>
              </a:rPr>
              <a:t> </a:t>
            </a:r>
            <a:r>
              <a:rPr lang="ru-RU" altLang="ru-RU" sz="2800" b="1" dirty="0">
                <a:solidFill>
                  <a:srgbClr val="008080"/>
                </a:solidFill>
              </a:rPr>
              <a:t>с возможностью поиска по тексту</a:t>
            </a:r>
            <a:endParaRPr lang="ru-RU" sz="2800" dirty="0"/>
          </a:p>
        </p:txBody>
      </p:sp>
      <p:pic>
        <p:nvPicPr>
          <p:cNvPr id="4" name="Picture 3">
            <a:extLst>
              <a:ext uri="{FF2B5EF4-FFF2-40B4-BE49-F238E27FC236}">
                <a16:creationId xmlns:a16="http://schemas.microsoft.com/office/drawing/2014/main" id="{4D331B8D-2C59-4545-8FE6-46B31B97E4F7}"/>
              </a:ext>
            </a:extLst>
          </p:cNvPr>
          <p:cNvPicPr>
            <a:picLocks noChangeAspect="1"/>
          </p:cNvPicPr>
          <p:nvPr/>
        </p:nvPicPr>
        <p:blipFill>
          <a:blip r:embed="rId2"/>
          <a:stretch>
            <a:fillRect/>
          </a:stretch>
        </p:blipFill>
        <p:spPr>
          <a:xfrm>
            <a:off x="228599" y="1262950"/>
            <a:ext cx="8741979" cy="4806774"/>
          </a:xfrm>
          <a:prstGeom prst="rect">
            <a:avLst/>
          </a:prstGeom>
        </p:spPr>
      </p:pic>
    </p:spTree>
    <p:extLst>
      <p:ext uri="{BB962C8B-B14F-4D97-AF65-F5344CB8AC3E}">
        <p14:creationId xmlns:p14="http://schemas.microsoft.com/office/powerpoint/2010/main" val="1406375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088BCA-2736-4BD6-913B-690BC2A9B458}"/>
              </a:ext>
            </a:extLst>
          </p:cNvPr>
          <p:cNvPicPr>
            <a:picLocks noChangeAspect="1"/>
          </p:cNvPicPr>
          <p:nvPr/>
        </p:nvPicPr>
        <p:blipFill>
          <a:blip r:embed="rId2"/>
          <a:stretch>
            <a:fillRect/>
          </a:stretch>
        </p:blipFill>
        <p:spPr>
          <a:xfrm>
            <a:off x="0" y="1390650"/>
            <a:ext cx="9144000" cy="5143500"/>
          </a:xfrm>
          <a:prstGeom prst="rect">
            <a:avLst/>
          </a:prstGeom>
        </p:spPr>
      </p:pic>
      <p:sp>
        <p:nvSpPr>
          <p:cNvPr id="3" name="Title 1">
            <a:extLst>
              <a:ext uri="{FF2B5EF4-FFF2-40B4-BE49-F238E27FC236}">
                <a16:creationId xmlns:a16="http://schemas.microsoft.com/office/drawing/2014/main" id="{7884989C-AC79-4306-A1FB-D23EB24EE5FA}"/>
              </a:ext>
            </a:extLst>
          </p:cNvPr>
          <p:cNvSpPr txBox="1">
            <a:spLocks/>
          </p:cNvSpPr>
          <p:nvPr/>
        </p:nvSpPr>
        <p:spPr>
          <a:xfrm>
            <a:off x="457200" y="30798"/>
            <a:ext cx="7940040" cy="1143000"/>
          </a:xfrm>
          <a:prstGeom prst="rect">
            <a:avLst/>
          </a:prstGeom>
        </p:spPr>
        <p:txBody>
          <a:bodyPr>
            <a:normAutofit fontScale="67500" lnSpcReduction="20000"/>
          </a:bodyPr>
          <a:lstStyle>
            <a:lvl1pPr algn="l"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a:lstStyle>
          <a:p>
            <a:pPr>
              <a:defRPr/>
            </a:pPr>
            <a:r>
              <a:rPr lang="ru-RU"/>
              <a:t>Загрузка, сохранение видео (в т.ч. любых отрывков), закладки, заметки, цитирование</a:t>
            </a:r>
            <a:endParaRPr lang="en-GB" dirty="0"/>
          </a:p>
        </p:txBody>
      </p:sp>
    </p:spTree>
    <p:extLst>
      <p:ext uri="{BB962C8B-B14F-4D97-AF65-F5344CB8AC3E}">
        <p14:creationId xmlns:p14="http://schemas.microsoft.com/office/powerpoint/2010/main" val="10013233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335" y="246533"/>
            <a:ext cx="5603669" cy="604768"/>
          </a:xfrm>
        </p:spPr>
        <p:txBody>
          <a:bodyPr>
            <a:normAutofit/>
          </a:bodyPr>
          <a:lstStyle/>
          <a:p>
            <a:r>
              <a:rPr lang="ru-RU" dirty="0"/>
              <a:t>Разнообразие контента</a:t>
            </a:r>
            <a:endParaRPr lang="en-US" dirty="0"/>
          </a:p>
        </p:txBody>
      </p:sp>
      <p:sp>
        <p:nvSpPr>
          <p:cNvPr id="4" name="TextBox 3"/>
          <p:cNvSpPr txBox="1"/>
          <p:nvPr/>
        </p:nvSpPr>
        <p:spPr>
          <a:xfrm>
            <a:off x="111235" y="1728021"/>
            <a:ext cx="8922406" cy="3785652"/>
          </a:xfrm>
          <a:prstGeom prst="rect">
            <a:avLst/>
          </a:prstGeom>
          <a:noFill/>
        </p:spPr>
        <p:txBody>
          <a:bodyPr wrap="square" rtlCol="0">
            <a:spAutoFit/>
          </a:bodyPr>
          <a:lstStyle/>
          <a:p>
            <a:pPr algn="ctr"/>
            <a:r>
              <a:rPr lang="ru-RU" sz="2400" b="1" dirty="0">
                <a:latin typeface="+mj-lt"/>
              </a:rPr>
              <a:t>Диссертации </a:t>
            </a:r>
          </a:p>
          <a:p>
            <a:pPr algn="ctr"/>
            <a:r>
              <a:rPr lang="en-GB" sz="2400" b="1" u="sng" dirty="0">
                <a:solidFill>
                  <a:schemeClr val="accent4">
                    <a:lumMod val="75000"/>
                  </a:schemeClr>
                </a:solidFill>
                <a:latin typeface="+mj-lt"/>
              </a:rPr>
              <a:t>https//:search.proquest.com</a:t>
            </a:r>
            <a:endParaRPr lang="ru-RU" sz="2400" b="1" dirty="0">
              <a:latin typeface="+mj-lt"/>
            </a:endParaRPr>
          </a:p>
          <a:p>
            <a:pPr algn="ctr"/>
            <a:endParaRPr lang="ru-RU" sz="2400" b="1" dirty="0">
              <a:latin typeface="+mj-lt"/>
            </a:endParaRPr>
          </a:p>
          <a:p>
            <a:pPr algn="ctr"/>
            <a:r>
              <a:rPr lang="ru-RU" sz="2400" b="1" dirty="0">
                <a:latin typeface="+mj-lt"/>
              </a:rPr>
              <a:t>Электронные научные книги </a:t>
            </a:r>
            <a:r>
              <a:rPr lang="ru-RU" sz="2400" b="1" u="sng" dirty="0">
                <a:latin typeface="+mj-lt"/>
                <a:hlinkClick r:id="rId3"/>
              </a:rPr>
              <a:t>https://ebookcentral.proquest.com/lib/faru</a:t>
            </a:r>
            <a:r>
              <a:rPr lang="en-GB" sz="2400" b="1" i="1" dirty="0">
                <a:latin typeface="+mj-lt"/>
              </a:rPr>
              <a:t/>
            </a:r>
            <a:br>
              <a:rPr lang="en-GB" sz="2400" b="1" i="1" dirty="0">
                <a:latin typeface="+mj-lt"/>
              </a:rPr>
            </a:br>
            <a:endParaRPr lang="ru-RU" sz="2400" b="1" dirty="0">
              <a:latin typeface="+mj-lt"/>
            </a:endParaRPr>
          </a:p>
          <a:p>
            <a:pPr algn="ctr"/>
            <a:r>
              <a:rPr lang="ru-RU" sz="2400" b="1" dirty="0">
                <a:latin typeface="+mj-lt"/>
              </a:rPr>
              <a:t>Академический видео контент </a:t>
            </a:r>
          </a:p>
          <a:p>
            <a:pPr algn="ctr"/>
            <a:r>
              <a:rPr lang="ru-RU" sz="2400" b="1" u="sng" dirty="0">
                <a:latin typeface="+mj-lt"/>
                <a:hlinkClick r:id="rId4"/>
              </a:rPr>
              <a:t>http://search.alexanderstreet.com/avon</a:t>
            </a:r>
            <a:endParaRPr lang="ru-RU" sz="2400" b="1" u="sng" dirty="0">
              <a:latin typeface="+mj-lt"/>
            </a:endParaRPr>
          </a:p>
          <a:p>
            <a:pPr algn="ctr"/>
            <a:r>
              <a:rPr lang="ru-RU" sz="2400" b="1" u="sng" dirty="0">
                <a:solidFill>
                  <a:srgbClr val="0000FF"/>
                </a:solidFill>
                <a:latin typeface="+mj-lt"/>
                <a:ea typeface="Times New Roman" panose="02020603050405020304" pitchFamily="18" charset="0"/>
                <a:hlinkClick r:id="rId5"/>
              </a:rPr>
              <a:t>http://search.alexanderstreet.com/business-economics</a:t>
            </a:r>
            <a:endParaRPr lang="ru-RU" sz="2400" b="1" dirty="0">
              <a:latin typeface="+mj-lt"/>
            </a:endParaRPr>
          </a:p>
          <a:p>
            <a:endParaRPr lang="en-US" sz="2400" dirty="0"/>
          </a:p>
        </p:txBody>
      </p:sp>
      <p:sp>
        <p:nvSpPr>
          <p:cNvPr id="12" name="TextBox 11">
            <a:extLst>
              <a:ext uri="{FF2B5EF4-FFF2-40B4-BE49-F238E27FC236}">
                <a16:creationId xmlns:a16="http://schemas.microsoft.com/office/drawing/2014/main" id="{37DB8F22-9916-48E4-9028-3D40A0DB2524}"/>
              </a:ext>
            </a:extLst>
          </p:cNvPr>
          <p:cNvSpPr txBox="1"/>
          <p:nvPr/>
        </p:nvSpPr>
        <p:spPr>
          <a:xfrm>
            <a:off x="1651001" y="5636885"/>
            <a:ext cx="5550464" cy="707886"/>
          </a:xfrm>
          <a:prstGeom prst="rect">
            <a:avLst/>
          </a:prstGeom>
          <a:noFill/>
        </p:spPr>
        <p:txBody>
          <a:bodyPr wrap="square" rtlCol="0">
            <a:spAutoFit/>
          </a:bodyPr>
          <a:lstStyle/>
          <a:p>
            <a:pPr algn="ctr"/>
            <a:r>
              <a:rPr lang="ru-RU" sz="2000" dirty="0"/>
              <a:t>Неважно, где Вы начнете,</a:t>
            </a:r>
          </a:p>
          <a:p>
            <a:pPr algn="ctr"/>
            <a:r>
              <a:rPr lang="ru-RU" sz="2000" dirty="0"/>
              <a:t>главное – наличие доступа</a:t>
            </a:r>
            <a:endParaRPr lang="en-US" sz="2000" dirty="0"/>
          </a:p>
        </p:txBody>
      </p:sp>
    </p:spTree>
    <p:extLst>
      <p:ext uri="{BB962C8B-B14F-4D97-AF65-F5344CB8AC3E}">
        <p14:creationId xmlns:p14="http://schemas.microsoft.com/office/powerpoint/2010/main" val="19388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01064"/>
            <a:ext cx="9142701" cy="1107996"/>
          </a:xfrm>
        </p:spPr>
        <p:txBody>
          <a:bodyPr/>
          <a:lstStyle/>
          <a:p>
            <a:r>
              <a:rPr lang="ru-RU" dirty="0"/>
              <a:t>СПАСИБО!</a:t>
            </a:r>
            <a:endParaRPr lang="en-US" dirty="0"/>
          </a:p>
        </p:txBody>
      </p:sp>
      <p:pic>
        <p:nvPicPr>
          <p:cNvPr id="4" name="Picture 3">
            <a:hlinkClick r:id="rId2"/>
            <a:extLst>
              <a:ext uri="{FF2B5EF4-FFF2-40B4-BE49-F238E27FC236}">
                <a16:creationId xmlns:a16="http://schemas.microsoft.com/office/drawing/2014/main" id="{894FF64B-3E04-40C8-95CD-FA6FF828F5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2493" y="1327906"/>
            <a:ext cx="1634728"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1F7058A-8A99-4B5C-B3E8-2BFB462D56BA}"/>
              </a:ext>
            </a:extLst>
          </p:cNvPr>
          <p:cNvSpPr/>
          <p:nvPr/>
        </p:nvSpPr>
        <p:spPr>
          <a:xfrm>
            <a:off x="2053857" y="4686277"/>
            <a:ext cx="4572000" cy="369332"/>
          </a:xfrm>
          <a:prstGeom prst="rect">
            <a:avLst/>
          </a:prstGeom>
        </p:spPr>
        <p:txBody>
          <a:bodyPr>
            <a:spAutoFit/>
          </a:bodyPr>
          <a:lstStyle/>
          <a:p>
            <a:pPr algn="ctr" eaLnBrk="1" hangingPunct="1">
              <a:buFont typeface="Wingdings" panose="05000000000000000000" pitchFamily="2" charset="2"/>
              <a:buNone/>
            </a:pPr>
            <a:r>
              <a:rPr lang="en-GB" altLang="en-US" b="1">
                <a:solidFill>
                  <a:schemeClr val="bg1"/>
                </a:solidFill>
                <a:cs typeface="Arial" panose="020B0604020202020204" pitchFamily="34" charset="0"/>
                <a:hlinkClick r:id="rId4"/>
              </a:rPr>
              <a:t>Anna</a:t>
            </a:r>
            <a:r>
              <a:rPr lang="en-GB" altLang="en-US" b="1" dirty="0">
                <a:solidFill>
                  <a:schemeClr val="bg1"/>
                </a:solidFill>
                <a:cs typeface="Arial" panose="020B0604020202020204" pitchFamily="34" charset="0"/>
                <a:hlinkClick r:id="rId4"/>
              </a:rPr>
              <a:t>.trifonova@proquest.com</a:t>
            </a:r>
            <a:endParaRPr lang="en-US" alt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137375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3EAA5A7-53B7-4A14-B659-D2533508BCB3}"/>
              </a:ext>
            </a:extLst>
          </p:cNvPr>
          <p:cNvSpPr>
            <a:spLocks noGrp="1"/>
          </p:cNvSpPr>
          <p:nvPr>
            <p:ph type="title"/>
          </p:nvPr>
        </p:nvSpPr>
        <p:spPr>
          <a:xfrm>
            <a:off x="457200" y="274638"/>
            <a:ext cx="6869113" cy="1143000"/>
          </a:xfrm>
        </p:spPr>
        <p:txBody>
          <a:bodyPr>
            <a:normAutofit fontScale="90000"/>
          </a:bodyPr>
          <a:lstStyle/>
          <a:p>
            <a:pPr>
              <a:defRPr/>
            </a:pPr>
            <a:r>
              <a:rPr lang="en-GB" altLang="en-US"/>
              <a:t>PQDT </a:t>
            </a:r>
            <a:r>
              <a:rPr lang="ru-RU" altLang="en-US"/>
              <a:t>и диссертации в ресурсах открытого доступа</a:t>
            </a:r>
            <a:endParaRPr lang="en-IN" altLang="en-US"/>
          </a:p>
        </p:txBody>
      </p:sp>
      <p:sp>
        <p:nvSpPr>
          <p:cNvPr id="57347" name="Slide Number Placeholder 2">
            <a:extLst>
              <a:ext uri="{FF2B5EF4-FFF2-40B4-BE49-F238E27FC236}">
                <a16:creationId xmlns:a16="http://schemas.microsoft.com/office/drawing/2014/main" id="{4553B88D-9458-4901-9A8C-B38F316D24A6}"/>
              </a:ext>
            </a:extLst>
          </p:cNvPr>
          <p:cNvSpPr>
            <a:spLocks noGrp="1"/>
          </p:cNvSpPr>
          <p:nvPr>
            <p:ph type="sldNum" sz="quarter" idx="4294967295"/>
          </p:nvPr>
        </p:nvSpPr>
        <p:spPr bwMode="auto">
          <a:xfrm>
            <a:off x="6865938" y="6592888"/>
            <a:ext cx="2133600" cy="25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96C07FA2-1C52-4C57-909A-B9F658522F69}" type="slidenum">
              <a:rPr lang="en-US" altLang="en-US" sz="1800"/>
              <a:pPr eaLnBrk="1" hangingPunct="1">
                <a:spcBef>
                  <a:spcPct val="0"/>
                </a:spcBef>
                <a:buFontTx/>
                <a:buNone/>
              </a:pPr>
              <a:t>11</a:t>
            </a:fld>
            <a:endParaRPr lang="en-US" altLang="en-US" sz="1800"/>
          </a:p>
        </p:txBody>
      </p:sp>
      <p:sp>
        <p:nvSpPr>
          <p:cNvPr id="7" name="TextBox 6">
            <a:extLst>
              <a:ext uri="{FF2B5EF4-FFF2-40B4-BE49-F238E27FC236}">
                <a16:creationId xmlns:a16="http://schemas.microsoft.com/office/drawing/2014/main" id="{4C10C209-0311-4610-BC60-2982FD05AD6E}"/>
              </a:ext>
            </a:extLst>
          </p:cNvPr>
          <p:cNvSpPr txBox="1"/>
          <p:nvPr/>
        </p:nvSpPr>
        <p:spPr>
          <a:xfrm>
            <a:off x="457200" y="1295400"/>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ru-RU" sz="1600" dirty="0">
                <a:solidFill>
                  <a:schemeClr val="tx2"/>
                </a:solidFill>
              </a:rPr>
              <a:t>Доступность</a:t>
            </a:r>
            <a:r>
              <a:rPr lang="en-IN" sz="1600" dirty="0">
                <a:solidFill>
                  <a:schemeClr val="tx2"/>
                </a:solidFill>
              </a:rPr>
              <a:t> ≠ </a:t>
            </a:r>
            <a:r>
              <a:rPr lang="ru-RU" sz="1600" dirty="0">
                <a:solidFill>
                  <a:schemeClr val="tx2"/>
                </a:solidFill>
              </a:rPr>
              <a:t>Раскрытие</a:t>
            </a:r>
            <a:r>
              <a:rPr lang="en-IN" sz="1600" dirty="0">
                <a:solidFill>
                  <a:schemeClr val="tx2"/>
                </a:solidFill>
              </a:rPr>
              <a:t> – </a:t>
            </a:r>
            <a:r>
              <a:rPr lang="ru-RU" sz="1600" dirty="0">
                <a:solidFill>
                  <a:schemeClr val="tx2"/>
                </a:solidFill>
              </a:rPr>
              <a:t>диссертации могут быть доступны, но найти релевантные работы может быть сложно</a:t>
            </a:r>
            <a:endParaRPr lang="en-IN" sz="1600" dirty="0">
              <a:solidFill>
                <a:schemeClr val="tx2"/>
              </a:solidFill>
            </a:endParaRPr>
          </a:p>
        </p:txBody>
      </p:sp>
      <p:sp>
        <p:nvSpPr>
          <p:cNvPr id="9" name="TextBox 8">
            <a:extLst>
              <a:ext uri="{FF2B5EF4-FFF2-40B4-BE49-F238E27FC236}">
                <a16:creationId xmlns:a16="http://schemas.microsoft.com/office/drawing/2014/main" id="{E217DB16-4783-4B32-A903-2796DFD659E5}"/>
              </a:ext>
            </a:extLst>
          </p:cNvPr>
          <p:cNvSpPr txBox="1"/>
          <p:nvPr/>
        </p:nvSpPr>
        <p:spPr>
          <a:xfrm>
            <a:off x="460375" y="1296988"/>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10" name="Isosceles Triangle 9">
            <a:extLst>
              <a:ext uri="{FF2B5EF4-FFF2-40B4-BE49-F238E27FC236}">
                <a16:creationId xmlns:a16="http://schemas.microsoft.com/office/drawing/2014/main" id="{BFC4B122-24B7-4284-BE1F-A4B28F744AE0}"/>
              </a:ext>
            </a:extLst>
          </p:cNvPr>
          <p:cNvSpPr/>
          <p:nvPr/>
        </p:nvSpPr>
        <p:spPr>
          <a:xfrm rot="5400000">
            <a:off x="478632" y="1629568"/>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
        <p:nvSpPr>
          <p:cNvPr id="11" name="TextBox 10">
            <a:extLst>
              <a:ext uri="{FF2B5EF4-FFF2-40B4-BE49-F238E27FC236}">
                <a16:creationId xmlns:a16="http://schemas.microsoft.com/office/drawing/2014/main" id="{833A9100-6AAC-4BC8-AA39-5D832EC9E1EB}"/>
              </a:ext>
            </a:extLst>
          </p:cNvPr>
          <p:cNvSpPr txBox="1"/>
          <p:nvPr/>
        </p:nvSpPr>
        <p:spPr>
          <a:xfrm>
            <a:off x="457200" y="2171700"/>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ru-RU" sz="1600" dirty="0">
                <a:solidFill>
                  <a:schemeClr val="tx2"/>
                </a:solidFill>
              </a:rPr>
              <a:t>Диссертации имеют свою собственную метрику – некоторые ученые учитывают ее при поиске, но для начинающих исследователей это может осложнить поиск</a:t>
            </a:r>
            <a:endParaRPr lang="en-IN" sz="1600" dirty="0">
              <a:solidFill>
                <a:schemeClr val="tx2"/>
              </a:solidFill>
            </a:endParaRPr>
          </a:p>
        </p:txBody>
      </p:sp>
      <p:sp>
        <p:nvSpPr>
          <p:cNvPr id="12" name="TextBox 11">
            <a:extLst>
              <a:ext uri="{FF2B5EF4-FFF2-40B4-BE49-F238E27FC236}">
                <a16:creationId xmlns:a16="http://schemas.microsoft.com/office/drawing/2014/main" id="{17EF00BD-68C1-42BD-A294-2C5A98C24769}"/>
              </a:ext>
            </a:extLst>
          </p:cNvPr>
          <p:cNvSpPr txBox="1"/>
          <p:nvPr/>
        </p:nvSpPr>
        <p:spPr>
          <a:xfrm>
            <a:off x="460375" y="2173288"/>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13" name="Isosceles Triangle 12">
            <a:extLst>
              <a:ext uri="{FF2B5EF4-FFF2-40B4-BE49-F238E27FC236}">
                <a16:creationId xmlns:a16="http://schemas.microsoft.com/office/drawing/2014/main" id="{4AB64B36-0BB9-4F77-8E91-098D2E4F63D1}"/>
              </a:ext>
            </a:extLst>
          </p:cNvPr>
          <p:cNvSpPr/>
          <p:nvPr/>
        </p:nvSpPr>
        <p:spPr>
          <a:xfrm rot="5400000">
            <a:off x="478632" y="2505868"/>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
        <p:nvSpPr>
          <p:cNvPr id="14" name="TextBox 13">
            <a:extLst>
              <a:ext uri="{FF2B5EF4-FFF2-40B4-BE49-F238E27FC236}">
                <a16:creationId xmlns:a16="http://schemas.microsoft.com/office/drawing/2014/main" id="{AE4AF829-1D03-4AB5-955F-D301867AA710}"/>
              </a:ext>
            </a:extLst>
          </p:cNvPr>
          <p:cNvSpPr txBox="1"/>
          <p:nvPr/>
        </p:nvSpPr>
        <p:spPr>
          <a:xfrm>
            <a:off x="457200" y="3046413"/>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ru-RU" sz="1600" dirty="0">
                <a:solidFill>
                  <a:schemeClr val="tx2"/>
                </a:solidFill>
              </a:rPr>
              <a:t>В </a:t>
            </a:r>
            <a:r>
              <a:rPr lang="en-IN" sz="1600" dirty="0">
                <a:solidFill>
                  <a:schemeClr val="tx2"/>
                </a:solidFill>
              </a:rPr>
              <a:t>Google Scholar </a:t>
            </a:r>
            <a:r>
              <a:rPr lang="ru-RU" sz="1600" dirty="0">
                <a:solidFill>
                  <a:schemeClr val="tx2"/>
                </a:solidFill>
              </a:rPr>
              <a:t>нет четкой дифференциации между журналами, монографиями и диссертациями – сложно выбрать  только диссертации из результатов поиска</a:t>
            </a:r>
            <a:endParaRPr lang="en-IN" sz="1600" dirty="0">
              <a:solidFill>
                <a:schemeClr val="tx2"/>
              </a:solidFill>
            </a:endParaRPr>
          </a:p>
        </p:txBody>
      </p:sp>
      <p:sp>
        <p:nvSpPr>
          <p:cNvPr id="15" name="TextBox 14">
            <a:extLst>
              <a:ext uri="{FF2B5EF4-FFF2-40B4-BE49-F238E27FC236}">
                <a16:creationId xmlns:a16="http://schemas.microsoft.com/office/drawing/2014/main" id="{46B8F7CB-3F31-4C56-B9C6-8C4B9171CEE8}"/>
              </a:ext>
            </a:extLst>
          </p:cNvPr>
          <p:cNvSpPr txBox="1"/>
          <p:nvPr/>
        </p:nvSpPr>
        <p:spPr>
          <a:xfrm>
            <a:off x="460375" y="3048000"/>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16" name="Isosceles Triangle 15">
            <a:extLst>
              <a:ext uri="{FF2B5EF4-FFF2-40B4-BE49-F238E27FC236}">
                <a16:creationId xmlns:a16="http://schemas.microsoft.com/office/drawing/2014/main" id="{E73E3785-B367-4722-9371-D9823273BE04}"/>
              </a:ext>
            </a:extLst>
          </p:cNvPr>
          <p:cNvSpPr/>
          <p:nvPr/>
        </p:nvSpPr>
        <p:spPr>
          <a:xfrm rot="5400000">
            <a:off x="478632" y="3380581"/>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
        <p:nvSpPr>
          <p:cNvPr id="17" name="TextBox 16">
            <a:extLst>
              <a:ext uri="{FF2B5EF4-FFF2-40B4-BE49-F238E27FC236}">
                <a16:creationId xmlns:a16="http://schemas.microsoft.com/office/drawing/2014/main" id="{FAA5530B-2F74-4FDA-8354-D234D1939B46}"/>
              </a:ext>
            </a:extLst>
          </p:cNvPr>
          <p:cNvSpPr txBox="1"/>
          <p:nvPr/>
        </p:nvSpPr>
        <p:spPr>
          <a:xfrm>
            <a:off x="457200" y="3917950"/>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ru-RU" sz="1600" dirty="0">
                <a:solidFill>
                  <a:schemeClr val="tx2"/>
                </a:solidFill>
              </a:rPr>
              <a:t>Различные порталы Открытого доступа предлагают очень ограниченных функционал, нерабочие ссылки, существуют, не обозначают различий уровня диссертации (магистерская, докторская)</a:t>
            </a:r>
            <a:endParaRPr lang="en-IN" sz="1600" dirty="0">
              <a:solidFill>
                <a:schemeClr val="tx2"/>
              </a:solidFill>
            </a:endParaRPr>
          </a:p>
        </p:txBody>
      </p:sp>
      <p:sp>
        <p:nvSpPr>
          <p:cNvPr id="18" name="TextBox 17">
            <a:extLst>
              <a:ext uri="{FF2B5EF4-FFF2-40B4-BE49-F238E27FC236}">
                <a16:creationId xmlns:a16="http://schemas.microsoft.com/office/drawing/2014/main" id="{933B8B87-C995-4622-B802-B2B8F523BEB4}"/>
              </a:ext>
            </a:extLst>
          </p:cNvPr>
          <p:cNvSpPr txBox="1"/>
          <p:nvPr/>
        </p:nvSpPr>
        <p:spPr>
          <a:xfrm>
            <a:off x="460375" y="3919538"/>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19" name="Isosceles Triangle 18">
            <a:extLst>
              <a:ext uri="{FF2B5EF4-FFF2-40B4-BE49-F238E27FC236}">
                <a16:creationId xmlns:a16="http://schemas.microsoft.com/office/drawing/2014/main" id="{011DD781-18ED-46F5-805B-1980DB685621}"/>
              </a:ext>
            </a:extLst>
          </p:cNvPr>
          <p:cNvSpPr/>
          <p:nvPr/>
        </p:nvSpPr>
        <p:spPr>
          <a:xfrm rot="5400000">
            <a:off x="478632" y="4252118"/>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
        <p:nvSpPr>
          <p:cNvPr id="20" name="TextBox 19">
            <a:extLst>
              <a:ext uri="{FF2B5EF4-FFF2-40B4-BE49-F238E27FC236}">
                <a16:creationId xmlns:a16="http://schemas.microsoft.com/office/drawing/2014/main" id="{772E529F-5215-41AE-AD8E-1F7330210BD5}"/>
              </a:ext>
            </a:extLst>
          </p:cNvPr>
          <p:cNvSpPr txBox="1"/>
          <p:nvPr/>
        </p:nvSpPr>
        <p:spPr>
          <a:xfrm>
            <a:off x="457200" y="4786313"/>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en-IN" sz="1600" dirty="0">
                <a:solidFill>
                  <a:schemeClr val="tx2"/>
                </a:solidFill>
              </a:rPr>
              <a:t>ProQuest Dissertations and Theses </a:t>
            </a:r>
            <a:r>
              <a:rPr lang="ru-RU" sz="1600" dirty="0">
                <a:solidFill>
                  <a:schemeClr val="tx2"/>
                </a:solidFill>
              </a:rPr>
              <a:t> - крупнейшая авторитетная и надежная база данных диссертационных исследований, созданная для использования в академической среде</a:t>
            </a:r>
            <a:endParaRPr lang="en-IN" sz="1600" dirty="0">
              <a:solidFill>
                <a:schemeClr val="tx2"/>
              </a:solidFill>
            </a:endParaRPr>
          </a:p>
        </p:txBody>
      </p:sp>
      <p:sp>
        <p:nvSpPr>
          <p:cNvPr id="21" name="TextBox 20">
            <a:extLst>
              <a:ext uri="{FF2B5EF4-FFF2-40B4-BE49-F238E27FC236}">
                <a16:creationId xmlns:a16="http://schemas.microsoft.com/office/drawing/2014/main" id="{2DBB2647-907F-4FC3-913D-528744ACEF79}"/>
              </a:ext>
            </a:extLst>
          </p:cNvPr>
          <p:cNvSpPr txBox="1"/>
          <p:nvPr/>
        </p:nvSpPr>
        <p:spPr>
          <a:xfrm>
            <a:off x="460375" y="4789488"/>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22" name="Isosceles Triangle 21">
            <a:extLst>
              <a:ext uri="{FF2B5EF4-FFF2-40B4-BE49-F238E27FC236}">
                <a16:creationId xmlns:a16="http://schemas.microsoft.com/office/drawing/2014/main" id="{2066AE54-8F19-4BBF-913A-4BE6A79F52FD}"/>
              </a:ext>
            </a:extLst>
          </p:cNvPr>
          <p:cNvSpPr/>
          <p:nvPr/>
        </p:nvSpPr>
        <p:spPr>
          <a:xfrm rot="5400000">
            <a:off x="478632" y="5122068"/>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
        <p:nvSpPr>
          <p:cNvPr id="23" name="TextBox 22">
            <a:extLst>
              <a:ext uri="{FF2B5EF4-FFF2-40B4-BE49-F238E27FC236}">
                <a16:creationId xmlns:a16="http://schemas.microsoft.com/office/drawing/2014/main" id="{4BF307E1-1F34-4465-BAEC-0C85B8E1863B}"/>
              </a:ext>
            </a:extLst>
          </p:cNvPr>
          <p:cNvSpPr txBox="1"/>
          <p:nvPr/>
        </p:nvSpPr>
        <p:spPr>
          <a:xfrm>
            <a:off x="457200" y="5654675"/>
            <a:ext cx="8229600" cy="828675"/>
          </a:xfrm>
          <a:prstGeom prst="rect">
            <a:avLst/>
          </a:prstGeom>
          <a:solidFill>
            <a:schemeClr val="bg1"/>
          </a:solidFill>
          <a:ln w="3175">
            <a:solidFill>
              <a:schemeClr val="bg1">
                <a:lumMod val="75000"/>
              </a:schemeClr>
            </a:solidFill>
          </a:ln>
        </p:spPr>
        <p:txBody>
          <a:bodyPr lIns="274320" tIns="91440" bIns="91440" anchor="ctr"/>
          <a:lstStyle/>
          <a:p>
            <a:pPr eaLnBrk="1" hangingPunct="1">
              <a:defRPr/>
            </a:pPr>
            <a:r>
              <a:rPr lang="en-IN" sz="1600" dirty="0">
                <a:solidFill>
                  <a:schemeClr val="tx2"/>
                </a:solidFill>
              </a:rPr>
              <a:t>PQDT </a:t>
            </a:r>
            <a:r>
              <a:rPr lang="ru-RU" sz="1600" dirty="0">
                <a:solidFill>
                  <a:schemeClr val="tx2"/>
                </a:solidFill>
              </a:rPr>
              <a:t>– самый эффективный способ поиска полных текстов диссертаций в формате </a:t>
            </a:r>
            <a:r>
              <a:rPr lang="en-IN" sz="1600" dirty="0">
                <a:solidFill>
                  <a:schemeClr val="tx2"/>
                </a:solidFill>
              </a:rPr>
              <a:t>PDF</a:t>
            </a:r>
          </a:p>
        </p:txBody>
      </p:sp>
      <p:sp>
        <p:nvSpPr>
          <p:cNvPr id="24" name="TextBox 23">
            <a:extLst>
              <a:ext uri="{FF2B5EF4-FFF2-40B4-BE49-F238E27FC236}">
                <a16:creationId xmlns:a16="http://schemas.microsoft.com/office/drawing/2014/main" id="{1F4EBFFB-086B-4629-BFE3-0AC1C59DD553}"/>
              </a:ext>
            </a:extLst>
          </p:cNvPr>
          <p:cNvSpPr txBox="1"/>
          <p:nvPr/>
        </p:nvSpPr>
        <p:spPr>
          <a:xfrm>
            <a:off x="460375" y="5656263"/>
            <a:ext cx="44450" cy="828675"/>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sz="2000" dirty="0"/>
          </a:p>
        </p:txBody>
      </p:sp>
      <p:sp>
        <p:nvSpPr>
          <p:cNvPr id="25" name="Isosceles Triangle 24">
            <a:extLst>
              <a:ext uri="{FF2B5EF4-FFF2-40B4-BE49-F238E27FC236}">
                <a16:creationId xmlns:a16="http://schemas.microsoft.com/office/drawing/2014/main" id="{A9444C8D-924C-467E-9785-EF55514B7814}"/>
              </a:ext>
            </a:extLst>
          </p:cNvPr>
          <p:cNvSpPr/>
          <p:nvPr/>
        </p:nvSpPr>
        <p:spPr>
          <a:xfrm rot="5400000">
            <a:off x="478632" y="5988843"/>
            <a:ext cx="215900" cy="163513"/>
          </a:xfrm>
          <a:prstGeom prst="triangle">
            <a:avLst/>
          </a:prstGeom>
          <a:solidFill>
            <a:schemeClr val="accent3"/>
          </a:solidFill>
        </p:spPr>
        <p:txBody>
          <a:bodyPr anchor="ctr"/>
          <a:lstStyle/>
          <a:p>
            <a:pPr algn="ctr" eaLnBrk="1" hangingPunct="1">
              <a:defRPr/>
            </a:pPr>
            <a:endParaRPr lang="en-IN" sz="1400" dirty="0" err="1">
              <a:solidFill>
                <a:schemeClr val="bg1"/>
              </a:solidFill>
            </a:endParaRPr>
          </a:p>
        </p:txBody>
      </p:sp>
    </p:spTree>
    <p:extLst>
      <p:ext uri="{BB962C8B-B14F-4D97-AF65-F5344CB8AC3E}">
        <p14:creationId xmlns:p14="http://schemas.microsoft.com/office/powerpoint/2010/main" val="169773034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143000" y="532279"/>
            <a:ext cx="6858000" cy="800100"/>
          </a:xfrm>
        </p:spPr>
        <p:txBody>
          <a:bodyPr>
            <a:normAutofit fontScale="90000"/>
          </a:bodyPr>
          <a:lstStyle/>
          <a:p>
            <a:pPr eaLnBrk="1" hangingPunct="1"/>
            <a:r>
              <a:rPr lang="ru-RU" altLang="en-US" sz="2400" b="1"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Доступ к диссертациям в эпоху цифровых технологий</a:t>
            </a:r>
            <a:endParaRPr lang="en-US" altLang="en-US" sz="2400" b="1" dirty="0">
              <a:solidFill>
                <a:schemeClr val="accent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Pentagon 3"/>
          <p:cNvSpPr/>
          <p:nvPr/>
        </p:nvSpPr>
        <p:spPr bwMode="auto">
          <a:xfrm>
            <a:off x="1465729" y="1559227"/>
            <a:ext cx="6115050" cy="593912"/>
          </a:xfrm>
          <a:prstGeom prst="homePlat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ru-RU" b="1" dirty="0">
                <a:solidFill>
                  <a:srgbClr val="FFFFFF"/>
                </a:solidFill>
                <a:latin typeface="Arial Black" pitchFamily="34" charset="0"/>
              </a:rPr>
              <a:t>Решение</a:t>
            </a:r>
            <a:r>
              <a:rPr lang="en-US" b="1" dirty="0">
                <a:solidFill>
                  <a:srgbClr val="FFFFFF"/>
                </a:solidFill>
                <a:latin typeface="Arial Black" pitchFamily="34" charset="0"/>
              </a:rPr>
              <a:t>: </a:t>
            </a:r>
            <a:r>
              <a:rPr lang="ru-RU" b="1" dirty="0">
                <a:solidFill>
                  <a:srgbClr val="FFFFFF"/>
                </a:solidFill>
                <a:latin typeface="Arial Black" pitchFamily="34" charset="0"/>
              </a:rPr>
              <a:t>база данных </a:t>
            </a:r>
            <a:r>
              <a:rPr lang="en-US" b="1" dirty="0">
                <a:solidFill>
                  <a:srgbClr val="FFFFFF"/>
                </a:solidFill>
                <a:latin typeface="Arial Black" pitchFamily="34" charset="0"/>
              </a:rPr>
              <a:t>ProQuest Dissertations &amp; Theses (PQDT)   </a:t>
            </a:r>
            <a:endParaRPr lang="en-US" b="1" dirty="0">
              <a:solidFill>
                <a:srgbClr val="333333"/>
              </a:solidFill>
              <a:latin typeface="Arial Black" pitchFamily="34" charset="0"/>
            </a:endParaRPr>
          </a:p>
        </p:txBody>
      </p:sp>
      <p:graphicFrame>
        <p:nvGraphicFramePr>
          <p:cNvPr id="7" name="Diagram 6"/>
          <p:cNvGraphicFramePr/>
          <p:nvPr>
            <p:extLst>
              <p:ext uri="{D42A27DB-BD31-4B8C-83A1-F6EECF244321}">
                <p14:modId xmlns:p14="http://schemas.microsoft.com/office/powerpoint/2010/main" val="3523198004"/>
              </p:ext>
            </p:extLst>
          </p:nvPr>
        </p:nvGraphicFramePr>
        <p:xfrm>
          <a:off x="1314450" y="2286000"/>
          <a:ext cx="65151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4757" name="Slide Number Placeholder 4"/>
          <p:cNvSpPr>
            <a:spLocks noGrp="1"/>
          </p:cNvSpPr>
          <p:nvPr>
            <p:ph type="sldNum" sz="quarter" idx="4294967295"/>
          </p:nvPr>
        </p:nvSpPr>
        <p:spPr bwMode="auto">
          <a:xfrm>
            <a:off x="2903935" y="5801917"/>
            <a:ext cx="3340894"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fld id="{7A4DCF3D-E4B0-468B-B94D-A3745B14B8D1}" type="slidenum">
              <a:rPr lang="en-US" altLang="en-US" sz="675">
                <a:solidFill>
                  <a:srgbClr val="FFFFFF"/>
                </a:solidFill>
                <a:latin typeface="Calibri" panose="020F0502020204030204" pitchFamily="34" charset="0"/>
              </a:rPr>
              <a:pPr algn="ctr" eaLnBrk="1" hangingPunct="1">
                <a:spcBef>
                  <a:spcPct val="0"/>
                </a:spcBef>
                <a:buFontTx/>
                <a:buNone/>
              </a:pPr>
              <a:t>12</a:t>
            </a:fld>
            <a:endParaRPr lang="en-US" altLang="en-US" sz="675">
              <a:solidFill>
                <a:srgbClr val="FFFFFF"/>
              </a:solidFill>
              <a:latin typeface="Calibri" panose="020F0502020204030204" pitchFamily="34" charset="0"/>
            </a:endParaRPr>
          </a:p>
        </p:txBody>
      </p:sp>
    </p:spTree>
    <p:extLst>
      <p:ext uri="{BB962C8B-B14F-4D97-AF65-F5344CB8AC3E}">
        <p14:creationId xmlns:p14="http://schemas.microsoft.com/office/powerpoint/2010/main" val="426334301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38079" y="1981468"/>
            <a:ext cx="1671638" cy="3334382"/>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292799" y="275928"/>
            <a:ext cx="8305800" cy="1143000"/>
          </a:xfrm>
        </p:spPr>
        <p:txBody>
          <a:bodyPr>
            <a:normAutofit fontScale="90000"/>
          </a:bodyPr>
          <a:lstStyle/>
          <a:p>
            <a:r>
              <a:rPr lang="ru-RU" dirty="0"/>
              <a:t>Крупнейшая в мире база данных диссертаций</a:t>
            </a:r>
            <a:br>
              <a:rPr lang="ru-RU" dirty="0"/>
            </a:br>
            <a:r>
              <a:rPr lang="ru-RU" dirty="0"/>
              <a:t/>
            </a:r>
            <a:br>
              <a:rPr lang="ru-RU" dirty="0"/>
            </a:br>
            <a:r>
              <a:rPr lang="en-GB" dirty="0"/>
              <a:t/>
            </a:r>
            <a:br>
              <a:rPr lang="en-GB" dirty="0"/>
            </a:br>
            <a:endParaRPr lang="en-US" sz="1500" dirty="0">
              <a:solidFill>
                <a:schemeClr val="tx1">
                  <a:lumMod val="75000"/>
                  <a:lumOff val="25000"/>
                </a:schemeClr>
              </a:solidFill>
              <a:latin typeface="Calibri" panose="020F0502020204030204" pitchFamily="34" charset="0"/>
            </a:endParaRPr>
          </a:p>
        </p:txBody>
      </p:sp>
      <p:sp>
        <p:nvSpPr>
          <p:cNvPr id="16" name="Shape 15">
            <a:extLst>
              <a:ext uri="{FF2B5EF4-FFF2-40B4-BE49-F238E27FC236}">
                <a16:creationId xmlns:a16="http://schemas.microsoft.com/office/drawing/2014/main" id="{C8A22CA7-044B-4890-8D2D-34502B885354}"/>
              </a:ext>
            </a:extLst>
          </p:cNvPr>
          <p:cNvSpPr/>
          <p:nvPr/>
        </p:nvSpPr>
        <p:spPr>
          <a:xfrm>
            <a:off x="1569806" y="2314080"/>
            <a:ext cx="4494226" cy="2984143"/>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Oval 16">
            <a:extLst>
              <a:ext uri="{FF2B5EF4-FFF2-40B4-BE49-F238E27FC236}">
                <a16:creationId xmlns:a16="http://schemas.microsoft.com/office/drawing/2014/main" id="{0C0C5D26-63F1-49C4-AB69-D6614B6CBB3A}"/>
              </a:ext>
            </a:extLst>
          </p:cNvPr>
          <p:cNvSpPr/>
          <p:nvPr/>
        </p:nvSpPr>
        <p:spPr>
          <a:xfrm>
            <a:off x="2008441" y="4533088"/>
            <a:ext cx="103367" cy="1098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CEB08786-B7EF-4DA7-9110-F7BC13FDB087}"/>
              </a:ext>
            </a:extLst>
          </p:cNvPr>
          <p:cNvSpPr/>
          <p:nvPr/>
        </p:nvSpPr>
        <p:spPr>
          <a:xfrm>
            <a:off x="1935752" y="4784252"/>
            <a:ext cx="1462210" cy="780095"/>
          </a:xfrm>
          <a:custGeom>
            <a:avLst/>
            <a:gdLst>
              <a:gd name="connsiteX0" fmla="*/ 0 w 2071253"/>
              <a:gd name="connsiteY0" fmla="*/ 0 h 946967"/>
              <a:gd name="connsiteX1" fmla="*/ 2071253 w 2071253"/>
              <a:gd name="connsiteY1" fmla="*/ 0 h 946967"/>
              <a:gd name="connsiteX2" fmla="*/ 2071253 w 2071253"/>
              <a:gd name="connsiteY2" fmla="*/ 946967 h 946967"/>
              <a:gd name="connsiteX3" fmla="*/ 0 w 2071253"/>
              <a:gd name="connsiteY3" fmla="*/ 946967 h 946967"/>
              <a:gd name="connsiteX4" fmla="*/ 0 w 2071253"/>
              <a:gd name="connsiteY4" fmla="*/ 0 h 94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253" h="946967">
                <a:moveTo>
                  <a:pt x="0" y="0"/>
                </a:moveTo>
                <a:lnTo>
                  <a:pt x="2071253" y="0"/>
                </a:lnTo>
                <a:lnTo>
                  <a:pt x="2071253" y="946967"/>
                </a:lnTo>
                <a:lnTo>
                  <a:pt x="0" y="946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8190" tIns="0" rIns="0" bIns="0" numCol="1" spcCol="1270" anchor="t" anchorCtr="0">
            <a:noAutofit/>
          </a:bodyPr>
          <a:lstStyle/>
          <a:p>
            <a:pPr defTabSz="400050">
              <a:lnSpc>
                <a:spcPct val="90000"/>
              </a:lnSpc>
              <a:spcBef>
                <a:spcPct val="0"/>
              </a:spcBef>
              <a:spcAft>
                <a:spcPct val="35000"/>
              </a:spcAft>
            </a:pPr>
            <a:r>
              <a:rPr lang="en-US" sz="1000" dirty="0"/>
              <a:t>1951– The Association of Research Libraries (ARLs) </a:t>
            </a:r>
            <a:r>
              <a:rPr lang="en-IN" sz="1000" dirty="0"/>
              <a:t>ARL </a:t>
            </a:r>
            <a:r>
              <a:rPr lang="ru-RU" sz="1000" dirty="0"/>
              <a:t>признает </a:t>
            </a:r>
            <a:r>
              <a:rPr lang="en-IN" sz="1000" dirty="0"/>
              <a:t> UMI</a:t>
            </a:r>
            <a:r>
              <a:rPr lang="ru-RU" sz="1000" dirty="0"/>
              <a:t> как издателя диссертаций</a:t>
            </a:r>
            <a:endParaRPr lang="en-IN" sz="1000" dirty="0"/>
          </a:p>
        </p:txBody>
      </p:sp>
      <p:sp>
        <p:nvSpPr>
          <p:cNvPr id="25" name="Oval 24">
            <a:extLst>
              <a:ext uri="{FF2B5EF4-FFF2-40B4-BE49-F238E27FC236}">
                <a16:creationId xmlns:a16="http://schemas.microsoft.com/office/drawing/2014/main" id="{3E75E3F8-779E-477A-AB3E-A1641DF15BCC}"/>
              </a:ext>
            </a:extLst>
          </p:cNvPr>
          <p:cNvSpPr/>
          <p:nvPr/>
        </p:nvSpPr>
        <p:spPr>
          <a:xfrm>
            <a:off x="2738754" y="3838975"/>
            <a:ext cx="179768" cy="19098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D72EFA07-017D-4111-9DA8-AB62AA184771}"/>
              </a:ext>
            </a:extLst>
          </p:cNvPr>
          <p:cNvSpPr/>
          <p:nvPr/>
        </p:nvSpPr>
        <p:spPr>
          <a:xfrm>
            <a:off x="3029303" y="3792863"/>
            <a:ext cx="1750187" cy="1363753"/>
          </a:xfrm>
          <a:custGeom>
            <a:avLst/>
            <a:gdLst>
              <a:gd name="connsiteX0" fmla="*/ 0 w 2479179"/>
              <a:gd name="connsiteY0" fmla="*/ 0 h 1818337"/>
              <a:gd name="connsiteX1" fmla="*/ 2479179 w 2479179"/>
              <a:gd name="connsiteY1" fmla="*/ 0 h 1818337"/>
              <a:gd name="connsiteX2" fmla="*/ 2479179 w 2479179"/>
              <a:gd name="connsiteY2" fmla="*/ 1818337 h 1818337"/>
              <a:gd name="connsiteX3" fmla="*/ 0 w 2479179"/>
              <a:gd name="connsiteY3" fmla="*/ 1818337 h 1818337"/>
              <a:gd name="connsiteX4" fmla="*/ 0 w 2479179"/>
              <a:gd name="connsiteY4" fmla="*/ 0 h 181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179" h="1818337">
                <a:moveTo>
                  <a:pt x="0" y="0"/>
                </a:moveTo>
                <a:lnTo>
                  <a:pt x="2479179" y="0"/>
                </a:lnTo>
                <a:lnTo>
                  <a:pt x="2479179" y="1818337"/>
                </a:lnTo>
                <a:lnTo>
                  <a:pt x="0" y="18183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199" tIns="0" rIns="0" bIns="0" numCol="1" spcCol="1270" anchor="t" anchorCtr="0">
            <a:noAutofit/>
          </a:bodyPr>
          <a:lstStyle/>
          <a:p>
            <a:pPr defTabSz="400050">
              <a:lnSpc>
                <a:spcPct val="90000"/>
              </a:lnSpc>
              <a:spcBef>
                <a:spcPct val="0"/>
              </a:spcBef>
              <a:spcAft>
                <a:spcPct val="35000"/>
              </a:spcAft>
            </a:pPr>
            <a:r>
              <a:rPr lang="en-US" sz="1000" dirty="0"/>
              <a:t>1998 – </a:t>
            </a:r>
            <a:r>
              <a:rPr lang="ru-RU" sz="1000" dirty="0"/>
              <a:t>Библиотека Конгресса США признает </a:t>
            </a:r>
            <a:r>
              <a:rPr lang="en-IN" sz="1000" dirty="0"/>
              <a:t>UMI </a:t>
            </a:r>
            <a:r>
              <a:rPr lang="ru-RU" sz="1000" dirty="0"/>
              <a:t>как официальный цифровой депозитарий фонда диссертаций</a:t>
            </a:r>
            <a:endParaRPr lang="en-IN" sz="1000" dirty="0"/>
          </a:p>
          <a:p>
            <a:pPr defTabSz="400050">
              <a:lnSpc>
                <a:spcPct val="90000"/>
              </a:lnSpc>
              <a:spcBef>
                <a:spcPct val="0"/>
              </a:spcBef>
              <a:spcAft>
                <a:spcPct val="35000"/>
              </a:spcAft>
            </a:pPr>
            <a:endParaRPr lang="en-US" sz="900" dirty="0"/>
          </a:p>
        </p:txBody>
      </p:sp>
      <p:sp>
        <p:nvSpPr>
          <p:cNvPr id="27" name="Oval 26">
            <a:extLst>
              <a:ext uri="{FF2B5EF4-FFF2-40B4-BE49-F238E27FC236}">
                <a16:creationId xmlns:a16="http://schemas.microsoft.com/office/drawing/2014/main" id="{A8F42C42-0714-4A01-B300-2836467EB7A7}"/>
              </a:ext>
            </a:extLst>
          </p:cNvPr>
          <p:cNvSpPr/>
          <p:nvPr/>
        </p:nvSpPr>
        <p:spPr>
          <a:xfrm>
            <a:off x="3671305" y="3327494"/>
            <a:ext cx="238194" cy="25305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4734806C-757A-4DE8-888B-2539304B766C}"/>
              </a:ext>
            </a:extLst>
          </p:cNvPr>
          <p:cNvSpPr/>
          <p:nvPr/>
        </p:nvSpPr>
        <p:spPr>
          <a:xfrm>
            <a:off x="2288534" y="2763483"/>
            <a:ext cx="1642202" cy="700428"/>
          </a:xfrm>
          <a:custGeom>
            <a:avLst/>
            <a:gdLst>
              <a:gd name="connsiteX0" fmla="*/ 0 w 1656948"/>
              <a:gd name="connsiteY0" fmla="*/ 0 h 2458933"/>
              <a:gd name="connsiteX1" fmla="*/ 1656948 w 1656948"/>
              <a:gd name="connsiteY1" fmla="*/ 0 h 2458933"/>
              <a:gd name="connsiteX2" fmla="*/ 1656948 w 1656948"/>
              <a:gd name="connsiteY2" fmla="*/ 2458933 h 2458933"/>
              <a:gd name="connsiteX3" fmla="*/ 0 w 1656948"/>
              <a:gd name="connsiteY3" fmla="*/ 2458933 h 2458933"/>
              <a:gd name="connsiteX4" fmla="*/ 0 w 1656948"/>
              <a:gd name="connsiteY4" fmla="*/ 0 h 245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948" h="2458933">
                <a:moveTo>
                  <a:pt x="0" y="0"/>
                </a:moveTo>
                <a:lnTo>
                  <a:pt x="1656948" y="0"/>
                </a:lnTo>
                <a:lnTo>
                  <a:pt x="1656948" y="2458933"/>
                </a:lnTo>
                <a:lnTo>
                  <a:pt x="0" y="24589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4089" tIns="0" rIns="0" bIns="0" numCol="1" spcCol="1270" anchor="t" anchorCtr="0">
            <a:noAutofit/>
          </a:bodyPr>
          <a:lstStyle/>
          <a:p>
            <a:pPr defTabSz="400050">
              <a:lnSpc>
                <a:spcPct val="90000"/>
              </a:lnSpc>
              <a:spcBef>
                <a:spcPct val="0"/>
              </a:spcBef>
              <a:spcAft>
                <a:spcPct val="35000"/>
              </a:spcAft>
            </a:pPr>
            <a:r>
              <a:rPr lang="en-US" sz="900" dirty="0"/>
              <a:t>200X – ProQuest </a:t>
            </a:r>
            <a:r>
              <a:rPr lang="ru-RU" sz="900" dirty="0"/>
              <a:t>Миграция на платформу</a:t>
            </a:r>
            <a:r>
              <a:rPr lang="en-IN" sz="900" dirty="0"/>
              <a:t> ProQuest </a:t>
            </a:r>
            <a:r>
              <a:rPr lang="ru-RU" sz="900" dirty="0"/>
              <a:t>и переименование в </a:t>
            </a:r>
            <a:r>
              <a:rPr lang="en-GB" sz="900" dirty="0" err="1"/>
              <a:t>Pr</a:t>
            </a:r>
            <a:r>
              <a:rPr lang="en-IN" sz="900" dirty="0" err="1"/>
              <a:t>oQuest</a:t>
            </a:r>
            <a:r>
              <a:rPr lang="en-IN" sz="900" dirty="0"/>
              <a:t> Dissertation</a:t>
            </a:r>
            <a:br>
              <a:rPr lang="en-IN" sz="900" dirty="0"/>
            </a:br>
            <a:r>
              <a:rPr lang="en-IN" sz="900" dirty="0"/>
              <a:t>&amp; Theses</a:t>
            </a:r>
          </a:p>
          <a:p>
            <a:pPr defTabSz="400050">
              <a:lnSpc>
                <a:spcPct val="90000"/>
              </a:lnSpc>
              <a:spcBef>
                <a:spcPct val="0"/>
              </a:spcBef>
              <a:spcAft>
                <a:spcPct val="35000"/>
              </a:spcAft>
            </a:pPr>
            <a:endParaRPr lang="en-US" sz="900" dirty="0"/>
          </a:p>
        </p:txBody>
      </p:sp>
      <p:sp>
        <p:nvSpPr>
          <p:cNvPr id="29" name="Oval 28">
            <a:extLst>
              <a:ext uri="{FF2B5EF4-FFF2-40B4-BE49-F238E27FC236}">
                <a16:creationId xmlns:a16="http://schemas.microsoft.com/office/drawing/2014/main" id="{04ABD14C-133E-4C31-9992-0874C777487D}"/>
              </a:ext>
            </a:extLst>
          </p:cNvPr>
          <p:cNvSpPr/>
          <p:nvPr/>
        </p:nvSpPr>
        <p:spPr>
          <a:xfrm>
            <a:off x="4687002" y="2989091"/>
            <a:ext cx="319090" cy="3389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570FCA90-8B5F-43D6-8DCA-BA8A2FBDAF6C}"/>
              </a:ext>
            </a:extLst>
          </p:cNvPr>
          <p:cNvSpPr/>
          <p:nvPr/>
        </p:nvSpPr>
        <p:spPr>
          <a:xfrm>
            <a:off x="4184077" y="1746592"/>
            <a:ext cx="1625739" cy="1016892"/>
          </a:xfrm>
          <a:custGeom>
            <a:avLst/>
            <a:gdLst>
              <a:gd name="connsiteX0" fmla="*/ 0 w 2302896"/>
              <a:gd name="connsiteY0" fmla="*/ 0 h 2852840"/>
              <a:gd name="connsiteX1" fmla="*/ 2302896 w 2302896"/>
              <a:gd name="connsiteY1" fmla="*/ 0 h 2852840"/>
              <a:gd name="connsiteX2" fmla="*/ 2302896 w 2302896"/>
              <a:gd name="connsiteY2" fmla="*/ 2852840 h 2852840"/>
              <a:gd name="connsiteX3" fmla="*/ 0 w 2302896"/>
              <a:gd name="connsiteY3" fmla="*/ 2852840 h 2852840"/>
              <a:gd name="connsiteX4" fmla="*/ 0 w 2302896"/>
              <a:gd name="connsiteY4" fmla="*/ 0 h 285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896" h="2852840">
                <a:moveTo>
                  <a:pt x="0" y="0"/>
                </a:moveTo>
                <a:lnTo>
                  <a:pt x="2302896" y="0"/>
                </a:lnTo>
                <a:lnTo>
                  <a:pt x="2302896" y="2852840"/>
                </a:lnTo>
                <a:lnTo>
                  <a:pt x="0" y="2852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628" tIns="0" rIns="0" bIns="0" numCol="1" spcCol="1270" anchor="t" anchorCtr="0">
            <a:noAutofit/>
          </a:bodyPr>
          <a:lstStyle/>
          <a:p>
            <a:pPr defTabSz="400050">
              <a:lnSpc>
                <a:spcPct val="90000"/>
              </a:lnSpc>
              <a:spcBef>
                <a:spcPct val="0"/>
              </a:spcBef>
              <a:spcAft>
                <a:spcPct val="35000"/>
              </a:spcAft>
            </a:pPr>
            <a:r>
              <a:rPr lang="en-US" sz="1050" dirty="0"/>
              <a:t>201</a:t>
            </a:r>
            <a:r>
              <a:rPr lang="ru-RU" sz="1050" dirty="0"/>
              <a:t>3-2017 </a:t>
            </a:r>
            <a:r>
              <a:rPr lang="en-US" sz="1050" dirty="0"/>
              <a:t> – ProQuest </a:t>
            </a:r>
            <a:r>
              <a:rPr lang="ru-RU" sz="1050" dirty="0"/>
              <a:t>расширяет  международную составляющую (около 1 млн. не американских диссертаций</a:t>
            </a:r>
            <a:endParaRPr lang="en-US" sz="1050" dirty="0"/>
          </a:p>
        </p:txBody>
      </p:sp>
      <p:pic>
        <p:nvPicPr>
          <p:cNvPr id="3" name="Picture 2"/>
          <p:cNvPicPr>
            <a:picLocks noChangeAspect="1"/>
          </p:cNvPicPr>
          <p:nvPr/>
        </p:nvPicPr>
        <p:blipFill>
          <a:blip r:embed="rId3"/>
          <a:stretch>
            <a:fillRect/>
          </a:stretch>
        </p:blipFill>
        <p:spPr>
          <a:xfrm>
            <a:off x="4956132" y="4615879"/>
            <a:ext cx="1076800" cy="850466"/>
          </a:xfrm>
          <a:prstGeom prst="rect">
            <a:avLst/>
          </a:prstGeom>
        </p:spPr>
      </p:pic>
      <p:pic>
        <p:nvPicPr>
          <p:cNvPr id="4" name="Picture 3"/>
          <p:cNvPicPr>
            <a:picLocks noChangeAspect="1"/>
          </p:cNvPicPr>
          <p:nvPr/>
        </p:nvPicPr>
        <p:blipFill>
          <a:blip r:embed="rId4"/>
          <a:stretch>
            <a:fillRect/>
          </a:stretch>
        </p:blipFill>
        <p:spPr>
          <a:xfrm>
            <a:off x="3590154" y="4609928"/>
            <a:ext cx="1318134" cy="900609"/>
          </a:xfrm>
          <a:prstGeom prst="rect">
            <a:avLst/>
          </a:prstGeom>
        </p:spPr>
      </p:pic>
      <p:sp>
        <p:nvSpPr>
          <p:cNvPr id="5" name="TextBox 4"/>
          <p:cNvSpPr txBox="1"/>
          <p:nvPr/>
        </p:nvSpPr>
        <p:spPr>
          <a:xfrm>
            <a:off x="3696565" y="4635125"/>
            <a:ext cx="1174655" cy="657872"/>
          </a:xfrm>
          <a:prstGeom prst="rect">
            <a:avLst/>
          </a:prstGeom>
          <a:noFill/>
        </p:spPr>
        <p:txBody>
          <a:bodyPr wrap="square" rtlCol="0">
            <a:spAutoFit/>
          </a:bodyPr>
          <a:lstStyle/>
          <a:p>
            <a:r>
              <a:rPr lang="en-US" sz="2475" dirty="0">
                <a:solidFill>
                  <a:schemeClr val="bg1"/>
                </a:solidFill>
                <a:effectLst>
                  <a:outerShdw blurRad="38100" dist="38100" dir="2700000" algn="tl">
                    <a:srgbClr val="000000">
                      <a:alpha val="43137"/>
                    </a:srgbClr>
                  </a:outerShdw>
                </a:effectLst>
              </a:rPr>
              <a:t>4</a:t>
            </a:r>
            <a:r>
              <a:rPr lang="ru-RU" sz="2475" dirty="0">
                <a:solidFill>
                  <a:schemeClr val="bg1"/>
                </a:solidFill>
                <a:effectLst>
                  <a:outerShdw blurRad="38100" dist="38100" dir="2700000" algn="tl">
                    <a:srgbClr val="000000">
                      <a:alpha val="43137"/>
                    </a:srgbClr>
                  </a:outerShdw>
                </a:effectLst>
              </a:rPr>
              <a:t>млн</a:t>
            </a:r>
            <a:r>
              <a:rPr lang="en-US" sz="1350" dirty="0">
                <a:solidFill>
                  <a:schemeClr val="bg1"/>
                </a:solidFill>
                <a:effectLst>
                  <a:outerShdw blurRad="38100" dist="38100" dir="2700000" algn="tl">
                    <a:srgbClr val="000000">
                      <a:alpha val="43137"/>
                    </a:srgbClr>
                  </a:outerShdw>
                </a:effectLst>
              </a:rPr>
              <a:t> </a:t>
            </a:r>
            <a:r>
              <a:rPr lang="ru-RU" sz="1200" dirty="0">
                <a:solidFill>
                  <a:schemeClr val="bg1"/>
                </a:solidFill>
                <a:effectLst>
                  <a:outerShdw blurRad="38100" dist="38100" dir="2700000" algn="tl">
                    <a:srgbClr val="000000">
                      <a:alpha val="43137"/>
                    </a:srgbClr>
                  </a:outerShdw>
                </a:effectLst>
              </a:rPr>
              <a:t>диссертаций</a:t>
            </a:r>
            <a:endParaRPr lang="en-US" sz="1013" dirty="0"/>
          </a:p>
        </p:txBody>
      </p:sp>
      <p:sp>
        <p:nvSpPr>
          <p:cNvPr id="6" name="TextBox 5"/>
          <p:cNvSpPr txBox="1"/>
          <p:nvPr/>
        </p:nvSpPr>
        <p:spPr>
          <a:xfrm>
            <a:off x="4906146" y="4615879"/>
            <a:ext cx="1284542" cy="680956"/>
          </a:xfrm>
          <a:prstGeom prst="rect">
            <a:avLst/>
          </a:prstGeom>
          <a:noFill/>
        </p:spPr>
        <p:txBody>
          <a:bodyPr wrap="square" rtlCol="0">
            <a:spAutoFit/>
          </a:bodyPr>
          <a:lstStyle/>
          <a:p>
            <a:r>
              <a:rPr lang="en-US" sz="2475" dirty="0">
                <a:solidFill>
                  <a:schemeClr val="bg1"/>
                </a:solidFill>
                <a:effectLst>
                  <a:outerShdw blurRad="38100" dist="38100" dir="2700000" algn="tl">
                    <a:srgbClr val="000000">
                      <a:alpha val="43137"/>
                    </a:srgbClr>
                  </a:outerShdw>
                </a:effectLst>
              </a:rPr>
              <a:t>3</a:t>
            </a:r>
            <a:r>
              <a:rPr lang="ru-RU" sz="2475" dirty="0">
                <a:solidFill>
                  <a:schemeClr val="bg1"/>
                </a:solidFill>
                <a:effectLst>
                  <a:outerShdw blurRad="38100" dist="38100" dir="2700000" algn="tl">
                    <a:srgbClr val="000000">
                      <a:alpha val="43137"/>
                    </a:srgbClr>
                  </a:outerShdw>
                </a:effectLst>
              </a:rPr>
              <a:t> тыс.</a:t>
            </a:r>
            <a:endParaRPr lang="en-US" sz="2475" dirty="0">
              <a:solidFill>
                <a:schemeClr val="bg1"/>
              </a:solidFill>
              <a:effectLst>
                <a:outerShdw blurRad="38100" dist="38100" dir="2700000" algn="tl">
                  <a:srgbClr val="000000">
                    <a:alpha val="43137"/>
                  </a:srgbClr>
                </a:outerShdw>
              </a:effectLst>
            </a:endParaRPr>
          </a:p>
          <a:p>
            <a:r>
              <a:rPr lang="ru-RU" sz="1350" dirty="0">
                <a:solidFill>
                  <a:schemeClr val="bg1"/>
                </a:solidFill>
                <a:effectLst>
                  <a:outerShdw blurRad="38100" dist="38100" dir="2700000" algn="tl">
                    <a:srgbClr val="000000">
                      <a:alpha val="43137"/>
                    </a:srgbClr>
                  </a:outerShdw>
                </a:effectLst>
              </a:rPr>
              <a:t>организаций</a:t>
            </a:r>
            <a:endParaRPr lang="en-US" sz="1350" dirty="0">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5"/>
          <a:stretch>
            <a:fillRect/>
          </a:stretch>
        </p:blipFill>
        <p:spPr>
          <a:xfrm>
            <a:off x="6211034" y="2062107"/>
            <a:ext cx="895695" cy="756202"/>
          </a:xfrm>
          <a:prstGeom prst="rect">
            <a:avLst/>
          </a:prstGeom>
        </p:spPr>
      </p:pic>
      <p:pic>
        <p:nvPicPr>
          <p:cNvPr id="11" name="Picture 10"/>
          <p:cNvPicPr>
            <a:picLocks noChangeAspect="1"/>
          </p:cNvPicPr>
          <p:nvPr/>
        </p:nvPicPr>
        <p:blipFill>
          <a:blip r:embed="rId6"/>
          <a:stretch>
            <a:fillRect/>
          </a:stretch>
        </p:blipFill>
        <p:spPr>
          <a:xfrm>
            <a:off x="7173285" y="2711977"/>
            <a:ext cx="593367" cy="599420"/>
          </a:xfrm>
          <a:prstGeom prst="rect">
            <a:avLst/>
          </a:prstGeom>
        </p:spPr>
      </p:pic>
      <p:pic>
        <p:nvPicPr>
          <p:cNvPr id="13" name="Picture 12"/>
          <p:cNvPicPr>
            <a:picLocks noChangeAspect="1"/>
          </p:cNvPicPr>
          <p:nvPr/>
        </p:nvPicPr>
        <p:blipFill>
          <a:blip r:embed="rId7"/>
          <a:stretch>
            <a:fillRect/>
          </a:stretch>
        </p:blipFill>
        <p:spPr>
          <a:xfrm>
            <a:off x="6486969" y="3307093"/>
            <a:ext cx="1295515" cy="384988"/>
          </a:xfrm>
          <a:prstGeom prst="rect">
            <a:avLst/>
          </a:prstGeom>
        </p:spPr>
      </p:pic>
      <p:pic>
        <p:nvPicPr>
          <p:cNvPr id="15" name="Picture 14"/>
          <p:cNvPicPr>
            <a:picLocks noChangeAspect="1"/>
          </p:cNvPicPr>
          <p:nvPr/>
        </p:nvPicPr>
        <p:blipFill>
          <a:blip r:embed="rId8"/>
          <a:stretch>
            <a:fillRect/>
          </a:stretch>
        </p:blipFill>
        <p:spPr>
          <a:xfrm>
            <a:off x="6200107" y="3370585"/>
            <a:ext cx="401046" cy="402836"/>
          </a:xfrm>
          <a:prstGeom prst="rect">
            <a:avLst/>
          </a:prstGeom>
        </p:spPr>
      </p:pic>
      <p:sp>
        <p:nvSpPr>
          <p:cNvPr id="18" name="AutoShape 2" descr="Image result for london school of economics logo"/>
          <p:cNvSpPr>
            <a:spLocks noChangeAspect="1" noChangeArrowheads="1"/>
          </p:cNvSpPr>
          <p:nvPr/>
        </p:nvSpPr>
        <p:spPr bwMode="auto">
          <a:xfrm>
            <a:off x="1230511" y="141892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dirty="0"/>
          </a:p>
        </p:txBody>
      </p:sp>
      <p:pic>
        <p:nvPicPr>
          <p:cNvPr id="19" name="Picture 18"/>
          <p:cNvPicPr>
            <a:picLocks noChangeAspect="1"/>
          </p:cNvPicPr>
          <p:nvPr/>
        </p:nvPicPr>
        <p:blipFill>
          <a:blip r:embed="rId9"/>
          <a:stretch>
            <a:fillRect/>
          </a:stretch>
        </p:blipFill>
        <p:spPr>
          <a:xfrm>
            <a:off x="6205399" y="2865451"/>
            <a:ext cx="943130" cy="431795"/>
          </a:xfrm>
          <a:prstGeom prst="rect">
            <a:avLst/>
          </a:prstGeom>
        </p:spPr>
      </p:pic>
      <p:pic>
        <p:nvPicPr>
          <p:cNvPr id="20" name="Picture 19"/>
          <p:cNvPicPr>
            <a:picLocks noChangeAspect="1"/>
          </p:cNvPicPr>
          <p:nvPr/>
        </p:nvPicPr>
        <p:blipFill>
          <a:blip r:embed="rId10"/>
          <a:stretch>
            <a:fillRect/>
          </a:stretch>
        </p:blipFill>
        <p:spPr>
          <a:xfrm>
            <a:off x="6163040" y="4897909"/>
            <a:ext cx="1575722" cy="412775"/>
          </a:xfrm>
          <a:prstGeom prst="rect">
            <a:avLst/>
          </a:prstGeom>
        </p:spPr>
      </p:pic>
      <p:pic>
        <p:nvPicPr>
          <p:cNvPr id="22" name="Picture 21"/>
          <p:cNvPicPr>
            <a:picLocks noChangeAspect="1"/>
          </p:cNvPicPr>
          <p:nvPr/>
        </p:nvPicPr>
        <p:blipFill>
          <a:blip r:embed="rId11"/>
          <a:stretch>
            <a:fillRect/>
          </a:stretch>
        </p:blipFill>
        <p:spPr>
          <a:xfrm>
            <a:off x="6200107" y="4320048"/>
            <a:ext cx="573722" cy="573722"/>
          </a:xfrm>
          <a:prstGeom prst="rect">
            <a:avLst/>
          </a:prstGeom>
        </p:spPr>
      </p:pic>
      <p:pic>
        <p:nvPicPr>
          <p:cNvPr id="23" name="Picture 22"/>
          <p:cNvPicPr>
            <a:picLocks noChangeAspect="1"/>
          </p:cNvPicPr>
          <p:nvPr/>
        </p:nvPicPr>
        <p:blipFill>
          <a:blip r:embed="rId12"/>
          <a:stretch>
            <a:fillRect/>
          </a:stretch>
        </p:blipFill>
        <p:spPr>
          <a:xfrm>
            <a:off x="6934601" y="3789859"/>
            <a:ext cx="790545" cy="1027307"/>
          </a:xfrm>
          <a:prstGeom prst="rect">
            <a:avLst/>
          </a:prstGeom>
        </p:spPr>
      </p:pic>
      <p:pic>
        <p:nvPicPr>
          <p:cNvPr id="12" name="Picture 11"/>
          <p:cNvPicPr>
            <a:picLocks noChangeAspect="1"/>
          </p:cNvPicPr>
          <p:nvPr/>
        </p:nvPicPr>
        <p:blipFill>
          <a:blip r:embed="rId13"/>
          <a:stretch>
            <a:fillRect/>
          </a:stretch>
        </p:blipFill>
        <p:spPr>
          <a:xfrm>
            <a:off x="7183060" y="2055553"/>
            <a:ext cx="620255" cy="625298"/>
          </a:xfrm>
          <a:prstGeom prst="rect">
            <a:avLst/>
          </a:prstGeom>
        </p:spPr>
      </p:pic>
      <p:pic>
        <p:nvPicPr>
          <p:cNvPr id="21" name="Picture 20"/>
          <p:cNvPicPr>
            <a:picLocks noChangeAspect="1"/>
          </p:cNvPicPr>
          <p:nvPr/>
        </p:nvPicPr>
        <p:blipFill>
          <a:blip r:embed="rId14"/>
          <a:stretch>
            <a:fillRect/>
          </a:stretch>
        </p:blipFill>
        <p:spPr>
          <a:xfrm>
            <a:off x="6499220" y="3789857"/>
            <a:ext cx="480867" cy="480867"/>
          </a:xfrm>
          <a:prstGeom prst="rect">
            <a:avLst/>
          </a:prstGeom>
        </p:spPr>
      </p:pic>
    </p:spTree>
    <p:extLst>
      <p:ext uri="{BB962C8B-B14F-4D97-AF65-F5344CB8AC3E}">
        <p14:creationId xmlns:p14="http://schemas.microsoft.com/office/powerpoint/2010/main" val="150675050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257301" y="444348"/>
            <a:ext cx="5051822" cy="857250"/>
          </a:xfrm>
        </p:spPr>
        <p:txBody>
          <a:bodyPr/>
          <a:lstStyle/>
          <a:p>
            <a:r>
              <a:rPr lang="ru-RU" altLang="ru-RU" sz="2100" dirty="0">
                <a:latin typeface="Arial" panose="020B0604020202020204" pitchFamily="34" charset="0"/>
                <a:ea typeface="ＭＳ Ｐゴシック" panose="020B0600070205080204" pitchFamily="34" charset="-128"/>
                <a:cs typeface="Arial" panose="020B0604020202020204" pitchFamily="34" charset="0"/>
              </a:rPr>
              <a:t>Крупнейшая и самая авторитетная база данных диссертаций</a:t>
            </a:r>
            <a:endParaRPr lang="en-IN" altLang="ru-RU" sz="2100" dirty="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8851" name="Group 3"/>
          <p:cNvGrpSpPr>
            <a:grpSpLocks/>
          </p:cNvGrpSpPr>
          <p:nvPr/>
        </p:nvGrpSpPr>
        <p:grpSpPr bwMode="auto">
          <a:xfrm>
            <a:off x="1257302" y="1739152"/>
            <a:ext cx="3320654" cy="3411493"/>
            <a:chOff x="2263495" y="1696248"/>
            <a:chExt cx="4617011" cy="4617011"/>
          </a:xfrm>
        </p:grpSpPr>
        <p:sp>
          <p:nvSpPr>
            <p:cNvPr id="7" name="Oval 6"/>
            <p:cNvSpPr/>
            <p:nvPr/>
          </p:nvSpPr>
          <p:spPr>
            <a:xfrm>
              <a:off x="2263495" y="1696248"/>
              <a:ext cx="4617011" cy="4617011"/>
            </a:xfrm>
            <a:prstGeom prst="ellipse">
              <a:avLst/>
            </a:prstGeom>
            <a:solidFill>
              <a:schemeClr val="accent4"/>
            </a:solidFill>
            <a:ln>
              <a:solidFill>
                <a:schemeClr val="bg1"/>
              </a:solidFill>
            </a:ln>
          </p:spPr>
          <p:txBody>
            <a:bodyPr anchor="b"/>
            <a:lstStyle/>
            <a:p>
              <a:pPr algn="ctr">
                <a:defRPr/>
              </a:pPr>
              <a:endParaRPr lang="ru-RU" sz="1400" dirty="0">
                <a:solidFill>
                  <a:prstClr val="white"/>
                </a:solidFill>
              </a:endParaRPr>
            </a:p>
            <a:p>
              <a:pPr algn="ctr">
                <a:defRPr/>
              </a:pPr>
              <a:endParaRPr lang="ru-RU" sz="1400" dirty="0">
                <a:solidFill>
                  <a:prstClr val="white"/>
                </a:solidFill>
              </a:endParaRPr>
            </a:p>
            <a:p>
              <a:pPr algn="ctr">
                <a:defRPr/>
              </a:pPr>
              <a:endParaRPr lang="ru-RU" sz="1400" dirty="0">
                <a:solidFill>
                  <a:prstClr val="white"/>
                </a:solidFill>
              </a:endParaRPr>
            </a:p>
            <a:p>
              <a:pPr algn="ctr">
                <a:defRPr/>
              </a:pPr>
              <a:endParaRPr lang="ru-RU" sz="1400" dirty="0">
                <a:solidFill>
                  <a:prstClr val="white"/>
                </a:solidFill>
              </a:endParaRPr>
            </a:p>
            <a:p>
              <a:pPr algn="ctr">
                <a:defRPr/>
              </a:pPr>
              <a:r>
                <a:rPr lang="en-IN" sz="1400" dirty="0">
                  <a:solidFill>
                    <a:prstClr val="white"/>
                  </a:solidFill>
                </a:rPr>
                <a:t>4.</a:t>
              </a:r>
              <a:r>
                <a:rPr lang="ru-RU" sz="1400" dirty="0">
                  <a:solidFill>
                    <a:prstClr val="white"/>
                  </a:solidFill>
                </a:rPr>
                <a:t>5</a:t>
              </a:r>
              <a:r>
                <a:rPr lang="en-IN" sz="1400" dirty="0">
                  <a:solidFill>
                    <a:prstClr val="white"/>
                  </a:solidFill>
                </a:rPr>
                <a:t> </a:t>
              </a:r>
              <a:r>
                <a:rPr lang="ru-RU" sz="1400" dirty="0">
                  <a:solidFill>
                    <a:prstClr val="white"/>
                  </a:solidFill>
                </a:rPr>
                <a:t>млн.  диссертаций</a:t>
              </a:r>
              <a:r>
                <a:rPr lang="en-IN" sz="1400" dirty="0">
                  <a:solidFill>
                    <a:prstClr val="white"/>
                  </a:solidFill>
                </a:rPr>
                <a:t> (A&amp;I)</a:t>
              </a:r>
            </a:p>
          </p:txBody>
        </p:sp>
        <p:sp>
          <p:nvSpPr>
            <p:cNvPr id="8" name="Oval 7"/>
            <p:cNvSpPr/>
            <p:nvPr/>
          </p:nvSpPr>
          <p:spPr>
            <a:xfrm>
              <a:off x="2872186" y="1724517"/>
              <a:ext cx="3399628" cy="3101934"/>
            </a:xfrm>
            <a:prstGeom prst="ellipse">
              <a:avLst/>
            </a:prstGeom>
            <a:solidFill>
              <a:schemeClr val="accent5"/>
            </a:solidFill>
            <a:ln>
              <a:solidFill>
                <a:schemeClr val="bg1"/>
              </a:solidFill>
            </a:ln>
          </p:spPr>
          <p:txBody>
            <a:bodyPr anchor="ctr"/>
            <a:lstStyle/>
            <a:p>
              <a:pPr algn="ctr">
                <a:defRPr/>
              </a:pPr>
              <a:r>
                <a:rPr lang="ru-RU" sz="1600" dirty="0">
                  <a:solidFill>
                    <a:prstClr val="white"/>
                  </a:solidFill>
                </a:rPr>
                <a:t>2</a:t>
              </a:r>
              <a:r>
                <a:rPr lang="en-IN" sz="1600" dirty="0">
                  <a:solidFill>
                    <a:prstClr val="white"/>
                  </a:solidFill>
                </a:rPr>
                <a:t>.</a:t>
              </a:r>
              <a:r>
                <a:rPr lang="ru-RU" sz="1600" dirty="0">
                  <a:solidFill>
                    <a:prstClr val="white"/>
                  </a:solidFill>
                </a:rPr>
                <a:t>1 млн. диссертаций</a:t>
              </a:r>
              <a:r>
                <a:rPr lang="en-IN" sz="1600" dirty="0">
                  <a:solidFill>
                    <a:prstClr val="white"/>
                  </a:solidFill>
                </a:rPr>
                <a:t> </a:t>
              </a:r>
              <a:r>
                <a:rPr lang="ru-RU" sz="1600" dirty="0">
                  <a:solidFill>
                    <a:prstClr val="white"/>
                  </a:solidFill>
                </a:rPr>
                <a:t>доступны в полном текст</a:t>
              </a:r>
              <a:r>
                <a:rPr lang="en-IN" sz="1600" dirty="0">
                  <a:solidFill>
                    <a:prstClr val="white"/>
                  </a:solidFill>
                </a:rPr>
                <a:t>e</a:t>
              </a:r>
              <a:r>
                <a:rPr lang="ru-RU" sz="1600" dirty="0">
                  <a:solidFill>
                    <a:prstClr val="white"/>
                  </a:solidFill>
                </a:rPr>
                <a:t> для загрузки в </a:t>
              </a:r>
              <a:r>
                <a:rPr lang="en-IN" sz="1600" dirty="0">
                  <a:solidFill>
                    <a:prstClr val="white"/>
                  </a:solidFill>
                </a:rPr>
                <a:t> PDF</a:t>
              </a:r>
            </a:p>
          </p:txBody>
        </p:sp>
      </p:grpSp>
      <p:sp>
        <p:nvSpPr>
          <p:cNvPr id="9" name="Rounded Rectangle 8"/>
          <p:cNvSpPr/>
          <p:nvPr/>
        </p:nvSpPr>
        <p:spPr>
          <a:xfrm>
            <a:off x="1660924" y="5742383"/>
            <a:ext cx="5444729" cy="363140"/>
          </a:xfrm>
          <a:prstGeom prst="roundRect">
            <a:avLst>
              <a:gd name="adj" fmla="val 91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500" dirty="0"/>
              <a:t>Более 90 тыс. диссертаций добавляется ежегодно</a:t>
            </a:r>
            <a:endParaRPr lang="en-US" b="1" dirty="0"/>
          </a:p>
        </p:txBody>
      </p:sp>
      <p:sp>
        <p:nvSpPr>
          <p:cNvPr id="12" name="Title 1"/>
          <p:cNvSpPr txBox="1">
            <a:spLocks/>
          </p:cNvSpPr>
          <p:nvPr/>
        </p:nvSpPr>
        <p:spPr bwMode="auto">
          <a:xfrm>
            <a:off x="4892277" y="1739152"/>
            <a:ext cx="3480757" cy="37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ormAutofit fontScale="92500" lnSpcReduction="10000"/>
          </a:bodyPr>
          <a:lstStyle>
            <a:lvl1pPr algn="l" defTabSz="457200" rtl="0" eaLnBrk="1" fontAlgn="base" hangingPunct="1">
              <a:spcBef>
                <a:spcPct val="0"/>
              </a:spcBef>
              <a:spcAft>
                <a:spcPct val="0"/>
              </a:spcAft>
              <a:defRPr sz="36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a:lstStyle>
          <a:p>
            <a:pPr marL="128588" lvl="2" indent="-128588">
              <a:spcBef>
                <a:spcPts val="600"/>
              </a:spcBef>
              <a:buFont typeface="Arial" panose="020B0604020202020204" pitchFamily="34" charset="0"/>
              <a:buChar char="•"/>
              <a:defRPr/>
            </a:pPr>
            <a:r>
              <a:rPr lang="en-IN" sz="1600" dirty="0"/>
              <a:t>97% </a:t>
            </a:r>
            <a:r>
              <a:rPr lang="ru-RU" sz="1600" dirty="0"/>
              <a:t>диссертаций из США включены в базу</a:t>
            </a:r>
            <a:endParaRPr lang="en-IN" sz="1600" dirty="0"/>
          </a:p>
          <a:p>
            <a:pPr marL="128588" lvl="2" indent="-128588">
              <a:spcBef>
                <a:spcPts val="600"/>
              </a:spcBef>
              <a:buFont typeface="Arial" panose="020B0604020202020204" pitchFamily="34" charset="0"/>
              <a:buChar char="•"/>
              <a:defRPr/>
            </a:pPr>
            <a:r>
              <a:rPr lang="en-IN" sz="1600" dirty="0"/>
              <a:t>270</a:t>
            </a:r>
            <a:r>
              <a:rPr lang="ru-RU" sz="1600" dirty="0"/>
              <a:t> тыс. диссертаций из Канады</a:t>
            </a:r>
            <a:endParaRPr lang="en-IN" sz="1600" dirty="0"/>
          </a:p>
          <a:p>
            <a:pPr marL="128588" lvl="2" indent="-128588">
              <a:spcBef>
                <a:spcPts val="600"/>
              </a:spcBef>
              <a:buFont typeface="Arial" panose="020B0604020202020204" pitchFamily="34" charset="0"/>
              <a:buChar char="•"/>
              <a:defRPr/>
            </a:pPr>
            <a:r>
              <a:rPr lang="ru-RU" sz="1600" dirty="0"/>
              <a:t>6</a:t>
            </a:r>
            <a:r>
              <a:rPr lang="en-IN" sz="1600" dirty="0"/>
              <a:t>0</a:t>
            </a:r>
            <a:r>
              <a:rPr lang="ru-RU" sz="1600" dirty="0"/>
              <a:t>0 тыс.</a:t>
            </a:r>
            <a:r>
              <a:rPr lang="en-IN" sz="1600" dirty="0"/>
              <a:t> </a:t>
            </a:r>
            <a:r>
              <a:rPr lang="ru-RU" sz="1600" dirty="0"/>
              <a:t>диссертаций из Великобритании</a:t>
            </a:r>
          </a:p>
          <a:p>
            <a:pPr marL="128588" lvl="2" indent="-128588">
              <a:spcBef>
                <a:spcPts val="600"/>
              </a:spcBef>
              <a:buFont typeface="Arial" panose="020B0604020202020204" pitchFamily="34" charset="0"/>
              <a:buChar char="•"/>
              <a:defRPr/>
            </a:pPr>
            <a:r>
              <a:rPr lang="ru-RU" sz="1600" dirty="0"/>
              <a:t>420 тыс. диссертаций из КНР</a:t>
            </a:r>
            <a:endParaRPr lang="en-IN" sz="1600" dirty="0"/>
          </a:p>
          <a:p>
            <a:pPr marL="128588" lvl="2" indent="-128588">
              <a:spcBef>
                <a:spcPts val="600"/>
              </a:spcBef>
              <a:buFont typeface="Arial" panose="020B0604020202020204" pitchFamily="34" charset="0"/>
              <a:buChar char="•"/>
              <a:defRPr/>
            </a:pPr>
            <a:r>
              <a:rPr lang="ru-RU" sz="1600" dirty="0"/>
              <a:t>Растущий охват диссертаций из Европы, Латинской Америки, Азии и Австралии</a:t>
            </a:r>
          </a:p>
          <a:p>
            <a:pPr marL="128588" lvl="2" indent="-128588">
              <a:spcBef>
                <a:spcPts val="600"/>
              </a:spcBef>
              <a:buFont typeface="Arial" panose="020B0604020202020204" pitchFamily="34" charset="0"/>
              <a:buChar char="•"/>
              <a:defRPr/>
            </a:pPr>
            <a:r>
              <a:rPr lang="ru-RU" sz="1600" dirty="0"/>
              <a:t>Диссертации из более </a:t>
            </a:r>
            <a:r>
              <a:rPr lang="en-IN" sz="1600" dirty="0"/>
              <a:t> 30 </a:t>
            </a:r>
            <a:r>
              <a:rPr lang="ru-RU" sz="1600" dirty="0"/>
              <a:t>стран мира</a:t>
            </a:r>
          </a:p>
          <a:p>
            <a:pPr marL="128588" lvl="2" indent="-128588">
              <a:spcBef>
                <a:spcPts val="600"/>
              </a:spcBef>
              <a:buFont typeface="Arial" panose="020B0604020202020204" pitchFamily="34" charset="0"/>
              <a:buChar char="•"/>
              <a:defRPr/>
            </a:pPr>
            <a:r>
              <a:rPr lang="ru-RU" sz="1600" dirty="0"/>
              <a:t>диссертации с </a:t>
            </a:r>
            <a:r>
              <a:rPr lang="en-IN" sz="1600" dirty="0"/>
              <a:t>1861</a:t>
            </a:r>
            <a:r>
              <a:rPr lang="ru-RU" sz="1600" dirty="0"/>
              <a:t> г. по наст. время</a:t>
            </a:r>
          </a:p>
          <a:p>
            <a:pPr marL="128588" lvl="2" indent="-128588">
              <a:spcBef>
                <a:spcPts val="600"/>
              </a:spcBef>
              <a:buFont typeface="Arial" panose="020B0604020202020204" pitchFamily="34" charset="0"/>
              <a:buChar char="•"/>
              <a:defRPr/>
            </a:pPr>
            <a:r>
              <a:rPr lang="ru-RU" sz="1600" dirty="0"/>
              <a:t>9</a:t>
            </a:r>
            <a:r>
              <a:rPr lang="en-IN" sz="1600" dirty="0"/>
              <a:t>0</a:t>
            </a:r>
            <a:r>
              <a:rPr lang="ru-RU" sz="1600" dirty="0"/>
              <a:t> тыс. диссертаций добавляется  ежегодно от 3000 организаций</a:t>
            </a:r>
          </a:p>
          <a:p>
            <a:pPr marL="128588" lvl="2" indent="-128588">
              <a:spcBef>
                <a:spcPts val="600"/>
              </a:spcBef>
              <a:buFont typeface="Arial" panose="020B0604020202020204" pitchFamily="34" charset="0"/>
              <a:buChar char="•"/>
              <a:defRPr/>
            </a:pPr>
            <a:endParaRPr lang="en-IN" sz="1200" dirty="0"/>
          </a:p>
          <a:p>
            <a:pPr marL="128588" lvl="2" indent="-128588">
              <a:spcBef>
                <a:spcPts val="600"/>
              </a:spcBef>
              <a:buFont typeface="Arial" panose="020B0604020202020204" pitchFamily="34" charset="0"/>
              <a:buChar char="•"/>
              <a:defRPr/>
            </a:pPr>
            <a:endParaRPr lang="en-IN" sz="1050" dirty="0"/>
          </a:p>
          <a:p>
            <a:pPr marL="128588" lvl="2" indent="-128588">
              <a:spcBef>
                <a:spcPts val="600"/>
              </a:spcBef>
              <a:buFont typeface="Arial" panose="020B0604020202020204" pitchFamily="34" charset="0"/>
              <a:buChar char="•"/>
              <a:defRPr/>
            </a:pPr>
            <a:endParaRPr lang="en-IN" sz="1050" dirty="0"/>
          </a:p>
        </p:txBody>
      </p:sp>
    </p:spTree>
    <p:extLst>
      <p:ext uri="{BB962C8B-B14F-4D97-AF65-F5344CB8AC3E}">
        <p14:creationId xmlns:p14="http://schemas.microsoft.com/office/powerpoint/2010/main" val="1789664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485900" y="426722"/>
            <a:ext cx="5151835" cy="857250"/>
          </a:xfrm>
        </p:spPr>
        <p:txBody>
          <a:bodyPr>
            <a:normAutofit fontScale="90000"/>
          </a:bodyPr>
          <a:lstStyle/>
          <a:p>
            <a:r>
              <a:rPr lang="ru-RU" altLang="en-US" dirty="0">
                <a:latin typeface="Arial" panose="020B0604020202020204" pitchFamily="34" charset="0"/>
                <a:ea typeface="ＭＳ Ｐゴシック" panose="020B0600070205080204" pitchFamily="34" charset="-128"/>
                <a:cs typeface="Arial" panose="020B0604020202020204" pitchFamily="34" charset="0"/>
              </a:rPr>
              <a:t>Политематический охват</a:t>
            </a:r>
            <a:endParaRPr lang="en-IN"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7043" name="Slide Number Placeholder 2"/>
          <p:cNvSpPr>
            <a:spLocks noGrp="1"/>
          </p:cNvSpPr>
          <p:nvPr>
            <p:ph type="sldNum" sz="quarter" idx="4294967295"/>
          </p:nvPr>
        </p:nvSpPr>
        <p:spPr bwMode="auto">
          <a:xfrm>
            <a:off x="6292454"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1D81F3CC-A937-4E4F-835D-E9758321747A}" type="slidenum">
              <a:rPr lang="en-US" altLang="en-US" sz="1350"/>
              <a:pPr eaLnBrk="1" hangingPunct="1">
                <a:spcBef>
                  <a:spcPct val="0"/>
                </a:spcBef>
                <a:buFontTx/>
                <a:buNone/>
              </a:pPr>
              <a:t>15</a:t>
            </a:fld>
            <a:endParaRPr lang="en-US" altLang="en-US" sz="1350"/>
          </a:p>
        </p:txBody>
      </p:sp>
      <p:sp>
        <p:nvSpPr>
          <p:cNvPr id="8" name="TextBox 7"/>
          <p:cNvSpPr txBox="1"/>
          <p:nvPr/>
        </p:nvSpPr>
        <p:spPr>
          <a:xfrm>
            <a:off x="1485900" y="1829992"/>
            <a:ext cx="6172200" cy="798909"/>
          </a:xfrm>
          <a:prstGeom prst="rect">
            <a:avLst/>
          </a:prstGeom>
          <a:solidFill>
            <a:schemeClr val="bg1"/>
          </a:solidFill>
          <a:ln w="3175">
            <a:solidFill>
              <a:schemeClr val="bg1">
                <a:lumMod val="75000"/>
              </a:schemeClr>
            </a:solidFill>
          </a:ln>
        </p:spPr>
        <p:txBody>
          <a:bodyPr lIns="205740" tIns="68580" bIns="68580" anchor="ctr"/>
          <a:lstStyle/>
          <a:p>
            <a:pPr marL="0" lvl="2">
              <a:spcBef>
                <a:spcPts val="450"/>
              </a:spcBef>
              <a:defRPr/>
            </a:pPr>
            <a:r>
              <a:rPr lang="en-IN" sz="1200" dirty="0"/>
              <a:t>PQDT</a:t>
            </a:r>
            <a:r>
              <a:rPr lang="ru-RU" sz="1200" dirty="0"/>
              <a:t> – мульти-дисциплинарный ресурс, обеспечивающий научным контентом все факультеты </a:t>
            </a:r>
            <a:endParaRPr lang="en-IN" sz="1200" dirty="0"/>
          </a:p>
        </p:txBody>
      </p:sp>
      <p:sp>
        <p:nvSpPr>
          <p:cNvPr id="9" name="TextBox 8"/>
          <p:cNvSpPr txBox="1"/>
          <p:nvPr/>
        </p:nvSpPr>
        <p:spPr>
          <a:xfrm>
            <a:off x="1488281" y="1829992"/>
            <a:ext cx="33338" cy="797719"/>
          </a:xfrm>
          <a:prstGeom prst="rect">
            <a:avLst/>
          </a:prstGeom>
          <a:solidFill>
            <a:schemeClr val="accent3"/>
          </a:solidFill>
          <a:ln w="3175">
            <a:solidFill>
              <a:schemeClr val="accent3"/>
            </a:solidFill>
          </a:ln>
        </p:spPr>
        <p:txBody>
          <a:bodyPr lIns="137160" tIns="68580" bIns="68580" anchor="ctr"/>
          <a:lstStyle/>
          <a:p>
            <a:pPr eaLnBrk="1" hangingPunct="1">
              <a:defRPr/>
            </a:pPr>
            <a:endParaRPr lang="en-US" sz="1500" dirty="0"/>
          </a:p>
        </p:txBody>
      </p:sp>
      <p:sp>
        <p:nvSpPr>
          <p:cNvPr id="11" name="TextBox 10"/>
          <p:cNvSpPr txBox="1"/>
          <p:nvPr/>
        </p:nvSpPr>
        <p:spPr>
          <a:xfrm>
            <a:off x="1485902" y="2705100"/>
            <a:ext cx="6179507" cy="3009900"/>
          </a:xfrm>
          <a:prstGeom prst="rect">
            <a:avLst/>
          </a:prstGeom>
          <a:solidFill>
            <a:schemeClr val="bg1"/>
          </a:solidFill>
          <a:ln w="3175">
            <a:solidFill>
              <a:schemeClr val="bg1">
                <a:lumMod val="75000"/>
              </a:schemeClr>
            </a:solidFill>
          </a:ln>
        </p:spPr>
        <p:txBody>
          <a:bodyPr lIns="137160" tIns="68580" bIns="68580" numCol="4" spcCol="182880" anchor="ctr"/>
          <a:lstStyle/>
          <a:p>
            <a:pPr marL="171450" lvl="2" indent="-171450">
              <a:spcBef>
                <a:spcPts val="450"/>
              </a:spcBef>
              <a:buFont typeface="Arial" panose="020B0604020202020204" pitchFamily="34" charset="0"/>
              <a:buChar char="•"/>
              <a:defRPr/>
            </a:pPr>
            <a:r>
              <a:rPr lang="en-IN" sz="1200" dirty="0"/>
              <a:t>Communication </a:t>
            </a:r>
          </a:p>
          <a:p>
            <a:pPr marL="171450" lvl="2" indent="-171450">
              <a:spcBef>
                <a:spcPts val="450"/>
              </a:spcBef>
              <a:buFont typeface="Arial" panose="020B0604020202020204" pitchFamily="34" charset="0"/>
              <a:buChar char="•"/>
              <a:defRPr/>
            </a:pPr>
            <a:r>
              <a:rPr lang="en-IN" sz="1200" dirty="0"/>
              <a:t>Art </a:t>
            </a:r>
          </a:p>
          <a:p>
            <a:pPr marL="171450" lvl="2" indent="-171450">
              <a:spcBef>
                <a:spcPts val="450"/>
              </a:spcBef>
              <a:buFont typeface="Arial" panose="020B0604020202020204" pitchFamily="34" charset="0"/>
              <a:buChar char="•"/>
              <a:defRPr/>
            </a:pPr>
            <a:r>
              <a:rPr lang="en-IN" sz="1200" dirty="0"/>
              <a:t>Medicine </a:t>
            </a:r>
          </a:p>
          <a:p>
            <a:pPr marL="171450" lvl="2" indent="-171450">
              <a:spcBef>
                <a:spcPts val="450"/>
              </a:spcBef>
              <a:buFont typeface="Arial" panose="020B0604020202020204" pitchFamily="34" charset="0"/>
              <a:buChar char="•"/>
              <a:defRPr/>
            </a:pPr>
            <a:r>
              <a:rPr lang="en-IN" sz="1200" dirty="0"/>
              <a:t>Education</a:t>
            </a:r>
          </a:p>
          <a:p>
            <a:pPr marL="171450" lvl="2" indent="-171450">
              <a:spcBef>
                <a:spcPts val="450"/>
              </a:spcBef>
              <a:buFont typeface="Arial" panose="020B0604020202020204" pitchFamily="34" charset="0"/>
              <a:buChar char="•"/>
              <a:defRPr/>
            </a:pPr>
            <a:r>
              <a:rPr lang="en-IN" sz="1200" dirty="0"/>
              <a:t>Linguistics </a:t>
            </a:r>
          </a:p>
          <a:p>
            <a:pPr marL="171450" lvl="2" indent="-171450">
              <a:spcBef>
                <a:spcPts val="450"/>
              </a:spcBef>
              <a:buFont typeface="Arial" panose="020B0604020202020204" pitchFamily="34" charset="0"/>
              <a:buChar char="•"/>
              <a:defRPr/>
            </a:pPr>
            <a:r>
              <a:rPr lang="en-IN" sz="1200" dirty="0"/>
              <a:t>Literature </a:t>
            </a:r>
          </a:p>
          <a:p>
            <a:pPr marL="171450" lvl="2" indent="-171450">
              <a:spcBef>
                <a:spcPts val="450"/>
              </a:spcBef>
              <a:buFont typeface="Arial" panose="020B0604020202020204" pitchFamily="34" charset="0"/>
              <a:buChar char="•"/>
              <a:defRPr/>
            </a:pPr>
            <a:r>
              <a:rPr lang="en-IN" sz="1200" dirty="0"/>
              <a:t>Philosophy </a:t>
            </a:r>
          </a:p>
          <a:p>
            <a:pPr marL="171450" lvl="2" indent="-171450">
              <a:spcBef>
                <a:spcPts val="450"/>
              </a:spcBef>
              <a:buFont typeface="Arial" panose="020B0604020202020204" pitchFamily="34" charset="0"/>
              <a:buChar char="•"/>
              <a:defRPr/>
            </a:pPr>
            <a:r>
              <a:rPr lang="en-IN" sz="1200" dirty="0"/>
              <a:t>Religion </a:t>
            </a:r>
          </a:p>
          <a:p>
            <a:pPr marL="171450" lvl="2" indent="-171450">
              <a:spcBef>
                <a:spcPts val="450"/>
              </a:spcBef>
              <a:buFont typeface="Arial" panose="020B0604020202020204" pitchFamily="34" charset="0"/>
              <a:buChar char="•"/>
              <a:defRPr/>
            </a:pPr>
            <a:r>
              <a:rPr lang="en-IN" sz="1200" dirty="0"/>
              <a:t>Theology </a:t>
            </a:r>
          </a:p>
          <a:p>
            <a:pPr marL="171450" lvl="2" indent="-171450">
              <a:spcBef>
                <a:spcPts val="450"/>
              </a:spcBef>
              <a:buFont typeface="Arial" panose="020B0604020202020204" pitchFamily="34" charset="0"/>
              <a:buChar char="•"/>
              <a:defRPr/>
            </a:pPr>
            <a:r>
              <a:rPr lang="en-IN" sz="1200" dirty="0"/>
              <a:t>Engineering </a:t>
            </a:r>
          </a:p>
          <a:p>
            <a:pPr marL="171450" lvl="2" indent="-171450">
              <a:spcBef>
                <a:spcPts val="450"/>
              </a:spcBef>
              <a:buFont typeface="Arial" panose="020B0604020202020204" pitchFamily="34" charset="0"/>
              <a:buChar char="•"/>
              <a:defRPr/>
            </a:pPr>
            <a:r>
              <a:rPr lang="en-IN" sz="1200" dirty="0"/>
              <a:t>Sociology</a:t>
            </a:r>
          </a:p>
          <a:p>
            <a:pPr marL="171450" lvl="2" indent="-171450">
              <a:spcBef>
                <a:spcPts val="450"/>
              </a:spcBef>
              <a:buFont typeface="Arial" panose="020B0604020202020204" pitchFamily="34" charset="0"/>
              <a:buChar char="•"/>
              <a:defRPr/>
            </a:pPr>
            <a:r>
              <a:rPr lang="en-IN" sz="1200" dirty="0"/>
              <a:t>Media </a:t>
            </a:r>
          </a:p>
          <a:p>
            <a:pPr marL="171450" lvl="2" indent="-171450">
              <a:spcBef>
                <a:spcPts val="450"/>
              </a:spcBef>
              <a:buFont typeface="Arial" panose="020B0604020202020204" pitchFamily="34" charset="0"/>
              <a:buChar char="•"/>
              <a:defRPr/>
            </a:pPr>
            <a:r>
              <a:rPr lang="en-IN" sz="1200" dirty="0"/>
              <a:t>Administration </a:t>
            </a:r>
          </a:p>
          <a:p>
            <a:pPr marL="171450" lvl="2" indent="-171450">
              <a:spcBef>
                <a:spcPts val="450"/>
              </a:spcBef>
              <a:buFont typeface="Arial" panose="020B0604020202020204" pitchFamily="34" charset="0"/>
              <a:buChar char="•"/>
              <a:defRPr/>
            </a:pPr>
            <a:r>
              <a:rPr lang="en-IN" sz="1200" dirty="0"/>
              <a:t>Computing </a:t>
            </a:r>
          </a:p>
          <a:p>
            <a:pPr marL="171450" lvl="2" indent="-171450">
              <a:spcBef>
                <a:spcPts val="450"/>
              </a:spcBef>
              <a:buFont typeface="Arial" panose="020B0604020202020204" pitchFamily="34" charset="0"/>
              <a:buChar char="•"/>
              <a:defRPr/>
            </a:pPr>
            <a:r>
              <a:rPr lang="en-IN" sz="1200" dirty="0"/>
              <a:t>Physics </a:t>
            </a:r>
          </a:p>
          <a:p>
            <a:pPr marL="171450" lvl="2" indent="-171450">
              <a:spcBef>
                <a:spcPts val="450"/>
              </a:spcBef>
              <a:buFont typeface="Arial" panose="020B0604020202020204" pitchFamily="34" charset="0"/>
              <a:buChar char="•"/>
              <a:defRPr/>
            </a:pPr>
            <a:r>
              <a:rPr lang="en-IN" sz="1200" dirty="0"/>
              <a:t>Business </a:t>
            </a:r>
          </a:p>
          <a:p>
            <a:pPr marL="171450" lvl="2" indent="-171450">
              <a:spcBef>
                <a:spcPts val="450"/>
              </a:spcBef>
              <a:buFont typeface="Arial" panose="020B0604020202020204" pitchFamily="34" charset="0"/>
              <a:buChar char="•"/>
              <a:defRPr/>
            </a:pPr>
            <a:r>
              <a:rPr lang="en-IN" sz="1200" dirty="0"/>
              <a:t>Sports Science </a:t>
            </a:r>
          </a:p>
          <a:p>
            <a:pPr marL="171450" lvl="2" indent="-171450">
              <a:spcBef>
                <a:spcPts val="450"/>
              </a:spcBef>
              <a:buFont typeface="Arial" panose="020B0604020202020204" pitchFamily="34" charset="0"/>
              <a:buChar char="•"/>
              <a:defRPr/>
            </a:pPr>
            <a:r>
              <a:rPr lang="en-IN" sz="1200" dirty="0"/>
              <a:t>Film </a:t>
            </a:r>
          </a:p>
          <a:p>
            <a:pPr marL="171450" lvl="2" indent="-171450">
              <a:spcBef>
                <a:spcPts val="450"/>
              </a:spcBef>
              <a:buFont typeface="Arial" panose="020B0604020202020204" pitchFamily="34" charset="0"/>
              <a:buChar char="•"/>
              <a:defRPr/>
            </a:pPr>
            <a:r>
              <a:rPr lang="en-IN" sz="1200" dirty="0"/>
              <a:t>Mediation </a:t>
            </a:r>
          </a:p>
          <a:p>
            <a:pPr marL="171450" lvl="2" indent="-171450">
              <a:spcBef>
                <a:spcPts val="450"/>
              </a:spcBef>
              <a:buFont typeface="Arial" panose="020B0604020202020204" pitchFamily="34" charset="0"/>
              <a:buChar char="•"/>
              <a:defRPr/>
            </a:pPr>
            <a:r>
              <a:rPr lang="en-IN" sz="1200" dirty="0"/>
              <a:t>Anthropology </a:t>
            </a:r>
          </a:p>
          <a:p>
            <a:pPr marL="171450" lvl="2" indent="-171450">
              <a:spcBef>
                <a:spcPts val="450"/>
              </a:spcBef>
              <a:buFont typeface="Arial" panose="020B0604020202020204" pitchFamily="34" charset="0"/>
              <a:buChar char="•"/>
              <a:defRPr/>
            </a:pPr>
            <a:r>
              <a:rPr lang="en-IN" sz="1200" dirty="0"/>
              <a:t>Law </a:t>
            </a:r>
          </a:p>
          <a:p>
            <a:pPr marL="171450" lvl="2" indent="-171450">
              <a:spcBef>
                <a:spcPts val="450"/>
              </a:spcBef>
              <a:buFont typeface="Arial" panose="020B0604020202020204" pitchFamily="34" charset="0"/>
              <a:buChar char="•"/>
              <a:defRPr/>
            </a:pPr>
            <a:r>
              <a:rPr lang="en-IN" sz="1200" dirty="0"/>
              <a:t>PR Nanotechnology </a:t>
            </a:r>
          </a:p>
          <a:p>
            <a:pPr marL="171450" lvl="2" indent="-171450">
              <a:spcBef>
                <a:spcPts val="450"/>
              </a:spcBef>
              <a:buFont typeface="Arial" panose="020B0604020202020204" pitchFamily="34" charset="0"/>
              <a:buChar char="•"/>
              <a:defRPr/>
            </a:pPr>
            <a:r>
              <a:rPr lang="en-IN" sz="1200" dirty="0"/>
              <a:t>Geology </a:t>
            </a:r>
          </a:p>
          <a:p>
            <a:pPr marL="171450" lvl="2" indent="-171450">
              <a:spcBef>
                <a:spcPts val="450"/>
              </a:spcBef>
              <a:buFont typeface="Arial" panose="020B0604020202020204" pitchFamily="34" charset="0"/>
              <a:buChar char="•"/>
              <a:defRPr/>
            </a:pPr>
            <a:r>
              <a:rPr lang="en-IN" sz="1200" dirty="0"/>
              <a:t>History </a:t>
            </a:r>
          </a:p>
          <a:p>
            <a:pPr marL="171450" lvl="2" indent="-171450">
              <a:spcBef>
                <a:spcPts val="450"/>
              </a:spcBef>
              <a:buFont typeface="Arial" panose="020B0604020202020204" pitchFamily="34" charset="0"/>
              <a:buChar char="•"/>
              <a:defRPr/>
            </a:pPr>
            <a:r>
              <a:rPr lang="en-IN" sz="1200" dirty="0"/>
              <a:t>Economics </a:t>
            </a:r>
          </a:p>
          <a:p>
            <a:pPr marL="171450" lvl="2" indent="-171450">
              <a:spcBef>
                <a:spcPts val="450"/>
              </a:spcBef>
              <a:buFont typeface="Arial" panose="020B0604020202020204" pitchFamily="34" charset="0"/>
              <a:buChar char="•"/>
              <a:defRPr/>
            </a:pPr>
            <a:r>
              <a:rPr lang="en-IN" sz="1200" dirty="0"/>
              <a:t>Political Science </a:t>
            </a:r>
          </a:p>
          <a:p>
            <a:pPr marL="171450" lvl="2" indent="-171450">
              <a:spcBef>
                <a:spcPts val="450"/>
              </a:spcBef>
              <a:buFont typeface="Arial" panose="020B0604020202020204" pitchFamily="34" charset="0"/>
              <a:buChar char="•"/>
              <a:defRPr/>
            </a:pPr>
            <a:r>
              <a:rPr lang="en-IN" sz="1200" dirty="0"/>
              <a:t>IT </a:t>
            </a:r>
          </a:p>
          <a:p>
            <a:pPr marL="171450" lvl="2" indent="-171450">
              <a:spcBef>
                <a:spcPts val="450"/>
              </a:spcBef>
              <a:buFont typeface="Arial" panose="020B0604020202020204" pitchFamily="34" charset="0"/>
              <a:buChar char="•"/>
              <a:defRPr/>
            </a:pPr>
            <a:r>
              <a:rPr lang="en-IN" sz="1200" dirty="0"/>
              <a:t>Agriculture </a:t>
            </a:r>
          </a:p>
          <a:p>
            <a:pPr marL="171450" lvl="2" indent="-171450">
              <a:spcBef>
                <a:spcPts val="450"/>
              </a:spcBef>
              <a:buFont typeface="Arial" panose="020B0604020202020204" pitchFamily="34" charset="0"/>
              <a:buChar char="•"/>
              <a:defRPr/>
            </a:pPr>
            <a:r>
              <a:rPr lang="en-IN" sz="1200" dirty="0"/>
              <a:t>Biology </a:t>
            </a:r>
          </a:p>
          <a:p>
            <a:pPr marL="171450" lvl="2" indent="-171450">
              <a:spcBef>
                <a:spcPts val="450"/>
              </a:spcBef>
              <a:buFont typeface="Arial" panose="020B0604020202020204" pitchFamily="34" charset="0"/>
              <a:buChar char="•"/>
              <a:defRPr/>
            </a:pPr>
            <a:r>
              <a:rPr lang="en-IN" sz="1200" dirty="0"/>
              <a:t>Biophysics </a:t>
            </a:r>
          </a:p>
          <a:p>
            <a:pPr marL="171450" lvl="2" indent="-171450">
              <a:spcBef>
                <a:spcPts val="450"/>
              </a:spcBef>
              <a:buFont typeface="Arial" panose="020B0604020202020204" pitchFamily="34" charset="0"/>
              <a:buChar char="•"/>
              <a:defRPr/>
            </a:pPr>
            <a:r>
              <a:rPr lang="en-IN" sz="1200" dirty="0"/>
              <a:t>Earth Science </a:t>
            </a:r>
          </a:p>
          <a:p>
            <a:pPr marL="171450" lvl="2" indent="-171450">
              <a:spcBef>
                <a:spcPts val="450"/>
              </a:spcBef>
              <a:buFont typeface="Arial" panose="020B0604020202020204" pitchFamily="34" charset="0"/>
              <a:buChar char="•"/>
              <a:defRPr/>
            </a:pPr>
            <a:r>
              <a:rPr lang="en-IN" sz="1200" dirty="0"/>
              <a:t>Women’s Studies </a:t>
            </a:r>
          </a:p>
          <a:p>
            <a:pPr marL="171450" lvl="2" indent="-171450">
              <a:spcBef>
                <a:spcPts val="450"/>
              </a:spcBef>
              <a:buFont typeface="Arial" panose="020B0604020202020204" pitchFamily="34" charset="0"/>
              <a:buChar char="•"/>
              <a:defRPr/>
            </a:pPr>
            <a:r>
              <a:rPr lang="en-IN" sz="1200" dirty="0"/>
              <a:t>Health Sciences </a:t>
            </a:r>
          </a:p>
          <a:p>
            <a:pPr marL="171450" lvl="2" indent="-171450">
              <a:spcBef>
                <a:spcPts val="450"/>
              </a:spcBef>
              <a:buFont typeface="Arial" panose="020B0604020202020204" pitchFamily="34" charset="0"/>
              <a:buChar char="•"/>
              <a:defRPr/>
            </a:pPr>
            <a:r>
              <a:rPr lang="en-IN" sz="1200" dirty="0"/>
              <a:t>Chemistry </a:t>
            </a:r>
          </a:p>
          <a:p>
            <a:pPr marL="171450" lvl="2" indent="-171450">
              <a:spcBef>
                <a:spcPts val="450"/>
              </a:spcBef>
              <a:buFont typeface="Arial" panose="020B0604020202020204" pitchFamily="34" charset="0"/>
              <a:buChar char="•"/>
              <a:defRPr/>
            </a:pPr>
            <a:r>
              <a:rPr lang="en-IN" sz="1200" dirty="0"/>
              <a:t>Pure Sciences </a:t>
            </a:r>
          </a:p>
          <a:p>
            <a:pPr marL="171450" lvl="2" indent="-171450">
              <a:spcBef>
                <a:spcPts val="450"/>
              </a:spcBef>
              <a:buFont typeface="Arial" panose="020B0604020202020204" pitchFamily="34" charset="0"/>
              <a:buChar char="•"/>
              <a:defRPr/>
            </a:pPr>
            <a:r>
              <a:rPr lang="en-IN" sz="1200" dirty="0"/>
              <a:t>Architecture </a:t>
            </a:r>
          </a:p>
          <a:p>
            <a:pPr marL="171450" lvl="2" indent="-171450">
              <a:spcBef>
                <a:spcPts val="450"/>
              </a:spcBef>
              <a:buFont typeface="Arial" panose="020B0604020202020204" pitchFamily="34" charset="0"/>
              <a:buChar char="•"/>
              <a:defRPr/>
            </a:pPr>
            <a:r>
              <a:rPr lang="en-IN" sz="1200" dirty="0"/>
              <a:t>Psychology </a:t>
            </a:r>
          </a:p>
          <a:p>
            <a:pPr marL="171450" lvl="2" indent="-171450">
              <a:spcBef>
                <a:spcPts val="450"/>
              </a:spcBef>
              <a:buFont typeface="Arial" panose="020B0604020202020204" pitchFamily="34" charset="0"/>
              <a:buChar char="•"/>
              <a:defRPr/>
            </a:pPr>
            <a:r>
              <a:rPr lang="en-IN" sz="1200" dirty="0"/>
              <a:t>Language </a:t>
            </a:r>
          </a:p>
          <a:p>
            <a:pPr marL="171450" lvl="2" indent="-171450">
              <a:spcBef>
                <a:spcPts val="450"/>
              </a:spcBef>
              <a:buFont typeface="Arial" panose="020B0604020202020204" pitchFamily="34" charset="0"/>
              <a:buChar char="•"/>
              <a:defRPr/>
            </a:pPr>
            <a:r>
              <a:rPr lang="en-IN" sz="1200" dirty="0"/>
              <a:t>Poetry</a:t>
            </a:r>
          </a:p>
          <a:p>
            <a:pPr marL="171450" lvl="2" indent="-171450">
              <a:spcBef>
                <a:spcPts val="450"/>
              </a:spcBef>
              <a:buFont typeface="Arial" panose="020B0604020202020204" pitchFamily="34" charset="0"/>
              <a:buChar char="•"/>
              <a:defRPr/>
            </a:pPr>
            <a:r>
              <a:rPr lang="en-IN" sz="1200" dirty="0"/>
              <a:t>Climatology </a:t>
            </a:r>
          </a:p>
          <a:p>
            <a:pPr marL="171450" lvl="2" indent="-171450">
              <a:spcBef>
                <a:spcPts val="450"/>
              </a:spcBef>
              <a:buFont typeface="Arial" panose="020B0604020202020204" pitchFamily="34" charset="0"/>
              <a:buChar char="•"/>
              <a:defRPr/>
            </a:pPr>
            <a:r>
              <a:rPr lang="en-IN" sz="1200" dirty="0"/>
              <a:t>Materials Science </a:t>
            </a:r>
          </a:p>
          <a:p>
            <a:pPr marL="171450" lvl="2" indent="-171450">
              <a:spcBef>
                <a:spcPts val="450"/>
              </a:spcBef>
              <a:buFont typeface="Arial" panose="020B0604020202020204" pitchFamily="34" charset="0"/>
              <a:buChar char="•"/>
              <a:defRPr/>
            </a:pPr>
            <a:r>
              <a:rPr lang="en-IN" sz="1200" dirty="0"/>
              <a:t>IP</a:t>
            </a:r>
          </a:p>
        </p:txBody>
      </p:sp>
      <p:sp>
        <p:nvSpPr>
          <p:cNvPr id="7" name="Isosceles Triangle 6"/>
          <p:cNvSpPr/>
          <p:nvPr/>
        </p:nvSpPr>
        <p:spPr>
          <a:xfrm rot="5400000">
            <a:off x="1501975" y="2168725"/>
            <a:ext cx="161925" cy="122635"/>
          </a:xfrm>
          <a:prstGeom prst="triangle">
            <a:avLst/>
          </a:prstGeom>
          <a:solidFill>
            <a:schemeClr val="accent3"/>
          </a:solidFill>
        </p:spPr>
        <p:txBody>
          <a:bodyPr anchor="ctr"/>
          <a:lstStyle/>
          <a:p>
            <a:pPr algn="ctr" eaLnBrk="1" hangingPunct="1">
              <a:defRPr/>
            </a:pPr>
            <a:endParaRPr lang="en-IN" sz="1050" dirty="0" err="1">
              <a:solidFill>
                <a:schemeClr val="bg1"/>
              </a:solidFill>
            </a:endParaRPr>
          </a:p>
        </p:txBody>
      </p:sp>
    </p:spTree>
    <p:extLst>
      <p:ext uri="{BB962C8B-B14F-4D97-AF65-F5344CB8AC3E}">
        <p14:creationId xmlns:p14="http://schemas.microsoft.com/office/powerpoint/2010/main" val="268405143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1" y="1063229"/>
            <a:ext cx="5151835" cy="857250"/>
          </a:xfrm>
        </p:spPr>
        <p:txBody>
          <a:bodyPr>
            <a:normAutofit fontScale="90000"/>
          </a:bodyPr>
          <a:lstStyle/>
          <a:p>
            <a:pPr>
              <a:defRPr/>
            </a:pPr>
            <a:r>
              <a:rPr lang="en-GB" dirty="0"/>
              <a:t>ProQuest </a:t>
            </a:r>
            <a:r>
              <a:rPr lang="ru-RU" dirty="0"/>
              <a:t>диссертации по тематике</a:t>
            </a:r>
            <a:endParaRPr lang="en-US" dirty="0"/>
          </a:p>
        </p:txBody>
      </p:sp>
      <p:pic>
        <p:nvPicPr>
          <p:cNvPr id="8806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814514"/>
            <a:ext cx="5935266" cy="373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320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1" y="293674"/>
            <a:ext cx="8292662" cy="1508541"/>
          </a:xfrm>
        </p:spPr>
        <p:txBody>
          <a:bodyPr>
            <a:noAutofit/>
          </a:bodyPr>
          <a:lstStyle/>
          <a:p>
            <a:pPr algn="ctr"/>
            <a:r>
              <a:rPr lang="ru-RU" altLang="en-US" b="1" dirty="0"/>
              <a:t>Максимально эффективный поиск</a:t>
            </a:r>
            <a:r>
              <a:rPr lang="en-GB" altLang="en-US" b="1" dirty="0"/>
              <a:t/>
            </a:r>
            <a:br>
              <a:rPr lang="en-GB" altLang="en-US" b="1" dirty="0"/>
            </a:br>
            <a:r>
              <a:rPr lang="en-GB" altLang="en-US" b="1" dirty="0"/>
              <a:t/>
            </a:r>
            <a:br>
              <a:rPr lang="en-GB" altLang="en-US" b="1" dirty="0"/>
            </a:br>
            <a:r>
              <a:rPr lang="en-GB" b="1" u="sng" dirty="0">
                <a:solidFill>
                  <a:schemeClr val="accent4">
                    <a:lumMod val="75000"/>
                  </a:schemeClr>
                </a:solidFill>
              </a:rPr>
              <a:t>https//:search.proquest.com</a:t>
            </a:r>
            <a:endParaRPr lang="en-GB" altLang="en-US" b="1" dirty="0"/>
          </a:p>
        </p:txBody>
      </p:sp>
      <p:sp>
        <p:nvSpPr>
          <p:cNvPr id="128003" name="Content Placeholder 2"/>
          <p:cNvSpPr>
            <a:spLocks noGrp="1"/>
          </p:cNvSpPr>
          <p:nvPr>
            <p:ph idx="1"/>
          </p:nvPr>
        </p:nvSpPr>
        <p:spPr>
          <a:xfrm>
            <a:off x="614855" y="2159876"/>
            <a:ext cx="7677807" cy="2822027"/>
          </a:xfrm>
        </p:spPr>
        <p:txBody>
          <a:bodyPr/>
          <a:lstStyle/>
          <a:p>
            <a:pPr eaLnBrk="1" hangingPunct="1">
              <a:defRPr/>
            </a:pPr>
            <a:r>
              <a:rPr lang="ru-RU" altLang="en-US" sz="2800" dirty="0"/>
              <a:t>Единая поисковая строка</a:t>
            </a:r>
          </a:p>
          <a:p>
            <a:pPr eaLnBrk="1" hangingPunct="1">
              <a:defRPr/>
            </a:pPr>
            <a:r>
              <a:rPr lang="ru-RU" altLang="en-US" sz="2800" dirty="0"/>
              <a:t>Русскоязычный интерфейс</a:t>
            </a:r>
          </a:p>
          <a:p>
            <a:pPr eaLnBrk="1" hangingPunct="1">
              <a:defRPr/>
            </a:pPr>
            <a:r>
              <a:rPr lang="ru-RU" altLang="en-US" sz="2800" dirty="0" err="1"/>
              <a:t>Многофассетная</a:t>
            </a:r>
            <a:r>
              <a:rPr lang="ru-RU" altLang="en-US" sz="2800" dirty="0"/>
              <a:t> навигация</a:t>
            </a:r>
          </a:p>
          <a:p>
            <a:pPr eaLnBrk="1" hangingPunct="1">
              <a:defRPr/>
            </a:pPr>
            <a:r>
              <a:rPr lang="ru-RU" altLang="en-US" sz="2800" dirty="0"/>
              <a:t>Функция </a:t>
            </a:r>
            <a:r>
              <a:rPr lang="ru-RU" altLang="en-US" sz="2800" dirty="0" err="1"/>
              <a:t>автозаполнения</a:t>
            </a:r>
            <a:r>
              <a:rPr lang="ru-RU" altLang="en-US" sz="2800" dirty="0"/>
              <a:t> и </a:t>
            </a:r>
            <a:r>
              <a:rPr lang="ru-RU" altLang="en-US" sz="2800" dirty="0" err="1"/>
              <a:t>автокоррекции</a:t>
            </a:r>
            <a:endParaRPr lang="ru-RU" altLang="en-US" sz="2800" dirty="0"/>
          </a:p>
          <a:p>
            <a:pPr eaLnBrk="1" hangingPunct="1">
              <a:defRPr/>
            </a:pPr>
            <a:r>
              <a:rPr lang="ru-RU" altLang="en-US" sz="2800" dirty="0"/>
              <a:t>Специфические критерии поиска </a:t>
            </a:r>
            <a:endParaRPr lang="en-GB" altLang="en-US" sz="2800" b="1" dirty="0">
              <a:solidFill>
                <a:srgbClr val="C00000"/>
              </a:solidFill>
            </a:endParaRPr>
          </a:p>
        </p:txBody>
      </p:sp>
      <p:sp>
        <p:nvSpPr>
          <p:cNvPr id="173060" name="Slide Number Placeholder 3"/>
          <p:cNvSpPr>
            <a:spLocks noGrp="1"/>
          </p:cNvSpPr>
          <p:nvPr>
            <p:ph type="sldNum" sz="quarter" idx="12"/>
          </p:nvPr>
        </p:nvSpPr>
        <p:spPr bwMode="auto">
          <a:xfrm>
            <a:off x="2903935" y="5801917"/>
            <a:ext cx="3340894" cy="1916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lvl1pPr eaLnBrk="0" hangingPunct="0">
              <a:spcBef>
                <a:spcPct val="20000"/>
              </a:spcBef>
              <a:buFont typeface="Arial" pitchFamily="34" charset="0"/>
              <a:buChar char="•"/>
              <a:defRPr sz="1800">
                <a:solidFill>
                  <a:schemeClr val="tx1"/>
                </a:solidFill>
                <a:latin typeface="Arial" pitchFamily="34" charset="0"/>
              </a:defRPr>
            </a:lvl1pPr>
            <a:lvl2pPr marL="557213" indent="-214313" eaLnBrk="0" hangingPunct="0">
              <a:spcBef>
                <a:spcPct val="20000"/>
              </a:spcBef>
              <a:buFont typeface="Arial" pitchFamily="34" charset="0"/>
              <a:buChar char="–"/>
              <a:defRPr sz="1500">
                <a:solidFill>
                  <a:schemeClr val="tx1"/>
                </a:solidFill>
                <a:latin typeface="Arial" pitchFamily="34" charset="0"/>
              </a:defRPr>
            </a:lvl2pPr>
            <a:lvl3pPr marL="857250" indent="-171450" eaLnBrk="0" hangingPunct="0">
              <a:spcBef>
                <a:spcPct val="20000"/>
              </a:spcBef>
              <a:buFont typeface="Arial" pitchFamily="34" charset="0"/>
              <a:buChar char="•"/>
              <a:defRPr>
                <a:solidFill>
                  <a:schemeClr val="tx1"/>
                </a:solidFill>
                <a:latin typeface="Arial" pitchFamily="34" charset="0"/>
              </a:defRPr>
            </a:lvl3pPr>
            <a:lvl4pPr marL="1200150" indent="-171450" eaLnBrk="0" hangingPunct="0">
              <a:spcBef>
                <a:spcPct val="20000"/>
              </a:spcBef>
              <a:buFont typeface="Arial" pitchFamily="34" charset="0"/>
              <a:buChar char="–"/>
              <a:defRPr sz="1200">
                <a:solidFill>
                  <a:schemeClr val="tx1"/>
                </a:solidFill>
                <a:latin typeface="Arial" pitchFamily="34" charset="0"/>
              </a:defRPr>
            </a:lvl4pPr>
            <a:lvl5pPr marL="1543050" indent="-171450" eaLnBrk="0" hangingPunct="0">
              <a:spcBef>
                <a:spcPct val="20000"/>
              </a:spcBef>
              <a:buFont typeface="Arial" pitchFamily="34" charset="0"/>
              <a:buChar char="»"/>
              <a:defRPr sz="1050">
                <a:solidFill>
                  <a:schemeClr val="tx1"/>
                </a:solidFill>
                <a:latin typeface="Arial" pitchFamily="34" charset="0"/>
              </a:defRPr>
            </a:lvl5pPr>
            <a:lvl6pPr marL="1885950" indent="-171450" defTabSz="342900" eaLnBrk="0" fontAlgn="base" hangingPunct="0">
              <a:spcBef>
                <a:spcPct val="20000"/>
              </a:spcBef>
              <a:spcAft>
                <a:spcPct val="0"/>
              </a:spcAft>
              <a:buFont typeface="Arial" pitchFamily="34" charset="0"/>
              <a:buChar char="»"/>
              <a:defRPr sz="1050">
                <a:solidFill>
                  <a:schemeClr val="tx1"/>
                </a:solidFill>
                <a:latin typeface="Arial" pitchFamily="34" charset="0"/>
              </a:defRPr>
            </a:lvl6pPr>
            <a:lvl7pPr marL="2228850" indent="-171450" defTabSz="342900" eaLnBrk="0" fontAlgn="base" hangingPunct="0">
              <a:spcBef>
                <a:spcPct val="20000"/>
              </a:spcBef>
              <a:spcAft>
                <a:spcPct val="0"/>
              </a:spcAft>
              <a:buFont typeface="Arial" pitchFamily="34" charset="0"/>
              <a:buChar char="»"/>
              <a:defRPr sz="1050">
                <a:solidFill>
                  <a:schemeClr val="tx1"/>
                </a:solidFill>
                <a:latin typeface="Arial" pitchFamily="34" charset="0"/>
              </a:defRPr>
            </a:lvl7pPr>
            <a:lvl8pPr marL="2571750" indent="-171450" defTabSz="342900" eaLnBrk="0" fontAlgn="base" hangingPunct="0">
              <a:spcBef>
                <a:spcPct val="20000"/>
              </a:spcBef>
              <a:spcAft>
                <a:spcPct val="0"/>
              </a:spcAft>
              <a:buFont typeface="Arial" pitchFamily="34" charset="0"/>
              <a:buChar char="»"/>
              <a:defRPr sz="1050">
                <a:solidFill>
                  <a:schemeClr val="tx1"/>
                </a:solidFill>
                <a:latin typeface="Arial" pitchFamily="34" charset="0"/>
              </a:defRPr>
            </a:lvl8pPr>
            <a:lvl9pPr marL="2914650" indent="-171450" defTabSz="342900" eaLnBrk="0" fontAlgn="base" hangingPunct="0">
              <a:spcBef>
                <a:spcPct val="20000"/>
              </a:spcBef>
              <a:spcAft>
                <a:spcPct val="0"/>
              </a:spcAft>
              <a:buFont typeface="Arial" pitchFamily="34" charset="0"/>
              <a:buChar char="»"/>
              <a:defRPr sz="1050">
                <a:solidFill>
                  <a:schemeClr val="tx1"/>
                </a:solidFill>
                <a:latin typeface="Arial" pitchFamily="34" charset="0"/>
              </a:defRPr>
            </a:lvl9pPr>
          </a:lstStyle>
          <a:p>
            <a:pPr algn="ctr" eaLnBrk="1" fontAlgn="base" hangingPunct="1">
              <a:spcBef>
                <a:spcPct val="0"/>
              </a:spcBef>
              <a:spcAft>
                <a:spcPct val="0"/>
              </a:spcAft>
              <a:buFontTx/>
              <a:buNone/>
            </a:pPr>
            <a:fld id="{8289F0B7-30D1-4991-894D-CFCEC35D99A4}" type="slidenum">
              <a:rPr lang="en-US" altLang="en-US" sz="675">
                <a:solidFill>
                  <a:srgbClr val="000000"/>
                </a:solidFill>
                <a:latin typeface="Calibri" pitchFamily="34" charset="0"/>
                <a:ea typeface="ＭＳ Ｐゴシック" pitchFamily="34" charset="-128"/>
                <a:cs typeface="Arial" pitchFamily="34" charset="0"/>
              </a:rPr>
              <a:pPr algn="ctr" eaLnBrk="1" fontAlgn="base" hangingPunct="1">
                <a:spcBef>
                  <a:spcPct val="0"/>
                </a:spcBef>
                <a:spcAft>
                  <a:spcPct val="0"/>
                </a:spcAft>
                <a:buFontTx/>
                <a:buNone/>
              </a:pPr>
              <a:t>17</a:t>
            </a:fld>
            <a:endParaRPr lang="en-US" altLang="en-US" sz="675">
              <a:solidFill>
                <a:srgbClr val="000000"/>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32596248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1"/>
          <p:cNvSpPr/>
          <p:nvPr/>
        </p:nvSpPr>
        <p:spPr bwMode="auto">
          <a:xfrm>
            <a:off x="1159669" y="873919"/>
            <a:ext cx="5725716" cy="594122"/>
          </a:xfrm>
          <a:prstGeom prst="rect">
            <a:avLst/>
          </a:prstGeom>
          <a:solidFill>
            <a:schemeClr val="lt1">
              <a:alpha val="45000"/>
            </a:schemeClr>
          </a:solidFill>
          <a:ln>
            <a:noFill/>
            <a:headEnd type="none" w="med" len="med"/>
            <a:tailEnd type="none" w="med" len="med"/>
          </a:ln>
          <a:effectLst>
            <a:outerShdw blurRad="50800" dist="50800" dir="5400000" algn="ctr" rotWithShape="0">
              <a:schemeClr val="bg1"/>
            </a:outerShdw>
          </a:effectLst>
        </p:spPr>
        <p:style>
          <a:lnRef idx="2">
            <a:schemeClr val="accent3"/>
          </a:lnRef>
          <a:fillRef idx="1">
            <a:schemeClr val="lt1"/>
          </a:fillRef>
          <a:effectRef idx="0">
            <a:schemeClr val="accent3"/>
          </a:effectRef>
          <a:fontRef idx="minor">
            <a:schemeClr val="dk1"/>
          </a:fontRef>
        </p:style>
        <p:txBody>
          <a:bodyPr/>
          <a:lstStyle/>
          <a:p>
            <a:pPr algn="ctr">
              <a:defRPr/>
            </a:pPr>
            <a:r>
              <a:rPr lang="ru-RU" sz="1500" b="1" dirty="0">
                <a:solidFill>
                  <a:schemeClr val="tx1"/>
                </a:solidFill>
              </a:rPr>
              <a:t>Стартовая страница.</a:t>
            </a:r>
            <a:r>
              <a:rPr lang="en-US" sz="1500" b="1" dirty="0">
                <a:solidFill>
                  <a:schemeClr val="tx1"/>
                </a:solidFill>
              </a:rPr>
              <a:t/>
            </a:r>
            <a:br>
              <a:rPr lang="en-US" sz="1500" b="1" dirty="0">
                <a:solidFill>
                  <a:schemeClr val="tx1"/>
                </a:solidFill>
              </a:rPr>
            </a:br>
            <a:r>
              <a:rPr lang="ru-RU" sz="1500" b="1" dirty="0">
                <a:solidFill>
                  <a:schemeClr val="tx1"/>
                </a:solidFill>
              </a:rPr>
              <a:t>Выбор языка интерфейса.</a:t>
            </a:r>
            <a:endParaRPr lang="en-US" sz="1500" b="1" dirty="0">
              <a:solidFill>
                <a:schemeClr val="tx1"/>
              </a:solidFill>
            </a:endParaRPr>
          </a:p>
        </p:txBody>
      </p:sp>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694" y="1601392"/>
            <a:ext cx="6343650" cy="427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5099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85900" y="1063228"/>
            <a:ext cx="6172200" cy="319088"/>
          </a:xfrm>
          <a:prstGeom prst="rect">
            <a:avLst/>
          </a:prstGeom>
        </p:spPr>
        <p:txBody>
          <a:bodyPr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300" dirty="0" err="1"/>
              <a:t>Многофасетная</a:t>
            </a:r>
            <a:r>
              <a:rPr lang="ru-RU" sz="3300" dirty="0"/>
              <a:t> навигация</a:t>
            </a:r>
            <a:endParaRPr lang="en-US" sz="3300" dirty="0"/>
          </a:p>
        </p:txBody>
      </p:sp>
      <p:pic>
        <p:nvPicPr>
          <p:cNvPr id="98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397" y="1682353"/>
            <a:ext cx="6652022" cy="399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871664" y="3050382"/>
            <a:ext cx="1079897" cy="21669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925242" y="2402682"/>
            <a:ext cx="702469" cy="1619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3399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3">
            <a:extLst>
              <a:ext uri="{28A0092B-C50C-407E-A947-70E740481C1C}">
                <a14:useLocalDpi xmlns:a14="http://schemas.microsoft.com/office/drawing/2010/main" val="0"/>
              </a:ext>
            </a:extLst>
          </a:blip>
          <a:srcRect l="3310" t="14182" r="4933" b="6966"/>
          <a:stretch>
            <a:fillRect/>
          </a:stretch>
        </p:blipFill>
        <p:spPr bwMode="auto">
          <a:xfrm>
            <a:off x="-12700" y="982663"/>
            <a:ext cx="9156700" cy="5865812"/>
          </a:xfrm>
          <a:prstGeom prst="rect">
            <a:avLst/>
          </a:prstGeom>
          <a:noFill/>
          <a:ln>
            <a:noFill/>
          </a:ln>
          <a:effectLst>
            <a:outerShdw dist="38099" dir="2700000" algn="ctr" rotWithShape="0">
              <a:schemeClr val="bg2">
                <a:alpha val="3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 name="Rectangle 1"/>
          <p:cNvSpPr/>
          <p:nvPr/>
        </p:nvSpPr>
        <p:spPr>
          <a:xfrm>
            <a:off x="0" y="4538663"/>
            <a:ext cx="8491538" cy="2309812"/>
          </a:xfrm>
          <a:prstGeom prst="rect">
            <a:avLst/>
          </a:prstGeom>
          <a:solidFill>
            <a:schemeClr val="bg1">
              <a:alpha val="5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9940" name="Slide Number Placeholder 3"/>
          <p:cNvSpPr>
            <a:spLocks noGrp="1"/>
          </p:cNvSpPr>
          <p:nvPr>
            <p:ph type="sldNum" sz="quarter" idx="4294967295"/>
          </p:nvPr>
        </p:nvSpPr>
        <p:spPr bwMode="auto">
          <a:xfrm>
            <a:off x="2347913" y="6686550"/>
            <a:ext cx="4454525" cy="161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fld id="{46FB3B3B-CD9A-496A-8EA5-2893E72349C4}" type="slidenum">
              <a:rPr lang="en-US" altLang="en-US" sz="800">
                <a:solidFill>
                  <a:schemeClr val="bg1"/>
                </a:solidFill>
              </a:rPr>
              <a:pPr algn="ctr">
                <a:spcBef>
                  <a:spcPct val="0"/>
                </a:spcBef>
                <a:buFontTx/>
                <a:buNone/>
              </a:pPr>
              <a:t>2</a:t>
            </a:fld>
            <a:endParaRPr lang="en-US" altLang="en-US" sz="800">
              <a:solidFill>
                <a:schemeClr val="bg1"/>
              </a:solidFill>
            </a:endParaRPr>
          </a:p>
        </p:txBody>
      </p:sp>
      <p:sp>
        <p:nvSpPr>
          <p:cNvPr id="39941" name="Title 2"/>
          <p:cNvSpPr>
            <a:spLocks noGrp="1"/>
          </p:cNvSpPr>
          <p:nvPr>
            <p:ph type="title"/>
          </p:nvPr>
        </p:nvSpPr>
        <p:spPr>
          <a:xfrm>
            <a:off x="457200" y="0"/>
            <a:ext cx="8034338" cy="852488"/>
          </a:xfrm>
        </p:spPr>
        <p:txBody>
          <a:bodyPr/>
          <a:lstStyle/>
          <a:p>
            <a:pPr eaLnBrk="1" hangingPunct="1"/>
            <a:r>
              <a:rPr lang="en-GB" altLang="en-US">
                <a:latin typeface="Arial" pitchFamily="34" charset="0"/>
                <a:ea typeface="ＭＳ Ｐゴシック" pitchFamily="34" charset="-128"/>
                <a:cs typeface="Arial" pitchFamily="34" charset="0"/>
              </a:rPr>
              <a:t>77-</a:t>
            </a:r>
            <a:r>
              <a:rPr lang="ru-RU" altLang="en-US">
                <a:latin typeface="Arial" pitchFamily="34" charset="0"/>
                <a:ea typeface="ＭＳ Ｐゴシック" pitchFamily="34" charset="-128"/>
                <a:cs typeface="Arial" pitchFamily="34" charset="0"/>
              </a:rPr>
              <a:t>летний опыт</a:t>
            </a:r>
            <a:endParaRPr lang="en-GB" altLang="en-US">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68013741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3335" y="2943226"/>
            <a:ext cx="971550" cy="161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1913336" y="2294336"/>
            <a:ext cx="390525" cy="1631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1763317" y="3752852"/>
            <a:ext cx="1296590" cy="107989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0357" name="Title 1"/>
          <p:cNvSpPr txBox="1">
            <a:spLocks/>
          </p:cNvSpPr>
          <p:nvPr/>
        </p:nvSpPr>
        <p:spPr bwMode="auto">
          <a:xfrm>
            <a:off x="1485900" y="550070"/>
            <a:ext cx="6172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None/>
            </a:pPr>
            <a:r>
              <a:rPr lang="ru-RU" altLang="en-US" sz="3600" b="1" dirty="0">
                <a:solidFill>
                  <a:srgbClr val="C00000"/>
                </a:solidFill>
              </a:rPr>
              <a:t>Простой поиск</a:t>
            </a:r>
            <a:endParaRPr lang="en-US" altLang="en-US" sz="3600" b="1" dirty="0">
              <a:solidFill>
                <a:srgbClr val="C00000"/>
              </a:solidFill>
            </a:endParaRPr>
          </a:p>
        </p:txBody>
      </p:sp>
      <p:pic>
        <p:nvPicPr>
          <p:cNvPr id="1003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245" y="1612107"/>
            <a:ext cx="6767513" cy="428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972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1143000" y="5372100"/>
            <a:ext cx="6858000" cy="685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en-US" sz="1800">
              <a:solidFill>
                <a:srgbClr val="333333"/>
              </a:solidFill>
            </a:endParaRPr>
          </a:p>
        </p:txBody>
      </p:sp>
      <p:sp>
        <p:nvSpPr>
          <p:cNvPr id="9" name="Title 1"/>
          <p:cNvSpPr txBox="1">
            <a:spLocks/>
          </p:cNvSpPr>
          <p:nvPr/>
        </p:nvSpPr>
        <p:spPr>
          <a:xfrm>
            <a:off x="1375541" y="464137"/>
            <a:ext cx="6172200" cy="875931"/>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300" b="1" dirty="0">
                <a:solidFill>
                  <a:srgbClr val="C00000"/>
                </a:solidFill>
              </a:rPr>
              <a:t>Опции расширенного поиска </a:t>
            </a:r>
            <a:endParaRPr lang="en-US" sz="3300" b="1" dirty="0">
              <a:solidFill>
                <a:srgbClr val="C00000"/>
              </a:solidFill>
            </a:endParaRPr>
          </a:p>
        </p:txBody>
      </p:sp>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526383"/>
            <a:ext cx="6800850" cy="447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69578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1143000" y="5372100"/>
            <a:ext cx="6858000" cy="685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en-US" sz="1800">
              <a:solidFill>
                <a:srgbClr val="333333"/>
              </a:solidFill>
            </a:endParaRPr>
          </a:p>
        </p:txBody>
      </p:sp>
      <p:sp>
        <p:nvSpPr>
          <p:cNvPr id="9" name="Title 1"/>
          <p:cNvSpPr txBox="1">
            <a:spLocks/>
          </p:cNvSpPr>
          <p:nvPr/>
        </p:nvSpPr>
        <p:spPr>
          <a:xfrm>
            <a:off x="1485900" y="378372"/>
            <a:ext cx="6172200" cy="1003944"/>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300" b="1" dirty="0">
                <a:solidFill>
                  <a:srgbClr val="C00000"/>
                </a:solidFill>
              </a:rPr>
              <a:t>Предметный каталог</a:t>
            </a:r>
            <a:endParaRPr lang="en-US" sz="3300" b="1" dirty="0">
              <a:solidFill>
                <a:srgbClr val="C00000"/>
              </a:solidFill>
            </a:endParaRPr>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654969"/>
            <a:ext cx="6382942" cy="43040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0452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ChangeArrowheads="1"/>
          </p:cNvSpPr>
          <p:nvPr/>
        </p:nvSpPr>
        <p:spPr bwMode="auto">
          <a:xfrm>
            <a:off x="1143000" y="5372100"/>
            <a:ext cx="6858000" cy="685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en-US" sz="1800">
              <a:solidFill>
                <a:srgbClr val="333333"/>
              </a:solidFill>
            </a:endParaRPr>
          </a:p>
        </p:txBody>
      </p:sp>
      <p:sp>
        <p:nvSpPr>
          <p:cNvPr id="9" name="Title 1"/>
          <p:cNvSpPr txBox="1">
            <a:spLocks/>
          </p:cNvSpPr>
          <p:nvPr/>
        </p:nvSpPr>
        <p:spPr>
          <a:xfrm>
            <a:off x="1485900" y="567559"/>
            <a:ext cx="6172200" cy="81475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300" dirty="0">
                <a:solidFill>
                  <a:srgbClr val="C00000"/>
                </a:solidFill>
              </a:rPr>
              <a:t>Список диссертаций по теме </a:t>
            </a:r>
            <a:endParaRPr lang="en-US" sz="3300" dirty="0">
              <a:solidFill>
                <a:srgbClr val="C00000"/>
              </a:solidFill>
            </a:endParaRPr>
          </a:p>
        </p:txBody>
      </p:sp>
      <p:pic>
        <p:nvPicPr>
          <p:cNvPr id="1085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602583"/>
            <a:ext cx="6897291" cy="43981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1"/>
          <p:cNvSpPr/>
          <p:nvPr/>
        </p:nvSpPr>
        <p:spPr>
          <a:xfrm>
            <a:off x="1485900" y="2013348"/>
            <a:ext cx="2163366" cy="4512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latin typeface="Roboto Regular"/>
              <a:cs typeface="Roboto Regular"/>
            </a:endParaRPr>
          </a:p>
        </p:txBody>
      </p:sp>
    </p:spTree>
    <p:extLst>
      <p:ext uri="{BB962C8B-B14F-4D97-AF65-F5344CB8AC3E}">
        <p14:creationId xmlns:p14="http://schemas.microsoft.com/office/powerpoint/2010/main" val="20437026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ChangeArrowheads="1"/>
          </p:cNvSpPr>
          <p:nvPr/>
        </p:nvSpPr>
        <p:spPr bwMode="auto">
          <a:xfrm>
            <a:off x="1143000" y="5372100"/>
            <a:ext cx="6858000" cy="685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en-US" sz="1800">
              <a:solidFill>
                <a:srgbClr val="333333"/>
              </a:solidFill>
            </a:endParaRPr>
          </a:p>
        </p:txBody>
      </p:sp>
      <p:sp>
        <p:nvSpPr>
          <p:cNvPr id="9" name="Title 1"/>
          <p:cNvSpPr txBox="1">
            <a:spLocks/>
          </p:cNvSpPr>
          <p:nvPr/>
        </p:nvSpPr>
        <p:spPr>
          <a:xfrm>
            <a:off x="1280948" y="331076"/>
            <a:ext cx="6172200" cy="57558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b="1" dirty="0">
                <a:solidFill>
                  <a:srgbClr val="C00000"/>
                </a:solidFill>
              </a:rPr>
              <a:t>Указатель по странам</a:t>
            </a:r>
            <a:endParaRPr lang="en-US" sz="2800" b="1" dirty="0">
              <a:solidFill>
                <a:srgbClr val="C00000"/>
              </a:solidFill>
            </a:endParaRPr>
          </a:p>
        </p:txBody>
      </p:sp>
      <p:pic>
        <p:nvPicPr>
          <p:cNvPr id="1105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566864"/>
            <a:ext cx="6343650" cy="43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485900" y="2368154"/>
            <a:ext cx="2163366" cy="809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latin typeface="Roboto Regular"/>
              <a:cs typeface="Roboto Regular"/>
            </a:endParaRPr>
          </a:p>
        </p:txBody>
      </p:sp>
    </p:spTree>
    <p:extLst>
      <p:ext uri="{BB962C8B-B14F-4D97-AF65-F5344CB8AC3E}">
        <p14:creationId xmlns:p14="http://schemas.microsoft.com/office/powerpoint/2010/main" val="113099532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Text Box 7"/>
          <p:cNvSpPr txBox="1">
            <a:spLocks noChangeArrowheads="1"/>
          </p:cNvSpPr>
          <p:nvPr/>
        </p:nvSpPr>
        <p:spPr bwMode="auto">
          <a:xfrm>
            <a:off x="1200150" y="5772152"/>
            <a:ext cx="1428750"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en-US" sz="1350">
              <a:solidFill>
                <a:srgbClr val="000000"/>
              </a:solidFill>
            </a:endParaRPr>
          </a:p>
        </p:txBody>
      </p:sp>
      <p:sp>
        <p:nvSpPr>
          <p:cNvPr id="112643" name="Text Box 2"/>
          <p:cNvSpPr txBox="1">
            <a:spLocks noChangeArrowheads="1"/>
          </p:cNvSpPr>
          <p:nvPr/>
        </p:nvSpPr>
        <p:spPr bwMode="auto">
          <a:xfrm>
            <a:off x="427639" y="328818"/>
            <a:ext cx="7306539" cy="66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nchor="ctr"/>
          <a:lstStyle>
            <a:lvl1pPr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r>
              <a:rPr lang="ru-RU" altLang="en-US" sz="2800" b="1" dirty="0">
                <a:solidFill>
                  <a:srgbClr val="C00000"/>
                </a:solidFill>
                <a:ea typeface="Arial Unicode MS" panose="020B0604020202020204" pitchFamily="34" charset="-128"/>
                <a:cs typeface="Arial Unicode MS" panose="020B0604020202020204" pitchFamily="34" charset="-128"/>
              </a:rPr>
              <a:t>Перевод аннотации на русский язык</a:t>
            </a:r>
          </a:p>
        </p:txBody>
      </p:sp>
      <p:sp>
        <p:nvSpPr>
          <p:cNvPr id="2" name="Rounded Rectangle 1"/>
          <p:cNvSpPr/>
          <p:nvPr/>
        </p:nvSpPr>
        <p:spPr>
          <a:xfrm>
            <a:off x="1914525" y="3158730"/>
            <a:ext cx="2819400" cy="7024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flipV="1">
            <a:off x="1763317" y="3571875"/>
            <a:ext cx="648890" cy="117276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126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631157"/>
            <a:ext cx="6859191" cy="436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189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txBox="1">
            <a:spLocks/>
          </p:cNvSpPr>
          <p:nvPr/>
        </p:nvSpPr>
        <p:spPr bwMode="auto">
          <a:xfrm>
            <a:off x="1485900" y="1063228"/>
            <a:ext cx="6172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None/>
            </a:pPr>
            <a:r>
              <a:rPr lang="ru-RU" altLang="en-US" sz="2100" b="1">
                <a:solidFill>
                  <a:srgbClr val="C00000"/>
                </a:solidFill>
              </a:rPr>
              <a:t>Инструмент для заимствования библиографического описания </a:t>
            </a:r>
            <a:endParaRPr lang="en-US" altLang="en-US" sz="2100" b="1">
              <a:solidFill>
                <a:srgbClr val="C00000"/>
              </a:solidFill>
            </a:endParaRP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65686"/>
            <a:ext cx="6858000" cy="433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83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txBox="1">
            <a:spLocks/>
          </p:cNvSpPr>
          <p:nvPr/>
        </p:nvSpPr>
        <p:spPr bwMode="auto">
          <a:xfrm>
            <a:off x="1485900" y="1063228"/>
            <a:ext cx="61722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85800">
              <a:spcBef>
                <a:spcPct val="0"/>
              </a:spcBef>
              <a:buNone/>
            </a:pPr>
            <a:r>
              <a:rPr lang="ru-RU" altLang="en-US" sz="2100" b="1">
                <a:solidFill>
                  <a:srgbClr val="C00000"/>
                </a:solidFill>
              </a:rPr>
              <a:t>Информация о цитировании</a:t>
            </a:r>
            <a:endParaRPr lang="en-US" altLang="en-US" sz="2100" b="1">
              <a:solidFill>
                <a:srgbClr val="C00000"/>
              </a:solidFill>
            </a:endParaRPr>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581" y="1587104"/>
            <a:ext cx="59388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845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E8A85DB0-573B-4503-A9D8-CCC31DF8EA2C}"/>
              </a:ext>
            </a:extLst>
          </p:cNvPr>
          <p:cNvSpPr>
            <a:spLocks noGrp="1"/>
          </p:cNvSpPr>
          <p:nvPr>
            <p:ph type="title"/>
          </p:nvPr>
        </p:nvSpPr>
        <p:spPr>
          <a:xfrm>
            <a:off x="288925" y="15875"/>
            <a:ext cx="7658100" cy="1277938"/>
          </a:xfrm>
        </p:spPr>
        <p:txBody>
          <a:bodyPr/>
          <a:lstStyle/>
          <a:p>
            <a:r>
              <a:rPr lang="ru-RU" altLang="en-US" sz="3200">
                <a:latin typeface="Arial" panose="020B0604020202020204" pitchFamily="34" charset="0"/>
                <a:ea typeface="ＭＳ Ｐゴシック" panose="020B0600070205080204" pitchFamily="34" charset="-128"/>
                <a:cs typeface="Arial" panose="020B0604020202020204" pitchFamily="34" charset="0"/>
              </a:rPr>
              <a:t>Портал вспомогательных материалов</a:t>
            </a:r>
            <a:br>
              <a:rPr lang="ru-RU" altLang="en-US" sz="3200">
                <a:latin typeface="Arial" panose="020B0604020202020204" pitchFamily="34" charset="0"/>
                <a:ea typeface="ＭＳ Ｐゴシック" panose="020B0600070205080204" pitchFamily="34" charset="-128"/>
                <a:cs typeface="Arial" panose="020B0604020202020204" pitchFamily="34" charset="0"/>
              </a:rPr>
            </a:br>
            <a:r>
              <a:rPr lang="en-US" altLang="en-US" sz="3200">
                <a:latin typeface="Arial" panose="020B0604020202020204" pitchFamily="34" charset="0"/>
                <a:ea typeface="ＭＳ Ｐゴシック" panose="020B0600070205080204" pitchFamily="34" charset="-128"/>
                <a:cs typeface="Arial" panose="020B0604020202020204" pitchFamily="34" charset="0"/>
                <a:hlinkClick r:id="rId3"/>
              </a:rPr>
              <a:t>http://proquest.libguides.com/pqdtrussia</a:t>
            </a:r>
            <a:endParaRPr lang="en-IN" altLang="en-US" sz="3200">
              <a:latin typeface="Arial" panose="020B0604020202020204" pitchFamily="34" charset="0"/>
              <a:ea typeface="ＭＳ Ｐゴシック" panose="020B0600070205080204" pitchFamily="34" charset="-128"/>
              <a:cs typeface="Arial" panose="020B0604020202020204" pitchFamily="34" charset="0"/>
            </a:endParaRPr>
          </a:p>
        </p:txBody>
      </p:sp>
      <p:pic>
        <p:nvPicPr>
          <p:cNvPr id="81923" name="Picture 3">
            <a:extLst>
              <a:ext uri="{FF2B5EF4-FFF2-40B4-BE49-F238E27FC236}">
                <a16:creationId xmlns:a16="http://schemas.microsoft.com/office/drawing/2014/main" id="{A27BD41D-9B0B-4F33-9EFC-797A39274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1524000"/>
            <a:ext cx="8551862" cy="509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a:extLst>
              <a:ext uri="{FF2B5EF4-FFF2-40B4-BE49-F238E27FC236}">
                <a16:creationId xmlns:a16="http://schemas.microsoft.com/office/drawing/2014/main" id="{F9149384-3DA2-40D8-9744-EB5B1A0C7CF1}"/>
              </a:ext>
            </a:extLst>
          </p:cNvPr>
          <p:cNvSpPr/>
          <p:nvPr/>
        </p:nvSpPr>
        <p:spPr>
          <a:xfrm>
            <a:off x="190500" y="5011738"/>
            <a:ext cx="1617663" cy="28257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latin typeface="Roboto Regular"/>
              <a:cs typeface="Roboto Regular"/>
            </a:endParaRPr>
          </a:p>
        </p:txBody>
      </p:sp>
    </p:spTree>
    <p:extLst>
      <p:ext uri="{BB962C8B-B14F-4D97-AF65-F5344CB8AC3E}">
        <p14:creationId xmlns:p14="http://schemas.microsoft.com/office/powerpoint/2010/main" val="375366505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AD2ACC4-05E1-4EE3-A7C3-71F6AD2F28A9}"/>
              </a:ext>
            </a:extLst>
          </p:cNvPr>
          <p:cNvSpPr>
            <a:spLocks noGrp="1"/>
          </p:cNvSpPr>
          <p:nvPr>
            <p:ph type="title"/>
          </p:nvPr>
        </p:nvSpPr>
        <p:spPr>
          <a:xfrm>
            <a:off x="288925" y="133350"/>
            <a:ext cx="7658100" cy="728663"/>
          </a:xfrm>
        </p:spPr>
        <p:txBody>
          <a:bodyPr/>
          <a:lstStyle/>
          <a:p>
            <a:r>
              <a:rPr lang="ru-RU" altLang="en-US">
                <a:latin typeface="Arial" panose="020B0604020202020204" pitchFamily="34" charset="0"/>
                <a:ea typeface="ＭＳ Ｐゴシック" panose="020B0600070205080204" pitchFamily="34" charset="-128"/>
                <a:cs typeface="Arial" panose="020B0604020202020204" pitchFamily="34" charset="0"/>
              </a:rPr>
              <a:t>Пошаговая инструкция</a:t>
            </a:r>
            <a:endParaRPr lang="en-IN"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ounded Rectangle 2">
            <a:extLst>
              <a:ext uri="{FF2B5EF4-FFF2-40B4-BE49-F238E27FC236}">
                <a16:creationId xmlns:a16="http://schemas.microsoft.com/office/drawing/2014/main" id="{EAC28C90-A4D7-4FB1-8A1B-0AB0997DAA96}"/>
              </a:ext>
            </a:extLst>
          </p:cNvPr>
          <p:cNvSpPr/>
          <p:nvPr/>
        </p:nvSpPr>
        <p:spPr>
          <a:xfrm>
            <a:off x="190500" y="5011738"/>
            <a:ext cx="1617663" cy="282575"/>
          </a:xfrm>
          <a:prstGeom prst="round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latin typeface="Roboto Regular"/>
              <a:cs typeface="Roboto Regular"/>
            </a:endParaRPr>
          </a:p>
        </p:txBody>
      </p:sp>
      <p:pic>
        <p:nvPicPr>
          <p:cNvPr id="83972" name="Picture 2">
            <a:extLst>
              <a:ext uri="{FF2B5EF4-FFF2-40B4-BE49-F238E27FC236}">
                <a16:creationId xmlns:a16="http://schemas.microsoft.com/office/drawing/2014/main" id="{43F06D5B-E79F-4F61-BD2A-89BF8C55D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293813"/>
            <a:ext cx="8239125" cy="504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10038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932180" y="4602480"/>
            <a:ext cx="7391400" cy="2240280"/>
          </a:xfrm>
        </p:spPr>
        <p:txBody>
          <a:bodyPr/>
          <a:lstStyle/>
          <a:p>
            <a:pPr eaLnBrk="1" hangingPunct="1">
              <a:lnSpc>
                <a:spcPct val="90000"/>
              </a:lnSpc>
              <a:buClr>
                <a:srgbClr val="FF3300"/>
              </a:buClr>
              <a:buFont typeface="Wingdings" pitchFamily="2" charset="2"/>
              <a:buChar char="q"/>
            </a:pPr>
            <a:r>
              <a:rPr lang="ru-RU" altLang="en-US" sz="2800" dirty="0">
                <a:solidFill>
                  <a:srgbClr val="5A5B5E"/>
                </a:solidFill>
                <a:latin typeface="Arial" pitchFamily="34" charset="0"/>
                <a:ea typeface="ＭＳ Ｐゴシック" pitchFamily="34" charset="-128"/>
                <a:cs typeface="Arial" pitchFamily="34" charset="0"/>
              </a:rPr>
              <a:t>Американская компания. Штаб-квартира в США</a:t>
            </a:r>
            <a:r>
              <a:rPr lang="en-US" altLang="en-US" sz="2800" dirty="0">
                <a:solidFill>
                  <a:srgbClr val="5A5B5E"/>
                </a:solidFill>
                <a:latin typeface="Arial" pitchFamily="34" charset="0"/>
                <a:ea typeface="ＭＳ Ｐゴシック" pitchFamily="34" charset="-128"/>
                <a:cs typeface="Arial" pitchFamily="34" charset="0"/>
              </a:rPr>
              <a:t> (</a:t>
            </a:r>
            <a:r>
              <a:rPr lang="ru-RU" altLang="en-US" sz="2800" dirty="0">
                <a:solidFill>
                  <a:srgbClr val="5A5B5E"/>
                </a:solidFill>
                <a:latin typeface="Arial" pitchFamily="34" charset="0"/>
                <a:ea typeface="ＭＳ Ｐゴシック" pitchFamily="34" charset="-128"/>
                <a:cs typeface="Arial" pitchFamily="34" charset="0"/>
              </a:rPr>
              <a:t>Анн </a:t>
            </a:r>
            <a:r>
              <a:rPr lang="ru-RU" altLang="en-US" sz="2800" dirty="0" err="1">
                <a:solidFill>
                  <a:srgbClr val="5A5B5E"/>
                </a:solidFill>
                <a:latin typeface="Arial" pitchFamily="34" charset="0"/>
                <a:ea typeface="ＭＳ Ｐゴシック" pitchFamily="34" charset="-128"/>
                <a:cs typeface="Arial" pitchFamily="34" charset="0"/>
              </a:rPr>
              <a:t>Арбор</a:t>
            </a:r>
            <a:r>
              <a:rPr lang="en-US" altLang="en-US" sz="2800" dirty="0">
                <a:solidFill>
                  <a:srgbClr val="5A5B5E"/>
                </a:solidFill>
                <a:latin typeface="Arial" pitchFamily="34" charset="0"/>
                <a:ea typeface="ＭＳ Ｐゴシック" pitchFamily="34" charset="-128"/>
                <a:cs typeface="Arial" pitchFamily="34" charset="0"/>
              </a:rPr>
              <a:t>)</a:t>
            </a:r>
            <a:r>
              <a:rPr lang="ru-RU" altLang="en-US" sz="2800" dirty="0">
                <a:solidFill>
                  <a:srgbClr val="5A5B5E"/>
                </a:solidFill>
                <a:latin typeface="Arial" pitchFamily="34" charset="0"/>
                <a:ea typeface="ＭＳ Ｐゴシック" pitchFamily="34" charset="-128"/>
                <a:cs typeface="Arial" pitchFamily="34" charset="0"/>
              </a:rPr>
              <a:t>  +  представительства  по всему миру</a:t>
            </a:r>
            <a:endParaRPr lang="de-DE" altLang="en-US" sz="2800" dirty="0">
              <a:solidFill>
                <a:srgbClr val="5A5B5E"/>
              </a:solidFill>
              <a:latin typeface="Arial" pitchFamily="34" charset="0"/>
              <a:ea typeface="ＭＳ Ｐゴシック" pitchFamily="34" charset="-128"/>
              <a:cs typeface="Arial" pitchFamily="34" charset="0"/>
            </a:endParaRPr>
          </a:p>
          <a:p>
            <a:pPr eaLnBrk="1" hangingPunct="1">
              <a:lnSpc>
                <a:spcPct val="90000"/>
              </a:lnSpc>
              <a:buClr>
                <a:srgbClr val="FF3300"/>
              </a:buClr>
              <a:buFont typeface="Wingdings" pitchFamily="2" charset="2"/>
              <a:buChar char="q"/>
            </a:pPr>
            <a:r>
              <a:rPr lang="ru-RU" altLang="en-US" sz="2800" dirty="0">
                <a:solidFill>
                  <a:srgbClr val="5A5B5E"/>
                </a:solidFill>
                <a:latin typeface="Arial" pitchFamily="34" charset="0"/>
                <a:ea typeface="ＭＳ Ｐゴシック" pitchFamily="34" charset="-128"/>
                <a:cs typeface="Arial" pitchFamily="34" charset="0"/>
              </a:rPr>
              <a:t>Деятельность с 1939 г.</a:t>
            </a:r>
          </a:p>
          <a:p>
            <a:pPr eaLnBrk="1" hangingPunct="1">
              <a:lnSpc>
                <a:spcPct val="90000"/>
              </a:lnSpc>
              <a:buClr>
                <a:srgbClr val="FF3300"/>
              </a:buClr>
              <a:buFont typeface="Wingdings" pitchFamily="2" charset="2"/>
              <a:buChar char="q"/>
            </a:pPr>
            <a:r>
              <a:rPr lang="ru-RU" altLang="en-US" sz="2800" dirty="0">
                <a:solidFill>
                  <a:srgbClr val="5A5B5E"/>
                </a:solidFill>
                <a:latin typeface="Arial" pitchFamily="34" charset="0"/>
                <a:ea typeface="ＭＳ Ｐゴシック" pitchFamily="34" charset="-128"/>
                <a:cs typeface="Arial" pitchFamily="34" charset="0"/>
              </a:rPr>
              <a:t> 150.000</a:t>
            </a:r>
            <a:r>
              <a:rPr lang="en-US" altLang="en-US" sz="2800" dirty="0">
                <a:solidFill>
                  <a:srgbClr val="5A5B5E"/>
                </a:solidFill>
                <a:latin typeface="Arial" pitchFamily="34" charset="0"/>
                <a:ea typeface="ＭＳ Ｐゴシック" pitchFamily="34" charset="-128"/>
                <a:cs typeface="Arial" pitchFamily="34" charset="0"/>
              </a:rPr>
              <a:t> </a:t>
            </a:r>
            <a:r>
              <a:rPr lang="ru-RU" altLang="en-US" sz="2800" dirty="0">
                <a:solidFill>
                  <a:srgbClr val="5A5B5E"/>
                </a:solidFill>
                <a:latin typeface="Arial" pitchFamily="34" charset="0"/>
                <a:ea typeface="ＭＳ Ｐゴシック" pitchFamily="34" charset="-128"/>
                <a:cs typeface="Arial" pitchFamily="34" charset="0"/>
              </a:rPr>
              <a:t>подписчиков</a:t>
            </a:r>
            <a:r>
              <a:rPr lang="en-US" altLang="en-US" sz="2800" dirty="0">
                <a:solidFill>
                  <a:srgbClr val="5A5B5E"/>
                </a:solidFill>
                <a:latin typeface="Arial" pitchFamily="34" charset="0"/>
                <a:ea typeface="ＭＳ Ｐゴシック" pitchFamily="34" charset="-128"/>
                <a:cs typeface="Arial" pitchFamily="34" charset="0"/>
              </a:rPr>
              <a:t> </a:t>
            </a:r>
            <a:r>
              <a:rPr lang="ru-RU" altLang="en-US" sz="2800" dirty="0">
                <a:solidFill>
                  <a:srgbClr val="5A5B5E"/>
                </a:solidFill>
                <a:latin typeface="Arial" pitchFamily="34" charset="0"/>
                <a:ea typeface="ＭＳ Ｐゴシック" pitchFamily="34" charset="-128"/>
                <a:cs typeface="Arial" pitchFamily="34" charset="0"/>
              </a:rPr>
              <a:t>по всему миру</a:t>
            </a:r>
            <a:endParaRPr lang="ru-RU" altLang="en-US" dirty="0">
              <a:solidFill>
                <a:srgbClr val="5A5B5E"/>
              </a:solidFill>
              <a:latin typeface="Arial" pitchFamily="34" charset="0"/>
              <a:ea typeface="ＭＳ Ｐゴシック" pitchFamily="34" charset="-128"/>
              <a:cs typeface="Arial" pitchFamily="34" charset="0"/>
            </a:endParaRPr>
          </a:p>
        </p:txBody>
      </p:sp>
      <p:sp>
        <p:nvSpPr>
          <p:cNvPr id="40963" name="Text Box 4"/>
          <p:cNvSpPr txBox="1">
            <a:spLocks noChangeArrowheads="1"/>
          </p:cNvSpPr>
          <p:nvPr/>
        </p:nvSpPr>
        <p:spPr bwMode="auto">
          <a:xfrm>
            <a:off x="1617980" y="289560"/>
            <a:ext cx="586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50000"/>
              </a:spcBef>
              <a:buFontTx/>
              <a:buNone/>
            </a:pPr>
            <a:r>
              <a:rPr lang="ru-RU" altLang="en-US" sz="3600" b="1" dirty="0">
                <a:ea typeface="Arial Unicode MS" pitchFamily="34" charset="-128"/>
                <a:cs typeface="Arial Unicode MS" pitchFamily="34" charset="-128"/>
              </a:rPr>
              <a:t>О компании </a:t>
            </a:r>
            <a:r>
              <a:rPr lang="en-US" altLang="en-US" sz="3600" b="1" dirty="0">
                <a:ea typeface="Arial Unicode MS" pitchFamily="34" charset="-128"/>
                <a:cs typeface="Arial Unicode MS" pitchFamily="34" charset="-128"/>
              </a:rPr>
              <a:t>ProQuest</a:t>
            </a:r>
          </a:p>
        </p:txBody>
      </p:sp>
      <p:pic>
        <p:nvPicPr>
          <p:cNvPr id="2050" name="Picture 2" descr="ProQuest Headquarters, Ann Arbor, MI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80" y="965200"/>
            <a:ext cx="5715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509070"/>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p:cNvSpPr>
            <a:spLocks noGrp="1"/>
          </p:cNvSpPr>
          <p:nvPr>
            <p:ph type="ctrTitle"/>
          </p:nvPr>
        </p:nvSpPr>
        <p:spPr/>
        <p:txBody>
          <a:bodyPr>
            <a:normAutofit fontScale="90000"/>
          </a:bodyPr>
          <a:lstStyle/>
          <a:p>
            <a:r>
              <a:rPr lang="ru-RU" altLang="en-US" b="1" dirty="0">
                <a:solidFill>
                  <a:srgbClr val="666699"/>
                </a:solidFill>
                <a:ea typeface="Arial Unicode MS" panose="020B0604020202020204" pitchFamily="34" charset="-128"/>
                <a:cs typeface="Arial Unicode MS" panose="020B0604020202020204" pitchFamily="34" charset="-128"/>
              </a:rPr>
              <a:t>Программа Публикаций</a:t>
            </a:r>
            <a:r>
              <a:rPr lang="en-US" altLang="en-US" b="1" dirty="0">
                <a:solidFill>
                  <a:srgbClr val="666699"/>
                </a:solidFill>
                <a:ea typeface="Arial Unicode MS" panose="020B0604020202020204" pitchFamily="34" charset="-128"/>
                <a:cs typeface="Arial Unicode MS" panose="020B0604020202020204" pitchFamily="34" charset="-128"/>
              </a:rPr>
              <a:t/>
            </a:r>
            <a:br>
              <a:rPr lang="en-US" altLang="en-US" b="1" dirty="0">
                <a:solidFill>
                  <a:srgbClr val="666699"/>
                </a:solidFill>
                <a:ea typeface="Arial Unicode MS" panose="020B0604020202020204" pitchFamily="34" charset="-128"/>
                <a:cs typeface="Arial Unicode MS" panose="020B0604020202020204" pitchFamily="34" charset="-128"/>
              </a:rPr>
            </a:br>
            <a:r>
              <a:rPr lang="en-US" altLang="en-US" b="1" dirty="0">
                <a:solidFill>
                  <a:srgbClr val="666699"/>
                </a:solidFill>
                <a:ea typeface="Arial Unicode MS" panose="020B0604020202020204" pitchFamily="34" charset="-128"/>
                <a:cs typeface="Arial Unicode MS" panose="020B0604020202020204" pitchFamily="34" charset="-128"/>
              </a:rPr>
              <a:t/>
            </a:r>
            <a:br>
              <a:rPr lang="en-US" altLang="en-US" b="1" dirty="0">
                <a:solidFill>
                  <a:srgbClr val="666699"/>
                </a:solidFill>
                <a:ea typeface="Arial Unicode MS" panose="020B0604020202020204" pitchFamily="34" charset="-128"/>
                <a:cs typeface="Arial Unicode MS" panose="020B0604020202020204" pitchFamily="34" charset="-128"/>
              </a:rPr>
            </a:br>
            <a:r>
              <a:rPr lang="en-US" altLang="en-US" b="1" dirty="0">
                <a:solidFill>
                  <a:srgbClr val="666699"/>
                </a:solidFill>
                <a:ea typeface="Arial Unicode MS" panose="020B0604020202020204" pitchFamily="34" charset="-128"/>
                <a:cs typeface="Arial Unicode MS" panose="020B0604020202020204" pitchFamily="34" charset="-128"/>
              </a:rPr>
              <a:t/>
            </a:r>
            <a:br>
              <a:rPr lang="en-US" altLang="en-US" b="1" dirty="0">
                <a:solidFill>
                  <a:srgbClr val="666699"/>
                </a:solidFill>
                <a:ea typeface="Arial Unicode MS" panose="020B0604020202020204" pitchFamily="34" charset="-128"/>
                <a:cs typeface="Arial Unicode MS" panose="020B0604020202020204" pitchFamily="34" charset="-128"/>
              </a:rPr>
            </a:br>
            <a:r>
              <a:rPr lang="en-US" altLang="en-US" b="1" dirty="0">
                <a:solidFill>
                  <a:srgbClr val="990033"/>
                </a:solidFill>
                <a:ea typeface="Arial Unicode MS" panose="020B0604020202020204" pitchFamily="34" charset="-128"/>
                <a:cs typeface="Arial Unicode MS" panose="020B0604020202020204" pitchFamily="34" charset="-128"/>
              </a:rPr>
              <a:t>ProQuest </a:t>
            </a:r>
            <a:r>
              <a:rPr lang="ru-RU" altLang="en-US" b="1" dirty="0">
                <a:solidFill>
                  <a:srgbClr val="990033"/>
                </a:solidFill>
                <a:ea typeface="Arial Unicode MS" panose="020B0604020202020204" pitchFamily="34" charset="-128"/>
                <a:cs typeface="Arial Unicode MS" panose="020B0604020202020204" pitchFamily="34" charset="-128"/>
              </a:rPr>
              <a:t>приглашает  ученых публиковать свои диссертации в </a:t>
            </a:r>
            <a:br>
              <a:rPr lang="ru-RU" altLang="en-US" b="1" dirty="0">
                <a:solidFill>
                  <a:srgbClr val="990033"/>
                </a:solidFill>
                <a:ea typeface="Arial Unicode MS" panose="020B0604020202020204" pitchFamily="34" charset="-128"/>
                <a:cs typeface="Arial Unicode MS" panose="020B0604020202020204" pitchFamily="34" charset="-128"/>
              </a:rPr>
            </a:br>
            <a:r>
              <a:rPr lang="en-US" altLang="en-US" b="1" dirty="0">
                <a:solidFill>
                  <a:srgbClr val="990033"/>
                </a:solidFill>
                <a:ea typeface="Arial Unicode MS" panose="020B0604020202020204" pitchFamily="34" charset="-128"/>
                <a:cs typeface="Arial Unicode MS" panose="020B0604020202020204" pitchFamily="34" charset="-128"/>
              </a:rPr>
              <a:t>PQDT</a:t>
            </a:r>
            <a:endParaRPr lang="en-GB" altLang="en-US" dirty="0"/>
          </a:p>
        </p:txBody>
      </p:sp>
    </p:spTree>
    <p:extLst>
      <p:ext uri="{BB962C8B-B14F-4D97-AF65-F5344CB8AC3E}">
        <p14:creationId xmlns:p14="http://schemas.microsoft.com/office/powerpoint/2010/main" val="1459800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7581" y="2814639"/>
            <a:ext cx="2010966" cy="8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7582" y="3636169"/>
            <a:ext cx="2012156"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p:cNvSpPr>
            <a:spLocks noGrp="1" noChangeArrowheads="1"/>
          </p:cNvSpPr>
          <p:nvPr>
            <p:ph type="title"/>
          </p:nvPr>
        </p:nvSpPr>
        <p:spPr>
          <a:xfrm>
            <a:off x="304800" y="377670"/>
            <a:ext cx="7513319" cy="800100"/>
          </a:xfrm>
        </p:spPr>
        <p:txBody>
          <a:bodyPr>
            <a:normAutofit/>
          </a:bodyPr>
          <a:lstStyle/>
          <a:p>
            <a:pPr algn="ctr">
              <a:defRPr/>
            </a:pPr>
            <a:r>
              <a:rPr lang="ru-RU" altLang="en-US" dirty="0"/>
              <a:t>Для чего  размещать диссертацию в </a:t>
            </a:r>
            <a:r>
              <a:rPr lang="en-GB" altLang="en-US" dirty="0"/>
              <a:t>PQDT?</a:t>
            </a:r>
            <a:endParaRPr lang="en-US" altLang="en-US" dirty="0"/>
          </a:p>
        </p:txBody>
      </p:sp>
      <p:sp>
        <p:nvSpPr>
          <p:cNvPr id="124933" name="Content Placeholder 6"/>
          <p:cNvSpPr>
            <a:spLocks noGrp="1"/>
          </p:cNvSpPr>
          <p:nvPr>
            <p:ph idx="1"/>
          </p:nvPr>
        </p:nvSpPr>
        <p:spPr>
          <a:xfrm>
            <a:off x="1327549" y="1493997"/>
            <a:ext cx="6172200" cy="607219"/>
          </a:xfrm>
        </p:spPr>
        <p:txBody>
          <a:bodyPr/>
          <a:lstStyle/>
          <a:p>
            <a:pPr marL="0" indent="0">
              <a:buNone/>
            </a:pPr>
            <a:r>
              <a:rPr lang="ru-RU" altLang="en-US" sz="1350">
                <a:latin typeface="Arial" panose="020B0604020202020204" pitchFamily="34" charset="0"/>
                <a:ea typeface="ＭＳ Ｐゴシック" panose="020B0600070205080204" pitchFamily="34" charset="-128"/>
                <a:cs typeface="Arial" panose="020B0604020202020204" pitchFamily="34" charset="0"/>
              </a:rPr>
              <a:t>Диссертации из </a:t>
            </a:r>
            <a:r>
              <a:rPr lang="en-US" altLang="en-US" sz="1350">
                <a:latin typeface="Arial" panose="020B0604020202020204" pitchFamily="34" charset="0"/>
                <a:ea typeface="ＭＳ Ｐゴシック" panose="020B0600070205080204" pitchFamily="34" charset="-128"/>
                <a:cs typeface="Arial" panose="020B0604020202020204" pitchFamily="34" charset="0"/>
              </a:rPr>
              <a:t>P</a:t>
            </a:r>
            <a:r>
              <a:rPr lang="en-GB" altLang="en-US" sz="1350">
                <a:latin typeface="Arial" panose="020B0604020202020204" pitchFamily="34" charset="0"/>
                <a:ea typeface="ＭＳ Ｐゴシック" panose="020B0600070205080204" pitchFamily="34" charset="-128"/>
                <a:cs typeface="Arial" panose="020B0604020202020204" pitchFamily="34" charset="0"/>
              </a:rPr>
              <a:t>QDT </a:t>
            </a:r>
            <a:r>
              <a:rPr lang="ru-RU" altLang="en-US" sz="1350">
                <a:latin typeface="Arial" panose="020B0604020202020204" pitchFamily="34" charset="0"/>
                <a:ea typeface="ＭＳ Ｐゴシック" panose="020B0600070205080204" pitchFamily="34" charset="-128"/>
                <a:cs typeface="Arial" panose="020B0604020202020204" pitchFamily="34" charset="0"/>
              </a:rPr>
              <a:t>индексируются тематическими реферативно-библиографическими базами данных</a:t>
            </a:r>
            <a:r>
              <a:rPr lang="en-US" altLang="en-US" sz="1350">
                <a:latin typeface="Arial" panose="020B0604020202020204" pitchFamily="34" charset="0"/>
                <a:ea typeface="ＭＳ Ｐゴシック" panose="020B0600070205080204" pitchFamily="34" charset="-128"/>
                <a:cs typeface="Arial" panose="020B0604020202020204" pitchFamily="34" charset="0"/>
              </a:rPr>
              <a:t>.</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24934" name="AutoShape 2" descr="Image result for INSPEC database"/>
          <p:cNvSpPr>
            <a:spLocks noChangeAspect="1" noChangeArrowheads="1"/>
          </p:cNvSpPr>
          <p:nvPr/>
        </p:nvSpPr>
        <p:spPr bwMode="auto">
          <a:xfrm>
            <a:off x="1259681" y="748904"/>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p>
        </p:txBody>
      </p:sp>
      <p:pic>
        <p:nvPicPr>
          <p:cNvPr id="124935" name="Picture 4" descr="https://www.ebscohost.com/prod-mastheads/Inspec_Masthead_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403" y="2764633"/>
            <a:ext cx="1881188" cy="4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AutoShape 6" descr="Image result for scifinder"/>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p>
        </p:txBody>
      </p:sp>
      <p:pic>
        <p:nvPicPr>
          <p:cNvPr id="12493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403" y="3299223"/>
            <a:ext cx="1881188" cy="62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8" name="AutoShape 12" descr="Image result for psycinfo"/>
          <p:cNvSpPr>
            <a:spLocks noChangeAspect="1" noChangeArrowheads="1"/>
          </p:cNvSpPr>
          <p:nvPr/>
        </p:nvSpPr>
        <p:spPr bwMode="auto">
          <a:xfrm>
            <a:off x="1488281" y="9775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p>
        </p:txBody>
      </p:sp>
      <p:sp>
        <p:nvSpPr>
          <p:cNvPr id="124939" name="AutoShape 15" descr="Image result for mathscinet"/>
          <p:cNvSpPr>
            <a:spLocks noChangeAspect="1" noChangeArrowheads="1"/>
          </p:cNvSpPr>
          <p:nvPr/>
        </p:nvSpPr>
        <p:spPr bwMode="auto">
          <a:xfrm>
            <a:off x="1602581" y="10918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p>
        </p:txBody>
      </p:sp>
      <p:pic>
        <p:nvPicPr>
          <p:cNvPr id="124940"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6908" y="2767013"/>
            <a:ext cx="18073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29288" y="3780235"/>
            <a:ext cx="1877616"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2"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43327" y="4729164"/>
            <a:ext cx="1422797"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3"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21869" y="4326732"/>
            <a:ext cx="20002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795964" y="4270773"/>
            <a:ext cx="1774031" cy="6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5"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27549" y="3937398"/>
            <a:ext cx="2125265"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20404" y="4583907"/>
            <a:ext cx="1937147" cy="26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Picture 20"/>
          <p:cNvPicPr>
            <a:picLocks noChangeAspect="1"/>
          </p:cNvPicPr>
          <p:nvPr/>
        </p:nvPicPr>
        <p:blipFill>
          <a:blip r:embed="rId14">
            <a:extLst>
              <a:ext uri="{28A0092B-C50C-407E-A947-70E740481C1C}">
                <a14:useLocalDpi xmlns:a14="http://schemas.microsoft.com/office/drawing/2010/main" val="0"/>
              </a:ext>
            </a:extLst>
          </a:blip>
          <a:srcRect t="-2" r="55434" b="46640"/>
          <a:stretch>
            <a:fillRect/>
          </a:stretch>
        </p:blipFill>
        <p:spPr bwMode="auto">
          <a:xfrm>
            <a:off x="1344216" y="4849418"/>
            <a:ext cx="1889522" cy="48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Pictur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95964" y="4989910"/>
            <a:ext cx="1841897"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9" name="Picture 2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81677" y="3246836"/>
            <a:ext cx="1774031" cy="5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47945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937260" y="400050"/>
            <a:ext cx="5325666" cy="639366"/>
          </a:xfrm>
        </p:spPr>
        <p:txBody>
          <a:bodyPr/>
          <a:lstStyle/>
          <a:p>
            <a:pPr eaLnBrk="1" hangingPunct="1"/>
            <a:r>
              <a:rPr lang="ru-RU" altLang="en-US" dirty="0">
                <a:latin typeface="Arial" panose="020B0604020202020204" pitchFamily="34" charset="0"/>
                <a:ea typeface="ＭＳ Ｐゴシック" panose="020B0600070205080204" pitchFamily="34" charset="-128"/>
                <a:cs typeface="Arial" panose="020B0604020202020204" pitchFamily="34" charset="0"/>
              </a:rPr>
              <a:t>Технологии</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Content Placeholder 1"/>
          <p:cNvSpPr>
            <a:spLocks noGrp="1"/>
          </p:cNvSpPr>
          <p:nvPr>
            <p:ph idx="1"/>
          </p:nvPr>
        </p:nvSpPr>
        <p:spPr>
          <a:xfrm>
            <a:off x="762000" y="1496616"/>
            <a:ext cx="3644504" cy="3166823"/>
          </a:xfrm>
        </p:spPr>
        <p:txBody>
          <a:bodyPr rtlCol="0">
            <a:normAutofit/>
          </a:bodyPr>
          <a:lstStyle/>
          <a:p>
            <a:pPr marL="0" indent="0" fontAlgn="auto">
              <a:spcAft>
                <a:spcPts val="0"/>
              </a:spcAft>
              <a:buNone/>
              <a:defRPr/>
            </a:pPr>
            <a:r>
              <a:rPr lang="ru-RU" sz="2100" dirty="0"/>
              <a:t>Вы можете присоединить к Вашей диссертации мульти-медиа материалы любого формата:</a:t>
            </a:r>
            <a:endParaRPr lang="en-US" sz="2100" dirty="0"/>
          </a:p>
          <a:p>
            <a:pPr fontAlgn="auto">
              <a:spcAft>
                <a:spcPts val="0"/>
              </a:spcAft>
              <a:buClr>
                <a:schemeClr val="accent1"/>
              </a:buClr>
              <a:buFont typeface="Arial"/>
              <a:buChar char="•"/>
              <a:defRPr/>
            </a:pPr>
            <a:r>
              <a:rPr lang="ru-RU" dirty="0"/>
              <a:t>Аудио</a:t>
            </a:r>
            <a:endParaRPr lang="en-US" dirty="0"/>
          </a:p>
          <a:p>
            <a:pPr fontAlgn="auto">
              <a:spcAft>
                <a:spcPts val="0"/>
              </a:spcAft>
              <a:buClr>
                <a:schemeClr val="accent1"/>
              </a:buClr>
              <a:buFont typeface="Arial"/>
              <a:buChar char="•"/>
              <a:defRPr/>
            </a:pPr>
            <a:r>
              <a:rPr lang="ru-RU" dirty="0"/>
              <a:t>Видео</a:t>
            </a:r>
            <a:endParaRPr lang="en-US" dirty="0"/>
          </a:p>
          <a:p>
            <a:pPr fontAlgn="auto">
              <a:spcAft>
                <a:spcPts val="0"/>
              </a:spcAft>
              <a:buClr>
                <a:schemeClr val="accent1"/>
              </a:buClr>
              <a:buFont typeface="Arial"/>
              <a:buChar char="•"/>
              <a:defRPr/>
            </a:pPr>
            <a:r>
              <a:rPr lang="ru-RU" dirty="0"/>
              <a:t>Массивы данных и др.</a:t>
            </a:r>
          </a:p>
          <a:p>
            <a:pPr fontAlgn="auto">
              <a:spcAft>
                <a:spcPts val="0"/>
              </a:spcAft>
              <a:buClr>
                <a:schemeClr val="accent1"/>
              </a:buClr>
              <a:buFont typeface="Arial"/>
              <a:buChar char="•"/>
              <a:defRPr/>
            </a:pPr>
            <a:r>
              <a:rPr lang="ru-RU" dirty="0"/>
              <a:t>До 8 Гб.</a:t>
            </a:r>
            <a:endParaRPr lang="en-US" dirty="0"/>
          </a:p>
        </p:txBody>
      </p:sp>
      <p:pic>
        <p:nvPicPr>
          <p:cNvPr id="126980" name="Picture 2" descr="http://under30ceo.com/wp-content/uploads/2011/04/technology-e13041331129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035" y="908449"/>
            <a:ext cx="1905000" cy="145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2785" y="2366963"/>
            <a:ext cx="271343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79098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1" y="1063229"/>
            <a:ext cx="6238875" cy="857250"/>
          </a:xfrm>
        </p:spPr>
        <p:txBody>
          <a:bodyPr>
            <a:normAutofit fontScale="90000"/>
          </a:bodyPr>
          <a:lstStyle/>
          <a:p>
            <a:pPr>
              <a:defRPr/>
            </a:pPr>
            <a:r>
              <a:rPr lang="ru-RU" dirty="0"/>
              <a:t>Как разместить диссертацию в </a:t>
            </a:r>
            <a:r>
              <a:rPr lang="en-GB" dirty="0"/>
              <a:t>ProQuest Dissertations &amp; Theses</a:t>
            </a:r>
            <a:endParaRPr lang="en-US" dirty="0"/>
          </a:p>
        </p:txBody>
      </p:sp>
      <p:sp>
        <p:nvSpPr>
          <p:cNvPr id="129027" name="Content Placeholder 2"/>
          <p:cNvSpPr>
            <a:spLocks noGrp="1"/>
          </p:cNvSpPr>
          <p:nvPr>
            <p:ph idx="1"/>
          </p:nvPr>
        </p:nvSpPr>
        <p:spPr>
          <a:xfrm>
            <a:off x="1485901" y="2057400"/>
            <a:ext cx="5781675" cy="1229916"/>
          </a:xfrm>
        </p:spPr>
        <p:txBody>
          <a:bodyPr/>
          <a:lstStyle/>
          <a:p>
            <a:pPr marL="0" indent="0">
              <a:buClr>
                <a:schemeClr val="accent1"/>
              </a:buClr>
              <a:buNone/>
            </a:pPr>
            <a:r>
              <a:rPr lang="de-DE" altLang="ru-RU">
                <a:solidFill>
                  <a:srgbClr val="C00000"/>
                </a:solidFill>
                <a:latin typeface="Arial" panose="020B0604020202020204" pitchFamily="34" charset="0"/>
                <a:ea typeface="ＭＳ Ｐゴシック" panose="020B0600070205080204" pitchFamily="34" charset="-128"/>
                <a:cs typeface="Arial" panose="020B0604020202020204" pitchFamily="34" charset="0"/>
              </a:rPr>
              <a:t>ETD Administrator</a:t>
            </a:r>
          </a:p>
          <a:p>
            <a:pPr marL="0" indent="0">
              <a:buClr>
                <a:schemeClr val="accent1"/>
              </a:buClr>
              <a:buNone/>
            </a:pPr>
            <a:r>
              <a:rPr lang="ru-RU" altLang="ru-RU" sz="2100">
                <a:latin typeface="Arial" panose="020B0604020202020204" pitchFamily="34" charset="0"/>
                <a:ea typeface="ＭＳ Ｐゴシック" panose="020B0600070205080204" pitchFamily="34" charset="-128"/>
                <a:cs typeface="Arial" panose="020B0604020202020204" pitchFamily="34" charset="0"/>
              </a:rPr>
              <a:t>Бесплатная  подача заявки и  размещение через онлайн портал</a:t>
            </a:r>
            <a:endParaRPr lang="de-DE" altLang="ru-RU" sz="2100">
              <a:latin typeface="Arial" panose="020B0604020202020204" pitchFamily="34" charset="0"/>
              <a:ea typeface="ＭＳ Ｐゴシック" panose="020B0600070205080204" pitchFamily="34" charset="-128"/>
              <a:cs typeface="Arial" panose="020B0604020202020204" pitchFamily="34" charset="0"/>
            </a:endParaRPr>
          </a:p>
          <a:p>
            <a:pPr marL="0" indent="0">
              <a:buClr>
                <a:schemeClr val="accent1"/>
              </a:buClr>
              <a:buNone/>
            </a:pPr>
            <a:endParaRPr lang="de-DE" altLang="ru-RU">
              <a:latin typeface="Arial" panose="020B0604020202020204" pitchFamily="34" charset="0"/>
              <a:ea typeface="ＭＳ Ｐゴシック" panose="020B0600070205080204" pitchFamily="34" charset="-128"/>
              <a:cs typeface="Arial" panose="020B0604020202020204" pitchFamily="34" charset="0"/>
            </a:endParaRPr>
          </a:p>
          <a:p>
            <a:pPr lvl="1">
              <a:buClr>
                <a:schemeClr val="accent1"/>
              </a:buClr>
            </a:pPr>
            <a:endParaRPr lang="en-US" altLang="ru-RU">
              <a:latin typeface="Arial" panose="020B0604020202020204" pitchFamily="34" charset="0"/>
              <a:ea typeface="ＭＳ Ｐゴシック" panose="020B0600070205080204" pitchFamily="34" charset="-128"/>
              <a:cs typeface="Arial" panose="020B0604020202020204" pitchFamily="34" charset="0"/>
            </a:endParaRPr>
          </a:p>
        </p:txBody>
      </p:sp>
      <p:pic>
        <p:nvPicPr>
          <p:cNvPr id="12902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1" y="3424237"/>
            <a:ext cx="6238875" cy="25015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92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323380" y="286942"/>
            <a:ext cx="6238875" cy="627458"/>
          </a:xfrm>
        </p:spPr>
        <p:txBody>
          <a:bodyPr/>
          <a:lstStyle/>
          <a:p>
            <a:pPr>
              <a:buClr>
                <a:schemeClr val="accent1"/>
              </a:buClr>
            </a:pPr>
            <a:r>
              <a:rPr lang="de-DE" altLang="ru-RU"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ETD Administrator</a:t>
            </a:r>
          </a:p>
        </p:txBody>
      </p:sp>
      <p:sp>
        <p:nvSpPr>
          <p:cNvPr id="3" name="Content Placeholder 2"/>
          <p:cNvSpPr>
            <a:spLocks noGrp="1"/>
          </p:cNvSpPr>
          <p:nvPr>
            <p:ph idx="1"/>
          </p:nvPr>
        </p:nvSpPr>
        <p:spPr>
          <a:xfrm>
            <a:off x="1323380" y="1036679"/>
            <a:ext cx="5913835" cy="1179909"/>
          </a:xfrm>
        </p:spPr>
        <p:txBody>
          <a:bodyPr/>
          <a:lstStyle/>
          <a:p>
            <a:pPr marL="342900" lvl="1" indent="0">
              <a:buClr>
                <a:schemeClr val="accent1"/>
              </a:buClr>
              <a:buNone/>
              <a:defRPr/>
            </a:pPr>
            <a:r>
              <a:rPr lang="ru-RU" dirty="0">
                <a:solidFill>
                  <a:schemeClr val="accent1"/>
                </a:solidFill>
              </a:rPr>
              <a:t>1.</a:t>
            </a:r>
            <a:r>
              <a:rPr lang="ru-RU" dirty="0"/>
              <a:t> Авторы регистрируются, заполняют поля с метаданными, подтверждают согласие с издательским договором и прилагают текст в формате</a:t>
            </a:r>
            <a:r>
              <a:rPr lang="de-DE" dirty="0"/>
              <a:t> PDF</a:t>
            </a:r>
          </a:p>
          <a:p>
            <a:pPr marL="0" indent="0">
              <a:buClr>
                <a:schemeClr val="accent1"/>
              </a:buClr>
              <a:buNone/>
              <a:defRPr/>
            </a:pPr>
            <a:endParaRPr lang="de-DE" dirty="0"/>
          </a:p>
          <a:p>
            <a:pPr lvl="1">
              <a:buClr>
                <a:schemeClr val="accent1"/>
              </a:buClr>
              <a:defRPr/>
            </a:pPr>
            <a:endParaRPr lang="en-US" dirty="0"/>
          </a:p>
        </p:txBody>
      </p:sp>
      <p:pic>
        <p:nvPicPr>
          <p:cNvPr id="13005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9183" y="2338867"/>
            <a:ext cx="7012017" cy="34511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84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1353742" y="364333"/>
            <a:ext cx="6238875" cy="532209"/>
          </a:xfrm>
        </p:spPr>
        <p:txBody>
          <a:bodyPr/>
          <a:lstStyle/>
          <a:p>
            <a:pPr>
              <a:buClr>
                <a:schemeClr val="accent1"/>
              </a:buClr>
            </a:pPr>
            <a:r>
              <a:rPr lang="de-DE" altLang="ru-RU"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ETD Administrator</a:t>
            </a:r>
          </a:p>
        </p:txBody>
      </p:sp>
      <p:sp>
        <p:nvSpPr>
          <p:cNvPr id="3" name="Content Placeholder 2"/>
          <p:cNvSpPr>
            <a:spLocks noGrp="1"/>
          </p:cNvSpPr>
          <p:nvPr>
            <p:ph idx="1"/>
          </p:nvPr>
        </p:nvSpPr>
        <p:spPr>
          <a:xfrm>
            <a:off x="1269208" y="1254919"/>
            <a:ext cx="6731792" cy="727472"/>
          </a:xfrm>
        </p:spPr>
        <p:txBody>
          <a:bodyPr/>
          <a:lstStyle/>
          <a:p>
            <a:pPr marL="342900" lvl="1" indent="0">
              <a:buClr>
                <a:schemeClr val="accent1"/>
              </a:buClr>
              <a:buNone/>
              <a:defRPr/>
            </a:pPr>
            <a:r>
              <a:rPr lang="ru-RU" dirty="0">
                <a:solidFill>
                  <a:schemeClr val="accent1"/>
                </a:solidFill>
              </a:rPr>
              <a:t>2.</a:t>
            </a:r>
            <a:r>
              <a:rPr lang="ru-RU" dirty="0"/>
              <a:t> Администратор от организации проверяет о подтверждает заявку. Файл </a:t>
            </a:r>
            <a:r>
              <a:rPr lang="en-GB" dirty="0"/>
              <a:t>PDF</a:t>
            </a:r>
            <a:r>
              <a:rPr lang="ru-RU" dirty="0"/>
              <a:t> отправляется в </a:t>
            </a:r>
            <a:r>
              <a:rPr lang="en-GB" dirty="0"/>
              <a:t>ProQuest</a:t>
            </a:r>
            <a:r>
              <a:rPr lang="ru-RU" dirty="0"/>
              <a:t> </a:t>
            </a:r>
            <a:endParaRPr lang="de-DE" dirty="0"/>
          </a:p>
          <a:p>
            <a:pPr lvl="1">
              <a:buClr>
                <a:schemeClr val="accent1"/>
              </a:buClr>
              <a:defRP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2304096"/>
            <a:ext cx="6162215" cy="3305176"/>
          </a:xfrm>
          <a:prstGeom prst="rect">
            <a:avLst/>
          </a:prstGeom>
          <a:ln>
            <a:noFill/>
          </a:ln>
          <a:effectLst>
            <a:outerShdw blurRad="292100" dist="139700" dir="2700000" algn="tl" rotWithShape="0">
              <a:srgbClr val="333333">
                <a:alpha val="65000"/>
              </a:srgbClr>
            </a:outerShdw>
          </a:effectLst>
        </p:spPr>
      </p:pic>
      <p:sp>
        <p:nvSpPr>
          <p:cNvPr id="131077" name="Title 1"/>
          <p:cNvSpPr txBox="1">
            <a:spLocks/>
          </p:cNvSpPr>
          <p:nvPr/>
        </p:nvSpPr>
        <p:spPr bwMode="auto">
          <a:xfrm>
            <a:off x="1600201" y="5534026"/>
            <a:ext cx="623887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Clr>
                <a:schemeClr val="accent1"/>
              </a:buClr>
              <a:buFontTx/>
              <a:buNone/>
            </a:pPr>
            <a:r>
              <a:rPr lang="de-DE" altLang="ru-RU" sz="2700">
                <a:hlinkClick r:id="rId3"/>
              </a:rPr>
              <a:t>www.etdadmin.com</a:t>
            </a:r>
            <a:endParaRPr lang="de-DE" altLang="ru-RU" sz="2700"/>
          </a:p>
        </p:txBody>
      </p:sp>
    </p:spTree>
    <p:extLst>
      <p:ext uri="{BB962C8B-B14F-4D97-AF65-F5344CB8AC3E}">
        <p14:creationId xmlns:p14="http://schemas.microsoft.com/office/powerpoint/2010/main" val="2679741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329209"/>
            <a:ext cx="6532960" cy="857250"/>
          </a:xfrm>
        </p:spPr>
        <p:txBody>
          <a:bodyPr>
            <a:normAutofit fontScale="90000"/>
          </a:bodyPr>
          <a:lstStyle/>
          <a:p>
            <a:pPr>
              <a:defRPr/>
            </a:pPr>
            <a:r>
              <a:rPr lang="ru-RU" dirty="0"/>
              <a:t>Размещение в </a:t>
            </a:r>
            <a:r>
              <a:rPr lang="de-DE" dirty="0"/>
              <a:t>ProQuest</a:t>
            </a:r>
            <a:r>
              <a:rPr lang="ru-RU" dirty="0"/>
              <a:t> через 6-10 недель</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04" y="1186459"/>
            <a:ext cx="4845606" cy="340154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977" y="3527823"/>
            <a:ext cx="4904184" cy="258841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462" y="2185908"/>
            <a:ext cx="4320779" cy="3025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785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414462" y="212084"/>
            <a:ext cx="5151835" cy="857250"/>
          </a:xfrm>
        </p:spPr>
        <p:txBody>
          <a:bodyPr/>
          <a:lstStyle/>
          <a:p>
            <a:r>
              <a:rPr lang="ru-RU" altLang="ru-RU" dirty="0">
                <a:latin typeface="Arial" panose="020B0604020202020204" pitchFamily="34" charset="0"/>
                <a:ea typeface="ＭＳ Ｐゴシック" panose="020B0600070205080204" pitchFamily="34" charset="-128"/>
                <a:cs typeface="Arial" panose="020B0604020202020204" pitchFamily="34" charset="0"/>
              </a:rPr>
              <a:t>Информация для авторов</a:t>
            </a:r>
            <a:endParaRPr lang="en-US" altLang="ru-RU" dirty="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4147" name="Group 9"/>
          <p:cNvGrpSpPr>
            <a:grpSpLocks/>
          </p:cNvGrpSpPr>
          <p:nvPr/>
        </p:nvGrpSpPr>
        <p:grpSpPr bwMode="auto">
          <a:xfrm>
            <a:off x="1572818" y="1928811"/>
            <a:ext cx="3907631" cy="3161349"/>
            <a:chOff x="1047376" y="1417638"/>
            <a:chExt cx="5602180" cy="3658087"/>
          </a:xfrm>
        </p:grpSpPr>
        <p:pic>
          <p:nvPicPr>
            <p:cNvPr id="1341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376" y="1417638"/>
              <a:ext cx="5602180" cy="36580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376815" y="4310705"/>
              <a:ext cx="5166911" cy="67882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latin typeface="Roboto Regular"/>
                <a:cs typeface="Roboto Regular"/>
              </a:endParaRPr>
            </a:p>
          </p:txBody>
        </p:sp>
      </p:grpSp>
      <p:pic>
        <p:nvPicPr>
          <p:cNvPr id="13414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5283" y="2068430"/>
            <a:ext cx="2586038" cy="383779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9" name="TextBox 10"/>
          <p:cNvSpPr txBox="1">
            <a:spLocks noChangeArrowheads="1"/>
          </p:cNvSpPr>
          <p:nvPr/>
        </p:nvSpPr>
        <p:spPr bwMode="auto">
          <a:xfrm>
            <a:off x="1670448" y="1814513"/>
            <a:ext cx="300870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de-DE" altLang="ru-RU" sz="1050"/>
              <a:t>Example from University of Southern California</a:t>
            </a:r>
            <a:endParaRPr lang="en-US" altLang="ru-RU" sz="1050"/>
          </a:p>
        </p:txBody>
      </p:sp>
      <p:sp>
        <p:nvSpPr>
          <p:cNvPr id="134150" name="TextBox 5"/>
          <p:cNvSpPr txBox="1">
            <a:spLocks noChangeArrowheads="1"/>
          </p:cNvSpPr>
          <p:nvPr/>
        </p:nvSpPr>
        <p:spPr bwMode="auto">
          <a:xfrm>
            <a:off x="6246020" y="1577266"/>
            <a:ext cx="1412081"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de-DE" altLang="ru-RU" sz="1050" dirty="0" err="1"/>
              <a:t>Author</a:t>
            </a:r>
            <a:r>
              <a:rPr lang="de-DE" altLang="ru-RU" sz="1050" dirty="0"/>
              <a:t> Agreement</a:t>
            </a:r>
            <a:r>
              <a:rPr lang="de-DE" altLang="ru-RU" sz="1050" u="sng" dirty="0"/>
              <a:t> </a:t>
            </a:r>
            <a:r>
              <a:rPr lang="en-US" altLang="ru-RU" sz="1050" dirty="0"/>
              <a:t> </a:t>
            </a:r>
          </a:p>
        </p:txBody>
      </p:sp>
      <p:sp>
        <p:nvSpPr>
          <p:cNvPr id="14" name="Bent-Up Arrow 13"/>
          <p:cNvSpPr/>
          <p:nvPr/>
        </p:nvSpPr>
        <p:spPr>
          <a:xfrm>
            <a:off x="5349509" y="4521215"/>
            <a:ext cx="532210" cy="442913"/>
          </a:xfrm>
          <a:prstGeom prst="bentUpArrow">
            <a:avLst>
              <a:gd name="adj1" fmla="val 27419"/>
              <a:gd name="adj2" fmla="val 23387"/>
              <a:gd name="adj3" fmla="val 33065"/>
            </a:avLst>
          </a:prstGeom>
          <a:solidFill>
            <a:srgbClr val="C00000"/>
          </a:solidFill>
          <a:ln>
            <a:no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latin typeface="Roboto Regular"/>
              <a:cs typeface="Roboto Regular"/>
            </a:endParaRPr>
          </a:p>
        </p:txBody>
      </p:sp>
      <p:sp>
        <p:nvSpPr>
          <p:cNvPr id="134152" name="TextBox 11"/>
          <p:cNvSpPr txBox="1">
            <a:spLocks noChangeArrowheads="1"/>
          </p:cNvSpPr>
          <p:nvPr/>
        </p:nvSpPr>
        <p:spPr bwMode="auto">
          <a:xfrm>
            <a:off x="5762030" y="1842249"/>
            <a:ext cx="2380059"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ru-RU" sz="525" dirty="0"/>
              <a:t>http://contentz.mkt5049.com/lp/43888/382619/PQDTauthoragreement.pdf</a:t>
            </a:r>
          </a:p>
        </p:txBody>
      </p:sp>
    </p:spTree>
    <p:extLst>
      <p:ext uri="{BB962C8B-B14F-4D97-AF65-F5344CB8AC3E}">
        <p14:creationId xmlns:p14="http://schemas.microsoft.com/office/powerpoint/2010/main" val="370189892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234441" y="634604"/>
            <a:ext cx="6873240" cy="857250"/>
          </a:xfrm>
        </p:spPr>
        <p:txBody>
          <a:bodyPr>
            <a:normAutofit fontScale="90000"/>
          </a:bodyPr>
          <a:lstStyle/>
          <a:p>
            <a:pPr>
              <a:defRPr/>
            </a:pPr>
            <a:r>
              <a:rPr lang="ru-RU" altLang="en-US" dirty="0"/>
              <a:t>Редакторы </a:t>
            </a:r>
            <a:r>
              <a:rPr lang="en-GB" altLang="en-US" dirty="0"/>
              <a:t>ProQuest </a:t>
            </a:r>
            <a:r>
              <a:rPr lang="ru-RU" altLang="en-US" dirty="0"/>
              <a:t>обеспечивают раскрытие контента</a:t>
            </a:r>
            <a:endParaRPr lang="en-IN" altLang="en-US" dirty="0"/>
          </a:p>
        </p:txBody>
      </p:sp>
      <p:sp>
        <p:nvSpPr>
          <p:cNvPr id="136195" name="Slide Number Placeholder 2"/>
          <p:cNvSpPr>
            <a:spLocks noGrp="1"/>
          </p:cNvSpPr>
          <p:nvPr>
            <p:ph type="sldNum" sz="quarter" idx="4294967295"/>
          </p:nvPr>
        </p:nvSpPr>
        <p:spPr bwMode="auto">
          <a:xfrm>
            <a:off x="6292454"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80914468-4A4B-44C8-A1F3-96C484B32755}" type="slidenum">
              <a:rPr lang="en-US" altLang="en-US" sz="1350"/>
              <a:pPr eaLnBrk="1" hangingPunct="1">
                <a:spcBef>
                  <a:spcPct val="0"/>
                </a:spcBef>
                <a:buFontTx/>
                <a:buNone/>
              </a:pPr>
              <a:t>38</a:t>
            </a:fld>
            <a:endParaRPr lang="en-US" altLang="en-US" sz="1350"/>
          </a:p>
        </p:txBody>
      </p:sp>
      <p:sp>
        <p:nvSpPr>
          <p:cNvPr id="19" name="TextBox 18"/>
          <p:cNvSpPr txBox="1"/>
          <p:nvPr/>
        </p:nvSpPr>
        <p:spPr>
          <a:xfrm>
            <a:off x="1234442" y="2280046"/>
            <a:ext cx="1739742" cy="2322433"/>
          </a:xfrm>
          <a:prstGeom prst="rect">
            <a:avLst/>
          </a:prstGeom>
          <a:solidFill>
            <a:schemeClr val="bg1"/>
          </a:solidFill>
          <a:ln w="3175">
            <a:solidFill>
              <a:schemeClr val="bg1">
                <a:lumMod val="75000"/>
              </a:schemeClr>
            </a:solidFill>
          </a:ln>
        </p:spPr>
        <p:txBody>
          <a:bodyPr/>
          <a:lstStyle/>
          <a:p>
            <a:pPr marL="0" lvl="2">
              <a:spcBef>
                <a:spcPts val="450"/>
              </a:spcBef>
              <a:defRPr/>
            </a:pPr>
            <a:r>
              <a:rPr lang="ru-RU" sz="1400" b="1" dirty="0"/>
              <a:t>Передача</a:t>
            </a:r>
            <a:endParaRPr lang="en-IN" sz="1400" b="1" dirty="0"/>
          </a:p>
          <a:p>
            <a:pPr marL="0" lvl="2">
              <a:spcBef>
                <a:spcPts val="450"/>
              </a:spcBef>
              <a:defRPr/>
            </a:pPr>
            <a:r>
              <a:rPr lang="ru-RU" sz="1400" dirty="0"/>
              <a:t>Автор добавляет  аннотацию и выбирает ключевые слова (на английском языке)</a:t>
            </a:r>
            <a:endParaRPr lang="en-IN" sz="1400" dirty="0"/>
          </a:p>
        </p:txBody>
      </p:sp>
      <p:sp>
        <p:nvSpPr>
          <p:cNvPr id="20" name="TextBox 19"/>
          <p:cNvSpPr txBox="1"/>
          <p:nvPr/>
        </p:nvSpPr>
        <p:spPr>
          <a:xfrm>
            <a:off x="3043239" y="2280047"/>
            <a:ext cx="1483519" cy="2322432"/>
          </a:xfrm>
          <a:prstGeom prst="rect">
            <a:avLst/>
          </a:prstGeom>
          <a:solidFill>
            <a:schemeClr val="bg1"/>
          </a:solidFill>
          <a:ln w="3175">
            <a:solidFill>
              <a:schemeClr val="bg1">
                <a:lumMod val="75000"/>
              </a:schemeClr>
            </a:solidFill>
          </a:ln>
        </p:spPr>
        <p:txBody>
          <a:bodyPr/>
          <a:lstStyle/>
          <a:p>
            <a:pPr marL="0" lvl="2">
              <a:spcBef>
                <a:spcPts val="450"/>
              </a:spcBef>
              <a:defRPr/>
            </a:pPr>
            <a:r>
              <a:rPr lang="ru-RU" sz="1400" b="1" dirty="0"/>
              <a:t>Проверка</a:t>
            </a:r>
          </a:p>
          <a:p>
            <a:pPr marL="0" lvl="2">
              <a:spcBef>
                <a:spcPts val="450"/>
              </a:spcBef>
              <a:defRPr/>
            </a:pPr>
            <a:r>
              <a:rPr lang="ru-RU" sz="1400" dirty="0"/>
              <a:t>Ред. коллегия  из экспертов в научных областях по теме диссертации  и качество каждой заявки</a:t>
            </a:r>
            <a:endParaRPr lang="en-IN" sz="1400" dirty="0"/>
          </a:p>
        </p:txBody>
      </p:sp>
      <p:sp>
        <p:nvSpPr>
          <p:cNvPr id="21" name="TextBox 20"/>
          <p:cNvSpPr txBox="1"/>
          <p:nvPr/>
        </p:nvSpPr>
        <p:spPr>
          <a:xfrm>
            <a:off x="4599386" y="2280047"/>
            <a:ext cx="1484709" cy="2322432"/>
          </a:xfrm>
          <a:prstGeom prst="rect">
            <a:avLst/>
          </a:prstGeom>
          <a:solidFill>
            <a:schemeClr val="bg1"/>
          </a:solidFill>
          <a:ln w="3175">
            <a:solidFill>
              <a:schemeClr val="bg1">
                <a:lumMod val="75000"/>
              </a:schemeClr>
            </a:solidFill>
          </a:ln>
        </p:spPr>
        <p:txBody>
          <a:bodyPr/>
          <a:lstStyle/>
          <a:p>
            <a:pPr marL="0" lvl="2">
              <a:spcBef>
                <a:spcPts val="450"/>
              </a:spcBef>
              <a:defRPr/>
            </a:pPr>
            <a:r>
              <a:rPr lang="ru-RU" sz="1050" b="1" dirty="0"/>
              <a:t>Увеличение</a:t>
            </a:r>
            <a:endParaRPr lang="en-IN" sz="1050" b="1" dirty="0"/>
          </a:p>
          <a:p>
            <a:pPr marL="0" lvl="2">
              <a:spcBef>
                <a:spcPts val="450"/>
              </a:spcBef>
              <a:defRPr/>
            </a:pPr>
            <a:r>
              <a:rPr lang="ru-RU" sz="1050" dirty="0"/>
              <a:t>Ред. коллегия добавляет к заявке заявку дополнительные ключевые слова и предметные рубрики из контролируемого </a:t>
            </a:r>
            <a:r>
              <a:rPr lang="en-IN" sz="1050" dirty="0"/>
              <a:t>ProQuest</a:t>
            </a:r>
            <a:r>
              <a:rPr lang="ru-RU" sz="1050" dirty="0"/>
              <a:t>  тезауруса</a:t>
            </a:r>
            <a:r>
              <a:rPr lang="en-IN" sz="1050" dirty="0"/>
              <a:t> </a:t>
            </a:r>
            <a:r>
              <a:rPr lang="ru-RU" sz="1050" dirty="0"/>
              <a:t>для максимального раскрытия диссертации</a:t>
            </a:r>
            <a:endParaRPr lang="en-IN" sz="1050" dirty="0"/>
          </a:p>
        </p:txBody>
      </p:sp>
      <p:sp>
        <p:nvSpPr>
          <p:cNvPr id="22" name="TextBox 21"/>
          <p:cNvSpPr txBox="1"/>
          <p:nvPr/>
        </p:nvSpPr>
        <p:spPr>
          <a:xfrm>
            <a:off x="6156723" y="2280047"/>
            <a:ext cx="1501378" cy="2322432"/>
          </a:xfrm>
          <a:prstGeom prst="rect">
            <a:avLst/>
          </a:prstGeom>
          <a:solidFill>
            <a:schemeClr val="bg1"/>
          </a:solidFill>
          <a:ln w="3175">
            <a:solidFill>
              <a:schemeClr val="bg1">
                <a:lumMod val="75000"/>
              </a:schemeClr>
            </a:solidFill>
          </a:ln>
        </p:spPr>
        <p:txBody>
          <a:bodyPr/>
          <a:lstStyle/>
          <a:p>
            <a:pPr marL="0" lvl="2">
              <a:spcBef>
                <a:spcPts val="450"/>
              </a:spcBef>
              <a:defRPr/>
            </a:pPr>
            <a:r>
              <a:rPr lang="ru-RU" sz="1400" b="1" dirty="0"/>
              <a:t>Включение</a:t>
            </a:r>
            <a:endParaRPr lang="en-IN" sz="1400" b="1" dirty="0"/>
          </a:p>
          <a:p>
            <a:pPr marL="0" lvl="2">
              <a:spcBef>
                <a:spcPts val="450"/>
              </a:spcBef>
              <a:defRPr/>
            </a:pPr>
            <a:r>
              <a:rPr lang="ru-RU" sz="1400" dirty="0"/>
              <a:t>Диссертация включена в </a:t>
            </a:r>
            <a:r>
              <a:rPr lang="en-IN" sz="1400" dirty="0"/>
              <a:t>PQDT </a:t>
            </a:r>
            <a:r>
              <a:rPr lang="ru-RU" sz="1400" dirty="0"/>
              <a:t>с широкими возможностями для поиска</a:t>
            </a:r>
            <a:r>
              <a:rPr lang="en-IN" sz="1400" dirty="0"/>
              <a:t>!</a:t>
            </a:r>
          </a:p>
          <a:p>
            <a:pPr marL="0" lvl="2">
              <a:spcBef>
                <a:spcPts val="450"/>
              </a:spcBef>
              <a:defRPr/>
            </a:pPr>
            <a:endParaRPr lang="en-IN" sz="900" dirty="0"/>
          </a:p>
        </p:txBody>
      </p:sp>
      <p:sp>
        <p:nvSpPr>
          <p:cNvPr id="12" name="Pentagon 11"/>
          <p:cNvSpPr/>
          <p:nvPr/>
        </p:nvSpPr>
        <p:spPr>
          <a:xfrm>
            <a:off x="1234441" y="1828802"/>
            <a:ext cx="1829039" cy="451247"/>
          </a:xfrm>
          <a:prstGeom prst="homePlate">
            <a:avLst>
              <a:gd name="adj" fmla="val 20126"/>
            </a:avLst>
          </a:prstGeom>
          <a:solidFill>
            <a:srgbClr val="C00000"/>
          </a:solidFill>
          <a:ln w="3175">
            <a:solidFill>
              <a:schemeClr val="accent3"/>
            </a:solidFill>
          </a:ln>
        </p:spPr>
        <p:txBody>
          <a:bodyPr anchor="ctr"/>
          <a:lstStyle/>
          <a:p>
            <a:pPr algn="ctr" eaLnBrk="1" hangingPunct="1">
              <a:defRPr/>
            </a:pPr>
            <a:r>
              <a:rPr lang="ru-RU" sz="1050" dirty="0">
                <a:solidFill>
                  <a:schemeClr val="bg1"/>
                </a:solidFill>
              </a:rPr>
              <a:t>Подача заявки автором в</a:t>
            </a:r>
            <a:r>
              <a:rPr lang="en-IN" sz="1050" dirty="0">
                <a:solidFill>
                  <a:schemeClr val="bg1"/>
                </a:solidFill>
              </a:rPr>
              <a:t> ProQuest</a:t>
            </a:r>
          </a:p>
        </p:txBody>
      </p:sp>
      <p:sp>
        <p:nvSpPr>
          <p:cNvPr id="13" name="Chevron 12"/>
          <p:cNvSpPr/>
          <p:nvPr/>
        </p:nvSpPr>
        <p:spPr>
          <a:xfrm>
            <a:off x="3043238" y="1828802"/>
            <a:ext cx="1577579" cy="451247"/>
          </a:xfrm>
          <a:prstGeom prst="chevron">
            <a:avLst>
              <a:gd name="adj" fmla="val 20519"/>
            </a:avLst>
          </a:prstGeom>
          <a:solidFill>
            <a:schemeClr val="accent4"/>
          </a:solidFill>
          <a:ln w="3175">
            <a:solidFill>
              <a:schemeClr val="accent4"/>
            </a:solidFill>
          </a:ln>
        </p:spPr>
        <p:txBody>
          <a:bodyPr anchor="ctr"/>
          <a:lstStyle/>
          <a:p>
            <a:pPr algn="ctr" eaLnBrk="1" hangingPunct="1">
              <a:defRPr/>
            </a:pPr>
            <a:r>
              <a:rPr lang="ru-RU" sz="1050" dirty="0">
                <a:solidFill>
                  <a:schemeClr val="bg1"/>
                </a:solidFill>
              </a:rPr>
              <a:t>Редакторская проверка метаданных</a:t>
            </a:r>
            <a:endParaRPr lang="en-IN" sz="1050" dirty="0">
              <a:solidFill>
                <a:schemeClr val="bg1"/>
              </a:solidFill>
            </a:endParaRPr>
          </a:p>
        </p:txBody>
      </p:sp>
      <p:sp>
        <p:nvSpPr>
          <p:cNvPr id="14" name="Chevron 13"/>
          <p:cNvSpPr/>
          <p:nvPr/>
        </p:nvSpPr>
        <p:spPr>
          <a:xfrm>
            <a:off x="4599386" y="1828802"/>
            <a:ext cx="1578769" cy="451247"/>
          </a:xfrm>
          <a:prstGeom prst="chevron">
            <a:avLst>
              <a:gd name="adj" fmla="val 20519"/>
            </a:avLst>
          </a:prstGeom>
          <a:solidFill>
            <a:schemeClr val="accent5"/>
          </a:solidFill>
          <a:ln w="3175">
            <a:solidFill>
              <a:schemeClr val="accent5"/>
            </a:solidFill>
          </a:ln>
        </p:spPr>
        <p:txBody>
          <a:bodyPr anchor="ctr"/>
          <a:lstStyle/>
          <a:p>
            <a:pPr algn="ctr" eaLnBrk="1" hangingPunct="1">
              <a:defRPr/>
            </a:pPr>
            <a:r>
              <a:rPr lang="ru-RU" sz="1050" dirty="0">
                <a:solidFill>
                  <a:schemeClr val="bg1"/>
                </a:solidFill>
              </a:rPr>
              <a:t>Увеличение раскрытия</a:t>
            </a:r>
            <a:endParaRPr lang="en-IN" sz="1050" dirty="0">
              <a:solidFill>
                <a:schemeClr val="bg1"/>
              </a:solidFill>
            </a:endParaRPr>
          </a:p>
        </p:txBody>
      </p:sp>
      <p:sp>
        <p:nvSpPr>
          <p:cNvPr id="136203" name="Chevron 16"/>
          <p:cNvSpPr>
            <a:spLocks noChangeArrowheads="1"/>
          </p:cNvSpPr>
          <p:nvPr/>
        </p:nvSpPr>
        <p:spPr bwMode="auto">
          <a:xfrm>
            <a:off x="6156722" y="1828802"/>
            <a:ext cx="1595438" cy="451247"/>
          </a:xfrm>
          <a:prstGeom prst="chevron">
            <a:avLst>
              <a:gd name="adj" fmla="val 20526"/>
            </a:avLst>
          </a:prstGeom>
          <a:solidFill>
            <a:schemeClr val="accent2"/>
          </a:solidFill>
          <a:ln w="3175">
            <a:solidFill>
              <a:schemeClr val="accent2"/>
            </a:solidFill>
            <a:miter lim="800000"/>
            <a:headEnd/>
            <a:tailEnd/>
          </a:ln>
        </p:spPr>
        <p:txBody>
          <a:bodyPr lIns="0" rIns="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ru-RU" altLang="en-US" sz="1050" dirty="0">
                <a:solidFill>
                  <a:schemeClr val="bg1"/>
                </a:solidFill>
              </a:rPr>
              <a:t>Метаданные </a:t>
            </a:r>
            <a:r>
              <a:rPr lang="en-IN" altLang="en-US" sz="1050" dirty="0">
                <a:solidFill>
                  <a:schemeClr val="bg1"/>
                </a:solidFill>
              </a:rPr>
              <a:t> </a:t>
            </a:r>
            <a:r>
              <a:rPr lang="ru-RU" altLang="en-US" sz="1050" dirty="0">
                <a:solidFill>
                  <a:schemeClr val="bg1"/>
                </a:solidFill>
              </a:rPr>
              <a:t>и</a:t>
            </a:r>
            <a:r>
              <a:rPr lang="en-IN" altLang="en-US" sz="1050" dirty="0">
                <a:solidFill>
                  <a:schemeClr val="bg1"/>
                </a:solidFill>
              </a:rPr>
              <a:t> PDF </a:t>
            </a:r>
            <a:r>
              <a:rPr lang="ru-RU" altLang="en-US" sz="1050" dirty="0">
                <a:solidFill>
                  <a:schemeClr val="bg1"/>
                </a:solidFill>
              </a:rPr>
              <a:t>включены с возможностью поиска</a:t>
            </a:r>
            <a:endParaRPr lang="en-IN" altLang="en-US" sz="1050" dirty="0">
              <a:solidFill>
                <a:schemeClr val="bg1"/>
              </a:solidFill>
            </a:endParaRPr>
          </a:p>
        </p:txBody>
      </p:sp>
    </p:spTree>
    <p:extLst>
      <p:ext uri="{BB962C8B-B14F-4D97-AF65-F5344CB8AC3E}">
        <p14:creationId xmlns:p14="http://schemas.microsoft.com/office/powerpoint/2010/main" val="411564498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7117080" cy="1143000"/>
          </a:xfrm>
        </p:spPr>
        <p:txBody>
          <a:bodyPr>
            <a:normAutofit/>
          </a:bodyPr>
          <a:lstStyle/>
          <a:p>
            <a:r>
              <a:rPr lang="ru-RU" dirty="0"/>
              <a:t>Значимость размещения диссертаций в</a:t>
            </a:r>
            <a:r>
              <a:rPr lang="en-GB" dirty="0"/>
              <a:t> ProQuest</a:t>
            </a:r>
            <a:r>
              <a:rPr lang="ru-RU" dirty="0"/>
              <a:t> </a:t>
            </a:r>
            <a:r>
              <a:rPr lang="en-GB" dirty="0"/>
              <a:t>Dissertations &amp; Theses</a:t>
            </a:r>
            <a:endParaRPr lang="de-DE" dirty="0"/>
          </a:p>
        </p:txBody>
      </p:sp>
      <p:sp>
        <p:nvSpPr>
          <p:cNvPr id="3" name="Inhaltsplatzhalter 2"/>
          <p:cNvSpPr>
            <a:spLocks noGrp="1"/>
          </p:cNvSpPr>
          <p:nvPr>
            <p:ph idx="1"/>
          </p:nvPr>
        </p:nvSpPr>
        <p:spPr>
          <a:xfrm>
            <a:off x="846677" y="1748791"/>
            <a:ext cx="2668049" cy="2390900"/>
          </a:xfrm>
        </p:spPr>
        <p:txBody>
          <a:bodyPr/>
          <a:lstStyle/>
          <a:p>
            <a:pPr marL="0" indent="0">
              <a:buNone/>
            </a:pPr>
            <a:r>
              <a:rPr lang="en-GB" sz="1600" dirty="0"/>
              <a:t>The Scientific Method and Achievement of Aristotle and Bacon, by William M. Dickie,</a:t>
            </a:r>
          </a:p>
          <a:p>
            <a:pPr marL="0" indent="0">
              <a:buNone/>
            </a:pPr>
            <a:r>
              <a:rPr lang="en-GB" sz="1600" dirty="0"/>
              <a:t>Ph.D. Thesis, University of Aberdeen.</a:t>
            </a:r>
          </a:p>
          <a:p>
            <a:pPr marL="0" indent="0">
              <a:buNone/>
            </a:pPr>
            <a:endParaRPr lang="de-DE" dirty="0"/>
          </a:p>
        </p:txBody>
      </p:sp>
      <p:sp>
        <p:nvSpPr>
          <p:cNvPr id="4" name="Foliennummernplatzhalter 3"/>
          <p:cNvSpPr>
            <a:spLocks noGrp="1"/>
          </p:cNvSpPr>
          <p:nvPr>
            <p:ph type="sldNum" sz="quarter" idx="12"/>
          </p:nvPr>
        </p:nvSpPr>
        <p:spPr/>
        <p:txBody>
          <a:bodyPr/>
          <a:lstStyle/>
          <a:p>
            <a:fld id="{6476DBEE-108B-C54B-A71F-0F1E32E29253}" type="slidenum">
              <a:rPr lang="en-US" smtClean="0"/>
              <a:pPr/>
              <a:t>39</a:t>
            </a:fld>
            <a:endParaRPr lang="en-US" dirty="0"/>
          </a:p>
        </p:txBody>
      </p:sp>
      <p:pic>
        <p:nvPicPr>
          <p:cNvPr id="5" name="Content Placeholder 3"/>
          <p:cNvPicPr>
            <a:picLocks noChangeAspect="1"/>
          </p:cNvPicPr>
          <p:nvPr/>
        </p:nvPicPr>
        <p:blipFill>
          <a:blip r:embed="rId2"/>
          <a:stretch>
            <a:fillRect/>
          </a:stretch>
        </p:blipFill>
        <p:spPr>
          <a:xfrm>
            <a:off x="5318131" y="1744982"/>
            <a:ext cx="3567417" cy="3248897"/>
          </a:xfrm>
          <a:prstGeom prst="rect">
            <a:avLst/>
          </a:prstGeom>
          <a:ln w="3175">
            <a:solidFill>
              <a:schemeClr val="bg1">
                <a:lumMod val="75000"/>
              </a:schemeClr>
            </a:solidFill>
          </a:ln>
        </p:spPr>
      </p:pic>
      <p:graphicFrame>
        <p:nvGraphicFramePr>
          <p:cNvPr id="6" name="Tabelle 5"/>
          <p:cNvGraphicFramePr>
            <a:graphicFrameLocks noGrp="1"/>
          </p:cNvGraphicFramePr>
          <p:nvPr>
            <p:extLst>
              <p:ext uri="{D42A27DB-BD31-4B8C-83A1-F6EECF244321}">
                <p14:modId xmlns:p14="http://schemas.microsoft.com/office/powerpoint/2010/main" val="2672689737"/>
              </p:ext>
            </p:extLst>
          </p:nvPr>
        </p:nvGraphicFramePr>
        <p:xfrm>
          <a:off x="963260" y="3373239"/>
          <a:ext cx="3504900" cy="1087755"/>
        </p:xfrm>
        <a:graphic>
          <a:graphicData uri="http://schemas.openxmlformats.org/drawingml/2006/table">
            <a:tbl>
              <a:tblPr firstRow="1" bandRow="1">
                <a:tableStyleId>{5C22544A-7EE6-4342-B048-85BDC9FD1C3A}</a:tableStyleId>
              </a:tblPr>
              <a:tblGrid>
                <a:gridCol w="2748598">
                  <a:extLst>
                    <a:ext uri="{9D8B030D-6E8A-4147-A177-3AD203B41FA5}">
                      <a16:colId xmlns:a16="http://schemas.microsoft.com/office/drawing/2014/main" val="1978653312"/>
                    </a:ext>
                  </a:extLst>
                </a:gridCol>
                <a:gridCol w="756302">
                  <a:extLst>
                    <a:ext uri="{9D8B030D-6E8A-4147-A177-3AD203B41FA5}">
                      <a16:colId xmlns:a16="http://schemas.microsoft.com/office/drawing/2014/main" val="1684667548"/>
                    </a:ext>
                  </a:extLst>
                </a:gridCol>
              </a:tblGrid>
              <a:tr h="278130">
                <a:tc>
                  <a:txBody>
                    <a:bodyPr/>
                    <a:lstStyle/>
                    <a:p>
                      <a:r>
                        <a:rPr lang="ru-RU" sz="1400" noProof="0" dirty="0"/>
                        <a:t>Год защиты</a:t>
                      </a:r>
                      <a:endParaRPr lang="en-GB" sz="1400" noProof="0" dirty="0"/>
                    </a:p>
                  </a:txBody>
                  <a:tcPr marL="68580" marR="68580" marT="34290" marB="34290">
                    <a:solidFill>
                      <a:srgbClr val="C00000"/>
                    </a:solidFill>
                  </a:tcPr>
                </a:tc>
                <a:tc>
                  <a:txBody>
                    <a:bodyPr/>
                    <a:lstStyle/>
                    <a:p>
                      <a:pPr algn="r"/>
                      <a:r>
                        <a:rPr lang="en-GB" sz="1400" noProof="0" dirty="0"/>
                        <a:t>1925</a:t>
                      </a:r>
                    </a:p>
                  </a:txBody>
                  <a:tcPr marL="68580" marR="68580" marT="34290" marB="34290">
                    <a:solidFill>
                      <a:srgbClr val="C00000"/>
                    </a:solidFill>
                  </a:tcPr>
                </a:tc>
                <a:extLst>
                  <a:ext uri="{0D108BD9-81ED-4DB2-BD59-A6C34878D82A}">
                    <a16:rowId xmlns:a16="http://schemas.microsoft.com/office/drawing/2014/main" val="1907653389"/>
                  </a:ext>
                </a:extLst>
              </a:tr>
              <a:tr h="377190">
                <a:tc>
                  <a:txBody>
                    <a:bodyPr/>
                    <a:lstStyle/>
                    <a:p>
                      <a:pPr marL="0" algn="l" defTabSz="685800" rtl="0" eaLnBrk="1" latinLnBrk="0" hangingPunct="1"/>
                      <a:r>
                        <a:rPr lang="ru-RU" sz="1000" b="1" kern="1200" noProof="0" dirty="0">
                          <a:solidFill>
                            <a:schemeClr val="lt1"/>
                          </a:solidFill>
                          <a:latin typeface="+mn-lt"/>
                          <a:ea typeface="+mn-ea"/>
                          <a:cs typeface="+mn-cs"/>
                        </a:rPr>
                        <a:t>Количество выдач за 90 лет</a:t>
                      </a:r>
                      <a:endParaRPr lang="en-GB" sz="1000" b="1" kern="1200" noProof="0" dirty="0">
                        <a:solidFill>
                          <a:schemeClr val="lt1"/>
                        </a:solidFill>
                        <a:latin typeface="+mn-lt"/>
                        <a:ea typeface="+mn-ea"/>
                        <a:cs typeface="+mn-cs"/>
                      </a:endParaRPr>
                    </a:p>
                  </a:txBody>
                  <a:tcPr marL="68580" marR="68580" marT="34290" marB="34290">
                    <a:solidFill>
                      <a:srgbClr val="C00000"/>
                    </a:solidFill>
                  </a:tcPr>
                </a:tc>
                <a:tc>
                  <a:txBody>
                    <a:bodyPr/>
                    <a:lstStyle/>
                    <a:p>
                      <a:pPr marL="0" algn="r" defTabSz="685800" rtl="0" eaLnBrk="1" latinLnBrk="0" hangingPunct="1"/>
                      <a:r>
                        <a:rPr lang="en-GB" sz="1000" b="1" kern="1200" noProof="0" dirty="0">
                          <a:solidFill>
                            <a:schemeClr val="lt1"/>
                          </a:solidFill>
                          <a:latin typeface="+mn-lt"/>
                          <a:ea typeface="+mn-ea"/>
                          <a:cs typeface="+mn-cs"/>
                        </a:rPr>
                        <a:t>3</a:t>
                      </a:r>
                    </a:p>
                  </a:txBody>
                  <a:tcPr marL="68580" marR="68580" marT="34290" marB="34290">
                    <a:solidFill>
                      <a:srgbClr val="C00000"/>
                    </a:solidFill>
                  </a:tcPr>
                </a:tc>
                <a:extLst>
                  <a:ext uri="{0D108BD9-81ED-4DB2-BD59-A6C34878D82A}">
                    <a16:rowId xmlns:a16="http://schemas.microsoft.com/office/drawing/2014/main" val="1964678171"/>
                  </a:ext>
                </a:extLst>
              </a:tr>
              <a:tr h="428625">
                <a:tc>
                  <a:txBody>
                    <a:bodyPr/>
                    <a:lstStyle/>
                    <a:p>
                      <a:r>
                        <a:rPr lang="ru-RU" sz="1000" b="1" kern="1200" noProof="0" dirty="0">
                          <a:solidFill>
                            <a:schemeClr val="lt1"/>
                          </a:solidFill>
                          <a:latin typeface="+mn-lt"/>
                          <a:ea typeface="+mn-ea"/>
                          <a:cs typeface="+mn-cs"/>
                        </a:rPr>
                        <a:t>Количество просмотров после размещения в базе</a:t>
                      </a:r>
                      <a:endParaRPr lang="en-GB" sz="1000" b="1" kern="1200" noProof="0" dirty="0">
                        <a:solidFill>
                          <a:schemeClr val="lt1"/>
                        </a:solidFill>
                        <a:latin typeface="+mn-lt"/>
                        <a:ea typeface="+mn-ea"/>
                        <a:cs typeface="+mn-cs"/>
                      </a:endParaRPr>
                    </a:p>
                  </a:txBody>
                  <a:tcPr marL="68580" marR="68580" marT="34290" marB="34290">
                    <a:solidFill>
                      <a:srgbClr val="C00000"/>
                    </a:solidFill>
                  </a:tcPr>
                </a:tc>
                <a:tc>
                  <a:txBody>
                    <a:bodyPr/>
                    <a:lstStyle/>
                    <a:p>
                      <a:pPr marL="0" algn="r" defTabSz="685800" rtl="0" eaLnBrk="1" latinLnBrk="0" hangingPunct="1"/>
                      <a:r>
                        <a:rPr lang="en-GB" sz="1000" b="1" kern="1200" noProof="0" dirty="0">
                          <a:solidFill>
                            <a:schemeClr val="lt1"/>
                          </a:solidFill>
                          <a:latin typeface="+mn-lt"/>
                          <a:ea typeface="+mn-ea"/>
                          <a:cs typeface="+mn-cs"/>
                        </a:rPr>
                        <a:t>30</a:t>
                      </a:r>
                    </a:p>
                  </a:txBody>
                  <a:tcPr marL="68580" marR="68580" marT="34290" marB="34290">
                    <a:solidFill>
                      <a:srgbClr val="C00000"/>
                    </a:solidFill>
                  </a:tcPr>
                </a:tc>
                <a:extLst>
                  <a:ext uri="{0D108BD9-81ED-4DB2-BD59-A6C34878D82A}">
                    <a16:rowId xmlns:a16="http://schemas.microsoft.com/office/drawing/2014/main" val="2442766592"/>
                  </a:ext>
                </a:extLst>
              </a:tr>
            </a:tbl>
          </a:graphicData>
        </a:graphic>
      </p:graphicFrame>
    </p:spTree>
    <p:extLst>
      <p:ext uri="{BB962C8B-B14F-4D97-AF65-F5344CB8AC3E}">
        <p14:creationId xmlns:p14="http://schemas.microsoft.com/office/powerpoint/2010/main" val="8842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04800" y="152400"/>
            <a:ext cx="8305800" cy="712980"/>
          </a:xfrm>
        </p:spPr>
        <p:txBody>
          <a:bodyPr>
            <a:normAutofit fontScale="90000"/>
          </a:bodyPr>
          <a:lstStyle/>
          <a:p>
            <a:pPr eaLnBrk="1" hangingPunct="1">
              <a:defRPr/>
            </a:pPr>
            <a:r>
              <a:rPr lang="en-US" altLang="en-US" dirty="0">
                <a:solidFill>
                  <a:schemeClr val="accent1"/>
                </a:solidFill>
              </a:rPr>
              <a:t>ProQuest </a:t>
            </a:r>
            <a:r>
              <a:rPr lang="ru-RU" altLang="en-US" dirty="0">
                <a:solidFill>
                  <a:schemeClr val="accent1"/>
                </a:solidFill>
              </a:rPr>
              <a:t>в России – более 14 лет опыта работы (с 2003 г.)</a:t>
            </a:r>
            <a:r>
              <a:rPr lang="en-US" altLang="en-US" dirty="0">
                <a:solidFill>
                  <a:schemeClr val="hlink"/>
                </a:solidFill>
              </a:rPr>
              <a:t>.</a:t>
            </a:r>
          </a:p>
        </p:txBody>
      </p:sp>
      <p:pic>
        <p:nvPicPr>
          <p:cNvPr id="44035" name="Picture 2" descr="ФГБУ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362075"/>
            <a:ext cx="185261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logo_vsh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 y="3466169"/>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Герб (логотип, эмблема) Санкт-Петербургского государственного Университета">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1663" y="946150"/>
            <a:ext cx="18081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Логотип КФУ и рекомендации по использованию корпоративного стил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1273" y="3025968"/>
            <a:ext cx="269272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4" descr="ГПНТБ России"/>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7263" y="1592263"/>
            <a:ext cx="164306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9896" y="3579813"/>
            <a:ext cx="2755900" cy="1273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1" name="Picture 2" descr="http://infokrxf.bget.ru/wp-content/uploads/2013/08/%D0%A1%D0%A4%D0%A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9088" y="4852988"/>
            <a:ext cx="2317750"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42" name="Picture 12" descr="http://i.kompstar.com/wp-content/uploads/2016/01/Inzh-123-1024x68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763" y="5084763"/>
            <a:ext cx="24384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74963" y="5287963"/>
            <a:ext cx="373856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89425" y="685800"/>
            <a:ext cx="235585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Герб университета">
            <a:extLst>
              <a:ext uri="{FF2B5EF4-FFF2-40B4-BE49-F238E27FC236}">
                <a16:creationId xmlns:a16="http://schemas.microsoft.com/office/drawing/2014/main" id="{6FA66A2D-88D7-41C2-8AA2-787C525EA7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64937" y="3330457"/>
            <a:ext cx="1586335" cy="158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80505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251346" y="430530"/>
            <a:ext cx="6063853" cy="639366"/>
          </a:xfrm>
        </p:spPr>
        <p:txBody>
          <a:bodyPr>
            <a:noAutofit/>
          </a:bodyPr>
          <a:lstStyle/>
          <a:p>
            <a:pPr eaLnBrk="1" hangingPunct="1">
              <a:defRPr/>
            </a:pPr>
            <a:r>
              <a:rPr lang="ru-RU" altLang="en-US" sz="2400" dirty="0">
                <a:latin typeface="Arial" pitchFamily="34" charset="0"/>
                <a:ea typeface="ＭＳ Ｐゴシック" pitchFamily="34" charset="-128"/>
                <a:cs typeface="Arial" pitchFamily="34" charset="0"/>
              </a:rPr>
              <a:t>Примеры российских диссертаций: аннотация</a:t>
            </a:r>
            <a:endParaRPr lang="en-US" altLang="en-US" sz="2400" dirty="0">
              <a:latin typeface="Arial" pitchFamily="34" charset="0"/>
              <a:ea typeface="ＭＳ Ｐゴシック" pitchFamily="34" charset="-128"/>
              <a:cs typeface="Arial" pitchFamily="34" charset="0"/>
            </a:endParaRPr>
          </a:p>
        </p:txBody>
      </p:sp>
      <p:sp>
        <p:nvSpPr>
          <p:cNvPr id="140291" name="Date Placeholder 3"/>
          <p:cNvSpPr>
            <a:spLocks noGrp="1"/>
          </p:cNvSpPr>
          <p:nvPr>
            <p:ph type="dt" sz="quarter" idx="4294967295"/>
          </p:nvPr>
        </p:nvSpPr>
        <p:spPr bwMode="auto">
          <a:xfrm>
            <a:off x="1251347"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90E736A7-7583-4CC4-B384-084A276E01EA}" type="datetime1">
              <a:rPr lang="en-US" altLang="en-US" sz="600">
                <a:solidFill>
                  <a:srgbClr val="000000"/>
                </a:solidFill>
                <a:latin typeface="Calibri" panose="020F0502020204030204" pitchFamily="34" charset="0"/>
              </a:rPr>
              <a:pPr eaLnBrk="1" hangingPunct="1">
                <a:spcBef>
                  <a:spcPct val="0"/>
                </a:spcBef>
                <a:buFontTx/>
                <a:buNone/>
              </a:pPr>
              <a:t>11/20/2017</a:t>
            </a:fld>
            <a:endParaRPr lang="en-US" altLang="en-US" sz="600">
              <a:solidFill>
                <a:srgbClr val="000000"/>
              </a:solidFill>
              <a:latin typeface="Calibri" panose="020F0502020204030204" pitchFamily="34" charset="0"/>
            </a:endParaRPr>
          </a:p>
        </p:txBody>
      </p:sp>
      <p:sp>
        <p:nvSpPr>
          <p:cNvPr id="140292" name="Slide Number Placeholder 5"/>
          <p:cNvSpPr>
            <a:spLocks noGrp="1"/>
          </p:cNvSpPr>
          <p:nvPr>
            <p:ph type="sldNum" sz="quarter" idx="4294967295"/>
          </p:nvPr>
        </p:nvSpPr>
        <p:spPr bwMode="auto">
          <a:xfrm>
            <a:off x="6292454"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fld id="{D2816416-66C6-4D49-BE20-D2B148A71AF8}" type="slidenum">
              <a:rPr lang="en-US" altLang="en-US" sz="600">
                <a:solidFill>
                  <a:srgbClr val="000000"/>
                </a:solidFill>
                <a:latin typeface="Calibri" panose="020F0502020204030204" pitchFamily="34" charset="0"/>
              </a:rPr>
              <a:pPr algn="ctr" eaLnBrk="1" hangingPunct="1">
                <a:spcBef>
                  <a:spcPct val="0"/>
                </a:spcBef>
                <a:buFontTx/>
                <a:buNone/>
              </a:pPr>
              <a:t>40</a:t>
            </a:fld>
            <a:endParaRPr lang="en-US" altLang="en-US" sz="600">
              <a:solidFill>
                <a:srgbClr val="000000"/>
              </a:solidFill>
              <a:latin typeface="Calibri" panose="020F0502020204030204" pitchFamily="34" charset="0"/>
            </a:endParaRPr>
          </a:p>
        </p:txBody>
      </p:sp>
      <p:pic>
        <p:nvPicPr>
          <p:cNvPr id="140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685926"/>
            <a:ext cx="6000750" cy="411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7726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310880" y="450775"/>
            <a:ext cx="5325666" cy="639365"/>
          </a:xfrm>
        </p:spPr>
        <p:txBody>
          <a:bodyPr>
            <a:normAutofit fontScale="90000"/>
          </a:bodyPr>
          <a:lstStyle/>
          <a:p>
            <a:pPr algn="ctr" eaLnBrk="1" hangingPunct="1">
              <a:defRPr/>
            </a:pPr>
            <a:r>
              <a:rPr lang="ru-RU" altLang="en-US" sz="2100" b="1" dirty="0">
                <a:latin typeface="Arial" pitchFamily="34" charset="0"/>
                <a:ea typeface="ＭＳ Ｐゴシック" pitchFamily="34" charset="-128"/>
                <a:cs typeface="Arial" pitchFamily="34" charset="0"/>
              </a:rPr>
              <a:t>Примеры российских диссертаций: </a:t>
            </a:r>
            <a:br>
              <a:rPr lang="ru-RU" altLang="en-US" sz="2100" b="1" dirty="0">
                <a:latin typeface="Arial" pitchFamily="34" charset="0"/>
                <a:ea typeface="ＭＳ Ｐゴシック" pitchFamily="34" charset="-128"/>
                <a:cs typeface="Arial" pitchFamily="34" charset="0"/>
              </a:rPr>
            </a:br>
            <a:r>
              <a:rPr lang="ru-RU" altLang="en-US" sz="2100" b="1" dirty="0">
                <a:latin typeface="Arial" pitchFamily="34" charset="0"/>
                <a:ea typeface="ＭＳ Ｐゴシック" pitchFamily="34" charset="-128"/>
                <a:cs typeface="Arial" pitchFamily="34" charset="0"/>
              </a:rPr>
              <a:t>полный текст</a:t>
            </a:r>
            <a:endParaRPr lang="en-US" altLang="en-US" sz="2100" b="1" dirty="0">
              <a:latin typeface="Arial" pitchFamily="34" charset="0"/>
              <a:ea typeface="ＭＳ Ｐゴシック" pitchFamily="34" charset="-128"/>
              <a:cs typeface="Arial" pitchFamily="34" charset="0"/>
            </a:endParaRPr>
          </a:p>
        </p:txBody>
      </p:sp>
      <p:sp>
        <p:nvSpPr>
          <p:cNvPr id="141315" name="Date Placeholder 3"/>
          <p:cNvSpPr>
            <a:spLocks noGrp="1"/>
          </p:cNvSpPr>
          <p:nvPr>
            <p:ph type="dt" sz="quarter" idx="4294967295"/>
          </p:nvPr>
        </p:nvSpPr>
        <p:spPr bwMode="auto">
          <a:xfrm>
            <a:off x="1251347"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D77B4A23-AD26-4C3C-A575-4D8D8FAFFDA7}" type="datetime1">
              <a:rPr lang="en-US" altLang="en-US" sz="600">
                <a:solidFill>
                  <a:srgbClr val="000000"/>
                </a:solidFill>
                <a:latin typeface="Calibri" panose="020F0502020204030204" pitchFamily="34" charset="0"/>
              </a:rPr>
              <a:pPr eaLnBrk="1" hangingPunct="1">
                <a:spcBef>
                  <a:spcPct val="0"/>
                </a:spcBef>
                <a:buFontTx/>
                <a:buNone/>
              </a:pPr>
              <a:t>11/20/2017</a:t>
            </a:fld>
            <a:endParaRPr lang="en-US" altLang="en-US" sz="600">
              <a:solidFill>
                <a:srgbClr val="000000"/>
              </a:solidFill>
              <a:latin typeface="Calibri" panose="020F0502020204030204" pitchFamily="34" charset="0"/>
            </a:endParaRPr>
          </a:p>
        </p:txBody>
      </p:sp>
      <p:sp>
        <p:nvSpPr>
          <p:cNvPr id="141316" name="Slide Number Placeholder 5"/>
          <p:cNvSpPr>
            <a:spLocks noGrp="1"/>
          </p:cNvSpPr>
          <p:nvPr>
            <p:ph type="sldNum" sz="quarter" idx="4294967295"/>
          </p:nvPr>
        </p:nvSpPr>
        <p:spPr bwMode="auto">
          <a:xfrm>
            <a:off x="6292454"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fld id="{EAAFB466-F2F4-4476-AC67-309E9A6E10FD}" type="slidenum">
              <a:rPr lang="en-US" altLang="en-US" sz="600">
                <a:solidFill>
                  <a:srgbClr val="000000"/>
                </a:solidFill>
                <a:latin typeface="Calibri" panose="020F0502020204030204" pitchFamily="34" charset="0"/>
              </a:rPr>
              <a:pPr algn="ctr" eaLnBrk="1" hangingPunct="1">
                <a:spcBef>
                  <a:spcPct val="0"/>
                </a:spcBef>
                <a:buFontTx/>
                <a:buNone/>
              </a:pPr>
              <a:t>41</a:t>
            </a:fld>
            <a:endParaRPr lang="en-US" altLang="en-US" sz="600">
              <a:solidFill>
                <a:srgbClr val="000000"/>
              </a:solidFill>
              <a:latin typeface="Calibri" panose="020F0502020204030204" pitchFamily="34" charset="0"/>
            </a:endParaRPr>
          </a:p>
        </p:txBody>
      </p:sp>
      <p:pic>
        <p:nvPicPr>
          <p:cNvPr id="1413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80" y="1916907"/>
            <a:ext cx="6581775" cy="388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35333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81448" y="4128911"/>
            <a:ext cx="3070048" cy="2490442"/>
          </a:xfrm>
          <a:prstGeom prst="rect">
            <a:avLst/>
          </a:prstGeom>
          <a:ln>
            <a:noFill/>
          </a:ln>
          <a:effectLst>
            <a:outerShdw blurRad="292100" dist="139700" dir="2700000" algn="tl" rotWithShape="0">
              <a:srgbClr val="333333">
                <a:alpha val="65000"/>
              </a:srgbClr>
            </a:outerShdw>
          </a:effectLst>
        </p:spPr>
      </p:pic>
      <p:sp>
        <p:nvSpPr>
          <p:cNvPr id="138243" name="Rectangle 2"/>
          <p:cNvSpPr>
            <a:spLocks noGrp="1" noChangeArrowheads="1"/>
          </p:cNvSpPr>
          <p:nvPr>
            <p:ph type="title"/>
          </p:nvPr>
        </p:nvSpPr>
        <p:spPr>
          <a:xfrm>
            <a:off x="1114425" y="441009"/>
            <a:ext cx="5886450" cy="557213"/>
          </a:xfrm>
        </p:spPr>
        <p:txBody>
          <a:bodyPr>
            <a:normAutofit fontScale="90000"/>
          </a:bodyPr>
          <a:lstStyle/>
          <a:p>
            <a:r>
              <a:rPr lang="ru-RU" altLang="en-US" dirty="0">
                <a:latin typeface="Arial" panose="020B0604020202020204" pitchFamily="34" charset="0"/>
                <a:ea typeface="ＭＳ Ｐゴシック" panose="020B0600070205080204" pitchFamily="34" charset="-128"/>
                <a:cs typeface="Arial" panose="020B0604020202020204" pitchFamily="34" charset="0"/>
              </a:rPr>
              <a:t>Для чего размещать диссертацию?</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Content Placeholder 1"/>
          <p:cNvSpPr>
            <a:spLocks noGrp="1"/>
          </p:cNvSpPr>
          <p:nvPr>
            <p:ph idx="1"/>
          </p:nvPr>
        </p:nvSpPr>
        <p:spPr>
          <a:xfrm>
            <a:off x="274320" y="1234440"/>
            <a:ext cx="6726555" cy="3980498"/>
          </a:xfrm>
        </p:spPr>
        <p:txBody>
          <a:bodyPr>
            <a:normAutofit/>
          </a:bodyPr>
          <a:lstStyle/>
          <a:p>
            <a:pPr>
              <a:buClr>
                <a:schemeClr val="accent1"/>
              </a:buClr>
            </a:pPr>
            <a:r>
              <a:rPr lang="ru-RU" altLang="en-US" sz="2100" dirty="0">
                <a:latin typeface="Arial" panose="020B0604020202020204" pitchFamily="34" charset="0"/>
                <a:ea typeface="ＭＳ Ｐゴシック" panose="020B0600070205080204" pitchFamily="34" charset="-128"/>
                <a:cs typeface="Arial" panose="020B0604020202020204" pitchFamily="34" charset="0"/>
              </a:rPr>
              <a:t>Более </a:t>
            </a:r>
            <a:r>
              <a:rPr lang="en-US" altLang="en-US" sz="2100" dirty="0">
                <a:latin typeface="Arial" panose="020B0604020202020204" pitchFamily="34" charset="0"/>
                <a:ea typeface="ＭＳ Ｐゴシック" panose="020B0600070205080204" pitchFamily="34" charset="-128"/>
                <a:cs typeface="Arial" panose="020B0604020202020204" pitchFamily="34" charset="0"/>
              </a:rPr>
              <a:t> 2,700 </a:t>
            </a:r>
            <a:r>
              <a:rPr lang="ru-RU" altLang="en-US" sz="2100" dirty="0">
                <a:latin typeface="Arial" panose="020B0604020202020204" pitchFamily="34" charset="0"/>
                <a:ea typeface="ＭＳ Ｐゴシック" panose="020B0600070205080204" pitchFamily="34" charset="-128"/>
                <a:cs typeface="Arial" panose="020B0604020202020204" pitchFamily="34" charset="0"/>
              </a:rPr>
              <a:t>организаций уже размещают свои диссертации в </a:t>
            </a:r>
            <a:r>
              <a:rPr lang="en-GB" altLang="en-US" sz="2100" dirty="0">
                <a:latin typeface="Arial" panose="020B0604020202020204" pitchFamily="34" charset="0"/>
                <a:ea typeface="ＭＳ Ｐゴシック" panose="020B0600070205080204" pitchFamily="34" charset="-128"/>
                <a:cs typeface="Arial" panose="020B0604020202020204" pitchFamily="34" charset="0"/>
              </a:rPr>
              <a:t>PQDT</a:t>
            </a:r>
            <a:r>
              <a:rPr lang="en-US" altLang="en-US" sz="2100" dirty="0">
                <a:latin typeface="Arial" panose="020B0604020202020204" pitchFamily="34" charset="0"/>
                <a:ea typeface="ＭＳ Ｐゴシック" panose="020B0600070205080204" pitchFamily="34" charset="-128"/>
                <a:cs typeface="Arial" panose="020B0604020202020204" pitchFamily="34" charset="0"/>
              </a:rPr>
              <a:t/>
            </a:r>
            <a:br>
              <a:rPr lang="en-US" altLang="en-US" sz="2100" dirty="0">
                <a:latin typeface="Arial" panose="020B0604020202020204" pitchFamily="34" charset="0"/>
                <a:ea typeface="ＭＳ Ｐゴシック" panose="020B0600070205080204" pitchFamily="34" charset="-128"/>
                <a:cs typeface="Arial" panose="020B0604020202020204" pitchFamily="34" charset="0"/>
              </a:rPr>
            </a:br>
            <a:r>
              <a:rPr lang="ru-RU" altLang="en-US" sz="2100" dirty="0">
                <a:latin typeface="Arial" panose="020B0604020202020204" pitchFamily="34" charset="0"/>
                <a:ea typeface="ＭＳ Ｐゴシック" panose="020B0600070205080204" pitchFamily="34" charset="-128"/>
                <a:cs typeface="Arial" panose="020B0604020202020204" pitchFamily="34" charset="0"/>
              </a:rPr>
              <a:t>Включение в </a:t>
            </a:r>
            <a:r>
              <a:rPr lang="en-US" altLang="en-US" sz="2100" dirty="0">
                <a:latin typeface="Arial" panose="020B0604020202020204" pitchFamily="34" charset="0"/>
                <a:ea typeface="ＭＳ Ｐゴシック" panose="020B0600070205080204" pitchFamily="34" charset="-128"/>
                <a:cs typeface="Arial" panose="020B0604020202020204" pitchFamily="34" charset="0"/>
              </a:rPr>
              <a:t>PQDT</a:t>
            </a:r>
            <a:r>
              <a:rPr lang="ru-RU" altLang="en-US" sz="2100" dirty="0">
                <a:latin typeface="Arial" panose="020B0604020202020204" pitchFamily="34" charset="0"/>
                <a:ea typeface="ＭＳ Ｐゴシック" panose="020B0600070205080204" pitchFamily="34" charset="-128"/>
                <a:cs typeface="Arial" panose="020B0604020202020204" pitchFamily="34" charset="0"/>
              </a:rPr>
              <a:t> повышает раскрытие исследований университета:</a:t>
            </a:r>
            <a:endParaRPr lang="en-US" altLang="en-US" sz="2100" dirty="0">
              <a:latin typeface="Arial" panose="020B0604020202020204" pitchFamily="34" charset="0"/>
              <a:ea typeface="ＭＳ Ｐゴシック" panose="020B0600070205080204" pitchFamily="34" charset="-128"/>
              <a:cs typeface="Arial" panose="020B0604020202020204" pitchFamily="34" charset="0"/>
            </a:endParaRPr>
          </a:p>
          <a:p>
            <a:pPr lvl="1">
              <a:buClr>
                <a:schemeClr val="accent1"/>
              </a:buClr>
            </a:pPr>
            <a:r>
              <a:rPr lang="ru-RU" altLang="en-US" dirty="0">
                <a:latin typeface="Arial" panose="020B0604020202020204" pitchFamily="34" charset="0"/>
                <a:ea typeface="ＭＳ Ｐゴシック" panose="020B0600070205080204" pitchFamily="34" charset="-128"/>
                <a:cs typeface="Arial" panose="020B0604020202020204" pitchFamily="34" charset="0"/>
              </a:rPr>
              <a:t>3 тыс. организаций-подписчиков </a:t>
            </a:r>
            <a:r>
              <a:rPr lang="de-DE" altLang="en-US" dirty="0">
                <a:latin typeface="Arial" panose="020B0604020202020204" pitchFamily="34" charset="0"/>
                <a:ea typeface="ＭＳ Ｐゴシック" panose="020B0600070205080204" pitchFamily="34" charset="-128"/>
                <a:cs typeface="Arial" panose="020B0604020202020204" pitchFamily="34" charset="0"/>
              </a:rPr>
              <a:t>PQDT Global </a:t>
            </a:r>
          </a:p>
          <a:p>
            <a:pPr lvl="1">
              <a:buClr>
                <a:schemeClr val="accent1"/>
              </a:buClr>
            </a:pPr>
            <a:r>
              <a:rPr lang="de-DE" altLang="en-US" dirty="0">
                <a:latin typeface="Arial" panose="020B0604020202020204" pitchFamily="34" charset="0"/>
                <a:ea typeface="ＭＳ Ｐゴシック" panose="020B0600070205080204" pitchFamily="34" charset="-128"/>
                <a:cs typeface="Arial" panose="020B0604020202020204" pitchFamily="34" charset="0"/>
              </a:rPr>
              <a:t>200 </a:t>
            </a:r>
            <a:r>
              <a:rPr lang="ru-RU" altLang="en-US" dirty="0">
                <a:latin typeface="Arial" panose="020B0604020202020204" pitchFamily="34" charset="0"/>
                <a:ea typeface="ＭＳ Ｐゴシック" panose="020B0600070205080204" pitchFamily="34" charset="-128"/>
                <a:cs typeface="Arial" panose="020B0604020202020204" pitchFamily="34" charset="0"/>
              </a:rPr>
              <a:t>млн. поисковых запросов в год</a:t>
            </a:r>
          </a:p>
          <a:p>
            <a:pPr lvl="1">
              <a:buClr>
                <a:schemeClr val="accent1"/>
              </a:buClr>
            </a:pPr>
            <a:r>
              <a:rPr lang="ru-RU" altLang="en-US" dirty="0">
                <a:latin typeface="Arial" panose="020B0604020202020204" pitchFamily="34" charset="0"/>
                <a:ea typeface="ＭＳ Ｐゴシック" panose="020B0600070205080204" pitchFamily="34" charset="-128"/>
                <a:cs typeface="Arial" panose="020B0604020202020204" pitchFamily="34" charset="0"/>
              </a:rPr>
              <a:t>Отражение в ведущих тематических индексах</a:t>
            </a:r>
            <a:r>
              <a:rPr lang="de-DE" altLang="en-US" dirty="0">
                <a:latin typeface="Arial" panose="020B0604020202020204" pitchFamily="34" charset="0"/>
                <a:ea typeface="ＭＳ Ｐゴシック" panose="020B0600070205080204" pitchFamily="34" charset="-128"/>
                <a:cs typeface="Arial" panose="020B0604020202020204" pitchFamily="34" charset="0"/>
              </a:rPr>
              <a:t/>
            </a:r>
            <a:br>
              <a:rPr lang="de-DE" altLang="en-US" dirty="0">
                <a:latin typeface="Arial" panose="020B0604020202020204" pitchFamily="34" charset="0"/>
                <a:ea typeface="ＭＳ Ｐゴシック" panose="020B0600070205080204" pitchFamily="34" charset="-128"/>
                <a:cs typeface="Arial" panose="020B0604020202020204" pitchFamily="34" charset="0"/>
              </a:rPr>
            </a:br>
            <a:r>
              <a:rPr lang="ru-RU" altLang="en-US" dirty="0">
                <a:latin typeface="Arial" panose="020B0604020202020204" pitchFamily="34" charset="0"/>
                <a:ea typeface="ＭＳ Ｐゴシック" panose="020B0600070205080204" pitchFamily="34" charset="-128"/>
                <a:cs typeface="Arial" panose="020B0604020202020204" pitchFamily="34" charset="0"/>
              </a:rPr>
              <a:t>(</a:t>
            </a:r>
            <a:r>
              <a:rPr lang="en-GB" altLang="en-US" dirty="0">
                <a:latin typeface="Arial" panose="020B0604020202020204" pitchFamily="34" charset="0"/>
                <a:ea typeface="ＭＳ Ｐゴシック" panose="020B0600070205080204" pitchFamily="34" charset="-128"/>
                <a:cs typeface="Arial" panose="020B0604020202020204" pitchFamily="34" charset="0"/>
              </a:rPr>
              <a:t>INSPEC, </a:t>
            </a:r>
            <a:r>
              <a:rPr lang="en-GB" altLang="en-US" dirty="0" err="1">
                <a:latin typeface="Arial" panose="020B0604020202020204" pitchFamily="34" charset="0"/>
                <a:ea typeface="ＭＳ Ｐゴシック" panose="020B0600070205080204" pitchFamily="34" charset="-128"/>
                <a:cs typeface="Arial" panose="020B0604020202020204" pitchFamily="34" charset="0"/>
              </a:rPr>
              <a:t>GeoRef,PsychINFO</a:t>
            </a:r>
            <a:r>
              <a:rPr lang="en-GB" altLang="en-US" dirty="0">
                <a:latin typeface="Arial" panose="020B0604020202020204" pitchFamily="34" charset="0"/>
                <a:ea typeface="ＭＳ Ｐゴシック" panose="020B0600070205080204" pitchFamily="34" charset="-128"/>
                <a:cs typeface="Arial" panose="020B0604020202020204" pitchFamily="34" charset="0"/>
              </a:rPr>
              <a:t>, </a:t>
            </a:r>
            <a:r>
              <a:rPr lang="en-GB" altLang="en-US" dirty="0" err="1">
                <a:latin typeface="Arial" panose="020B0604020202020204" pitchFamily="34" charset="0"/>
                <a:ea typeface="ＭＳ Ｐゴシック" panose="020B0600070205080204" pitchFamily="34" charset="-128"/>
                <a:cs typeface="Arial" panose="020B0604020202020204" pitchFamily="34" charset="0"/>
              </a:rPr>
              <a:t>SciFinder</a:t>
            </a:r>
            <a:r>
              <a:rPr lang="en-GB" altLang="en-US"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buClr>
                <a:schemeClr val="accent1"/>
              </a:buClr>
            </a:pPr>
            <a:r>
              <a:rPr lang="ru-RU" altLang="en-US" sz="2100" dirty="0">
                <a:latin typeface="Arial" panose="020B0604020202020204" pitchFamily="34" charset="0"/>
                <a:ea typeface="ＭＳ Ｐゴシック" panose="020B0600070205080204" pitchFamily="34" charset="-128"/>
                <a:cs typeface="Arial" panose="020B0604020202020204" pitchFamily="34" charset="0"/>
              </a:rPr>
              <a:t>Не эксклюзивный договор</a:t>
            </a:r>
          </a:p>
          <a:p>
            <a:pPr>
              <a:buClr>
                <a:schemeClr val="accent1"/>
              </a:buClr>
            </a:pPr>
            <a:r>
              <a:rPr lang="ru-RU" altLang="en-US" sz="2100" dirty="0">
                <a:latin typeface="Arial" panose="020B0604020202020204" pitchFamily="34" charset="0"/>
                <a:ea typeface="ＭＳ Ｐゴシック" panose="020B0600070205080204" pitchFamily="34" charset="-128"/>
                <a:cs typeface="Arial" panose="020B0604020202020204" pitchFamily="34" charset="0"/>
              </a:rPr>
              <a:t>Автор</a:t>
            </a:r>
            <a:r>
              <a:rPr lang="en-US" altLang="en-US" sz="2100" dirty="0">
                <a:latin typeface="Arial" panose="020B0604020202020204" pitchFamily="34" charset="0"/>
                <a:ea typeface="ＭＳ Ｐゴシック" panose="020B0600070205080204" pitchFamily="34" charset="-128"/>
                <a:cs typeface="Arial" panose="020B0604020202020204" pitchFamily="34" charset="0"/>
              </a:rPr>
              <a:t> </a:t>
            </a:r>
            <a:r>
              <a:rPr lang="ru-RU" altLang="en-US" sz="2100" dirty="0">
                <a:latin typeface="Arial" panose="020B0604020202020204" pitchFamily="34" charset="0"/>
                <a:ea typeface="ＭＳ Ｐゴシック" panose="020B0600070205080204" pitchFamily="34" charset="-128"/>
                <a:cs typeface="Arial" panose="020B0604020202020204" pitchFamily="34" charset="0"/>
              </a:rPr>
              <a:t>сохраняет авторские права</a:t>
            </a:r>
            <a:endParaRPr lang="en-GB" altLang="en-US" sz="2100" dirty="0">
              <a:latin typeface="Arial" panose="020B0604020202020204" pitchFamily="34" charset="0"/>
              <a:ea typeface="ＭＳ Ｐゴシック" panose="020B0600070205080204" pitchFamily="34" charset="-128"/>
              <a:cs typeface="Arial" panose="020B0604020202020204" pitchFamily="34" charset="0"/>
            </a:endParaRPr>
          </a:p>
          <a:p>
            <a:pPr>
              <a:buClr>
                <a:schemeClr val="accent1"/>
              </a:buClr>
            </a:pPr>
            <a:r>
              <a:rPr lang="ru-RU" altLang="en-US" sz="2100" dirty="0">
                <a:latin typeface="Arial" panose="020B0604020202020204" pitchFamily="34" charset="0"/>
                <a:ea typeface="ＭＳ Ｐゴシック" panose="020B0600070205080204" pitchFamily="34" charset="-128"/>
                <a:cs typeface="Arial" panose="020B0604020202020204" pitchFamily="34" charset="0"/>
              </a:rPr>
              <a:t>Нет ограничений по объему</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6191414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p:cNvSpPr>
            <a:spLocks/>
          </p:cNvSpPr>
          <p:nvPr/>
        </p:nvSpPr>
        <p:spPr bwMode="auto">
          <a:xfrm rot="2700000">
            <a:off x="3245631" y="2778160"/>
            <a:ext cx="2701546" cy="2701534"/>
          </a:xfrm>
          <a:custGeom>
            <a:avLst/>
            <a:gdLst>
              <a:gd name="T0" fmla="*/ 2045 w 2845"/>
              <a:gd name="T1" fmla="*/ 344 h 2845"/>
              <a:gd name="T2" fmla="*/ 2501 w 2845"/>
              <a:gd name="T3" fmla="*/ 2045 h 2845"/>
              <a:gd name="T4" fmla="*/ 800 w 2845"/>
              <a:gd name="T5" fmla="*/ 2501 h 2845"/>
              <a:gd name="T6" fmla="*/ 344 w 2845"/>
              <a:gd name="T7" fmla="*/ 800 h 2845"/>
              <a:gd name="T8" fmla="*/ 2045 w 2845"/>
              <a:gd name="T9" fmla="*/ 344 h 2845"/>
            </a:gdLst>
            <a:ahLst/>
            <a:cxnLst>
              <a:cxn ang="0">
                <a:pos x="T0" y="T1"/>
              </a:cxn>
              <a:cxn ang="0">
                <a:pos x="T2" y="T3"/>
              </a:cxn>
              <a:cxn ang="0">
                <a:pos x="T4" y="T5"/>
              </a:cxn>
              <a:cxn ang="0">
                <a:pos x="T6" y="T7"/>
              </a:cxn>
              <a:cxn ang="0">
                <a:pos x="T8" y="T9"/>
              </a:cxn>
            </a:cxnLst>
            <a:rect l="0" t="0" r="r" b="b"/>
            <a:pathLst>
              <a:path w="2845" h="2845">
                <a:moveTo>
                  <a:pt x="2045" y="344"/>
                </a:moveTo>
                <a:cubicBezTo>
                  <a:pt x="2641" y="688"/>
                  <a:pt x="2845" y="1450"/>
                  <a:pt x="2501" y="2045"/>
                </a:cubicBezTo>
                <a:cubicBezTo>
                  <a:pt x="2157" y="2641"/>
                  <a:pt x="1396" y="2845"/>
                  <a:pt x="800" y="2501"/>
                </a:cubicBezTo>
                <a:cubicBezTo>
                  <a:pt x="204" y="2157"/>
                  <a:pt x="0" y="1396"/>
                  <a:pt x="344" y="800"/>
                </a:cubicBezTo>
                <a:cubicBezTo>
                  <a:pt x="688" y="204"/>
                  <a:pt x="1450" y="0"/>
                  <a:pt x="2045" y="344"/>
                </a:cubicBezTo>
                <a:close/>
              </a:path>
            </a:pathLst>
          </a:custGeom>
          <a:gradFill>
            <a:gsLst>
              <a:gs pos="0">
                <a:schemeClr val="bg1">
                  <a:lumMod val="50000"/>
                </a:schemeClr>
              </a:gs>
              <a:gs pos="100000">
                <a:schemeClr val="bg1">
                  <a:lumMod val="85000"/>
                </a:schemeClr>
              </a:gs>
            </a:gsLst>
            <a:lin ang="16200000" scaled="1"/>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lnSpc>
                <a:spcPct val="90000"/>
              </a:lnSpc>
            </a:pPr>
            <a:endParaRPr lang="en-US" sz="1425" b="1" kern="0">
              <a:solidFill>
                <a:schemeClr val="bg1"/>
              </a:solidFill>
              <a:effectLst>
                <a:outerShdw blurRad="50800" dist="25400" dir="2700000" algn="tl" rotWithShape="0">
                  <a:prstClr val="black">
                    <a:alpha val="40000"/>
                  </a:prstClr>
                </a:outerShdw>
              </a:effectLst>
              <a:latin typeface="Arial" charset="0"/>
            </a:endParaRPr>
          </a:p>
        </p:txBody>
      </p:sp>
      <p:sp>
        <p:nvSpPr>
          <p:cNvPr id="9" name="Freeform 6"/>
          <p:cNvSpPr>
            <a:spLocks/>
          </p:cNvSpPr>
          <p:nvPr/>
        </p:nvSpPr>
        <p:spPr bwMode="auto">
          <a:xfrm rot="2700000">
            <a:off x="3487108" y="3019635"/>
            <a:ext cx="2218593" cy="2218585"/>
          </a:xfrm>
          <a:custGeom>
            <a:avLst/>
            <a:gdLst>
              <a:gd name="T0" fmla="*/ 2045 w 2845"/>
              <a:gd name="T1" fmla="*/ 344 h 2845"/>
              <a:gd name="T2" fmla="*/ 2501 w 2845"/>
              <a:gd name="T3" fmla="*/ 2045 h 2845"/>
              <a:gd name="T4" fmla="*/ 800 w 2845"/>
              <a:gd name="T5" fmla="*/ 2501 h 2845"/>
              <a:gd name="T6" fmla="*/ 344 w 2845"/>
              <a:gd name="T7" fmla="*/ 800 h 2845"/>
              <a:gd name="T8" fmla="*/ 2045 w 2845"/>
              <a:gd name="T9" fmla="*/ 344 h 2845"/>
            </a:gdLst>
            <a:ahLst/>
            <a:cxnLst>
              <a:cxn ang="0">
                <a:pos x="T0" y="T1"/>
              </a:cxn>
              <a:cxn ang="0">
                <a:pos x="T2" y="T3"/>
              </a:cxn>
              <a:cxn ang="0">
                <a:pos x="T4" y="T5"/>
              </a:cxn>
              <a:cxn ang="0">
                <a:pos x="T6" y="T7"/>
              </a:cxn>
              <a:cxn ang="0">
                <a:pos x="T8" y="T9"/>
              </a:cxn>
            </a:cxnLst>
            <a:rect l="0" t="0" r="r" b="b"/>
            <a:pathLst>
              <a:path w="2845" h="2845">
                <a:moveTo>
                  <a:pt x="2045" y="344"/>
                </a:moveTo>
                <a:cubicBezTo>
                  <a:pt x="2641" y="688"/>
                  <a:pt x="2845" y="1450"/>
                  <a:pt x="2501" y="2045"/>
                </a:cubicBezTo>
                <a:cubicBezTo>
                  <a:pt x="2157" y="2641"/>
                  <a:pt x="1396" y="2845"/>
                  <a:pt x="800" y="2501"/>
                </a:cubicBezTo>
                <a:cubicBezTo>
                  <a:pt x="204" y="2157"/>
                  <a:pt x="0" y="1396"/>
                  <a:pt x="344" y="800"/>
                </a:cubicBezTo>
                <a:cubicBezTo>
                  <a:pt x="688" y="204"/>
                  <a:pt x="1450" y="0"/>
                  <a:pt x="2045" y="344"/>
                </a:cubicBezTo>
                <a:close/>
              </a:path>
            </a:pathLst>
          </a:cu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lnSpc>
                <a:spcPct val="90000"/>
              </a:lnSpc>
            </a:pPr>
            <a:endParaRPr lang="en-US" sz="1425" b="1" kern="0">
              <a:solidFill>
                <a:schemeClr val="bg1"/>
              </a:solidFill>
              <a:effectLst>
                <a:outerShdw blurRad="50800" dist="25400" dir="2700000" algn="tl" rotWithShape="0">
                  <a:prstClr val="black">
                    <a:alpha val="40000"/>
                  </a:prstClr>
                </a:outerShdw>
              </a:effectLst>
              <a:latin typeface="Arial" charset="0"/>
            </a:endParaRPr>
          </a:p>
        </p:txBody>
      </p:sp>
      <p:sp>
        <p:nvSpPr>
          <p:cNvPr id="10" name="Freeform 7"/>
          <p:cNvSpPr>
            <a:spLocks/>
          </p:cNvSpPr>
          <p:nvPr/>
        </p:nvSpPr>
        <p:spPr bwMode="auto">
          <a:xfrm rot="21579558">
            <a:off x="3863062" y="4358499"/>
            <a:ext cx="2642535" cy="1163804"/>
          </a:xfrm>
          <a:custGeom>
            <a:avLst/>
            <a:gdLst>
              <a:gd name="T0" fmla="*/ 1357 w 1435"/>
              <a:gd name="T1" fmla="*/ 442 h 632"/>
              <a:gd name="T2" fmla="*/ 962 w 1435"/>
              <a:gd name="T3" fmla="*/ 553 h 632"/>
              <a:gd name="T4" fmla="*/ 816 w 1435"/>
              <a:gd name="T5" fmla="*/ 338 h 632"/>
              <a:gd name="T6" fmla="*/ 259 w 1435"/>
              <a:gd name="T7" fmla="*/ 321 h 632"/>
              <a:gd name="T8" fmla="*/ 44 w 1435"/>
              <a:gd name="T9" fmla="*/ 124 h 632"/>
              <a:gd name="T10" fmla="*/ 0 w 1435"/>
              <a:gd name="T11" fmla="*/ 148 h 632"/>
              <a:gd name="T12" fmla="*/ 3 w 1435"/>
              <a:gd name="T13" fmla="*/ 93 h 632"/>
              <a:gd name="T14" fmla="*/ 5 w 1435"/>
              <a:gd name="T15" fmla="*/ 56 h 632"/>
              <a:gd name="T16" fmla="*/ 5 w 1435"/>
              <a:gd name="T17" fmla="*/ 56 h 632"/>
              <a:gd name="T18" fmla="*/ 5 w 1435"/>
              <a:gd name="T19" fmla="*/ 39 h 632"/>
              <a:gd name="T20" fmla="*/ 17 w 1435"/>
              <a:gd name="T21" fmla="*/ 46 h 632"/>
              <a:gd name="T22" fmla="*/ 17 w 1435"/>
              <a:gd name="T23" fmla="*/ 46 h 632"/>
              <a:gd name="T24" fmla="*/ 52 w 1435"/>
              <a:gd name="T25" fmla="*/ 67 h 632"/>
              <a:gd name="T26" fmla="*/ 99 w 1435"/>
              <a:gd name="T27" fmla="*/ 95 h 632"/>
              <a:gd name="T28" fmla="*/ 56 w 1435"/>
              <a:gd name="T29" fmla="*/ 117 h 632"/>
              <a:gd name="T30" fmla="*/ 235 w 1435"/>
              <a:gd name="T31" fmla="*/ 282 h 632"/>
              <a:gd name="T32" fmla="*/ 850 w 1435"/>
              <a:gd name="T33" fmla="*/ 159 h 632"/>
              <a:gd name="T34" fmla="*/ 858 w 1435"/>
              <a:gd name="T35" fmla="*/ 146 h 632"/>
              <a:gd name="T36" fmla="*/ 1001 w 1435"/>
              <a:gd name="T37" fmla="*/ 29 h 632"/>
              <a:gd name="T38" fmla="*/ 1246 w 1435"/>
              <a:gd name="T39" fmla="*/ 47 h 632"/>
              <a:gd name="T40" fmla="*/ 1357 w 1435"/>
              <a:gd name="T41" fmla="*/ 44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5" h="632">
                <a:moveTo>
                  <a:pt x="1357" y="442"/>
                </a:moveTo>
                <a:cubicBezTo>
                  <a:pt x="1278" y="582"/>
                  <a:pt x="1101" y="632"/>
                  <a:pt x="962" y="553"/>
                </a:cubicBezTo>
                <a:cubicBezTo>
                  <a:pt x="879" y="507"/>
                  <a:pt x="827" y="425"/>
                  <a:pt x="816" y="338"/>
                </a:cubicBezTo>
                <a:cubicBezTo>
                  <a:pt x="666" y="428"/>
                  <a:pt x="450" y="428"/>
                  <a:pt x="259" y="321"/>
                </a:cubicBezTo>
                <a:cubicBezTo>
                  <a:pt x="168" y="270"/>
                  <a:pt x="95" y="201"/>
                  <a:pt x="44" y="124"/>
                </a:cubicBezTo>
                <a:cubicBezTo>
                  <a:pt x="0" y="148"/>
                  <a:pt x="0" y="148"/>
                  <a:pt x="0" y="148"/>
                </a:cubicBezTo>
                <a:cubicBezTo>
                  <a:pt x="3" y="93"/>
                  <a:pt x="3" y="93"/>
                  <a:pt x="3" y="93"/>
                </a:cubicBezTo>
                <a:cubicBezTo>
                  <a:pt x="5" y="56"/>
                  <a:pt x="5" y="56"/>
                  <a:pt x="5" y="56"/>
                </a:cubicBezTo>
                <a:cubicBezTo>
                  <a:pt x="5" y="56"/>
                  <a:pt x="5" y="56"/>
                  <a:pt x="5" y="56"/>
                </a:cubicBezTo>
                <a:cubicBezTo>
                  <a:pt x="5" y="39"/>
                  <a:pt x="5" y="39"/>
                  <a:pt x="5" y="39"/>
                </a:cubicBezTo>
                <a:cubicBezTo>
                  <a:pt x="17" y="46"/>
                  <a:pt x="17" y="46"/>
                  <a:pt x="17" y="46"/>
                </a:cubicBezTo>
                <a:cubicBezTo>
                  <a:pt x="17" y="46"/>
                  <a:pt x="17" y="46"/>
                  <a:pt x="17" y="46"/>
                </a:cubicBezTo>
                <a:cubicBezTo>
                  <a:pt x="52" y="67"/>
                  <a:pt x="52" y="67"/>
                  <a:pt x="52" y="67"/>
                </a:cubicBezTo>
                <a:cubicBezTo>
                  <a:pt x="99" y="95"/>
                  <a:pt x="99" y="95"/>
                  <a:pt x="99" y="95"/>
                </a:cubicBezTo>
                <a:cubicBezTo>
                  <a:pt x="56" y="117"/>
                  <a:pt x="56" y="117"/>
                  <a:pt x="56" y="117"/>
                </a:cubicBezTo>
                <a:cubicBezTo>
                  <a:pt x="100" y="183"/>
                  <a:pt x="160" y="240"/>
                  <a:pt x="235" y="282"/>
                </a:cubicBezTo>
                <a:cubicBezTo>
                  <a:pt x="459" y="408"/>
                  <a:pt x="730" y="352"/>
                  <a:pt x="850" y="159"/>
                </a:cubicBezTo>
                <a:cubicBezTo>
                  <a:pt x="853" y="155"/>
                  <a:pt x="855" y="150"/>
                  <a:pt x="858" y="146"/>
                </a:cubicBezTo>
                <a:cubicBezTo>
                  <a:pt x="893" y="91"/>
                  <a:pt x="943" y="51"/>
                  <a:pt x="1001" y="29"/>
                </a:cubicBezTo>
                <a:cubicBezTo>
                  <a:pt x="1078" y="0"/>
                  <a:pt x="1168" y="3"/>
                  <a:pt x="1246" y="47"/>
                </a:cubicBezTo>
                <a:cubicBezTo>
                  <a:pt x="1386" y="126"/>
                  <a:pt x="1435" y="303"/>
                  <a:pt x="1357" y="442"/>
                </a:cubicBezTo>
                <a:close/>
              </a:path>
            </a:pathLst>
          </a:custGeom>
          <a:solidFill>
            <a:schemeClr val="accent4"/>
          </a:solidFill>
          <a:ln w="1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a:p>
        </p:txBody>
      </p:sp>
      <p:sp>
        <p:nvSpPr>
          <p:cNvPr id="11" name="Freeform 8"/>
          <p:cNvSpPr>
            <a:spLocks/>
          </p:cNvSpPr>
          <p:nvPr/>
        </p:nvSpPr>
        <p:spPr bwMode="auto">
          <a:xfrm rot="21579558">
            <a:off x="2675797" y="3283087"/>
            <a:ext cx="2025944" cy="2250438"/>
          </a:xfrm>
          <a:custGeom>
            <a:avLst/>
            <a:gdLst>
              <a:gd name="T0" fmla="*/ 1100 w 1100"/>
              <a:gd name="T1" fmla="*/ 58 h 1222"/>
              <a:gd name="T2" fmla="*/ 1088 w 1100"/>
              <a:gd name="T3" fmla="*/ 65 h 1222"/>
              <a:gd name="T4" fmla="*/ 1088 w 1100"/>
              <a:gd name="T5" fmla="*/ 65 h 1222"/>
              <a:gd name="T6" fmla="*/ 1053 w 1100"/>
              <a:gd name="T7" fmla="*/ 85 h 1222"/>
              <a:gd name="T8" fmla="*/ 1005 w 1100"/>
              <a:gd name="T9" fmla="*/ 112 h 1222"/>
              <a:gd name="T10" fmla="*/ 1007 w 1100"/>
              <a:gd name="T11" fmla="*/ 63 h 1222"/>
              <a:gd name="T12" fmla="*/ 775 w 1100"/>
              <a:gd name="T13" fmla="*/ 136 h 1222"/>
              <a:gd name="T14" fmla="*/ 581 w 1100"/>
              <a:gd name="T15" fmla="*/ 743 h 1222"/>
              <a:gd name="T16" fmla="*/ 582 w 1100"/>
              <a:gd name="T17" fmla="*/ 744 h 1222"/>
              <a:gd name="T18" fmla="*/ 619 w 1100"/>
              <a:gd name="T19" fmla="*/ 930 h 1222"/>
              <a:gd name="T20" fmla="*/ 479 w 1100"/>
              <a:gd name="T21" fmla="*/ 1141 h 1222"/>
              <a:gd name="T22" fmla="*/ 82 w 1100"/>
              <a:gd name="T23" fmla="*/ 1039 h 1222"/>
              <a:gd name="T24" fmla="*/ 183 w 1100"/>
              <a:gd name="T25" fmla="*/ 641 h 1222"/>
              <a:gd name="T26" fmla="*/ 437 w 1100"/>
              <a:gd name="T27" fmla="*/ 620 h 1222"/>
              <a:gd name="T28" fmla="*/ 729 w 1100"/>
              <a:gd name="T29" fmla="*/ 137 h 1222"/>
              <a:gd name="T30" fmla="*/ 1007 w 1100"/>
              <a:gd name="T31" fmla="*/ 49 h 1222"/>
              <a:gd name="T32" fmla="*/ 1009 w 1100"/>
              <a:gd name="T33" fmla="*/ 0 h 1222"/>
              <a:gd name="T34" fmla="*/ 1054 w 1100"/>
              <a:gd name="T35" fmla="*/ 29 h 1222"/>
              <a:gd name="T36" fmla="*/ 1086 w 1100"/>
              <a:gd name="T37" fmla="*/ 49 h 1222"/>
              <a:gd name="T38" fmla="*/ 1086 w 1100"/>
              <a:gd name="T39" fmla="*/ 49 h 1222"/>
              <a:gd name="T40" fmla="*/ 1100 w 1100"/>
              <a:gd name="T41" fmla="*/ 5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0" h="1222">
                <a:moveTo>
                  <a:pt x="1100" y="58"/>
                </a:moveTo>
                <a:cubicBezTo>
                  <a:pt x="1088" y="65"/>
                  <a:pt x="1088" y="65"/>
                  <a:pt x="1088" y="65"/>
                </a:cubicBezTo>
                <a:cubicBezTo>
                  <a:pt x="1088" y="65"/>
                  <a:pt x="1088" y="65"/>
                  <a:pt x="1088" y="65"/>
                </a:cubicBezTo>
                <a:cubicBezTo>
                  <a:pt x="1053" y="85"/>
                  <a:pt x="1053" y="85"/>
                  <a:pt x="1053" y="85"/>
                </a:cubicBezTo>
                <a:cubicBezTo>
                  <a:pt x="1005" y="112"/>
                  <a:pt x="1005" y="112"/>
                  <a:pt x="1005" y="112"/>
                </a:cubicBezTo>
                <a:cubicBezTo>
                  <a:pt x="1007" y="63"/>
                  <a:pt x="1007" y="63"/>
                  <a:pt x="1007" y="63"/>
                </a:cubicBezTo>
                <a:cubicBezTo>
                  <a:pt x="929" y="68"/>
                  <a:pt x="849" y="92"/>
                  <a:pt x="775" y="136"/>
                </a:cubicBezTo>
                <a:cubicBezTo>
                  <a:pt x="549" y="269"/>
                  <a:pt x="463" y="541"/>
                  <a:pt x="581" y="743"/>
                </a:cubicBezTo>
                <a:cubicBezTo>
                  <a:pt x="581" y="743"/>
                  <a:pt x="582" y="744"/>
                  <a:pt x="582" y="744"/>
                </a:cubicBezTo>
                <a:cubicBezTo>
                  <a:pt x="616" y="802"/>
                  <a:pt x="628" y="868"/>
                  <a:pt x="619" y="930"/>
                </a:cubicBezTo>
                <a:cubicBezTo>
                  <a:pt x="608" y="1015"/>
                  <a:pt x="559" y="1094"/>
                  <a:pt x="479" y="1141"/>
                </a:cubicBezTo>
                <a:cubicBezTo>
                  <a:pt x="342" y="1222"/>
                  <a:pt x="164" y="1177"/>
                  <a:pt x="82" y="1039"/>
                </a:cubicBezTo>
                <a:cubicBezTo>
                  <a:pt x="0" y="901"/>
                  <a:pt x="46" y="723"/>
                  <a:pt x="183" y="641"/>
                </a:cubicBezTo>
                <a:cubicBezTo>
                  <a:pt x="263" y="594"/>
                  <a:pt x="356" y="589"/>
                  <a:pt x="437" y="620"/>
                </a:cubicBezTo>
                <a:cubicBezTo>
                  <a:pt x="429" y="442"/>
                  <a:pt x="538" y="250"/>
                  <a:pt x="729" y="137"/>
                </a:cubicBezTo>
                <a:cubicBezTo>
                  <a:pt x="819" y="84"/>
                  <a:pt x="915" y="55"/>
                  <a:pt x="1007" y="49"/>
                </a:cubicBezTo>
                <a:cubicBezTo>
                  <a:pt x="1009" y="0"/>
                  <a:pt x="1009" y="0"/>
                  <a:pt x="1009" y="0"/>
                </a:cubicBezTo>
                <a:cubicBezTo>
                  <a:pt x="1054" y="29"/>
                  <a:pt x="1054" y="29"/>
                  <a:pt x="1054" y="29"/>
                </a:cubicBezTo>
                <a:cubicBezTo>
                  <a:pt x="1086" y="49"/>
                  <a:pt x="1086" y="49"/>
                  <a:pt x="1086" y="49"/>
                </a:cubicBezTo>
                <a:cubicBezTo>
                  <a:pt x="1086" y="49"/>
                  <a:pt x="1086" y="49"/>
                  <a:pt x="1086" y="49"/>
                </a:cubicBezTo>
                <a:lnTo>
                  <a:pt x="1100" y="58"/>
                </a:lnTo>
                <a:close/>
              </a:path>
            </a:pathLst>
          </a:custGeom>
          <a:solidFill>
            <a:schemeClr val="accent5"/>
          </a:solidFill>
          <a:ln w="1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a:p>
        </p:txBody>
      </p:sp>
      <p:sp>
        <p:nvSpPr>
          <p:cNvPr id="12" name="Freeform 9"/>
          <p:cNvSpPr>
            <a:spLocks/>
          </p:cNvSpPr>
          <p:nvPr/>
        </p:nvSpPr>
        <p:spPr bwMode="auto">
          <a:xfrm rot="21579558">
            <a:off x="4026732" y="2098343"/>
            <a:ext cx="1379731" cy="2531839"/>
          </a:xfrm>
          <a:custGeom>
            <a:avLst/>
            <a:gdLst>
              <a:gd name="T0" fmla="*/ 686 w 749"/>
              <a:gd name="T1" fmla="*/ 1299 h 1375"/>
              <a:gd name="T2" fmla="*/ 727 w 749"/>
              <a:gd name="T3" fmla="*/ 1324 h 1375"/>
              <a:gd name="T4" fmla="*/ 679 w 749"/>
              <a:gd name="T5" fmla="*/ 1349 h 1375"/>
              <a:gd name="T6" fmla="*/ 646 w 749"/>
              <a:gd name="T7" fmla="*/ 1367 h 1375"/>
              <a:gd name="T8" fmla="*/ 646 w 749"/>
              <a:gd name="T9" fmla="*/ 1367 h 1375"/>
              <a:gd name="T10" fmla="*/ 631 w 749"/>
              <a:gd name="T11" fmla="*/ 1375 h 1375"/>
              <a:gd name="T12" fmla="*/ 631 w 749"/>
              <a:gd name="T13" fmla="*/ 1361 h 1375"/>
              <a:gd name="T14" fmla="*/ 631 w 749"/>
              <a:gd name="T15" fmla="*/ 1320 h 1375"/>
              <a:gd name="T16" fmla="*/ 632 w 749"/>
              <a:gd name="T17" fmla="*/ 1266 h 1375"/>
              <a:gd name="T18" fmla="*/ 673 w 749"/>
              <a:gd name="T19" fmla="*/ 1291 h 1375"/>
              <a:gd name="T20" fmla="*/ 726 w 749"/>
              <a:gd name="T21" fmla="*/ 1054 h 1375"/>
              <a:gd name="T22" fmla="*/ 296 w 749"/>
              <a:gd name="T23" fmla="*/ 583 h 1375"/>
              <a:gd name="T24" fmla="*/ 115 w 749"/>
              <a:gd name="T25" fmla="*/ 522 h 1375"/>
              <a:gd name="T26" fmla="*/ 2 w 749"/>
              <a:gd name="T27" fmla="*/ 296 h 1375"/>
              <a:gd name="T28" fmla="*/ 289 w 749"/>
              <a:gd name="T29" fmla="*/ 2 h 1375"/>
              <a:gd name="T30" fmla="*/ 583 w 749"/>
              <a:gd name="T31" fmla="*/ 289 h 1375"/>
              <a:gd name="T32" fmla="*/ 475 w 749"/>
              <a:gd name="T33" fmla="*/ 518 h 1375"/>
              <a:gd name="T34" fmla="*/ 748 w 749"/>
              <a:gd name="T35" fmla="*/ 1013 h 1375"/>
              <a:gd name="T36" fmla="*/ 686 w 749"/>
              <a:gd name="T37" fmla="*/ 1299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9" h="1375">
                <a:moveTo>
                  <a:pt x="686" y="1299"/>
                </a:moveTo>
                <a:cubicBezTo>
                  <a:pt x="727" y="1324"/>
                  <a:pt x="727" y="1324"/>
                  <a:pt x="727" y="1324"/>
                </a:cubicBezTo>
                <a:cubicBezTo>
                  <a:pt x="679" y="1349"/>
                  <a:pt x="679" y="1349"/>
                  <a:pt x="679" y="1349"/>
                </a:cubicBezTo>
                <a:cubicBezTo>
                  <a:pt x="646" y="1367"/>
                  <a:pt x="646" y="1367"/>
                  <a:pt x="646" y="1367"/>
                </a:cubicBezTo>
                <a:cubicBezTo>
                  <a:pt x="646" y="1367"/>
                  <a:pt x="646" y="1367"/>
                  <a:pt x="646" y="1367"/>
                </a:cubicBezTo>
                <a:cubicBezTo>
                  <a:pt x="631" y="1375"/>
                  <a:pt x="631" y="1375"/>
                  <a:pt x="631" y="1375"/>
                </a:cubicBezTo>
                <a:cubicBezTo>
                  <a:pt x="631" y="1361"/>
                  <a:pt x="631" y="1361"/>
                  <a:pt x="631" y="1361"/>
                </a:cubicBezTo>
                <a:cubicBezTo>
                  <a:pt x="631" y="1320"/>
                  <a:pt x="631" y="1320"/>
                  <a:pt x="631" y="1320"/>
                </a:cubicBezTo>
                <a:cubicBezTo>
                  <a:pt x="632" y="1266"/>
                  <a:pt x="632" y="1266"/>
                  <a:pt x="632" y="1266"/>
                </a:cubicBezTo>
                <a:cubicBezTo>
                  <a:pt x="673" y="1291"/>
                  <a:pt x="673" y="1291"/>
                  <a:pt x="673" y="1291"/>
                </a:cubicBezTo>
                <a:cubicBezTo>
                  <a:pt x="708" y="1221"/>
                  <a:pt x="727" y="1140"/>
                  <a:pt x="726" y="1054"/>
                </a:cubicBezTo>
                <a:cubicBezTo>
                  <a:pt x="723" y="791"/>
                  <a:pt x="531" y="580"/>
                  <a:pt x="296" y="583"/>
                </a:cubicBezTo>
                <a:cubicBezTo>
                  <a:pt x="228" y="583"/>
                  <a:pt x="165" y="561"/>
                  <a:pt x="115" y="522"/>
                </a:cubicBezTo>
                <a:cubicBezTo>
                  <a:pt x="47" y="470"/>
                  <a:pt x="3" y="388"/>
                  <a:pt x="2" y="296"/>
                </a:cubicBezTo>
                <a:cubicBezTo>
                  <a:pt x="0" y="135"/>
                  <a:pt x="129" y="4"/>
                  <a:pt x="289" y="2"/>
                </a:cubicBezTo>
                <a:cubicBezTo>
                  <a:pt x="449" y="0"/>
                  <a:pt x="581" y="129"/>
                  <a:pt x="583" y="289"/>
                </a:cubicBezTo>
                <a:cubicBezTo>
                  <a:pt x="584" y="381"/>
                  <a:pt x="541" y="464"/>
                  <a:pt x="475" y="518"/>
                </a:cubicBezTo>
                <a:cubicBezTo>
                  <a:pt x="633" y="601"/>
                  <a:pt x="746" y="791"/>
                  <a:pt x="748" y="1013"/>
                </a:cubicBezTo>
                <a:cubicBezTo>
                  <a:pt x="749" y="1118"/>
                  <a:pt x="726" y="1215"/>
                  <a:pt x="686" y="1299"/>
                </a:cubicBezTo>
                <a:close/>
              </a:path>
            </a:pathLst>
          </a:custGeom>
          <a:solidFill>
            <a:schemeClr val="accent2"/>
          </a:solidFill>
          <a:ln w="10" cap="flat">
            <a:noFill/>
            <a:prstDash val="solid"/>
            <a:miter lim="800000"/>
            <a:headEnd/>
            <a:tailEnd/>
          </a:ln>
          <a:effectLst/>
        </p:spPr>
        <p:txBody>
          <a:bodyPr vert="horz" wrap="square" lIns="68580" tIns="34290" rIns="68580" bIns="34290" numCol="1" anchor="t" anchorCtr="0" compatLnSpc="1">
            <a:prstTxWarp prst="textNoShape">
              <a:avLst/>
            </a:prstTxWarp>
          </a:bodyPr>
          <a:lstStyle/>
          <a:p>
            <a:endParaRPr lang="en-US"/>
          </a:p>
        </p:txBody>
      </p:sp>
      <p:sp>
        <p:nvSpPr>
          <p:cNvPr id="13" name="Donut 12"/>
          <p:cNvSpPr/>
          <p:nvPr/>
        </p:nvSpPr>
        <p:spPr>
          <a:xfrm rot="2700000">
            <a:off x="3573432" y="3105960"/>
            <a:ext cx="2045944" cy="2045932"/>
          </a:xfrm>
          <a:prstGeom prst="donut">
            <a:avLst>
              <a:gd name="adj" fmla="val 5670"/>
            </a:avLst>
          </a:prstGeom>
          <a:gradFill>
            <a:gsLst>
              <a:gs pos="0">
                <a:schemeClr val="accent1">
                  <a:lumMod val="75000"/>
                </a:schemeClr>
              </a:gs>
              <a:gs pos="100000">
                <a:schemeClr val="accent1"/>
              </a:gs>
            </a:gsLst>
            <a:lin ang="16200000" scaled="1"/>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endParaRPr lang="en-US" sz="1425" b="1" kern="0" dirty="0">
              <a:solidFill>
                <a:schemeClr val="bg1"/>
              </a:solidFill>
              <a:effectLst>
                <a:outerShdw blurRad="50800" dist="25400" dir="2700000" algn="tl" rotWithShape="0">
                  <a:prstClr val="black">
                    <a:alpha val="40000"/>
                  </a:prstClr>
                </a:outerShdw>
              </a:effectLst>
              <a:latin typeface="Arial" charset="0"/>
            </a:endParaRPr>
          </a:p>
        </p:txBody>
      </p:sp>
      <p:sp>
        <p:nvSpPr>
          <p:cNvPr id="14" name="Oval 13"/>
          <p:cNvSpPr/>
          <p:nvPr/>
        </p:nvSpPr>
        <p:spPr>
          <a:xfrm rot="2700000">
            <a:off x="2883829" y="4501347"/>
            <a:ext cx="832516" cy="831935"/>
          </a:xfrm>
          <a:prstGeom prst="ellipse">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endParaRPr lang="en-US" sz="2400" kern="0">
              <a:solidFill>
                <a:srgbClr val="000000"/>
              </a:solidFill>
              <a:latin typeface="Arial" charset="0"/>
            </a:endParaRPr>
          </a:p>
        </p:txBody>
      </p:sp>
      <p:sp>
        <p:nvSpPr>
          <p:cNvPr id="16" name="Oval 15"/>
          <p:cNvSpPr/>
          <p:nvPr/>
        </p:nvSpPr>
        <p:spPr>
          <a:xfrm rot="2700000">
            <a:off x="4145109" y="2214368"/>
            <a:ext cx="832516" cy="831935"/>
          </a:xfrm>
          <a:prstGeom prst="ellipse">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lnSpc>
                <a:spcPct val="90000"/>
              </a:lnSpc>
            </a:pPr>
            <a:endParaRPr lang="en-US" sz="2400" kern="0">
              <a:solidFill>
                <a:srgbClr val="000000"/>
              </a:solidFill>
              <a:latin typeface="Arial" charset="0"/>
            </a:endParaRPr>
          </a:p>
        </p:txBody>
      </p:sp>
      <p:sp>
        <p:nvSpPr>
          <p:cNvPr id="17" name="Rectangle 16"/>
          <p:cNvSpPr/>
          <p:nvPr/>
        </p:nvSpPr>
        <p:spPr>
          <a:xfrm>
            <a:off x="5485960" y="2244806"/>
            <a:ext cx="1991115" cy="584775"/>
          </a:xfrm>
          <a:prstGeom prst="rect">
            <a:avLst/>
          </a:prstGeom>
        </p:spPr>
        <p:txBody>
          <a:bodyPr wrap="square">
            <a:spAutoFit/>
          </a:bodyPr>
          <a:lstStyle/>
          <a:p>
            <a:pPr lvl="0"/>
            <a:r>
              <a:rPr lang="ru-RU" sz="1600" dirty="0">
                <a:solidFill>
                  <a:schemeClr val="tx1">
                    <a:lumMod val="75000"/>
                    <a:lumOff val="25000"/>
                  </a:schemeClr>
                </a:solidFill>
                <a:cs typeface="Roboto Light"/>
              </a:rPr>
              <a:t>Гибкие варианты доступа</a:t>
            </a:r>
            <a:endParaRPr lang="en-US" sz="1600" dirty="0">
              <a:solidFill>
                <a:schemeClr val="tx1">
                  <a:lumMod val="75000"/>
                  <a:lumOff val="25000"/>
                </a:schemeClr>
              </a:solidFill>
              <a:cs typeface="Roboto Light"/>
            </a:endParaRPr>
          </a:p>
        </p:txBody>
      </p:sp>
      <p:sp>
        <p:nvSpPr>
          <p:cNvPr id="18" name="Oval 17"/>
          <p:cNvSpPr/>
          <p:nvPr/>
        </p:nvSpPr>
        <p:spPr>
          <a:xfrm rot="2700000">
            <a:off x="5481295" y="4484677"/>
            <a:ext cx="832516" cy="831935"/>
          </a:xfrm>
          <a:prstGeom prst="ellipse">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82110" tIns="41054" rIns="82110" bIns="41054" numCol="1" rtlCol="0" anchor="ctr" anchorCtr="0" compatLnSpc="1">
            <a:prstTxWarp prst="textNoShape">
              <a:avLst/>
            </a:prstTxWarp>
            <a:noAutofit/>
          </a:bodyPr>
          <a:lstStyle/>
          <a:p>
            <a:pPr algn="ctr" defTabSz="814246"/>
            <a:endParaRPr lang="en-US" sz="2400" kern="0">
              <a:solidFill>
                <a:srgbClr val="000000"/>
              </a:solidFill>
              <a:latin typeface="Arial" charset="0"/>
            </a:endParaRPr>
          </a:p>
        </p:txBody>
      </p:sp>
      <p:sp>
        <p:nvSpPr>
          <p:cNvPr id="3" name="Title 2"/>
          <p:cNvSpPr>
            <a:spLocks noGrp="1"/>
          </p:cNvSpPr>
          <p:nvPr>
            <p:ph type="title"/>
          </p:nvPr>
        </p:nvSpPr>
        <p:spPr/>
        <p:txBody>
          <a:bodyPr>
            <a:normAutofit/>
          </a:bodyPr>
          <a:lstStyle/>
          <a:p>
            <a:r>
              <a:rPr lang="ru-RU" b="1" dirty="0"/>
              <a:t>Книги на платформе </a:t>
            </a:r>
            <a:r>
              <a:rPr lang="en-US" b="1" dirty="0"/>
              <a:t>ProQuest </a:t>
            </a:r>
          </a:p>
        </p:txBody>
      </p:sp>
      <p:pic>
        <p:nvPicPr>
          <p:cNvPr id="20" name="Picture 19"/>
          <p:cNvPicPr>
            <a:picLocks noChangeAspect="1"/>
          </p:cNvPicPr>
          <p:nvPr/>
        </p:nvPicPr>
        <p:blipFill>
          <a:blip r:embed="rId3">
            <a:duotone>
              <a:prstClr val="black"/>
              <a:schemeClr val="tx2">
                <a:tint val="45000"/>
                <a:satMod val="400000"/>
              </a:schemeClr>
            </a:duotone>
            <a:lum bright="-100000"/>
            <a:extLst>
              <a:ext uri="{28A0092B-C50C-407E-A947-70E740481C1C}">
                <a14:useLocalDpi xmlns:a14="http://schemas.microsoft.com/office/drawing/2010/main" val="0"/>
              </a:ext>
            </a:extLst>
          </a:blip>
          <a:srcRect/>
          <a:stretch>
            <a:fillRect/>
          </a:stretch>
        </p:blipFill>
        <p:spPr bwMode="auto">
          <a:xfrm>
            <a:off x="4019896" y="3859114"/>
            <a:ext cx="1044344" cy="398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3762777" y="4139189"/>
            <a:ext cx="1620237" cy="338554"/>
          </a:xfrm>
          <a:prstGeom prst="rect">
            <a:avLst/>
          </a:prstGeom>
          <a:noFill/>
        </p:spPr>
        <p:txBody>
          <a:bodyPr wrap="square" rtlCol="0">
            <a:spAutoFit/>
          </a:bodyPr>
          <a:lstStyle/>
          <a:p>
            <a:pPr algn="ctr"/>
            <a:r>
              <a:rPr lang="ru-RU" sz="1600" dirty="0">
                <a:solidFill>
                  <a:schemeClr val="tx1">
                    <a:lumMod val="75000"/>
                    <a:lumOff val="25000"/>
                  </a:schemeClr>
                </a:solidFill>
                <a:latin typeface="Roboto Medium"/>
                <a:cs typeface="Roboto Medium"/>
              </a:rPr>
              <a:t>Преимущества</a:t>
            </a:r>
            <a:endParaRPr lang="en-US" sz="1600" dirty="0">
              <a:solidFill>
                <a:schemeClr val="tx1">
                  <a:lumMod val="75000"/>
                  <a:lumOff val="25000"/>
                </a:schemeClr>
              </a:solidFill>
              <a:latin typeface="Roboto Medium"/>
              <a:cs typeface="Roboto Medium"/>
            </a:endParaRPr>
          </a:p>
        </p:txBody>
      </p:sp>
      <p:sp>
        <p:nvSpPr>
          <p:cNvPr id="23" name="Rectangle 22"/>
          <p:cNvSpPr/>
          <p:nvPr/>
        </p:nvSpPr>
        <p:spPr>
          <a:xfrm>
            <a:off x="464820" y="4608256"/>
            <a:ext cx="1991116" cy="584775"/>
          </a:xfrm>
          <a:prstGeom prst="rect">
            <a:avLst/>
          </a:prstGeom>
        </p:spPr>
        <p:txBody>
          <a:bodyPr wrap="square">
            <a:spAutoFit/>
          </a:bodyPr>
          <a:lstStyle/>
          <a:p>
            <a:pPr lvl="0" algn="r"/>
            <a:r>
              <a:rPr lang="ru-RU" sz="1600" dirty="0">
                <a:solidFill>
                  <a:schemeClr val="tx1">
                    <a:lumMod val="75000"/>
                    <a:lumOff val="25000"/>
                  </a:schemeClr>
                </a:solidFill>
                <a:cs typeface="Roboto Light"/>
              </a:rPr>
              <a:t>Авторитетные издания</a:t>
            </a:r>
            <a:endParaRPr lang="en-US" sz="1600" dirty="0">
              <a:solidFill>
                <a:schemeClr val="tx1">
                  <a:lumMod val="75000"/>
                  <a:lumOff val="25000"/>
                </a:schemeClr>
              </a:solidFill>
              <a:cs typeface="Roboto Light"/>
            </a:endParaRPr>
          </a:p>
        </p:txBody>
      </p:sp>
      <p:sp>
        <p:nvSpPr>
          <p:cNvPr id="24" name="TextBox 23"/>
          <p:cNvSpPr txBox="1"/>
          <p:nvPr/>
        </p:nvSpPr>
        <p:spPr>
          <a:xfrm>
            <a:off x="6727225" y="4608256"/>
            <a:ext cx="1531784" cy="584775"/>
          </a:xfrm>
          <a:prstGeom prst="rect">
            <a:avLst/>
          </a:prstGeom>
          <a:noFill/>
        </p:spPr>
        <p:txBody>
          <a:bodyPr wrap="square" rtlCol="0">
            <a:spAutoFit/>
          </a:bodyPr>
          <a:lstStyle/>
          <a:p>
            <a:pPr lvl="0"/>
            <a:r>
              <a:rPr lang="ru-RU" sz="1600" dirty="0">
                <a:solidFill>
                  <a:schemeClr val="tx1">
                    <a:lumMod val="75000"/>
                    <a:lumOff val="25000"/>
                  </a:schemeClr>
                </a:solidFill>
                <a:cs typeface="Roboto Light"/>
              </a:rPr>
              <a:t>Ключевые издательства</a:t>
            </a:r>
            <a:endParaRPr lang="en-US" sz="1600" dirty="0">
              <a:solidFill>
                <a:schemeClr val="tx1">
                  <a:lumMod val="75000"/>
                  <a:lumOff val="25000"/>
                </a:schemeClr>
              </a:solidFill>
              <a:cs typeface="Roboto Light"/>
            </a:endParaRPr>
          </a:p>
        </p:txBody>
      </p:sp>
      <p:cxnSp>
        <p:nvCxnSpPr>
          <p:cNvPr id="26" name="Straight Connector 25"/>
          <p:cNvCxnSpPr/>
          <p:nvPr/>
        </p:nvCxnSpPr>
        <p:spPr>
          <a:xfrm flipV="1">
            <a:off x="5088685" y="2528398"/>
            <a:ext cx="404729" cy="0"/>
          </a:xfrm>
          <a:prstGeom prst="line">
            <a:avLst/>
          </a:prstGeom>
          <a:ln w="12700" cmpd="sng">
            <a:solidFill>
              <a:schemeClr val="accent2"/>
            </a:solidFill>
            <a:headEnd type="none"/>
            <a:tailEnd type="oval" w="sm" len="sm"/>
          </a:ln>
          <a:effectLst/>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flipV="1">
            <a:off x="6421622" y="4900643"/>
            <a:ext cx="274320" cy="0"/>
          </a:xfrm>
          <a:prstGeom prst="line">
            <a:avLst/>
          </a:prstGeom>
          <a:ln w="12700" cmpd="sng">
            <a:solidFill>
              <a:schemeClr val="accent4"/>
            </a:solidFill>
            <a:headEnd type="none"/>
            <a:tailEnd type="oval" w="sm" len="sm"/>
          </a:ln>
          <a:effectLst/>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flipH="1">
            <a:off x="2486244" y="4900643"/>
            <a:ext cx="365760" cy="0"/>
          </a:xfrm>
          <a:prstGeom prst="line">
            <a:avLst/>
          </a:prstGeom>
          <a:ln w="12700" cmpd="sng">
            <a:solidFill>
              <a:schemeClr val="accent5"/>
            </a:solidFill>
            <a:headEnd type="none"/>
            <a:tailEnd type="oval" w="sm" len="sm"/>
          </a:ln>
          <a:effectLst/>
        </p:spPr>
        <p:style>
          <a:lnRef idx="3">
            <a:schemeClr val="accent1"/>
          </a:lnRef>
          <a:fillRef idx="0">
            <a:schemeClr val="accent1"/>
          </a:fillRef>
          <a:effectRef idx="2">
            <a:schemeClr val="accent1"/>
          </a:effectRef>
          <a:fontRef idx="minor">
            <a:schemeClr val="tx1"/>
          </a:fontRef>
        </p:style>
      </p:cxnSp>
      <p:pic>
        <p:nvPicPr>
          <p:cNvPr id="34" name="Picture 33"/>
          <p:cNvPicPr>
            <a:picLocks noChangeAspect="1"/>
          </p:cNvPicPr>
          <p:nvPr/>
        </p:nvPicPr>
        <p:blipFill>
          <a:blip r:embed="rId4"/>
          <a:stretch>
            <a:fillRect/>
          </a:stretch>
        </p:blipFill>
        <p:spPr>
          <a:xfrm>
            <a:off x="5724512" y="4712614"/>
            <a:ext cx="409588" cy="409588"/>
          </a:xfrm>
          <a:prstGeom prst="rect">
            <a:avLst/>
          </a:prstGeom>
        </p:spPr>
      </p:pic>
      <p:pic>
        <p:nvPicPr>
          <p:cNvPr id="35" name="Picture 34"/>
          <p:cNvPicPr>
            <a:picLocks noChangeAspect="1"/>
          </p:cNvPicPr>
          <p:nvPr/>
        </p:nvPicPr>
        <p:blipFill>
          <a:blip r:embed="rId5"/>
          <a:stretch>
            <a:fillRect/>
          </a:stretch>
        </p:blipFill>
        <p:spPr>
          <a:xfrm>
            <a:off x="3089658" y="4693417"/>
            <a:ext cx="392682" cy="514848"/>
          </a:xfrm>
          <a:prstGeom prst="rect">
            <a:avLst/>
          </a:prstGeom>
        </p:spPr>
      </p:pic>
      <p:pic>
        <p:nvPicPr>
          <p:cNvPr id="39" name="Picture 38"/>
          <p:cNvPicPr>
            <a:picLocks noChangeAspect="1"/>
          </p:cNvPicPr>
          <p:nvPr/>
        </p:nvPicPr>
        <p:blipFill>
          <a:blip r:embed="rId6"/>
          <a:stretch>
            <a:fillRect/>
          </a:stretch>
        </p:blipFill>
        <p:spPr>
          <a:xfrm>
            <a:off x="4231694" y="2474303"/>
            <a:ext cx="483146" cy="324500"/>
          </a:xfrm>
          <a:prstGeom prst="rect">
            <a:avLst/>
          </a:prstGeom>
        </p:spPr>
      </p:pic>
      <p:pic>
        <p:nvPicPr>
          <p:cNvPr id="41" name="Picture 40"/>
          <p:cNvPicPr>
            <a:picLocks noChangeAspect="1"/>
          </p:cNvPicPr>
          <p:nvPr/>
        </p:nvPicPr>
        <p:blipFill>
          <a:blip r:embed="rId7"/>
          <a:stretch>
            <a:fillRect/>
          </a:stretch>
        </p:blipFill>
        <p:spPr>
          <a:xfrm>
            <a:off x="4707031" y="2482386"/>
            <a:ext cx="178832" cy="298052"/>
          </a:xfrm>
          <a:prstGeom prst="rect">
            <a:avLst/>
          </a:prstGeom>
        </p:spPr>
      </p:pic>
      <p:sp>
        <p:nvSpPr>
          <p:cNvPr id="25" name="Slide Number Placeholder 24"/>
          <p:cNvSpPr>
            <a:spLocks noGrp="1"/>
          </p:cNvSpPr>
          <p:nvPr>
            <p:ph type="sldNum" sz="quarter" idx="11"/>
          </p:nvPr>
        </p:nvSpPr>
        <p:spPr/>
        <p:txBody>
          <a:bodyPr/>
          <a:lstStyle/>
          <a:p>
            <a:pPr>
              <a:defRPr/>
            </a:pPr>
            <a:fld id="{105D9AF5-7B1C-488B-BA76-6A3428EEA47A}" type="slidenum">
              <a:rPr lang="en-US" smtClean="0"/>
              <a:pPr>
                <a:defRPr/>
              </a:pPr>
              <a:t>43</a:t>
            </a:fld>
            <a:endParaRPr lang="en-US" dirty="0"/>
          </a:p>
        </p:txBody>
      </p:sp>
    </p:spTree>
    <p:extLst>
      <p:ext uri="{BB962C8B-B14F-4D97-AF65-F5344CB8AC3E}">
        <p14:creationId xmlns:p14="http://schemas.microsoft.com/office/powerpoint/2010/main" val="164118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37E76DAD-FBF7-4098-AB5E-E895695B1BE2}"/>
              </a:ext>
            </a:extLst>
          </p:cNvPr>
          <p:cNvSpPr>
            <a:spLocks noGrp="1"/>
          </p:cNvSpPr>
          <p:nvPr>
            <p:ph type="title"/>
          </p:nvPr>
        </p:nvSpPr>
        <p:spPr>
          <a:xfrm>
            <a:off x="677917" y="573105"/>
            <a:ext cx="7359993" cy="1262555"/>
          </a:xfrm>
        </p:spPr>
        <p:txBody>
          <a:bodyPr>
            <a:normAutofit/>
          </a:bodyPr>
          <a:lstStyle/>
          <a:p>
            <a:pPr algn="ctr">
              <a:defRPr/>
            </a:pPr>
            <a:r>
              <a:rPr lang="en-US" altLang="ru-RU" sz="1800" b="1" dirty="0">
                <a:latin typeface="Calibri" panose="020F0502020204030204" pitchFamily="34" charset="0"/>
                <a:ea typeface="ＭＳ Ｐゴシック" panose="020B0600070205080204" pitchFamily="34" charset="-128"/>
                <a:cs typeface="Arial" panose="020B0604020202020204" pitchFamily="34" charset="0"/>
              </a:rPr>
              <a:t>10 </a:t>
            </a:r>
            <a:r>
              <a:rPr lang="ru-RU" altLang="ru-RU" sz="1800" b="1" dirty="0">
                <a:latin typeface="Calibri" panose="020F0502020204030204" pitchFamily="34" charset="0"/>
                <a:ea typeface="ＭＳ Ｐゴシック" panose="020B0600070205080204" pitchFamily="34" charset="-128"/>
                <a:cs typeface="Arial" panose="020B0604020202020204" pitchFamily="34" charset="0"/>
              </a:rPr>
              <a:t>предметных коллекций</a:t>
            </a:r>
            <a:br>
              <a:rPr lang="ru-RU" altLang="ru-RU" sz="1800" b="1" dirty="0">
                <a:latin typeface="Calibri" panose="020F0502020204030204" pitchFamily="34" charset="0"/>
                <a:ea typeface="ＭＳ Ｐゴシック" panose="020B0600070205080204" pitchFamily="34" charset="-128"/>
                <a:cs typeface="Arial" panose="020B0604020202020204" pitchFamily="34" charset="0"/>
              </a:rPr>
            </a:br>
            <a:r>
              <a:rPr lang="ru-RU" altLang="ru-RU" sz="1800" b="1" dirty="0">
                <a:latin typeface="Calibri" panose="020F0502020204030204" pitchFamily="34" charset="0"/>
                <a:ea typeface="ＭＳ Ｐゴシック" panose="020B0600070205080204" pitchFamily="34" charset="-128"/>
                <a:cs typeface="Arial" panose="020B0604020202020204" pitchFamily="34" charset="0"/>
              </a:rPr>
              <a:t>Ключевые издания , отмеченные различными наградами, ведущие авторитетные издательства</a:t>
            </a:r>
            <a:endParaRPr lang="en-US" altLang="ru-RU" sz="1800" b="1" dirty="0">
              <a:latin typeface="Calibri" panose="020F0502020204030204" pitchFamily="34" charset="0"/>
              <a:ea typeface="ＭＳ Ｐゴシック" panose="020B0600070205080204" pitchFamily="34" charset="-128"/>
              <a:cs typeface="Arial" panose="020B0604020202020204" pitchFamily="34" charset="0"/>
            </a:endParaRPr>
          </a:p>
        </p:txBody>
      </p:sp>
      <p:pic>
        <p:nvPicPr>
          <p:cNvPr id="62467" name="Picture 4">
            <a:extLst>
              <a:ext uri="{FF2B5EF4-FFF2-40B4-BE49-F238E27FC236}">
                <a16:creationId xmlns:a16="http://schemas.microsoft.com/office/drawing/2014/main" id="{42AB9EDC-562A-440C-8BF2-F4A496A2D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342" y="4163617"/>
            <a:ext cx="877490" cy="10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a:extLst>
              <a:ext uri="{FF2B5EF4-FFF2-40B4-BE49-F238E27FC236}">
                <a16:creationId xmlns:a16="http://schemas.microsoft.com/office/drawing/2014/main" id="{684CC0D4-447D-451F-B496-97AF921442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9676" y="3123010"/>
            <a:ext cx="90725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a:extLst>
              <a:ext uri="{FF2B5EF4-FFF2-40B4-BE49-F238E27FC236}">
                <a16:creationId xmlns:a16="http://schemas.microsoft.com/office/drawing/2014/main" id="{F7CA0F07-FC5B-4373-8FFE-ACE187CD7A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7160" y="3415905"/>
            <a:ext cx="50958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B7C0CC2F-D985-4B7C-9912-4438D6A479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2631" y="4464845"/>
            <a:ext cx="544116"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a:extLst>
              <a:ext uri="{FF2B5EF4-FFF2-40B4-BE49-F238E27FC236}">
                <a16:creationId xmlns:a16="http://schemas.microsoft.com/office/drawing/2014/main" id="{B8CBA567-8708-47D5-B284-AB13C565B6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7711" y="4214814"/>
            <a:ext cx="867965"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9">
            <a:extLst>
              <a:ext uri="{FF2B5EF4-FFF2-40B4-BE49-F238E27FC236}">
                <a16:creationId xmlns:a16="http://schemas.microsoft.com/office/drawing/2014/main" id="{10FD8673-7FE2-4DB0-ABF2-19737785479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6329" y="4652962"/>
            <a:ext cx="97035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0">
            <a:extLst>
              <a:ext uri="{FF2B5EF4-FFF2-40B4-BE49-F238E27FC236}">
                <a16:creationId xmlns:a16="http://schemas.microsoft.com/office/drawing/2014/main" id="{AAECB4BE-831E-44E1-9E83-EFD53461F7F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37235" y="3128964"/>
            <a:ext cx="884634"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1">
            <a:extLst>
              <a:ext uri="{FF2B5EF4-FFF2-40B4-BE49-F238E27FC236}">
                <a16:creationId xmlns:a16="http://schemas.microsoft.com/office/drawing/2014/main" id="{703E697B-F61F-4069-B3AE-9268CEFF313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82578" y="3423047"/>
            <a:ext cx="52863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2">
            <a:extLst>
              <a:ext uri="{FF2B5EF4-FFF2-40B4-BE49-F238E27FC236}">
                <a16:creationId xmlns:a16="http://schemas.microsoft.com/office/drawing/2014/main" id="{91F6749A-7ACC-4D3B-AC13-E84E173536E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55269" y="3128964"/>
            <a:ext cx="84772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13">
            <a:extLst>
              <a:ext uri="{FF2B5EF4-FFF2-40B4-BE49-F238E27FC236}">
                <a16:creationId xmlns:a16="http://schemas.microsoft.com/office/drawing/2014/main" id="{CCC80429-C1A9-49EF-B46C-B5404DA59A8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00551" y="3674270"/>
            <a:ext cx="754856"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4">
            <a:extLst>
              <a:ext uri="{FF2B5EF4-FFF2-40B4-BE49-F238E27FC236}">
                <a16:creationId xmlns:a16="http://schemas.microsoft.com/office/drawing/2014/main" id="{9BB0819B-B900-445E-9DE3-973044E77F2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44554" y="4163616"/>
            <a:ext cx="87510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15">
            <a:extLst>
              <a:ext uri="{FF2B5EF4-FFF2-40B4-BE49-F238E27FC236}">
                <a16:creationId xmlns:a16="http://schemas.microsoft.com/office/drawing/2014/main" id="{3071CB6B-EE35-48C9-98B1-890FE89311D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47011" y="4685111"/>
            <a:ext cx="511969"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16">
            <a:extLst>
              <a:ext uri="{FF2B5EF4-FFF2-40B4-BE49-F238E27FC236}">
                <a16:creationId xmlns:a16="http://schemas.microsoft.com/office/drawing/2014/main" id="{A56C1EE7-609F-4F83-83A1-384D49C392D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95900" y="3128963"/>
            <a:ext cx="796529" cy="96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17">
            <a:extLst>
              <a:ext uri="{FF2B5EF4-FFF2-40B4-BE49-F238E27FC236}">
                <a16:creationId xmlns:a16="http://schemas.microsoft.com/office/drawing/2014/main" id="{E926647C-EC84-466A-94F1-1C0F86B1E70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34026" y="3486150"/>
            <a:ext cx="1041797" cy="20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18">
            <a:extLst>
              <a:ext uri="{FF2B5EF4-FFF2-40B4-BE49-F238E27FC236}">
                <a16:creationId xmlns:a16="http://schemas.microsoft.com/office/drawing/2014/main" id="{FB4CE045-154C-4760-A621-65AC2B5DCA7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295901" y="4298158"/>
            <a:ext cx="908447"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Picture 19">
            <a:extLst>
              <a:ext uri="{FF2B5EF4-FFF2-40B4-BE49-F238E27FC236}">
                <a16:creationId xmlns:a16="http://schemas.microsoft.com/office/drawing/2014/main" id="{5B4B52C4-CAAC-4C0C-92FA-30096A2B3C4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851924" y="4723210"/>
            <a:ext cx="553640"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20">
            <a:extLst>
              <a:ext uri="{FF2B5EF4-FFF2-40B4-BE49-F238E27FC236}">
                <a16:creationId xmlns:a16="http://schemas.microsoft.com/office/drawing/2014/main" id="{4174F8D5-FDC2-471C-958E-40A4593D8B8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575823" y="3128964"/>
            <a:ext cx="1064419"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21">
            <a:extLst>
              <a:ext uri="{FF2B5EF4-FFF2-40B4-BE49-F238E27FC236}">
                <a16:creationId xmlns:a16="http://schemas.microsoft.com/office/drawing/2014/main" id="{347F6C7A-651A-4DB4-AE7E-573BAB5CBAC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77125" y="3296841"/>
            <a:ext cx="4905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Picture 22">
            <a:extLst>
              <a:ext uri="{FF2B5EF4-FFF2-40B4-BE49-F238E27FC236}">
                <a16:creationId xmlns:a16="http://schemas.microsoft.com/office/drawing/2014/main" id="{20EED10E-0BB7-4AA4-81B0-B786C6687CE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771085" y="4221956"/>
            <a:ext cx="65603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Picture 23">
            <a:extLst>
              <a:ext uri="{FF2B5EF4-FFF2-40B4-BE49-F238E27FC236}">
                <a16:creationId xmlns:a16="http://schemas.microsoft.com/office/drawing/2014/main" id="{004CB32B-9DC4-4F86-88E3-254AE26DE608}"/>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298531" y="4469606"/>
            <a:ext cx="739379"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Diagram 24">
            <a:extLst>
              <a:ext uri="{FF2B5EF4-FFF2-40B4-BE49-F238E27FC236}">
                <a16:creationId xmlns:a16="http://schemas.microsoft.com/office/drawing/2014/main" id="{DD1E4C03-EB5D-4A06-A0B0-BF064215C654}"/>
              </a:ext>
            </a:extLst>
          </p:cNvPr>
          <p:cNvGraphicFramePr/>
          <p:nvPr>
            <p:extLst>
              <p:ext uri="{D42A27DB-BD31-4B8C-83A1-F6EECF244321}">
                <p14:modId xmlns:p14="http://schemas.microsoft.com/office/powerpoint/2010/main" val="3240904776"/>
              </p:ext>
            </p:extLst>
          </p:nvPr>
        </p:nvGraphicFramePr>
        <p:xfrm>
          <a:off x="299546" y="2213374"/>
          <a:ext cx="8324192" cy="5838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 name="Rectangle: Rounded Corners 1">
            <a:extLst>
              <a:ext uri="{FF2B5EF4-FFF2-40B4-BE49-F238E27FC236}">
                <a16:creationId xmlns:a16="http://schemas.microsoft.com/office/drawing/2014/main" id="{4D0A1AA7-2496-402F-AF80-F4B37B8ADD6D}"/>
              </a:ext>
            </a:extLst>
          </p:cNvPr>
          <p:cNvSpPr/>
          <p:nvPr/>
        </p:nvSpPr>
        <p:spPr>
          <a:xfrm>
            <a:off x="2078832" y="2167352"/>
            <a:ext cx="1443037" cy="70324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400" dirty="0">
              <a:latin typeface="Roboto Regular"/>
              <a:cs typeface="Roboto Regular"/>
            </a:endParaRPr>
          </a:p>
        </p:txBody>
      </p:sp>
    </p:spTree>
    <p:extLst>
      <p:ext uri="{BB962C8B-B14F-4D97-AF65-F5344CB8AC3E}">
        <p14:creationId xmlns:p14="http://schemas.microsoft.com/office/powerpoint/2010/main" val="2641074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37E76DAD-FBF7-4098-AB5E-E895695B1BE2}"/>
              </a:ext>
            </a:extLst>
          </p:cNvPr>
          <p:cNvSpPr>
            <a:spLocks noGrp="1"/>
          </p:cNvSpPr>
          <p:nvPr>
            <p:ph type="title"/>
          </p:nvPr>
        </p:nvSpPr>
        <p:spPr>
          <a:xfrm>
            <a:off x="677917" y="573105"/>
            <a:ext cx="7359993" cy="1262555"/>
          </a:xfrm>
        </p:spPr>
        <p:txBody>
          <a:bodyPr>
            <a:normAutofit/>
          </a:bodyPr>
          <a:lstStyle/>
          <a:p>
            <a:pPr algn="ctr">
              <a:defRPr/>
            </a:pPr>
            <a:r>
              <a:rPr lang="en-US" altLang="ru-RU" sz="1800" b="1" dirty="0">
                <a:latin typeface="Calibri" panose="020F0502020204030204" pitchFamily="34" charset="0"/>
                <a:ea typeface="ＭＳ Ｐゴシック" panose="020B0600070205080204" pitchFamily="34" charset="-128"/>
                <a:cs typeface="Arial" panose="020B0604020202020204" pitchFamily="34" charset="0"/>
              </a:rPr>
              <a:t>10 </a:t>
            </a:r>
            <a:r>
              <a:rPr lang="ru-RU" altLang="ru-RU" sz="1800" b="1" dirty="0">
                <a:latin typeface="Calibri" panose="020F0502020204030204" pitchFamily="34" charset="0"/>
                <a:ea typeface="ＭＳ Ｐゴシック" panose="020B0600070205080204" pitchFamily="34" charset="-128"/>
                <a:cs typeface="Arial" panose="020B0604020202020204" pitchFamily="34" charset="0"/>
              </a:rPr>
              <a:t>предметных коллекций</a:t>
            </a:r>
            <a:br>
              <a:rPr lang="ru-RU" altLang="ru-RU" sz="1800" b="1" dirty="0">
                <a:latin typeface="Calibri" panose="020F0502020204030204" pitchFamily="34" charset="0"/>
                <a:ea typeface="ＭＳ Ｐゴシック" panose="020B0600070205080204" pitchFamily="34" charset="-128"/>
                <a:cs typeface="Arial" panose="020B0604020202020204" pitchFamily="34" charset="0"/>
              </a:rPr>
            </a:br>
            <a:r>
              <a:rPr lang="ru-RU" altLang="ru-RU" sz="1800" b="1" dirty="0">
                <a:latin typeface="Calibri" panose="020F0502020204030204" pitchFamily="34" charset="0"/>
                <a:ea typeface="ＭＳ Ｐゴシック" panose="020B0600070205080204" pitchFamily="34" charset="-128"/>
                <a:cs typeface="Arial" panose="020B0604020202020204" pitchFamily="34" charset="0"/>
              </a:rPr>
              <a:t>Ключевые издания , отмеченные различными наградами, ведущие авторитетные издательства</a:t>
            </a:r>
            <a:endParaRPr lang="en-US" altLang="ru-RU" sz="1800" b="1" dirty="0">
              <a:latin typeface="Calibri" panose="020F0502020204030204" pitchFamily="34" charset="0"/>
              <a:ea typeface="ＭＳ Ｐゴシック" panose="020B0600070205080204" pitchFamily="34" charset="-128"/>
              <a:cs typeface="Arial" panose="020B0604020202020204" pitchFamily="34" charset="0"/>
            </a:endParaRPr>
          </a:p>
        </p:txBody>
      </p:sp>
      <p:pic>
        <p:nvPicPr>
          <p:cNvPr id="62467" name="Picture 4">
            <a:extLst>
              <a:ext uri="{FF2B5EF4-FFF2-40B4-BE49-F238E27FC236}">
                <a16:creationId xmlns:a16="http://schemas.microsoft.com/office/drawing/2014/main" id="{42AB9EDC-562A-440C-8BF2-F4A496A2D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342" y="4163617"/>
            <a:ext cx="877490" cy="10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a:extLst>
              <a:ext uri="{FF2B5EF4-FFF2-40B4-BE49-F238E27FC236}">
                <a16:creationId xmlns:a16="http://schemas.microsoft.com/office/drawing/2014/main" id="{684CC0D4-447D-451F-B496-97AF921442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9676" y="3123010"/>
            <a:ext cx="90725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a:extLst>
              <a:ext uri="{FF2B5EF4-FFF2-40B4-BE49-F238E27FC236}">
                <a16:creationId xmlns:a16="http://schemas.microsoft.com/office/drawing/2014/main" id="{F7CA0F07-FC5B-4373-8FFE-ACE187CD7A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7160" y="3415905"/>
            <a:ext cx="50958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B7C0CC2F-D985-4B7C-9912-4438D6A479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2631" y="4464845"/>
            <a:ext cx="544116"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a:extLst>
              <a:ext uri="{FF2B5EF4-FFF2-40B4-BE49-F238E27FC236}">
                <a16:creationId xmlns:a16="http://schemas.microsoft.com/office/drawing/2014/main" id="{B8CBA567-8708-47D5-B284-AB13C565B6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7711" y="4214814"/>
            <a:ext cx="867965"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9">
            <a:extLst>
              <a:ext uri="{FF2B5EF4-FFF2-40B4-BE49-F238E27FC236}">
                <a16:creationId xmlns:a16="http://schemas.microsoft.com/office/drawing/2014/main" id="{10FD8673-7FE2-4DB0-ABF2-19737785479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6329" y="4652962"/>
            <a:ext cx="97035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0">
            <a:extLst>
              <a:ext uri="{FF2B5EF4-FFF2-40B4-BE49-F238E27FC236}">
                <a16:creationId xmlns:a16="http://schemas.microsoft.com/office/drawing/2014/main" id="{AAECB4BE-831E-44E1-9E83-EFD53461F7F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37235" y="3128964"/>
            <a:ext cx="884634"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1">
            <a:extLst>
              <a:ext uri="{FF2B5EF4-FFF2-40B4-BE49-F238E27FC236}">
                <a16:creationId xmlns:a16="http://schemas.microsoft.com/office/drawing/2014/main" id="{703E697B-F61F-4069-B3AE-9268CEFF313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82578" y="3423047"/>
            <a:ext cx="52863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2">
            <a:extLst>
              <a:ext uri="{FF2B5EF4-FFF2-40B4-BE49-F238E27FC236}">
                <a16:creationId xmlns:a16="http://schemas.microsoft.com/office/drawing/2014/main" id="{91F6749A-7ACC-4D3B-AC13-E84E173536E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55269" y="3128964"/>
            <a:ext cx="84772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13">
            <a:extLst>
              <a:ext uri="{FF2B5EF4-FFF2-40B4-BE49-F238E27FC236}">
                <a16:creationId xmlns:a16="http://schemas.microsoft.com/office/drawing/2014/main" id="{CCC80429-C1A9-49EF-B46C-B5404DA59A8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00551" y="3674270"/>
            <a:ext cx="754856"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4">
            <a:extLst>
              <a:ext uri="{FF2B5EF4-FFF2-40B4-BE49-F238E27FC236}">
                <a16:creationId xmlns:a16="http://schemas.microsoft.com/office/drawing/2014/main" id="{9BB0819B-B900-445E-9DE3-973044E77F2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44554" y="4163616"/>
            <a:ext cx="87510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15">
            <a:extLst>
              <a:ext uri="{FF2B5EF4-FFF2-40B4-BE49-F238E27FC236}">
                <a16:creationId xmlns:a16="http://schemas.microsoft.com/office/drawing/2014/main" id="{3071CB6B-EE35-48C9-98B1-890FE89311D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47011" y="4685111"/>
            <a:ext cx="511969"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16">
            <a:extLst>
              <a:ext uri="{FF2B5EF4-FFF2-40B4-BE49-F238E27FC236}">
                <a16:creationId xmlns:a16="http://schemas.microsoft.com/office/drawing/2014/main" id="{A56C1EE7-609F-4F83-83A1-384D49C392D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95900" y="3128963"/>
            <a:ext cx="796529" cy="96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17">
            <a:extLst>
              <a:ext uri="{FF2B5EF4-FFF2-40B4-BE49-F238E27FC236}">
                <a16:creationId xmlns:a16="http://schemas.microsoft.com/office/drawing/2014/main" id="{E926647C-EC84-466A-94F1-1C0F86B1E70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34026" y="3486150"/>
            <a:ext cx="1041797" cy="20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18">
            <a:extLst>
              <a:ext uri="{FF2B5EF4-FFF2-40B4-BE49-F238E27FC236}">
                <a16:creationId xmlns:a16="http://schemas.microsoft.com/office/drawing/2014/main" id="{FB4CE045-154C-4760-A621-65AC2B5DCA7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295901" y="4298158"/>
            <a:ext cx="908447"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Picture 19">
            <a:extLst>
              <a:ext uri="{FF2B5EF4-FFF2-40B4-BE49-F238E27FC236}">
                <a16:creationId xmlns:a16="http://schemas.microsoft.com/office/drawing/2014/main" id="{5B4B52C4-CAAC-4C0C-92FA-30096A2B3C4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851924" y="4723210"/>
            <a:ext cx="553640"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20">
            <a:extLst>
              <a:ext uri="{FF2B5EF4-FFF2-40B4-BE49-F238E27FC236}">
                <a16:creationId xmlns:a16="http://schemas.microsoft.com/office/drawing/2014/main" id="{4174F8D5-FDC2-471C-958E-40A4593D8B8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575823" y="3128964"/>
            <a:ext cx="1064419"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21">
            <a:extLst>
              <a:ext uri="{FF2B5EF4-FFF2-40B4-BE49-F238E27FC236}">
                <a16:creationId xmlns:a16="http://schemas.microsoft.com/office/drawing/2014/main" id="{347F6C7A-651A-4DB4-AE7E-573BAB5CBAC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77125" y="3296841"/>
            <a:ext cx="4905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Picture 22">
            <a:extLst>
              <a:ext uri="{FF2B5EF4-FFF2-40B4-BE49-F238E27FC236}">
                <a16:creationId xmlns:a16="http://schemas.microsoft.com/office/drawing/2014/main" id="{20EED10E-0BB7-4AA4-81B0-B786C6687CE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771085" y="4221956"/>
            <a:ext cx="65603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Picture 23">
            <a:extLst>
              <a:ext uri="{FF2B5EF4-FFF2-40B4-BE49-F238E27FC236}">
                <a16:creationId xmlns:a16="http://schemas.microsoft.com/office/drawing/2014/main" id="{004CB32B-9DC4-4F86-88E3-254AE26DE608}"/>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298531" y="4469606"/>
            <a:ext cx="739379"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Diagram 24">
            <a:extLst>
              <a:ext uri="{FF2B5EF4-FFF2-40B4-BE49-F238E27FC236}">
                <a16:creationId xmlns:a16="http://schemas.microsoft.com/office/drawing/2014/main" id="{DD1E4C03-EB5D-4A06-A0B0-BF064215C654}"/>
              </a:ext>
            </a:extLst>
          </p:cNvPr>
          <p:cNvGraphicFramePr/>
          <p:nvPr/>
        </p:nvGraphicFramePr>
        <p:xfrm>
          <a:off x="299546" y="2213374"/>
          <a:ext cx="8324192" cy="58389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 name="Rectangle: Rounded Corners 1">
            <a:extLst>
              <a:ext uri="{FF2B5EF4-FFF2-40B4-BE49-F238E27FC236}">
                <a16:creationId xmlns:a16="http://schemas.microsoft.com/office/drawing/2014/main" id="{4D0A1AA7-2496-402F-AF80-F4B37B8ADD6D}"/>
              </a:ext>
            </a:extLst>
          </p:cNvPr>
          <p:cNvSpPr/>
          <p:nvPr/>
        </p:nvSpPr>
        <p:spPr>
          <a:xfrm>
            <a:off x="2078832" y="2167352"/>
            <a:ext cx="1443037" cy="70324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400" dirty="0">
              <a:latin typeface="Roboto Regular"/>
              <a:cs typeface="Roboto Regular"/>
            </a:endParaRPr>
          </a:p>
        </p:txBody>
      </p:sp>
    </p:spTree>
    <p:extLst>
      <p:ext uri="{BB962C8B-B14F-4D97-AF65-F5344CB8AC3E}">
        <p14:creationId xmlns:p14="http://schemas.microsoft.com/office/powerpoint/2010/main" val="3470226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E607E224-84D8-4552-A6FF-25E2E4813DFB}"/>
              </a:ext>
            </a:extLst>
          </p:cNvPr>
          <p:cNvSpPr txBox="1">
            <a:spLocks/>
          </p:cNvSpPr>
          <p:nvPr/>
        </p:nvSpPr>
        <p:spPr bwMode="auto">
          <a:xfrm>
            <a:off x="1335843" y="488830"/>
            <a:ext cx="6172200" cy="76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350" b="1" dirty="0">
              <a:latin typeface="Calibri" panose="020F0502020204030204" pitchFamily="34" charset="0"/>
            </a:endParaRPr>
          </a:p>
          <a:p>
            <a:pPr eaLnBrk="1" hangingPunct="1">
              <a:spcBef>
                <a:spcPct val="0"/>
              </a:spcBef>
              <a:buFontTx/>
              <a:buNone/>
            </a:pPr>
            <a:endParaRPr lang="en-US" altLang="en-US" sz="1350" b="1" dirty="0">
              <a:latin typeface="Calibri" panose="020F0502020204030204" pitchFamily="34" charset="0"/>
            </a:endParaRPr>
          </a:p>
          <a:p>
            <a:pPr algn="ctr" eaLnBrk="1" hangingPunct="1">
              <a:spcBef>
                <a:spcPct val="0"/>
              </a:spcBef>
              <a:buFontTx/>
              <a:buNone/>
            </a:pPr>
            <a:r>
              <a:rPr lang="ru-RU" altLang="en-US" sz="1800" b="1" dirty="0"/>
              <a:t>Авторитетные издания, отмеченные международными наградами, от ведущих научных издательств мира</a:t>
            </a:r>
            <a:endParaRPr lang="en-US" altLang="en-US" sz="1800" b="1" dirty="0">
              <a:latin typeface="Calibri" panose="020F0502020204030204" pitchFamily="34" charset="0"/>
            </a:endParaRPr>
          </a:p>
        </p:txBody>
      </p:sp>
      <p:graphicFrame>
        <p:nvGraphicFramePr>
          <p:cNvPr id="5" name="Diagram 4">
            <a:extLst>
              <a:ext uri="{FF2B5EF4-FFF2-40B4-BE49-F238E27FC236}">
                <a16:creationId xmlns:a16="http://schemas.microsoft.com/office/drawing/2014/main" id="{A6A82FC3-CA63-44FC-BF69-1D974FE5E102}"/>
              </a:ext>
            </a:extLst>
          </p:cNvPr>
          <p:cNvGraphicFramePr/>
          <p:nvPr>
            <p:extLst>
              <p:ext uri="{D42A27DB-BD31-4B8C-83A1-F6EECF244321}">
                <p14:modId xmlns:p14="http://schemas.microsoft.com/office/powerpoint/2010/main" val="4113324809"/>
              </p:ext>
            </p:extLst>
          </p:nvPr>
        </p:nvGraphicFramePr>
        <p:xfrm>
          <a:off x="0" y="1808560"/>
          <a:ext cx="9143999" cy="751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2" name="Picture 5">
            <a:extLst>
              <a:ext uri="{FF2B5EF4-FFF2-40B4-BE49-F238E27FC236}">
                <a16:creationId xmlns:a16="http://schemas.microsoft.com/office/drawing/2014/main" id="{8BA4AA71-84F6-4A69-AED8-33CF1D53B4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09676" y="2559844"/>
            <a:ext cx="72271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a:extLst>
              <a:ext uri="{FF2B5EF4-FFF2-40B4-BE49-F238E27FC236}">
                <a16:creationId xmlns:a16="http://schemas.microsoft.com/office/drawing/2014/main" id="{FDFCC2AD-22F4-4648-BF4C-3732C85C467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77616" y="2756298"/>
            <a:ext cx="498872"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7">
            <a:extLst>
              <a:ext uri="{FF2B5EF4-FFF2-40B4-BE49-F238E27FC236}">
                <a16:creationId xmlns:a16="http://schemas.microsoft.com/office/drawing/2014/main" id="{BEC04E11-AA8D-46AE-83E5-6E2A41C6809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15630" y="3693319"/>
            <a:ext cx="716756"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8">
            <a:extLst>
              <a:ext uri="{FF2B5EF4-FFF2-40B4-BE49-F238E27FC236}">
                <a16:creationId xmlns:a16="http://schemas.microsoft.com/office/drawing/2014/main" id="{A68FC190-CBCA-4F19-BB26-DFE326C2C57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07370" y="4036220"/>
            <a:ext cx="59888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9">
            <a:extLst>
              <a:ext uri="{FF2B5EF4-FFF2-40B4-BE49-F238E27FC236}">
                <a16:creationId xmlns:a16="http://schemas.microsoft.com/office/drawing/2014/main" id="{868E8D95-CB3C-4EC7-A3A8-C40986E321B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74133" y="2603897"/>
            <a:ext cx="1022747" cy="102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0">
            <a:extLst>
              <a:ext uri="{FF2B5EF4-FFF2-40B4-BE49-F238E27FC236}">
                <a16:creationId xmlns:a16="http://schemas.microsoft.com/office/drawing/2014/main" id="{D9AE5F1D-1A9E-4ACF-ACB8-0108723678E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74132" y="3439716"/>
            <a:ext cx="826294" cy="124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1">
            <a:extLst>
              <a:ext uri="{FF2B5EF4-FFF2-40B4-BE49-F238E27FC236}">
                <a16:creationId xmlns:a16="http://schemas.microsoft.com/office/drawing/2014/main" id="{2DF80BFE-A658-4349-9F88-04D65778041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62264" y="4179094"/>
            <a:ext cx="902494" cy="2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2">
            <a:extLst>
              <a:ext uri="{FF2B5EF4-FFF2-40B4-BE49-F238E27FC236}">
                <a16:creationId xmlns:a16="http://schemas.microsoft.com/office/drawing/2014/main" id="{6FB67BD3-60BD-4B76-802F-3535EE65376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68242" y="2983708"/>
            <a:ext cx="84891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3">
            <a:extLst>
              <a:ext uri="{FF2B5EF4-FFF2-40B4-BE49-F238E27FC236}">
                <a16:creationId xmlns:a16="http://schemas.microsoft.com/office/drawing/2014/main" id="{CA77BFB1-DEA6-4519-87FE-3427502E1FE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17156" y="2576514"/>
            <a:ext cx="720329" cy="10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14">
            <a:extLst>
              <a:ext uri="{FF2B5EF4-FFF2-40B4-BE49-F238E27FC236}">
                <a16:creationId xmlns:a16="http://schemas.microsoft.com/office/drawing/2014/main" id="{5F81D833-E89B-42C9-8271-CC355ABDEBB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99347" y="3099197"/>
            <a:ext cx="86082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15">
            <a:extLst>
              <a:ext uri="{FF2B5EF4-FFF2-40B4-BE49-F238E27FC236}">
                <a16:creationId xmlns:a16="http://schemas.microsoft.com/office/drawing/2014/main" id="{0FBD5D0C-CA9E-44A8-BFAD-77E9F64F42B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05251" y="3659982"/>
            <a:ext cx="760810" cy="114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16">
            <a:extLst>
              <a:ext uri="{FF2B5EF4-FFF2-40B4-BE49-F238E27FC236}">
                <a16:creationId xmlns:a16="http://schemas.microsoft.com/office/drawing/2014/main" id="{346A543F-6F94-4E7F-B26F-A3ECC6C6FE6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54142" y="3924301"/>
            <a:ext cx="686990"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17">
            <a:extLst>
              <a:ext uri="{FF2B5EF4-FFF2-40B4-BE49-F238E27FC236}">
                <a16:creationId xmlns:a16="http://schemas.microsoft.com/office/drawing/2014/main" id="{52AD1132-0108-4A4E-9487-577D375DF7A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897167" y="2957514"/>
            <a:ext cx="558403"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8">
            <a:extLst>
              <a:ext uri="{FF2B5EF4-FFF2-40B4-BE49-F238E27FC236}">
                <a16:creationId xmlns:a16="http://schemas.microsoft.com/office/drawing/2014/main" id="{9E953455-0276-4763-9D31-868B38B4A6A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232798" y="3705225"/>
            <a:ext cx="721519" cy="10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9">
            <a:extLst>
              <a:ext uri="{FF2B5EF4-FFF2-40B4-BE49-F238E27FC236}">
                <a16:creationId xmlns:a16="http://schemas.microsoft.com/office/drawing/2014/main" id="{7C6FCA4E-3BC7-4D88-B4D5-549F5F7C3BC2}"/>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589985" y="4267201"/>
            <a:ext cx="827484"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20">
            <a:extLst>
              <a:ext uri="{FF2B5EF4-FFF2-40B4-BE49-F238E27FC236}">
                <a16:creationId xmlns:a16="http://schemas.microsoft.com/office/drawing/2014/main" id="{BEFF66E5-DB09-46A3-B41D-A7C325699424}"/>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241132" y="2559845"/>
            <a:ext cx="713185" cy="114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Picture 21">
            <a:extLst>
              <a:ext uri="{FF2B5EF4-FFF2-40B4-BE49-F238E27FC236}">
                <a16:creationId xmlns:a16="http://schemas.microsoft.com/office/drawing/2014/main" id="{FFC4D30C-DC57-4BB9-B69E-0E57526193E8}"/>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554392" y="2547939"/>
            <a:ext cx="740569"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22">
            <a:extLst>
              <a:ext uri="{FF2B5EF4-FFF2-40B4-BE49-F238E27FC236}">
                <a16:creationId xmlns:a16="http://schemas.microsoft.com/office/drawing/2014/main" id="{F438D0AA-EC51-4447-A3CE-D498EC0DCFC0}"/>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344967" y="2696767"/>
            <a:ext cx="464344" cy="6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23">
            <a:extLst>
              <a:ext uri="{FF2B5EF4-FFF2-40B4-BE49-F238E27FC236}">
                <a16:creationId xmlns:a16="http://schemas.microsoft.com/office/drawing/2014/main" id="{C6A0C82E-D647-423E-8265-3EBE214E9C7E}"/>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6554392" y="3659983"/>
            <a:ext cx="740569"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24">
            <a:extLst>
              <a:ext uri="{FF2B5EF4-FFF2-40B4-BE49-F238E27FC236}">
                <a16:creationId xmlns:a16="http://schemas.microsoft.com/office/drawing/2014/main" id="{1EBE9AA3-3A90-4662-A3E6-7B51B8A2BBE3}"/>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7299722" y="4036220"/>
            <a:ext cx="509588" cy="38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2" name="Rectangle 1">
            <a:extLst>
              <a:ext uri="{FF2B5EF4-FFF2-40B4-BE49-F238E27FC236}">
                <a16:creationId xmlns:a16="http://schemas.microsoft.com/office/drawing/2014/main" id="{C587180C-11C4-4B99-AA9E-0A227DB87ED5}"/>
              </a:ext>
            </a:extLst>
          </p:cNvPr>
          <p:cNvSpPr>
            <a:spLocks noChangeArrowheads="1"/>
          </p:cNvSpPr>
          <p:nvPr/>
        </p:nvSpPr>
        <p:spPr bwMode="auto">
          <a:xfrm>
            <a:off x="1468042" y="5178029"/>
            <a:ext cx="6172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ru-RU" altLang="en-US" sz="1500" b="1" dirty="0">
                <a:solidFill>
                  <a:srgbClr val="525252"/>
                </a:solidFill>
                <a:latin typeface="Calibri" panose="020F0502020204030204" pitchFamily="34" charset="0"/>
              </a:rPr>
              <a:t>Все коллекции предусматривают</a:t>
            </a:r>
            <a:r>
              <a:rPr lang="en-US" altLang="en-US" sz="1500" b="1" dirty="0">
                <a:solidFill>
                  <a:srgbClr val="525252"/>
                </a:solidFill>
                <a:latin typeface="Calibri" panose="020F0502020204030204" pitchFamily="34" charset="0"/>
              </a:rPr>
              <a:t>:</a:t>
            </a:r>
          </a:p>
          <a:p>
            <a:pPr lvl="1">
              <a:lnSpc>
                <a:spcPct val="80000"/>
              </a:lnSpc>
              <a:buFontTx/>
              <a:buChar char="–"/>
            </a:pPr>
            <a:r>
              <a:rPr lang="ru-RU" altLang="en-US" sz="1350" dirty="0">
                <a:solidFill>
                  <a:srgbClr val="525252"/>
                </a:solidFill>
                <a:latin typeface="Calibri" panose="020F0502020204030204" pitchFamily="34" charset="0"/>
              </a:rPr>
              <a:t>Многопользовательский доступ </a:t>
            </a:r>
            <a:endParaRPr lang="en-US" altLang="en-US" sz="1350" dirty="0">
              <a:solidFill>
                <a:srgbClr val="525252"/>
              </a:solidFill>
              <a:latin typeface="Calibri" panose="020F0502020204030204" pitchFamily="34" charset="0"/>
            </a:endParaRPr>
          </a:p>
          <a:p>
            <a:pPr lvl="1">
              <a:lnSpc>
                <a:spcPct val="80000"/>
              </a:lnSpc>
              <a:buFontTx/>
              <a:buChar char="–"/>
            </a:pPr>
            <a:r>
              <a:rPr lang="ru-RU" altLang="en-US" sz="1350" dirty="0">
                <a:solidFill>
                  <a:srgbClr val="525252"/>
                </a:solidFill>
                <a:latin typeface="Calibri" panose="020F0502020204030204" pitchFamily="34" charset="0"/>
              </a:rPr>
              <a:t>Постоянное пополнение коллекции</a:t>
            </a:r>
            <a:endParaRPr lang="en-US" altLang="en-US" sz="1350" dirty="0">
              <a:solidFill>
                <a:srgbClr val="525252"/>
              </a:solidFill>
              <a:latin typeface="Calibri" panose="020F0502020204030204" pitchFamily="34" charset="0"/>
            </a:endParaRPr>
          </a:p>
          <a:p>
            <a:pPr lvl="1">
              <a:lnSpc>
                <a:spcPct val="80000"/>
              </a:lnSpc>
              <a:buFontTx/>
              <a:buChar char="–"/>
            </a:pPr>
            <a:r>
              <a:rPr lang="ru-RU" altLang="en-US" sz="1350" dirty="0">
                <a:solidFill>
                  <a:srgbClr val="525252"/>
                </a:solidFill>
                <a:latin typeface="Calibri" panose="020F0502020204030204" pitchFamily="34" charset="0"/>
              </a:rPr>
              <a:t>Отсутствие дополнительных сборов за использование платформы</a:t>
            </a:r>
            <a:r>
              <a:rPr lang="en-US" altLang="en-US" sz="1350" dirty="0">
                <a:solidFill>
                  <a:srgbClr val="525252"/>
                </a:solidFill>
                <a:latin typeface="Calibri" panose="020F0502020204030204" pitchFamily="34" charset="0"/>
              </a:rPr>
              <a:t> </a:t>
            </a:r>
          </a:p>
          <a:p>
            <a:pPr lvl="1">
              <a:lnSpc>
                <a:spcPct val="80000"/>
              </a:lnSpc>
              <a:buFontTx/>
              <a:buChar char="–"/>
            </a:pPr>
            <a:r>
              <a:rPr lang="ru-RU" altLang="en-US" sz="1350" dirty="0">
                <a:solidFill>
                  <a:srgbClr val="525252"/>
                </a:solidFill>
                <a:latin typeface="Calibri" panose="020F0502020204030204" pitchFamily="34" charset="0"/>
              </a:rPr>
              <a:t>Формирование цен на основе</a:t>
            </a:r>
            <a:r>
              <a:rPr lang="en-US" altLang="en-US" sz="1350" dirty="0">
                <a:solidFill>
                  <a:srgbClr val="525252"/>
                </a:solidFill>
                <a:latin typeface="Calibri" panose="020F0502020204030204" pitchFamily="34" charset="0"/>
              </a:rPr>
              <a:t> FTE</a:t>
            </a:r>
          </a:p>
          <a:p>
            <a:pPr lvl="1">
              <a:lnSpc>
                <a:spcPct val="80000"/>
              </a:lnSpc>
              <a:buFontTx/>
              <a:buChar char="–"/>
            </a:pPr>
            <a:r>
              <a:rPr lang="ru-RU" altLang="en-US" sz="1350" dirty="0">
                <a:solidFill>
                  <a:srgbClr val="525252"/>
                </a:solidFill>
                <a:latin typeface="Calibri" panose="020F0502020204030204" pitchFamily="34" charset="0"/>
              </a:rPr>
              <a:t>Бесплатные записи </a:t>
            </a:r>
            <a:r>
              <a:rPr lang="en-US" altLang="en-US" sz="1350" dirty="0">
                <a:solidFill>
                  <a:srgbClr val="525252"/>
                </a:solidFill>
                <a:latin typeface="Calibri" panose="020F0502020204030204" pitchFamily="34" charset="0"/>
              </a:rPr>
              <a:t>MARC</a:t>
            </a:r>
          </a:p>
        </p:txBody>
      </p:sp>
    </p:spTree>
    <p:extLst>
      <p:ext uri="{BB962C8B-B14F-4D97-AF65-F5344CB8AC3E}">
        <p14:creationId xmlns:p14="http://schemas.microsoft.com/office/powerpoint/2010/main" val="1151936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37E76DAD-FBF7-4098-AB5E-E895695B1BE2}"/>
              </a:ext>
            </a:extLst>
          </p:cNvPr>
          <p:cNvSpPr>
            <a:spLocks noGrp="1"/>
          </p:cNvSpPr>
          <p:nvPr>
            <p:ph type="title"/>
          </p:nvPr>
        </p:nvSpPr>
        <p:spPr>
          <a:xfrm>
            <a:off x="4286215" y="665623"/>
            <a:ext cx="4035889" cy="618570"/>
          </a:xfrm>
        </p:spPr>
        <p:txBody>
          <a:bodyPr>
            <a:noAutofit/>
          </a:bodyPr>
          <a:lstStyle/>
          <a:p>
            <a:pPr algn="ctr">
              <a:defRPr/>
            </a:pPr>
            <a:r>
              <a:rPr lang="ru-RU" altLang="ru-RU" sz="2000" dirty="0">
                <a:latin typeface="Calibri" panose="020F0502020204030204" pitchFamily="34" charset="0"/>
                <a:ea typeface="ＭＳ Ｐゴシック" panose="020B0600070205080204" pitchFamily="34" charset="-128"/>
                <a:cs typeface="Arial" panose="020B0604020202020204" pitchFamily="34" charset="0"/>
              </a:rPr>
              <a:t>Более </a:t>
            </a:r>
            <a:r>
              <a:rPr lang="ru-RU" altLang="ru-RU" sz="2400" b="1" dirty="0">
                <a:latin typeface="Calibri" panose="020F0502020204030204" pitchFamily="34" charset="0"/>
                <a:ea typeface="ＭＳ Ｐゴシック" panose="020B0600070205080204" pitchFamily="34" charset="-128"/>
                <a:cs typeface="Arial" panose="020B0604020202020204" pitchFamily="34" charset="0"/>
              </a:rPr>
              <a:t>21 тыс. </a:t>
            </a:r>
            <a:r>
              <a:rPr lang="ru-RU" altLang="ru-RU" sz="2000" dirty="0">
                <a:latin typeface="Calibri" panose="020F0502020204030204" pitchFamily="34" charset="0"/>
                <a:ea typeface="ＭＳ Ｐゴシック" panose="020B0600070205080204" pitchFamily="34" charset="-128"/>
                <a:cs typeface="Arial" panose="020B0604020202020204" pitchFamily="34" charset="0"/>
              </a:rPr>
              <a:t>наименований (ключевые издания , отмеченные различными наградами, ведущие авторитетные издательства мира) </a:t>
            </a:r>
            <a:endParaRPr lang="en-US" altLang="ru-RU" sz="2000" dirty="0">
              <a:latin typeface="Calibri" panose="020F0502020204030204" pitchFamily="34" charset="0"/>
              <a:ea typeface="ＭＳ Ｐゴシック" panose="020B0600070205080204" pitchFamily="34" charset="-128"/>
              <a:cs typeface="Arial" panose="020B0604020202020204" pitchFamily="34" charset="0"/>
            </a:endParaRPr>
          </a:p>
        </p:txBody>
      </p:sp>
      <p:graphicFrame>
        <p:nvGraphicFramePr>
          <p:cNvPr id="25" name="Diagram 24">
            <a:extLst>
              <a:ext uri="{FF2B5EF4-FFF2-40B4-BE49-F238E27FC236}">
                <a16:creationId xmlns:a16="http://schemas.microsoft.com/office/drawing/2014/main" id="{DD1E4C03-EB5D-4A06-A0B0-BF064215C654}"/>
              </a:ext>
            </a:extLst>
          </p:cNvPr>
          <p:cNvGraphicFramePr/>
          <p:nvPr>
            <p:extLst>
              <p:ext uri="{D42A27DB-BD31-4B8C-83A1-F6EECF244321}">
                <p14:modId xmlns:p14="http://schemas.microsoft.com/office/powerpoint/2010/main" val="465653222"/>
              </p:ext>
            </p:extLst>
          </p:nvPr>
        </p:nvGraphicFramePr>
        <p:xfrm>
          <a:off x="479399" y="458791"/>
          <a:ext cx="3770537" cy="1180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3CED92D-BA6C-4748-9E85-602F8B4F2138}"/>
              </a:ext>
            </a:extLst>
          </p:cNvPr>
          <p:cNvPicPr>
            <a:picLocks noChangeAspect="1"/>
          </p:cNvPicPr>
          <p:nvPr/>
        </p:nvPicPr>
        <p:blipFill>
          <a:blip r:embed="rId7"/>
          <a:stretch>
            <a:fillRect/>
          </a:stretch>
        </p:blipFill>
        <p:spPr>
          <a:xfrm>
            <a:off x="7141069" y="2014537"/>
            <a:ext cx="1567968" cy="2312357"/>
          </a:xfrm>
          <a:prstGeom prst="rect">
            <a:avLst/>
          </a:prstGeom>
        </p:spPr>
      </p:pic>
      <p:pic>
        <p:nvPicPr>
          <p:cNvPr id="7" name="Picture 6">
            <a:extLst>
              <a:ext uri="{FF2B5EF4-FFF2-40B4-BE49-F238E27FC236}">
                <a16:creationId xmlns:a16="http://schemas.microsoft.com/office/drawing/2014/main" id="{C38F4335-058B-4537-88AC-5E989E851DED}"/>
              </a:ext>
            </a:extLst>
          </p:cNvPr>
          <p:cNvPicPr>
            <a:picLocks noChangeAspect="1"/>
          </p:cNvPicPr>
          <p:nvPr/>
        </p:nvPicPr>
        <p:blipFill>
          <a:blip r:embed="rId8"/>
          <a:stretch>
            <a:fillRect/>
          </a:stretch>
        </p:blipFill>
        <p:spPr>
          <a:xfrm>
            <a:off x="7465564" y="1260643"/>
            <a:ext cx="1825444" cy="995697"/>
          </a:xfrm>
          <a:prstGeom prst="rect">
            <a:avLst/>
          </a:prstGeom>
        </p:spPr>
      </p:pic>
      <p:pic>
        <p:nvPicPr>
          <p:cNvPr id="9" name="Picture 8">
            <a:extLst>
              <a:ext uri="{FF2B5EF4-FFF2-40B4-BE49-F238E27FC236}">
                <a16:creationId xmlns:a16="http://schemas.microsoft.com/office/drawing/2014/main" id="{935D492C-3851-4986-A5B4-45D0DB9D3352}"/>
              </a:ext>
            </a:extLst>
          </p:cNvPr>
          <p:cNvPicPr>
            <a:picLocks noChangeAspect="1"/>
          </p:cNvPicPr>
          <p:nvPr/>
        </p:nvPicPr>
        <p:blipFill>
          <a:blip r:embed="rId9"/>
          <a:stretch>
            <a:fillRect/>
          </a:stretch>
        </p:blipFill>
        <p:spPr>
          <a:xfrm>
            <a:off x="4993302" y="1917673"/>
            <a:ext cx="1558300" cy="2148565"/>
          </a:xfrm>
          <a:prstGeom prst="rect">
            <a:avLst/>
          </a:prstGeom>
        </p:spPr>
      </p:pic>
      <p:pic>
        <p:nvPicPr>
          <p:cNvPr id="11" name="Picture 10">
            <a:extLst>
              <a:ext uri="{FF2B5EF4-FFF2-40B4-BE49-F238E27FC236}">
                <a16:creationId xmlns:a16="http://schemas.microsoft.com/office/drawing/2014/main" id="{84B12566-FB2D-4689-8719-484E28ACE704}"/>
              </a:ext>
            </a:extLst>
          </p:cNvPr>
          <p:cNvPicPr>
            <a:picLocks noChangeAspect="1"/>
          </p:cNvPicPr>
          <p:nvPr/>
        </p:nvPicPr>
        <p:blipFill>
          <a:blip r:embed="rId10"/>
          <a:stretch>
            <a:fillRect/>
          </a:stretch>
        </p:blipFill>
        <p:spPr>
          <a:xfrm>
            <a:off x="633320" y="2109156"/>
            <a:ext cx="1480201" cy="2123117"/>
          </a:xfrm>
          <a:prstGeom prst="rect">
            <a:avLst/>
          </a:prstGeom>
        </p:spPr>
      </p:pic>
      <p:pic>
        <p:nvPicPr>
          <p:cNvPr id="13" name="Picture 12">
            <a:extLst>
              <a:ext uri="{FF2B5EF4-FFF2-40B4-BE49-F238E27FC236}">
                <a16:creationId xmlns:a16="http://schemas.microsoft.com/office/drawing/2014/main" id="{54D18D19-F32D-4A94-9EC6-8B36C1C6E67A}"/>
              </a:ext>
            </a:extLst>
          </p:cNvPr>
          <p:cNvPicPr>
            <a:picLocks noChangeAspect="1"/>
          </p:cNvPicPr>
          <p:nvPr/>
        </p:nvPicPr>
        <p:blipFill>
          <a:blip r:embed="rId11"/>
          <a:stretch>
            <a:fillRect/>
          </a:stretch>
        </p:blipFill>
        <p:spPr>
          <a:xfrm>
            <a:off x="2603390" y="1900062"/>
            <a:ext cx="1554808" cy="2332212"/>
          </a:xfrm>
          <a:prstGeom prst="rect">
            <a:avLst/>
          </a:prstGeom>
        </p:spPr>
      </p:pic>
      <p:pic>
        <p:nvPicPr>
          <p:cNvPr id="15" name="Picture 14">
            <a:extLst>
              <a:ext uri="{FF2B5EF4-FFF2-40B4-BE49-F238E27FC236}">
                <a16:creationId xmlns:a16="http://schemas.microsoft.com/office/drawing/2014/main" id="{8D56DF51-64C4-4CB8-8CD5-4535244956F6}"/>
              </a:ext>
            </a:extLst>
          </p:cNvPr>
          <p:cNvPicPr>
            <a:picLocks noChangeAspect="1"/>
          </p:cNvPicPr>
          <p:nvPr/>
        </p:nvPicPr>
        <p:blipFill>
          <a:blip r:embed="rId12"/>
          <a:stretch>
            <a:fillRect/>
          </a:stretch>
        </p:blipFill>
        <p:spPr>
          <a:xfrm>
            <a:off x="7243528" y="4417271"/>
            <a:ext cx="1465509" cy="2131649"/>
          </a:xfrm>
          <a:prstGeom prst="rect">
            <a:avLst/>
          </a:prstGeom>
        </p:spPr>
      </p:pic>
      <p:pic>
        <p:nvPicPr>
          <p:cNvPr id="17" name="Picture 16">
            <a:extLst>
              <a:ext uri="{FF2B5EF4-FFF2-40B4-BE49-F238E27FC236}">
                <a16:creationId xmlns:a16="http://schemas.microsoft.com/office/drawing/2014/main" id="{523C97B4-5CAC-4495-9525-0038BF442F1A}"/>
              </a:ext>
            </a:extLst>
          </p:cNvPr>
          <p:cNvPicPr>
            <a:picLocks noChangeAspect="1"/>
          </p:cNvPicPr>
          <p:nvPr/>
        </p:nvPicPr>
        <p:blipFill>
          <a:blip r:embed="rId13"/>
          <a:stretch>
            <a:fillRect/>
          </a:stretch>
        </p:blipFill>
        <p:spPr>
          <a:xfrm>
            <a:off x="5277114" y="3742072"/>
            <a:ext cx="1202943" cy="421030"/>
          </a:xfrm>
          <a:prstGeom prst="rect">
            <a:avLst/>
          </a:prstGeom>
        </p:spPr>
      </p:pic>
      <p:pic>
        <p:nvPicPr>
          <p:cNvPr id="19" name="Picture 18">
            <a:extLst>
              <a:ext uri="{FF2B5EF4-FFF2-40B4-BE49-F238E27FC236}">
                <a16:creationId xmlns:a16="http://schemas.microsoft.com/office/drawing/2014/main" id="{5E194449-2D46-47E3-877F-180834244807}"/>
              </a:ext>
            </a:extLst>
          </p:cNvPr>
          <p:cNvPicPr>
            <a:picLocks noChangeAspect="1"/>
          </p:cNvPicPr>
          <p:nvPr/>
        </p:nvPicPr>
        <p:blipFill>
          <a:blip r:embed="rId14"/>
          <a:stretch>
            <a:fillRect/>
          </a:stretch>
        </p:blipFill>
        <p:spPr>
          <a:xfrm>
            <a:off x="101815" y="1900061"/>
            <a:ext cx="964114" cy="964114"/>
          </a:xfrm>
          <a:prstGeom prst="rect">
            <a:avLst/>
          </a:prstGeom>
        </p:spPr>
      </p:pic>
      <p:pic>
        <p:nvPicPr>
          <p:cNvPr id="22" name="Picture 21">
            <a:extLst>
              <a:ext uri="{FF2B5EF4-FFF2-40B4-BE49-F238E27FC236}">
                <a16:creationId xmlns:a16="http://schemas.microsoft.com/office/drawing/2014/main" id="{7AD7D943-2130-42D3-A2CE-2F14700AF34D}"/>
              </a:ext>
            </a:extLst>
          </p:cNvPr>
          <p:cNvPicPr>
            <a:picLocks noChangeAspect="1"/>
          </p:cNvPicPr>
          <p:nvPr/>
        </p:nvPicPr>
        <p:blipFill>
          <a:blip r:embed="rId15"/>
          <a:stretch>
            <a:fillRect/>
          </a:stretch>
        </p:blipFill>
        <p:spPr>
          <a:xfrm>
            <a:off x="3734408" y="3618170"/>
            <a:ext cx="960736" cy="979150"/>
          </a:xfrm>
          <a:prstGeom prst="rect">
            <a:avLst/>
          </a:prstGeom>
        </p:spPr>
      </p:pic>
      <p:pic>
        <p:nvPicPr>
          <p:cNvPr id="24" name="Picture 23">
            <a:extLst>
              <a:ext uri="{FF2B5EF4-FFF2-40B4-BE49-F238E27FC236}">
                <a16:creationId xmlns:a16="http://schemas.microsoft.com/office/drawing/2014/main" id="{91442EAA-FD18-4A02-A468-0F8F25767CCD}"/>
              </a:ext>
            </a:extLst>
          </p:cNvPr>
          <p:cNvPicPr>
            <a:picLocks noChangeAspect="1"/>
          </p:cNvPicPr>
          <p:nvPr/>
        </p:nvPicPr>
        <p:blipFill>
          <a:blip r:embed="rId16"/>
          <a:stretch>
            <a:fillRect/>
          </a:stretch>
        </p:blipFill>
        <p:spPr>
          <a:xfrm>
            <a:off x="6480057" y="5753123"/>
            <a:ext cx="886174" cy="886174"/>
          </a:xfrm>
          <a:prstGeom prst="rect">
            <a:avLst/>
          </a:prstGeom>
        </p:spPr>
      </p:pic>
      <p:pic>
        <p:nvPicPr>
          <p:cNvPr id="27" name="Picture 26">
            <a:extLst>
              <a:ext uri="{FF2B5EF4-FFF2-40B4-BE49-F238E27FC236}">
                <a16:creationId xmlns:a16="http://schemas.microsoft.com/office/drawing/2014/main" id="{D2218A59-9694-4F99-8BC7-34801F0B9ACD}"/>
              </a:ext>
            </a:extLst>
          </p:cNvPr>
          <p:cNvPicPr>
            <a:picLocks noChangeAspect="1"/>
          </p:cNvPicPr>
          <p:nvPr/>
        </p:nvPicPr>
        <p:blipFill>
          <a:blip r:embed="rId17"/>
          <a:stretch>
            <a:fillRect/>
          </a:stretch>
        </p:blipFill>
        <p:spPr>
          <a:xfrm>
            <a:off x="317609" y="4326894"/>
            <a:ext cx="1705386" cy="2385818"/>
          </a:xfrm>
          <a:prstGeom prst="rect">
            <a:avLst/>
          </a:prstGeom>
        </p:spPr>
      </p:pic>
      <p:pic>
        <p:nvPicPr>
          <p:cNvPr id="49" name="Picture 29">
            <a:extLst>
              <a:ext uri="{FF2B5EF4-FFF2-40B4-BE49-F238E27FC236}">
                <a16:creationId xmlns:a16="http://schemas.microsoft.com/office/drawing/2014/main" id="{CA6573FF-664C-49F5-B703-579F991A721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09391" y="6354753"/>
            <a:ext cx="14509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a:extLst>
              <a:ext uri="{FF2B5EF4-FFF2-40B4-BE49-F238E27FC236}">
                <a16:creationId xmlns:a16="http://schemas.microsoft.com/office/drawing/2014/main" id="{D3F9D298-F5A4-436F-9176-A0877B985C2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524123" y="5955878"/>
            <a:ext cx="498872"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94ABECB2-B465-4A8B-87D0-255F15D7E47C}"/>
              </a:ext>
            </a:extLst>
          </p:cNvPr>
          <p:cNvPicPr>
            <a:picLocks noChangeAspect="1"/>
          </p:cNvPicPr>
          <p:nvPr/>
        </p:nvPicPr>
        <p:blipFill>
          <a:blip r:embed="rId20"/>
          <a:stretch>
            <a:fillRect/>
          </a:stretch>
        </p:blipFill>
        <p:spPr>
          <a:xfrm>
            <a:off x="2182890" y="4347665"/>
            <a:ext cx="1377476" cy="1997340"/>
          </a:xfrm>
          <a:prstGeom prst="rect">
            <a:avLst/>
          </a:prstGeom>
        </p:spPr>
      </p:pic>
      <p:pic>
        <p:nvPicPr>
          <p:cNvPr id="31" name="Picture 30">
            <a:extLst>
              <a:ext uri="{FF2B5EF4-FFF2-40B4-BE49-F238E27FC236}">
                <a16:creationId xmlns:a16="http://schemas.microsoft.com/office/drawing/2014/main" id="{8D0DCD63-1106-4144-A746-E7B4704797C5}"/>
              </a:ext>
            </a:extLst>
          </p:cNvPr>
          <p:cNvPicPr>
            <a:picLocks noChangeAspect="1"/>
          </p:cNvPicPr>
          <p:nvPr/>
        </p:nvPicPr>
        <p:blipFill>
          <a:blip r:embed="rId21"/>
          <a:stretch>
            <a:fillRect/>
          </a:stretch>
        </p:blipFill>
        <p:spPr>
          <a:xfrm>
            <a:off x="4719880" y="4181273"/>
            <a:ext cx="1620199" cy="2422116"/>
          </a:xfrm>
          <a:prstGeom prst="rect">
            <a:avLst/>
          </a:prstGeom>
        </p:spPr>
      </p:pic>
      <p:pic>
        <p:nvPicPr>
          <p:cNvPr id="55" name="Picture 7">
            <a:extLst>
              <a:ext uri="{FF2B5EF4-FFF2-40B4-BE49-F238E27FC236}">
                <a16:creationId xmlns:a16="http://schemas.microsoft.com/office/drawing/2014/main" id="{F646AFE4-E5B9-4E82-81B0-F877AD25028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flipV="1">
            <a:off x="4066087" y="6071962"/>
            <a:ext cx="544116"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463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97D3-2D03-40F9-8E1C-2A503F1D37F0}"/>
              </a:ext>
            </a:extLst>
          </p:cNvPr>
          <p:cNvSpPr>
            <a:spLocks noGrp="1"/>
          </p:cNvSpPr>
          <p:nvPr>
            <p:ph type="title"/>
          </p:nvPr>
        </p:nvSpPr>
        <p:spPr>
          <a:xfrm>
            <a:off x="457200" y="311150"/>
            <a:ext cx="7100888" cy="622300"/>
          </a:xfrm>
        </p:spPr>
        <p:txBody>
          <a:bodyPr>
            <a:normAutofit fontScale="90000"/>
          </a:bodyPr>
          <a:lstStyle/>
          <a:p>
            <a:pPr>
              <a:defRPr/>
            </a:pPr>
            <a:r>
              <a:rPr lang="en-US" dirty="0"/>
              <a:t>Ebook Central </a:t>
            </a:r>
            <a:r>
              <a:rPr lang="ru-RU" sz="2400" i="1" dirty="0"/>
              <a:t>стартовая страница</a:t>
            </a:r>
            <a:r>
              <a:rPr lang="en-GB" sz="2400" i="1" dirty="0"/>
              <a:t/>
            </a:r>
            <a:br>
              <a:rPr lang="en-GB" sz="2400" i="1" dirty="0"/>
            </a:br>
            <a:r>
              <a:rPr lang="ru-RU" u="sng" dirty="0">
                <a:hlinkClick r:id="rId3"/>
              </a:rPr>
              <a:t>https://ebookcentral.proquest.com/lib/faru</a:t>
            </a:r>
            <a:r>
              <a:rPr lang="en-GB" sz="2400" i="1" dirty="0"/>
              <a:t/>
            </a:r>
            <a:br>
              <a:rPr lang="en-GB" sz="2400" i="1" dirty="0"/>
            </a:br>
            <a:endParaRPr lang="en-US" sz="2400" i="1" dirty="0"/>
          </a:p>
        </p:txBody>
      </p:sp>
      <p:sp>
        <p:nvSpPr>
          <p:cNvPr id="89091" name="Slide Number Placeholder 4">
            <a:extLst>
              <a:ext uri="{FF2B5EF4-FFF2-40B4-BE49-F238E27FC236}">
                <a16:creationId xmlns:a16="http://schemas.microsoft.com/office/drawing/2014/main" id="{A2F6818D-4468-4B93-BEC8-F4AF6EE47E58}"/>
              </a:ext>
            </a:extLst>
          </p:cNvPr>
          <p:cNvSpPr>
            <a:spLocks noGrp="1"/>
          </p:cNvSpPr>
          <p:nvPr>
            <p:ph type="sldNum" sz="quarter" idx="4294967295"/>
          </p:nvPr>
        </p:nvSpPr>
        <p:spPr bwMode="auto">
          <a:xfrm>
            <a:off x="6865938" y="6592888"/>
            <a:ext cx="2133600" cy="25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DB204B21-8E9F-43BD-807A-FCF073480BA7}" type="slidenum">
              <a:rPr lang="en-US" altLang="ru-RU" sz="1800"/>
              <a:pPr>
                <a:spcBef>
                  <a:spcPct val="0"/>
                </a:spcBef>
                <a:buFontTx/>
                <a:buNone/>
              </a:pPr>
              <a:t>48</a:t>
            </a:fld>
            <a:endParaRPr lang="en-US" altLang="ru-RU" sz="1800"/>
          </a:p>
        </p:txBody>
      </p:sp>
      <p:pic>
        <p:nvPicPr>
          <p:cNvPr id="3" name="Picture 2">
            <a:extLst>
              <a:ext uri="{FF2B5EF4-FFF2-40B4-BE49-F238E27FC236}">
                <a16:creationId xmlns:a16="http://schemas.microsoft.com/office/drawing/2014/main" id="{F78E6A7E-61D9-4DAA-A3D9-34C4DE09E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1697"/>
            <a:ext cx="9144000" cy="5612141"/>
          </a:xfrm>
          <a:prstGeom prst="rect">
            <a:avLst/>
          </a:prstGeom>
          <a:effectLst>
            <a:outerShdw blurRad="292100" dist="139700" dir="2700000" algn="tl" rotWithShape="0">
              <a:srgbClr val="000000">
                <a:alpha val="65000"/>
              </a:srgbClr>
            </a:outerShdw>
          </a:effectLst>
        </p:spPr>
      </p:pic>
      <p:sp>
        <p:nvSpPr>
          <p:cNvPr id="89094" name="TextBox 3">
            <a:extLst>
              <a:ext uri="{FF2B5EF4-FFF2-40B4-BE49-F238E27FC236}">
                <a16:creationId xmlns:a16="http://schemas.microsoft.com/office/drawing/2014/main" id="{F4FD2ABB-B13A-4FDF-ACD8-1BF93B1C07F0}"/>
              </a:ext>
            </a:extLst>
          </p:cNvPr>
          <p:cNvSpPr txBox="1">
            <a:spLocks noChangeArrowheads="1"/>
          </p:cNvSpPr>
          <p:nvPr/>
        </p:nvSpPr>
        <p:spPr bwMode="auto">
          <a:xfrm>
            <a:off x="5164138" y="-903288"/>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endParaRPr lang="ru-RU" altLang="ru-RU" sz="1800"/>
          </a:p>
        </p:txBody>
      </p:sp>
    </p:spTree>
    <p:extLst>
      <p:ext uri="{BB962C8B-B14F-4D97-AF65-F5344CB8AC3E}">
        <p14:creationId xmlns:p14="http://schemas.microsoft.com/office/powerpoint/2010/main" val="3034976178"/>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42E4-288A-4698-B6BE-5D16BCFF12E8}"/>
              </a:ext>
            </a:extLst>
          </p:cNvPr>
          <p:cNvSpPr>
            <a:spLocks noGrp="1"/>
          </p:cNvSpPr>
          <p:nvPr>
            <p:ph type="title"/>
          </p:nvPr>
        </p:nvSpPr>
        <p:spPr>
          <a:xfrm>
            <a:off x="457200" y="0"/>
            <a:ext cx="7100888" cy="622300"/>
          </a:xfrm>
        </p:spPr>
        <p:txBody>
          <a:bodyPr>
            <a:normAutofit/>
          </a:bodyPr>
          <a:lstStyle/>
          <a:p>
            <a:pPr>
              <a:defRPr/>
            </a:pPr>
            <a:r>
              <a:rPr lang="en-US" dirty="0"/>
              <a:t>Ebook Central </a:t>
            </a:r>
            <a:r>
              <a:rPr lang="ru-RU" sz="2400" i="1" dirty="0"/>
              <a:t> поиск и усечение результатов</a:t>
            </a:r>
            <a:endParaRPr lang="en-US" sz="2400" i="1" dirty="0"/>
          </a:p>
        </p:txBody>
      </p:sp>
      <p:pic>
        <p:nvPicPr>
          <p:cNvPr id="3" name="Picture 2">
            <a:extLst>
              <a:ext uri="{FF2B5EF4-FFF2-40B4-BE49-F238E27FC236}">
                <a16:creationId xmlns:a16="http://schemas.microsoft.com/office/drawing/2014/main" id="{DDC55E95-7EB7-4559-9541-DF3F3BAB0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6475"/>
            <a:ext cx="9144000" cy="5838825"/>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382756255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a:t>Все для читателя / ученого </a:t>
            </a:r>
            <a:r>
              <a:rPr lang="en-US" dirty="0"/>
              <a:t>…</a:t>
            </a:r>
          </a:p>
        </p:txBody>
      </p:sp>
      <p:pic>
        <p:nvPicPr>
          <p:cNvPr id="9" name="Picture 2" descr="Image result for resear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528" y="2124837"/>
            <a:ext cx="6233432" cy="305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270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CBE0-B269-4A2B-8CF5-515E21B2A004}"/>
              </a:ext>
            </a:extLst>
          </p:cNvPr>
          <p:cNvSpPr>
            <a:spLocks noGrp="1"/>
          </p:cNvSpPr>
          <p:nvPr>
            <p:ph type="title"/>
          </p:nvPr>
        </p:nvSpPr>
        <p:spPr>
          <a:xfrm>
            <a:off x="457200" y="0"/>
            <a:ext cx="7100888" cy="622300"/>
          </a:xfrm>
        </p:spPr>
        <p:txBody>
          <a:bodyPr>
            <a:normAutofit/>
          </a:bodyPr>
          <a:lstStyle/>
          <a:p>
            <a:pPr>
              <a:defRPr/>
            </a:pPr>
            <a:r>
              <a:rPr lang="en-US" dirty="0"/>
              <a:t>Ebook Central </a:t>
            </a:r>
            <a:r>
              <a:rPr lang="ru-RU" sz="2400" i="1" dirty="0"/>
              <a:t> Просмотр издания</a:t>
            </a:r>
            <a:endParaRPr lang="en-US" sz="2400" i="1" dirty="0"/>
          </a:p>
        </p:txBody>
      </p:sp>
      <p:pic>
        <p:nvPicPr>
          <p:cNvPr id="4" name="Picture 3">
            <a:extLst>
              <a:ext uri="{FF2B5EF4-FFF2-40B4-BE49-F238E27FC236}">
                <a16:creationId xmlns:a16="http://schemas.microsoft.com/office/drawing/2014/main" id="{171EBC0B-F124-4725-B32F-3AA9A3F76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175"/>
            <a:ext cx="9144000" cy="5838825"/>
          </a:xfrm>
          <a:prstGeom prst="rect">
            <a:avLst/>
          </a:prstGeom>
          <a:effectLst>
            <a:outerShdw blurRad="292100" dist="139700" dir="2700000" algn="tl" rotWithShape="0">
              <a:srgbClr val="000000">
                <a:alpha val="65000"/>
              </a:srgbClr>
            </a:outerShdw>
          </a:effectLst>
        </p:spPr>
      </p:pic>
      <p:sp>
        <p:nvSpPr>
          <p:cNvPr id="3" name="Line Callout 1 2">
            <a:extLst>
              <a:ext uri="{FF2B5EF4-FFF2-40B4-BE49-F238E27FC236}">
                <a16:creationId xmlns:a16="http://schemas.microsoft.com/office/drawing/2014/main" id="{1CF277E5-50A8-422A-8AC2-19C968D36C00}"/>
              </a:ext>
            </a:extLst>
          </p:cNvPr>
          <p:cNvSpPr/>
          <p:nvPr/>
        </p:nvSpPr>
        <p:spPr>
          <a:xfrm>
            <a:off x="4194175" y="2166938"/>
            <a:ext cx="2332038" cy="882650"/>
          </a:xfrm>
          <a:prstGeom prst="borderCallout1">
            <a:avLst>
              <a:gd name="adj1" fmla="val 18750"/>
              <a:gd name="adj2" fmla="val -8333"/>
              <a:gd name="adj3" fmla="val 132143"/>
              <a:gd name="adj4" fmla="val -31576"/>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Roboto Regular"/>
                <a:cs typeface="Roboto Regular"/>
              </a:rPr>
              <a:t>Print: 40%</a:t>
            </a:r>
          </a:p>
          <a:p>
            <a:pPr algn="ctr">
              <a:defRPr/>
            </a:pPr>
            <a:r>
              <a:rPr lang="en-US" sz="2000" dirty="0">
                <a:latin typeface="Roboto Regular"/>
                <a:cs typeface="Roboto Regular"/>
              </a:rPr>
              <a:t>Copy: 20%</a:t>
            </a:r>
          </a:p>
          <a:p>
            <a:pPr algn="ctr">
              <a:defRPr/>
            </a:pPr>
            <a:r>
              <a:rPr lang="de-DE" sz="2000" dirty="0">
                <a:latin typeface="Roboto Regular"/>
                <a:cs typeface="Roboto Regular"/>
              </a:rPr>
              <a:t>Every 24 hours</a:t>
            </a:r>
            <a:endParaRPr lang="en-US" sz="2000" dirty="0">
              <a:latin typeface="Roboto Regular"/>
              <a:cs typeface="Roboto Regular"/>
            </a:endParaRPr>
          </a:p>
        </p:txBody>
      </p:sp>
    </p:spTree>
    <p:extLst>
      <p:ext uri="{BB962C8B-B14F-4D97-AF65-F5344CB8AC3E}">
        <p14:creationId xmlns:p14="http://schemas.microsoft.com/office/powerpoint/2010/main" val="1162544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F951-3950-4104-A6CC-D9670FC991B1}"/>
              </a:ext>
            </a:extLst>
          </p:cNvPr>
          <p:cNvSpPr>
            <a:spLocks noGrp="1"/>
          </p:cNvSpPr>
          <p:nvPr>
            <p:ph type="title"/>
          </p:nvPr>
        </p:nvSpPr>
        <p:spPr>
          <a:xfrm>
            <a:off x="457200" y="0"/>
            <a:ext cx="7100888" cy="622300"/>
          </a:xfrm>
        </p:spPr>
        <p:txBody>
          <a:bodyPr>
            <a:normAutofit/>
          </a:bodyPr>
          <a:lstStyle/>
          <a:p>
            <a:pPr>
              <a:defRPr/>
            </a:pPr>
            <a:r>
              <a:rPr lang="en-US" dirty="0"/>
              <a:t>Ebook Central </a:t>
            </a:r>
            <a:r>
              <a:rPr lang="en-US" sz="2400" i="1" dirty="0"/>
              <a:t>Reader</a:t>
            </a:r>
          </a:p>
        </p:txBody>
      </p:sp>
      <p:pic>
        <p:nvPicPr>
          <p:cNvPr id="4" name="Picture 3" descr="reader-front cover_fixed nav.png">
            <a:extLst>
              <a:ext uri="{FF2B5EF4-FFF2-40B4-BE49-F238E27FC236}">
                <a16:creationId xmlns:a16="http://schemas.microsoft.com/office/drawing/2014/main" id="{D8351CA6-C590-4384-817D-2FD473EB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363"/>
            <a:ext cx="9144000" cy="5199062"/>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2990903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B21F181-7CFC-48F2-B2FE-CBAAFD2CD480}"/>
              </a:ext>
            </a:extLst>
          </p:cNvPr>
          <p:cNvSpPr>
            <a:spLocks noGrp="1"/>
          </p:cNvSpPr>
          <p:nvPr>
            <p:ph type="title"/>
          </p:nvPr>
        </p:nvSpPr>
        <p:spPr>
          <a:xfrm>
            <a:off x="457200" y="98425"/>
            <a:ext cx="6869113" cy="1143000"/>
          </a:xfrm>
        </p:spPr>
        <p:txBody>
          <a:bodyPr/>
          <a:lstStyle/>
          <a:p>
            <a:r>
              <a:rPr lang="ru-RU" altLang="ru-RU">
                <a:latin typeface="Arial" panose="020B0604020202020204" pitchFamily="34" charset="0"/>
                <a:ea typeface="ＭＳ Ｐゴシック" panose="020B0600070205080204" pitchFamily="34" charset="-128"/>
                <a:cs typeface="Arial" panose="020B0604020202020204" pitchFamily="34" charset="0"/>
              </a:rPr>
              <a:t>Поиск по тексту книги</a:t>
            </a:r>
            <a:endParaRPr lang="en-US" altLang="ru-RU">
              <a:latin typeface="Arial" panose="020B0604020202020204" pitchFamily="34" charset="0"/>
              <a:ea typeface="ＭＳ Ｐゴシック" panose="020B0600070205080204" pitchFamily="34" charset="-128"/>
              <a:cs typeface="Arial" panose="020B0604020202020204" pitchFamily="34" charset="0"/>
            </a:endParaRPr>
          </a:p>
        </p:txBody>
      </p:sp>
      <p:pic>
        <p:nvPicPr>
          <p:cNvPr id="97283" name="Picture 3">
            <a:extLst>
              <a:ext uri="{FF2B5EF4-FFF2-40B4-BE49-F238E27FC236}">
                <a16:creationId xmlns:a16="http://schemas.microsoft.com/office/drawing/2014/main" id="{25626757-2724-455B-B091-64C0E2251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85" r="69801" b="38622"/>
          <a:stretch>
            <a:fillRect/>
          </a:stretch>
        </p:blipFill>
        <p:spPr bwMode="auto">
          <a:xfrm>
            <a:off x="457200" y="1147763"/>
            <a:ext cx="3186113" cy="3286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a:extLst>
              <a:ext uri="{FF2B5EF4-FFF2-40B4-BE49-F238E27FC236}">
                <a16:creationId xmlns:a16="http://schemas.microsoft.com/office/drawing/2014/main" id="{BFFBC79A-260B-48F8-B946-39AFF814A9DD}"/>
              </a:ext>
            </a:extLst>
          </p:cNvPr>
          <p:cNvCxnSpPr/>
          <p:nvPr/>
        </p:nvCxnSpPr>
        <p:spPr>
          <a:xfrm flipV="1">
            <a:off x="1208088" y="4087813"/>
            <a:ext cx="1587" cy="119062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pic>
        <p:nvPicPr>
          <p:cNvPr id="97285" name="Picture 6">
            <a:extLst>
              <a:ext uri="{FF2B5EF4-FFF2-40B4-BE49-F238E27FC236}">
                <a16:creationId xmlns:a16="http://schemas.microsoft.com/office/drawing/2014/main" id="{ED5C9F14-69D2-4431-B553-21C57857D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5259388"/>
            <a:ext cx="2798763"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6" name="TextBox 21">
            <a:extLst>
              <a:ext uri="{FF2B5EF4-FFF2-40B4-BE49-F238E27FC236}">
                <a16:creationId xmlns:a16="http://schemas.microsoft.com/office/drawing/2014/main" id="{CE1D73E1-87C2-4F98-AFAA-21FDDD42D900}"/>
              </a:ext>
            </a:extLst>
          </p:cNvPr>
          <p:cNvSpPr txBox="1">
            <a:spLocks noChangeArrowheads="1"/>
          </p:cNvSpPr>
          <p:nvPr/>
        </p:nvSpPr>
        <p:spPr bwMode="auto">
          <a:xfrm>
            <a:off x="3832225" y="1292225"/>
            <a:ext cx="17018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90000"/>
              </a:lnSpc>
              <a:spcBef>
                <a:spcPct val="0"/>
              </a:spcBef>
              <a:spcAft>
                <a:spcPts val="1000"/>
              </a:spcAft>
              <a:buFontTx/>
              <a:buNone/>
            </a:pPr>
            <a:r>
              <a:rPr lang="ru-RU" altLang="ru-RU" sz="1800" dirty="0">
                <a:solidFill>
                  <a:srgbClr val="7F7F7F"/>
                </a:solidFill>
              </a:rPr>
              <a:t>Частота упоминания искомого термина по тексту </a:t>
            </a:r>
            <a:endParaRPr lang="en-US" altLang="ru-RU" sz="1800" dirty="0">
              <a:solidFill>
                <a:srgbClr val="7F7F7F"/>
              </a:solidFill>
            </a:endParaRPr>
          </a:p>
        </p:txBody>
      </p:sp>
      <p:pic>
        <p:nvPicPr>
          <p:cNvPr id="97287" name="Picture 7">
            <a:extLst>
              <a:ext uri="{FF2B5EF4-FFF2-40B4-BE49-F238E27FC236}">
                <a16:creationId xmlns:a16="http://schemas.microsoft.com/office/drawing/2014/main" id="{93781BA7-DFB7-4525-AD63-6F8789997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429" r="76871" b="2853"/>
          <a:stretch>
            <a:fillRect/>
          </a:stretch>
        </p:blipFill>
        <p:spPr bwMode="auto">
          <a:xfrm>
            <a:off x="5861050" y="922338"/>
            <a:ext cx="2930525" cy="7023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7288" name="Picture 8">
            <a:extLst>
              <a:ext uri="{FF2B5EF4-FFF2-40B4-BE49-F238E27FC236}">
                <a16:creationId xmlns:a16="http://schemas.microsoft.com/office/drawing/2014/main" id="{3D2722C3-174B-4223-8226-6D6DF6993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34662">
            <a:off x="5287169" y="2634456"/>
            <a:ext cx="4445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741036"/>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1A0C-14F7-4227-A628-4F80293D5AA7}"/>
              </a:ext>
            </a:extLst>
          </p:cNvPr>
          <p:cNvSpPr>
            <a:spLocks noGrp="1"/>
          </p:cNvSpPr>
          <p:nvPr>
            <p:ph type="title"/>
          </p:nvPr>
        </p:nvSpPr>
        <p:spPr>
          <a:xfrm>
            <a:off x="457200" y="0"/>
            <a:ext cx="7100888" cy="622300"/>
          </a:xfrm>
        </p:spPr>
        <p:txBody>
          <a:bodyPr>
            <a:normAutofit/>
          </a:bodyPr>
          <a:lstStyle/>
          <a:p>
            <a:pPr>
              <a:defRPr/>
            </a:pPr>
            <a:r>
              <a:rPr lang="en-US" dirty="0"/>
              <a:t>Ebook Central </a:t>
            </a:r>
            <a:r>
              <a:rPr lang="en-US" sz="2400" i="1" dirty="0"/>
              <a:t>Reader: </a:t>
            </a:r>
            <a:r>
              <a:rPr lang="ru-RU" sz="2400" i="1" dirty="0"/>
              <a:t>поиск по тексту</a:t>
            </a:r>
            <a:endParaRPr lang="en-US" sz="2400" i="1" dirty="0"/>
          </a:p>
        </p:txBody>
      </p:sp>
      <p:pic>
        <p:nvPicPr>
          <p:cNvPr id="4" name="Picture 3" descr="reader-search results by chapter_fixed nav.png">
            <a:extLst>
              <a:ext uri="{FF2B5EF4-FFF2-40B4-BE49-F238E27FC236}">
                <a16:creationId xmlns:a16="http://schemas.microsoft.com/office/drawing/2014/main" id="{27AB1EBA-9089-46F1-83AF-BB50D4A4A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5275"/>
            <a:ext cx="9144000" cy="5197475"/>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400960528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40D7-DAF7-4295-ADD0-752B4260600F}"/>
              </a:ext>
            </a:extLst>
          </p:cNvPr>
          <p:cNvSpPr>
            <a:spLocks noGrp="1"/>
          </p:cNvSpPr>
          <p:nvPr>
            <p:ph type="title"/>
          </p:nvPr>
        </p:nvSpPr>
        <p:spPr>
          <a:xfrm>
            <a:off x="457200" y="0"/>
            <a:ext cx="7100888" cy="622300"/>
          </a:xfrm>
        </p:spPr>
        <p:txBody>
          <a:bodyPr>
            <a:normAutofit fontScale="90000"/>
          </a:bodyPr>
          <a:lstStyle/>
          <a:p>
            <a:pPr>
              <a:defRPr/>
            </a:pPr>
            <a:r>
              <a:rPr lang="ru-RU" sz="2400" i="1" dirty="0"/>
              <a:t>Работа с книгой: маркирование, создание заметок и закладок</a:t>
            </a:r>
            <a:endParaRPr lang="en-US" sz="2400" i="1" dirty="0"/>
          </a:p>
        </p:txBody>
      </p:sp>
      <p:pic>
        <p:nvPicPr>
          <p:cNvPr id="6" name="Picture 5" descr="annotations_3 examples.png">
            <a:extLst>
              <a:ext uri="{FF2B5EF4-FFF2-40B4-BE49-F238E27FC236}">
                <a16:creationId xmlns:a16="http://schemas.microsoft.com/office/drawing/2014/main" id="{C08BA6F0-363B-418A-9FF2-5712DD90B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4300"/>
            <a:ext cx="9144000" cy="5370513"/>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336164515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46592DC-98DA-49C1-B6BE-02A7C2B8F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908050"/>
            <a:ext cx="8026400" cy="5764213"/>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2">
            <a:extLst>
              <a:ext uri="{FF2B5EF4-FFF2-40B4-BE49-F238E27FC236}">
                <a16:creationId xmlns:a16="http://schemas.microsoft.com/office/drawing/2014/main" id="{DA9AC5E2-C114-4A04-9F60-BEC539AFB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25" y="3582988"/>
            <a:ext cx="2095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4" name="Picture 3">
            <a:extLst>
              <a:ext uri="{FF2B5EF4-FFF2-40B4-BE49-F238E27FC236}">
                <a16:creationId xmlns:a16="http://schemas.microsoft.com/office/drawing/2014/main" id="{5B1A6F88-2515-4BF4-A08C-F84642FCF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2265363"/>
            <a:ext cx="3627437" cy="255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5" name="Title 1">
            <a:extLst>
              <a:ext uri="{FF2B5EF4-FFF2-40B4-BE49-F238E27FC236}">
                <a16:creationId xmlns:a16="http://schemas.microsoft.com/office/drawing/2014/main" id="{21C7718A-1DA2-4A5D-BA26-2A61D712C18B}"/>
              </a:ext>
            </a:extLst>
          </p:cNvPr>
          <p:cNvSpPr>
            <a:spLocks noGrp="1"/>
          </p:cNvSpPr>
          <p:nvPr>
            <p:ph type="title"/>
          </p:nvPr>
        </p:nvSpPr>
        <p:spPr>
          <a:xfrm>
            <a:off x="457200" y="15875"/>
            <a:ext cx="7100888" cy="852488"/>
          </a:xfrm>
        </p:spPr>
        <p:txBody>
          <a:bodyPr/>
          <a:lstStyle/>
          <a:p>
            <a:r>
              <a:rPr lang="ru-RU" altLang="ru-RU">
                <a:latin typeface="Arial" panose="020B0604020202020204" pitchFamily="34" charset="0"/>
                <a:ea typeface="ＭＳ Ｐゴシック" panose="020B0600070205080204" pitchFamily="34" charset="-128"/>
                <a:cs typeface="Arial" panose="020B0604020202020204" pitchFamily="34" charset="0"/>
              </a:rPr>
              <a:t>Печать</a:t>
            </a:r>
            <a:r>
              <a:rPr lang="en-US" altLang="ru-RU">
                <a:latin typeface="Arial" panose="020B0604020202020204" pitchFamily="34" charset="0"/>
                <a:ea typeface="ＭＳ Ｐゴシック" panose="020B0600070205080204" pitchFamily="34" charset="-128"/>
                <a:cs typeface="Arial" panose="020B0604020202020204" pitchFamily="34" charset="0"/>
              </a:rPr>
              <a:t> PDF</a:t>
            </a:r>
          </a:p>
        </p:txBody>
      </p:sp>
    </p:spTree>
    <p:extLst>
      <p:ext uri="{BB962C8B-B14F-4D97-AF65-F5344CB8AC3E}">
        <p14:creationId xmlns:p14="http://schemas.microsoft.com/office/powerpoint/2010/main" val="2977504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E2862F8-0918-4893-86F2-37C3D28BE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841375"/>
            <a:ext cx="7975600" cy="572770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1" descr="print step 2_revised counts.png">
            <a:extLst>
              <a:ext uri="{FF2B5EF4-FFF2-40B4-BE49-F238E27FC236}">
                <a16:creationId xmlns:a16="http://schemas.microsoft.com/office/drawing/2014/main" id="{69758C13-F39A-4B91-A0E2-1ED2299A0D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2263775"/>
            <a:ext cx="362108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itle 1">
            <a:extLst>
              <a:ext uri="{FF2B5EF4-FFF2-40B4-BE49-F238E27FC236}">
                <a16:creationId xmlns:a16="http://schemas.microsoft.com/office/drawing/2014/main" id="{F16DCF35-0629-4FC7-96A9-E41F3A58E1BA}"/>
              </a:ext>
            </a:extLst>
          </p:cNvPr>
          <p:cNvSpPr>
            <a:spLocks noGrp="1"/>
          </p:cNvSpPr>
          <p:nvPr>
            <p:ph type="title"/>
          </p:nvPr>
        </p:nvSpPr>
        <p:spPr>
          <a:xfrm>
            <a:off x="457200" y="0"/>
            <a:ext cx="7100888" cy="852488"/>
          </a:xfrm>
        </p:spPr>
        <p:txBody>
          <a:bodyPr/>
          <a:lstStyle/>
          <a:p>
            <a:r>
              <a:rPr lang="ru-RU" altLang="ru-RU">
                <a:latin typeface="Arial" panose="020B0604020202020204" pitchFamily="34" charset="0"/>
                <a:ea typeface="ＭＳ Ｐゴシック" panose="020B0600070205080204" pitchFamily="34" charset="-128"/>
                <a:cs typeface="Arial" panose="020B0604020202020204" pitchFamily="34" charset="0"/>
              </a:rPr>
              <a:t>Печать</a:t>
            </a:r>
            <a:r>
              <a:rPr lang="en-US" altLang="ru-RU">
                <a:latin typeface="Arial" panose="020B0604020202020204" pitchFamily="34" charset="0"/>
                <a:ea typeface="ＭＳ Ｐゴシック" panose="020B0600070205080204" pitchFamily="34" charset="-128"/>
                <a:cs typeface="Arial" panose="020B0604020202020204" pitchFamily="34" charset="0"/>
              </a:rPr>
              <a:t> PDF</a:t>
            </a:r>
          </a:p>
        </p:txBody>
      </p:sp>
    </p:spTree>
    <p:extLst>
      <p:ext uri="{BB962C8B-B14F-4D97-AF65-F5344CB8AC3E}">
        <p14:creationId xmlns:p14="http://schemas.microsoft.com/office/powerpoint/2010/main" val="167490650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DBDB-6267-4C6B-8C5A-8527032FD133}"/>
              </a:ext>
            </a:extLst>
          </p:cNvPr>
          <p:cNvSpPr>
            <a:spLocks noGrp="1"/>
          </p:cNvSpPr>
          <p:nvPr>
            <p:ph type="title"/>
          </p:nvPr>
        </p:nvSpPr>
        <p:spPr>
          <a:xfrm>
            <a:off x="457200" y="274638"/>
            <a:ext cx="6869113" cy="1143000"/>
          </a:xfrm>
        </p:spPr>
        <p:txBody>
          <a:bodyPr>
            <a:normAutofit/>
          </a:bodyPr>
          <a:lstStyle/>
          <a:p>
            <a:pPr>
              <a:defRPr/>
            </a:pPr>
            <a:r>
              <a:rPr lang="en-US" dirty="0"/>
              <a:t>Ebook Central – </a:t>
            </a:r>
            <a:r>
              <a:rPr lang="ru-RU" dirty="0"/>
              <a:t>настоящий </a:t>
            </a:r>
            <a:r>
              <a:rPr lang="en-US" dirty="0"/>
              <a:t>PDF</a:t>
            </a:r>
          </a:p>
        </p:txBody>
      </p:sp>
      <p:sp>
        <p:nvSpPr>
          <p:cNvPr id="3" name="Content Placeholder 2">
            <a:extLst>
              <a:ext uri="{FF2B5EF4-FFF2-40B4-BE49-F238E27FC236}">
                <a16:creationId xmlns:a16="http://schemas.microsoft.com/office/drawing/2014/main" id="{8E1CB23E-6DB0-43EB-A9F3-4E844B1CC7D4}"/>
              </a:ext>
            </a:extLst>
          </p:cNvPr>
          <p:cNvSpPr>
            <a:spLocks noGrp="1"/>
          </p:cNvSpPr>
          <p:nvPr>
            <p:ph idx="1"/>
          </p:nvPr>
        </p:nvSpPr>
        <p:spPr>
          <a:xfrm>
            <a:off x="630238" y="2001838"/>
            <a:ext cx="8229600" cy="3852862"/>
          </a:xfrm>
        </p:spPr>
        <p:txBody>
          <a:bodyPr>
            <a:normAutofit/>
          </a:bodyPr>
          <a:lstStyle/>
          <a:p>
            <a:pPr marL="0" indent="0">
              <a:buClr>
                <a:srgbClr val="00B050"/>
              </a:buClr>
              <a:buFont typeface="Arial" panose="020B0604020202020204" pitchFamily="34" charset="0"/>
              <a:buNone/>
              <a:defRPr/>
            </a:pPr>
            <a:r>
              <a:rPr lang="ru-RU" b="1" dirty="0"/>
              <a:t>Загрузка глав в формате  </a:t>
            </a:r>
            <a:r>
              <a:rPr lang="en-US" b="1" dirty="0"/>
              <a:t>PDF </a:t>
            </a:r>
            <a:r>
              <a:rPr lang="ru-RU" b="1" dirty="0"/>
              <a:t>и печать</a:t>
            </a:r>
            <a:r>
              <a:rPr lang="en-US" b="1" dirty="0"/>
              <a:t>:</a:t>
            </a:r>
          </a:p>
          <a:p>
            <a:pPr marL="0" indent="0">
              <a:buClr>
                <a:srgbClr val="00B050"/>
              </a:buClr>
              <a:buFont typeface="Arial" panose="020B0604020202020204" pitchFamily="34" charset="0"/>
              <a:buNone/>
              <a:defRPr/>
            </a:pPr>
            <a:endParaRPr lang="en-US" dirty="0"/>
          </a:p>
          <a:p>
            <a:pPr>
              <a:buClr>
                <a:srgbClr val="00B050"/>
              </a:buClr>
              <a:buFont typeface="Wingdings" panose="05000000000000000000" pitchFamily="2" charset="2"/>
              <a:buChar char="ü"/>
              <a:defRPr/>
            </a:pPr>
            <a:r>
              <a:rPr lang="ru-RU" dirty="0"/>
              <a:t>Четкий текст и изображения</a:t>
            </a:r>
            <a:endParaRPr lang="en-US" dirty="0"/>
          </a:p>
          <a:p>
            <a:pPr>
              <a:buClr>
                <a:srgbClr val="00B050"/>
              </a:buClr>
              <a:buFont typeface="Wingdings" panose="05000000000000000000" pitchFamily="2" charset="2"/>
              <a:buChar char="ü"/>
              <a:defRPr/>
            </a:pPr>
            <a:r>
              <a:rPr lang="ru-RU" dirty="0"/>
              <a:t>Поиск по тексту книги и маркирование</a:t>
            </a:r>
            <a:endParaRPr lang="en-US" dirty="0"/>
          </a:p>
          <a:p>
            <a:pPr lvl="1">
              <a:buClr>
                <a:srgbClr val="00B050"/>
              </a:buClr>
              <a:buFont typeface="Wingdings" panose="05000000000000000000" pitchFamily="2" charset="2"/>
              <a:buChar char="ü"/>
              <a:defRPr/>
            </a:pPr>
            <a:r>
              <a:rPr lang="ru-RU" dirty="0"/>
              <a:t>Выборочное копирование для использования в исследованиях </a:t>
            </a:r>
            <a:endParaRPr lang="en-US" dirty="0"/>
          </a:p>
          <a:p>
            <a:pPr lvl="1">
              <a:buClr>
                <a:srgbClr val="00B050"/>
              </a:buClr>
              <a:buFont typeface="Wingdings" panose="05000000000000000000" pitchFamily="2" charset="2"/>
              <a:buChar char="ü"/>
              <a:defRPr/>
            </a:pPr>
            <a:r>
              <a:rPr lang="ru-RU" dirty="0"/>
              <a:t>Создание заметок и закладок в</a:t>
            </a:r>
            <a:r>
              <a:rPr lang="en-US" dirty="0"/>
              <a:t> PDF </a:t>
            </a:r>
            <a:r>
              <a:rPr lang="ru-RU" dirty="0"/>
              <a:t>с помощью</a:t>
            </a:r>
            <a:r>
              <a:rPr lang="en-US" dirty="0"/>
              <a:t> Adobe Reader</a:t>
            </a:r>
          </a:p>
          <a:p>
            <a:pPr>
              <a:buClr>
                <a:srgbClr val="00B050"/>
              </a:buClr>
              <a:buFont typeface="Wingdings" panose="05000000000000000000" pitchFamily="2" charset="2"/>
              <a:buChar char="ü"/>
              <a:defRPr/>
            </a:pPr>
            <a:r>
              <a:rPr lang="ru-RU" dirty="0"/>
              <a:t>Совместимость  со </a:t>
            </a:r>
            <a:r>
              <a:rPr lang="ru-RU" dirty="0" err="1"/>
              <a:t>скринридерами</a:t>
            </a:r>
            <a:endParaRPr lang="en-US" dirty="0"/>
          </a:p>
        </p:txBody>
      </p:sp>
    </p:spTree>
    <p:extLst>
      <p:ext uri="{BB962C8B-B14F-4D97-AF65-F5344CB8AC3E}">
        <p14:creationId xmlns:p14="http://schemas.microsoft.com/office/powerpoint/2010/main" val="264409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2E384C-EC6E-493C-A692-FE4BBC9A3B9B}"/>
              </a:ext>
            </a:extLst>
          </p:cNvPr>
          <p:cNvSpPr txBox="1">
            <a:spLocks noChangeArrowheads="1"/>
          </p:cNvSpPr>
          <p:nvPr/>
        </p:nvSpPr>
        <p:spPr bwMode="auto">
          <a:xfrm>
            <a:off x="890588" y="5434013"/>
            <a:ext cx="737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ru-RU" altLang="ru-RU" sz="1800">
                <a:solidFill>
                  <a:srgbClr val="404040"/>
                </a:solidFill>
                <a:latin typeface="Roboto"/>
              </a:rPr>
              <a:t>Поддержка работы на мобильных устройствах</a:t>
            </a:r>
            <a:endParaRPr lang="en-US" altLang="ru-RU" sz="1800">
              <a:solidFill>
                <a:srgbClr val="404040"/>
              </a:solidFill>
              <a:latin typeface="Roboto"/>
            </a:endParaRPr>
          </a:p>
        </p:txBody>
      </p:sp>
      <p:pic>
        <p:nvPicPr>
          <p:cNvPr id="8" name="Picture 7">
            <a:extLst>
              <a:ext uri="{FF2B5EF4-FFF2-40B4-BE49-F238E27FC236}">
                <a16:creationId xmlns:a16="http://schemas.microsoft.com/office/drawing/2014/main" id="{B13B65C5-5F0A-4C22-AF62-F9B105322501}"/>
              </a:ext>
            </a:extLst>
          </p:cNvPr>
          <p:cNvPicPr>
            <a:picLocks noChangeAspect="1"/>
          </p:cNvPicPr>
          <p:nvPr/>
        </p:nvPicPr>
        <p:blipFill>
          <a:blip r:embed="rId3"/>
          <a:stretch>
            <a:fillRect/>
          </a:stretch>
        </p:blipFill>
        <p:spPr>
          <a:xfrm>
            <a:off x="457200" y="2085975"/>
            <a:ext cx="1311275" cy="276542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538A15A-098E-47A3-9EC4-B9AAE19485DE}"/>
              </a:ext>
            </a:extLst>
          </p:cNvPr>
          <p:cNvPicPr>
            <a:picLocks noChangeAspect="1"/>
          </p:cNvPicPr>
          <p:nvPr/>
        </p:nvPicPr>
        <p:blipFill>
          <a:blip r:embed="rId4"/>
          <a:stretch>
            <a:fillRect/>
          </a:stretch>
        </p:blipFill>
        <p:spPr>
          <a:xfrm>
            <a:off x="2417763" y="2085975"/>
            <a:ext cx="2292350" cy="276542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B73D41B-C81A-4BD2-8AE1-672CF3E35710}"/>
              </a:ext>
            </a:extLst>
          </p:cNvPr>
          <p:cNvPicPr>
            <a:picLocks noChangeAspect="1"/>
          </p:cNvPicPr>
          <p:nvPr/>
        </p:nvPicPr>
        <p:blipFill>
          <a:blip r:embed="rId5"/>
          <a:stretch>
            <a:fillRect/>
          </a:stretch>
        </p:blipFill>
        <p:spPr>
          <a:xfrm>
            <a:off x="5348288" y="2085975"/>
            <a:ext cx="3575050" cy="276542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6502" name="TextBox 12">
            <a:extLst>
              <a:ext uri="{FF2B5EF4-FFF2-40B4-BE49-F238E27FC236}">
                <a16:creationId xmlns:a16="http://schemas.microsoft.com/office/drawing/2014/main" id="{E12CF4F7-4AAA-487B-A0CD-1EC8CAB53D66}"/>
              </a:ext>
            </a:extLst>
          </p:cNvPr>
          <p:cNvSpPr txBox="1">
            <a:spLocks noChangeArrowheads="1"/>
          </p:cNvSpPr>
          <p:nvPr/>
        </p:nvSpPr>
        <p:spPr bwMode="auto">
          <a:xfrm>
            <a:off x="890588" y="815975"/>
            <a:ext cx="6173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is-IS" altLang="ru-RU" sz="2000" b="1">
                <a:solidFill>
                  <a:srgbClr val="404040"/>
                </a:solidFill>
                <a:latin typeface="Roboto"/>
                <a:ea typeface="Roboto"/>
                <a:cs typeface="Roboto"/>
              </a:rPr>
              <a:t>...</a:t>
            </a:r>
            <a:r>
              <a:rPr lang="ru-RU" altLang="ru-RU" sz="2000" b="1">
                <a:solidFill>
                  <a:srgbClr val="404040"/>
                </a:solidFill>
                <a:latin typeface="Roboto"/>
                <a:ea typeface="Roboto"/>
                <a:cs typeface="Roboto"/>
              </a:rPr>
              <a:t>интуитивный интерфейс</a:t>
            </a:r>
            <a:endParaRPr lang="en-US" altLang="ru-RU" sz="2000" b="1">
              <a:solidFill>
                <a:srgbClr val="404040"/>
              </a:solidFill>
            </a:endParaRPr>
          </a:p>
        </p:txBody>
      </p:sp>
      <p:sp>
        <p:nvSpPr>
          <p:cNvPr id="14" name="Shape 319">
            <a:extLst>
              <a:ext uri="{FF2B5EF4-FFF2-40B4-BE49-F238E27FC236}">
                <a16:creationId xmlns:a16="http://schemas.microsoft.com/office/drawing/2014/main" id="{33F003B0-A53B-46DA-AC71-C604D379E5D4}"/>
              </a:ext>
            </a:extLst>
          </p:cNvPr>
          <p:cNvSpPr/>
          <p:nvPr/>
        </p:nvSpPr>
        <p:spPr>
          <a:xfrm>
            <a:off x="6435725" y="969963"/>
            <a:ext cx="334963" cy="573087"/>
          </a:xfrm>
          <a:custGeom>
            <a:avLst/>
            <a:gdLst/>
            <a:ahLst/>
            <a:cxnLst/>
            <a:rect l="0" t="0" r="0" b="0"/>
            <a:pathLst>
              <a:path w="16022" h="20565" extrusionOk="0">
                <a:moveTo>
                  <a:pt x="14434" y="1588"/>
                </a:moveTo>
                <a:lnTo>
                  <a:pt x="14434" y="17683"/>
                </a:lnTo>
                <a:lnTo>
                  <a:pt x="1588" y="17683"/>
                </a:lnTo>
                <a:lnTo>
                  <a:pt x="1588" y="1588"/>
                </a:lnTo>
                <a:close/>
                <a:moveTo>
                  <a:pt x="8011" y="18293"/>
                </a:moveTo>
                <a:lnTo>
                  <a:pt x="8182" y="18318"/>
                </a:lnTo>
                <a:lnTo>
                  <a:pt x="8328" y="18366"/>
                </a:lnTo>
                <a:lnTo>
                  <a:pt x="8475" y="18440"/>
                </a:lnTo>
                <a:lnTo>
                  <a:pt x="8597" y="18537"/>
                </a:lnTo>
                <a:lnTo>
                  <a:pt x="8695" y="18660"/>
                </a:lnTo>
                <a:lnTo>
                  <a:pt x="8768" y="18806"/>
                </a:lnTo>
                <a:lnTo>
                  <a:pt x="8817" y="18953"/>
                </a:lnTo>
                <a:lnTo>
                  <a:pt x="8841" y="19124"/>
                </a:lnTo>
                <a:lnTo>
                  <a:pt x="8817" y="19295"/>
                </a:lnTo>
                <a:lnTo>
                  <a:pt x="8768" y="19441"/>
                </a:lnTo>
                <a:lnTo>
                  <a:pt x="8695" y="19588"/>
                </a:lnTo>
                <a:lnTo>
                  <a:pt x="8597" y="19710"/>
                </a:lnTo>
                <a:lnTo>
                  <a:pt x="8475" y="19807"/>
                </a:lnTo>
                <a:lnTo>
                  <a:pt x="8328" y="19881"/>
                </a:lnTo>
                <a:lnTo>
                  <a:pt x="8182" y="19930"/>
                </a:lnTo>
                <a:lnTo>
                  <a:pt x="8011" y="19954"/>
                </a:lnTo>
                <a:lnTo>
                  <a:pt x="7840" y="19930"/>
                </a:lnTo>
                <a:lnTo>
                  <a:pt x="7693" y="19881"/>
                </a:lnTo>
                <a:lnTo>
                  <a:pt x="7547" y="19807"/>
                </a:lnTo>
                <a:lnTo>
                  <a:pt x="7425" y="19710"/>
                </a:lnTo>
                <a:lnTo>
                  <a:pt x="7327" y="19588"/>
                </a:lnTo>
                <a:lnTo>
                  <a:pt x="7254" y="19441"/>
                </a:lnTo>
                <a:lnTo>
                  <a:pt x="7205" y="19295"/>
                </a:lnTo>
                <a:lnTo>
                  <a:pt x="7181" y="19124"/>
                </a:lnTo>
                <a:lnTo>
                  <a:pt x="7205" y="18953"/>
                </a:lnTo>
                <a:lnTo>
                  <a:pt x="7254" y="18806"/>
                </a:lnTo>
                <a:lnTo>
                  <a:pt x="7327" y="18660"/>
                </a:lnTo>
                <a:lnTo>
                  <a:pt x="7425" y="18537"/>
                </a:lnTo>
                <a:lnTo>
                  <a:pt x="7547" y="18440"/>
                </a:lnTo>
                <a:lnTo>
                  <a:pt x="7693" y="18366"/>
                </a:lnTo>
                <a:lnTo>
                  <a:pt x="7840" y="18318"/>
                </a:lnTo>
                <a:lnTo>
                  <a:pt x="8011" y="18293"/>
                </a:lnTo>
                <a:close/>
                <a:moveTo>
                  <a:pt x="1270" y="0"/>
                </a:moveTo>
                <a:lnTo>
                  <a:pt x="1026" y="25"/>
                </a:lnTo>
                <a:lnTo>
                  <a:pt x="782" y="98"/>
                </a:lnTo>
                <a:lnTo>
                  <a:pt x="562" y="220"/>
                </a:lnTo>
                <a:lnTo>
                  <a:pt x="367" y="367"/>
                </a:lnTo>
                <a:lnTo>
                  <a:pt x="220" y="562"/>
                </a:lnTo>
                <a:lnTo>
                  <a:pt x="98" y="782"/>
                </a:lnTo>
                <a:lnTo>
                  <a:pt x="25" y="1026"/>
                </a:lnTo>
                <a:lnTo>
                  <a:pt x="0" y="1295"/>
                </a:lnTo>
                <a:lnTo>
                  <a:pt x="0" y="19270"/>
                </a:lnTo>
                <a:lnTo>
                  <a:pt x="25" y="19539"/>
                </a:lnTo>
                <a:lnTo>
                  <a:pt x="98" y="19783"/>
                </a:lnTo>
                <a:lnTo>
                  <a:pt x="220" y="20003"/>
                </a:lnTo>
                <a:lnTo>
                  <a:pt x="367" y="20198"/>
                </a:lnTo>
                <a:lnTo>
                  <a:pt x="562" y="20345"/>
                </a:lnTo>
                <a:lnTo>
                  <a:pt x="782" y="20467"/>
                </a:lnTo>
                <a:lnTo>
                  <a:pt x="1026" y="20540"/>
                </a:lnTo>
                <a:lnTo>
                  <a:pt x="1270" y="20565"/>
                </a:lnTo>
                <a:lnTo>
                  <a:pt x="14752" y="20565"/>
                </a:lnTo>
                <a:lnTo>
                  <a:pt x="14996" y="20540"/>
                </a:lnTo>
                <a:lnTo>
                  <a:pt x="15240" y="20467"/>
                </a:lnTo>
                <a:lnTo>
                  <a:pt x="15460" y="20345"/>
                </a:lnTo>
                <a:lnTo>
                  <a:pt x="15655" y="20198"/>
                </a:lnTo>
                <a:lnTo>
                  <a:pt x="15802" y="20003"/>
                </a:lnTo>
                <a:lnTo>
                  <a:pt x="15924" y="19783"/>
                </a:lnTo>
                <a:lnTo>
                  <a:pt x="15997" y="19539"/>
                </a:lnTo>
                <a:lnTo>
                  <a:pt x="16022" y="19270"/>
                </a:lnTo>
                <a:lnTo>
                  <a:pt x="16022" y="1295"/>
                </a:lnTo>
                <a:lnTo>
                  <a:pt x="15997" y="1026"/>
                </a:lnTo>
                <a:lnTo>
                  <a:pt x="15924" y="782"/>
                </a:lnTo>
                <a:lnTo>
                  <a:pt x="15802" y="562"/>
                </a:lnTo>
                <a:lnTo>
                  <a:pt x="15655" y="367"/>
                </a:lnTo>
                <a:lnTo>
                  <a:pt x="15460" y="220"/>
                </a:lnTo>
                <a:lnTo>
                  <a:pt x="15240" y="98"/>
                </a:lnTo>
                <a:lnTo>
                  <a:pt x="14996" y="25"/>
                </a:lnTo>
                <a:lnTo>
                  <a:pt x="14752" y="0"/>
                </a:lnTo>
                <a:close/>
              </a:path>
            </a:pathLst>
          </a:custGeom>
          <a:solidFill>
            <a:schemeClr val="bg1">
              <a:lumMod val="50000"/>
            </a:schemeClr>
          </a:solidFill>
          <a:ln>
            <a:noFill/>
          </a:ln>
        </p:spPr>
        <p:txBody>
          <a:bodyPr lIns="91425" tIns="91425" rIns="91425" bIns="91425" anchor="ctr"/>
          <a:lstStyle/>
          <a:p>
            <a:pPr>
              <a:defRPr/>
            </a:pPr>
            <a:endParaRPr>
              <a:solidFill>
                <a:prstClr val="black"/>
              </a:solidFill>
              <a:ea typeface="ＭＳ Ｐゴシック" charset="0"/>
            </a:endParaRPr>
          </a:p>
        </p:txBody>
      </p:sp>
      <p:sp>
        <p:nvSpPr>
          <p:cNvPr id="15" name="Shape 320">
            <a:extLst>
              <a:ext uri="{FF2B5EF4-FFF2-40B4-BE49-F238E27FC236}">
                <a16:creationId xmlns:a16="http://schemas.microsoft.com/office/drawing/2014/main" id="{32BAB7BC-B99C-41B5-9DAD-4C5177C92209}"/>
              </a:ext>
            </a:extLst>
          </p:cNvPr>
          <p:cNvSpPr/>
          <p:nvPr/>
        </p:nvSpPr>
        <p:spPr>
          <a:xfrm>
            <a:off x="5915025" y="969963"/>
            <a:ext cx="247650" cy="573087"/>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bg1">
              <a:lumMod val="50000"/>
            </a:schemeClr>
          </a:solidFill>
          <a:ln>
            <a:noFill/>
          </a:ln>
        </p:spPr>
        <p:txBody>
          <a:bodyPr lIns="91425" tIns="91425" rIns="91425" bIns="91425" anchor="ctr"/>
          <a:lstStyle/>
          <a:p>
            <a:pPr>
              <a:defRPr/>
            </a:pPr>
            <a:endParaRPr>
              <a:solidFill>
                <a:prstClr val="white">
                  <a:lumMod val="50000"/>
                </a:prstClr>
              </a:solidFill>
              <a:ea typeface="ＭＳ Ｐゴシック" charset="0"/>
            </a:endParaRPr>
          </a:p>
        </p:txBody>
      </p:sp>
      <p:grpSp>
        <p:nvGrpSpPr>
          <p:cNvPr id="16" name="Shape 321">
            <a:extLst>
              <a:ext uri="{FF2B5EF4-FFF2-40B4-BE49-F238E27FC236}">
                <a16:creationId xmlns:a16="http://schemas.microsoft.com/office/drawing/2014/main" id="{2307CDA6-E56C-4CB6-AB0A-BF6C72781CF8}"/>
              </a:ext>
            </a:extLst>
          </p:cNvPr>
          <p:cNvGrpSpPr/>
          <p:nvPr/>
        </p:nvGrpSpPr>
        <p:grpSpPr>
          <a:xfrm>
            <a:off x="6972827" y="1007647"/>
            <a:ext cx="386942" cy="496863"/>
            <a:chOff x="2583325" y="2972875"/>
            <a:chExt cx="462850" cy="445750"/>
          </a:xfrm>
          <a:solidFill>
            <a:schemeClr val="bg1">
              <a:lumMod val="50000"/>
            </a:schemeClr>
          </a:solidFill>
        </p:grpSpPr>
        <p:sp>
          <p:nvSpPr>
            <p:cNvPr id="17" name="Shape 322">
              <a:extLst>
                <a:ext uri="{FF2B5EF4-FFF2-40B4-BE49-F238E27FC236}">
                  <a16:creationId xmlns:a16="http://schemas.microsoft.com/office/drawing/2014/main" id="{45D501EC-F9EA-4A13-AC96-2284BC7408E2}"/>
                </a:ext>
              </a:extLst>
            </p:cNvPr>
            <p:cNvSpPr/>
            <p:nvPr/>
          </p:nvSpPr>
          <p:spPr>
            <a:xfrm>
              <a:off x="2701775" y="3323350"/>
              <a:ext cx="225950" cy="95275"/>
            </a:xfrm>
            <a:custGeom>
              <a:avLst/>
              <a:gdLst/>
              <a:ahLst/>
              <a:cxnLst/>
              <a:rect l="0" t="0" r="0" b="0"/>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lIns="91425" tIns="91425" rIns="91425" bIns="91425" anchor="ctr"/>
            <a:lstStyle/>
            <a:p>
              <a:pPr>
                <a:defRPr/>
              </a:pPr>
              <a:endParaRPr>
                <a:solidFill>
                  <a:prstClr val="black"/>
                </a:solidFill>
                <a:ea typeface="ＭＳ Ｐゴシック" charset="0"/>
              </a:endParaRPr>
            </a:p>
          </p:txBody>
        </p:sp>
        <p:sp>
          <p:nvSpPr>
            <p:cNvPr id="18" name="Shape 323">
              <a:extLst>
                <a:ext uri="{FF2B5EF4-FFF2-40B4-BE49-F238E27FC236}">
                  <a16:creationId xmlns:a16="http://schemas.microsoft.com/office/drawing/2014/main" id="{03D25CC2-4CF8-41E3-A23E-66C83150B6D6}"/>
                </a:ext>
              </a:extLst>
            </p:cNvPr>
            <p:cNvSpPr/>
            <p:nvPr/>
          </p:nvSpPr>
          <p:spPr>
            <a:xfrm>
              <a:off x="2583325" y="2972875"/>
              <a:ext cx="462850" cy="337075"/>
            </a:xfrm>
            <a:custGeom>
              <a:avLst/>
              <a:gdLst/>
              <a:ahLst/>
              <a:cxnLst/>
              <a:rect l="0" t="0" r="0" b="0"/>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lIns="91425" tIns="91425" rIns="91425" bIns="91425" anchor="ctr"/>
            <a:lstStyle/>
            <a:p>
              <a:pPr>
                <a:defRPr/>
              </a:pPr>
              <a:endParaRPr>
                <a:solidFill>
                  <a:prstClr val="black"/>
                </a:solidFill>
                <a:ea typeface="ＭＳ Ｐゴシック" charset="0"/>
              </a:endParaRPr>
            </a:p>
          </p:txBody>
        </p:sp>
      </p:grpSp>
    </p:spTree>
    <p:extLst>
      <p:ext uri="{BB962C8B-B14F-4D97-AF65-F5344CB8AC3E}">
        <p14:creationId xmlns:p14="http://schemas.microsoft.com/office/powerpoint/2010/main" val="2566094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Заголовок 1">
            <a:extLst>
              <a:ext uri="{FF2B5EF4-FFF2-40B4-BE49-F238E27FC236}">
                <a16:creationId xmlns:a16="http://schemas.microsoft.com/office/drawing/2014/main" id="{11DAF2F6-5409-4DCB-B9C0-CFB1C462C596}"/>
              </a:ext>
            </a:extLst>
          </p:cNvPr>
          <p:cNvSpPr>
            <a:spLocks noGrp="1"/>
          </p:cNvSpPr>
          <p:nvPr>
            <p:ph type="title"/>
          </p:nvPr>
        </p:nvSpPr>
        <p:spPr>
          <a:xfrm>
            <a:off x="457200" y="274638"/>
            <a:ext cx="6869113" cy="1143000"/>
          </a:xfrm>
        </p:spPr>
        <p:txBody>
          <a:bodyPr/>
          <a:lstStyle/>
          <a:p>
            <a:r>
              <a:rPr lang="ru-RU" altLang="ru-RU">
                <a:latin typeface="Arial" panose="020B0604020202020204" pitchFamily="34" charset="0"/>
                <a:ea typeface="ＭＳ Ｐゴシック" panose="020B0600070205080204" pitchFamily="34" charset="-128"/>
                <a:cs typeface="Arial" panose="020B0604020202020204" pitchFamily="34" charset="0"/>
              </a:rPr>
              <a:t>Администрирование</a:t>
            </a:r>
          </a:p>
        </p:txBody>
      </p:sp>
      <p:pic>
        <p:nvPicPr>
          <p:cNvPr id="108547" name="Picture 2">
            <a:extLst>
              <a:ext uri="{FF2B5EF4-FFF2-40B4-BE49-F238E27FC236}">
                <a16:creationId xmlns:a16="http://schemas.microsoft.com/office/drawing/2014/main" id="{1B7A01D6-8C8D-4616-9AE2-1FC1884641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3500438"/>
            <a:ext cx="6913563" cy="32019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8" name="Picture 3">
            <a:extLst>
              <a:ext uri="{FF2B5EF4-FFF2-40B4-BE49-F238E27FC236}">
                <a16:creationId xmlns:a16="http://schemas.microsoft.com/office/drawing/2014/main" id="{05495281-C965-460B-835C-D75AD06A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653462"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9" name="Picture 3">
            <a:extLst>
              <a:ext uri="{FF2B5EF4-FFF2-40B4-BE49-F238E27FC236}">
                <a16:creationId xmlns:a16="http://schemas.microsoft.com/office/drawing/2014/main" id="{155422EE-CCF7-408F-A18C-6752FBE6E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997200"/>
            <a:ext cx="16383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0" name="Picture 4">
            <a:extLst>
              <a:ext uri="{FF2B5EF4-FFF2-40B4-BE49-F238E27FC236}">
                <a16:creationId xmlns:a16="http://schemas.microsoft.com/office/drawing/2014/main" id="{7C8CB938-D5F1-4323-B8BF-C15865DB2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175" y="4149725"/>
            <a:ext cx="1619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43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30" y="357294"/>
            <a:ext cx="7265670" cy="855796"/>
          </a:xfrm>
        </p:spPr>
        <p:txBody>
          <a:bodyPr>
            <a:normAutofit fontScale="90000"/>
          </a:bodyPr>
          <a:lstStyle/>
          <a:p>
            <a:r>
              <a:rPr lang="ru-RU" sz="2700" dirty="0"/>
              <a:t>Ученые используют множество различных типов контента</a:t>
            </a:r>
            <a:endParaRPr lang="en-GB" sz="2700" dirty="0"/>
          </a:p>
        </p:txBody>
      </p:sp>
      <p:graphicFrame>
        <p:nvGraphicFramePr>
          <p:cNvPr id="6" name="Chart 5">
            <a:extLst>
              <a:ext uri="{FF2B5EF4-FFF2-40B4-BE49-F238E27FC236}">
                <a16:creationId xmlns:a16="http://schemas.microsoft.com/office/drawing/2014/main" id="{596242EE-7ED5-4CF3-ACE3-22ABE5340B00}"/>
              </a:ext>
            </a:extLst>
          </p:cNvPr>
          <p:cNvGraphicFramePr>
            <a:graphicFrameLocks/>
          </p:cNvGraphicFramePr>
          <p:nvPr>
            <p:extLst/>
          </p:nvPr>
        </p:nvGraphicFramePr>
        <p:xfrm>
          <a:off x="1113312" y="1801339"/>
          <a:ext cx="7098475" cy="377635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a:xfrm flipV="1">
            <a:off x="6412676" y="1885950"/>
            <a:ext cx="0" cy="316625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187541" y="3147059"/>
            <a:ext cx="1879041" cy="1107996"/>
          </a:xfrm>
          <a:prstGeom prst="rect">
            <a:avLst/>
          </a:prstGeom>
          <a:noFill/>
        </p:spPr>
        <p:txBody>
          <a:bodyPr wrap="none" rtlCol="0">
            <a:spAutoFit/>
          </a:bodyPr>
          <a:lstStyle/>
          <a:p>
            <a:r>
              <a:rPr lang="en-GB" sz="6600" dirty="0">
                <a:solidFill>
                  <a:schemeClr val="accent1"/>
                </a:solidFill>
              </a:rPr>
              <a:t>69%</a:t>
            </a:r>
            <a:endParaRPr lang="en-US" sz="6600" dirty="0">
              <a:solidFill>
                <a:schemeClr val="accent1"/>
              </a:solidFill>
            </a:endParaRPr>
          </a:p>
        </p:txBody>
      </p:sp>
      <p:sp>
        <p:nvSpPr>
          <p:cNvPr id="7" name="Arrow: Left 6"/>
          <p:cNvSpPr/>
          <p:nvPr/>
        </p:nvSpPr>
        <p:spPr>
          <a:xfrm>
            <a:off x="6483927" y="3573730"/>
            <a:ext cx="641268" cy="3473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08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a:extLst>
              <a:ext uri="{FF2B5EF4-FFF2-40B4-BE49-F238E27FC236}">
                <a16:creationId xmlns:a16="http://schemas.microsoft.com/office/drawing/2014/main" id="{523D238B-EE96-440F-A9BE-36A8332CED7E}"/>
              </a:ext>
            </a:extLst>
          </p:cNvPr>
          <p:cNvSpPr>
            <a:spLocks noGrp="1"/>
          </p:cNvSpPr>
          <p:nvPr>
            <p:ph sz="half" idx="1"/>
          </p:nvPr>
        </p:nvSpPr>
        <p:spPr>
          <a:xfrm>
            <a:off x="1573213" y="2298700"/>
            <a:ext cx="4038600" cy="446088"/>
          </a:xfrm>
        </p:spPr>
        <p:txBody>
          <a:bodyPr>
            <a:normAutofit lnSpcReduction="10000"/>
          </a:bodyPr>
          <a:lstStyle/>
          <a:p>
            <a:pPr marL="0" indent="0">
              <a:buFont typeface="Arial" panose="020B0604020202020204" pitchFamily="34" charset="0"/>
              <a:buNone/>
              <a:defRPr/>
            </a:pPr>
            <a:r>
              <a:rPr lang="ru-RU" altLang="en-US" sz="2400">
                <a:latin typeface="Arial" pitchFamily="34" charset="0"/>
                <a:ea typeface="ＭＳ Ｐゴシック" pitchFamily="34" charset="-128"/>
                <a:cs typeface="Arial" pitchFamily="34" charset="0"/>
              </a:rPr>
              <a:t>Для пользователей</a:t>
            </a:r>
            <a:endParaRPr lang="en-US" altLang="en-US" sz="1400">
              <a:latin typeface="Arial" pitchFamily="34" charset="0"/>
              <a:ea typeface="ＭＳ Ｐゴシック" pitchFamily="34" charset="-128"/>
              <a:cs typeface="Arial" pitchFamily="34" charset="0"/>
            </a:endParaRPr>
          </a:p>
        </p:txBody>
      </p:sp>
      <p:sp>
        <p:nvSpPr>
          <p:cNvPr id="109571" name="TextBox 10">
            <a:extLst>
              <a:ext uri="{FF2B5EF4-FFF2-40B4-BE49-F238E27FC236}">
                <a16:creationId xmlns:a16="http://schemas.microsoft.com/office/drawing/2014/main" id="{FAE27D21-FAB1-48BF-8716-C9B9D6891FFD}"/>
              </a:ext>
            </a:extLst>
          </p:cNvPr>
          <p:cNvSpPr txBox="1">
            <a:spLocks noChangeArrowheads="1"/>
          </p:cNvSpPr>
          <p:nvPr/>
        </p:nvSpPr>
        <p:spPr bwMode="auto">
          <a:xfrm>
            <a:off x="1617663" y="3290888"/>
            <a:ext cx="2722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ru-RU" altLang="en-US" sz="1400">
                <a:latin typeface="Roboto Light"/>
                <a:ea typeface="Roboto Light"/>
                <a:cs typeface="Roboto Light"/>
              </a:rPr>
              <a:t>Многопользовательский доступ</a:t>
            </a:r>
            <a:endParaRPr lang="en-US" altLang="en-US" sz="1400">
              <a:latin typeface="Roboto Light"/>
              <a:ea typeface="Roboto Light"/>
              <a:cs typeface="Roboto Light"/>
            </a:endParaRPr>
          </a:p>
        </p:txBody>
      </p:sp>
      <p:sp>
        <p:nvSpPr>
          <p:cNvPr id="109572" name="TextBox 11">
            <a:extLst>
              <a:ext uri="{FF2B5EF4-FFF2-40B4-BE49-F238E27FC236}">
                <a16:creationId xmlns:a16="http://schemas.microsoft.com/office/drawing/2014/main" id="{AC0C9854-41ED-4CF4-9B01-2BB5156F0287}"/>
              </a:ext>
            </a:extLst>
          </p:cNvPr>
          <p:cNvSpPr txBox="1">
            <a:spLocks noChangeArrowheads="1"/>
          </p:cNvSpPr>
          <p:nvPr/>
        </p:nvSpPr>
        <p:spPr bwMode="auto">
          <a:xfrm>
            <a:off x="1614488" y="4135438"/>
            <a:ext cx="2720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ru-RU" altLang="en-US" sz="1400">
                <a:latin typeface="Roboto Light"/>
                <a:ea typeface="Roboto Light"/>
                <a:cs typeface="Roboto Light"/>
              </a:rPr>
              <a:t>Интуитивный интерфейс для мобильных устройств</a:t>
            </a:r>
            <a:endParaRPr lang="en-US" altLang="en-US" sz="1400">
              <a:latin typeface="Roboto Light"/>
              <a:ea typeface="Roboto Light"/>
              <a:cs typeface="Roboto Light"/>
            </a:endParaRPr>
          </a:p>
        </p:txBody>
      </p:sp>
      <p:sp>
        <p:nvSpPr>
          <p:cNvPr id="109573" name="TextBox 12">
            <a:extLst>
              <a:ext uri="{FF2B5EF4-FFF2-40B4-BE49-F238E27FC236}">
                <a16:creationId xmlns:a16="http://schemas.microsoft.com/office/drawing/2014/main" id="{9AB7553D-F82E-436F-9D1C-95C04503C41D}"/>
              </a:ext>
            </a:extLst>
          </p:cNvPr>
          <p:cNvSpPr txBox="1">
            <a:spLocks noChangeArrowheads="1"/>
          </p:cNvSpPr>
          <p:nvPr/>
        </p:nvSpPr>
        <p:spPr bwMode="auto">
          <a:xfrm>
            <a:off x="1622425" y="5765800"/>
            <a:ext cx="272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ru-RU" altLang="en-US" sz="1400">
                <a:latin typeface="Roboto Light"/>
                <a:ea typeface="Roboto Light"/>
                <a:cs typeface="Roboto Light"/>
              </a:rPr>
              <a:t>Полезные инструменты для ученых</a:t>
            </a:r>
            <a:endParaRPr lang="en-US" altLang="en-US" sz="1400" b="1" i="1">
              <a:latin typeface="Roboto Light"/>
              <a:ea typeface="Roboto Light"/>
              <a:cs typeface="Roboto Light"/>
            </a:endParaRPr>
          </a:p>
        </p:txBody>
      </p:sp>
      <p:sp>
        <p:nvSpPr>
          <p:cNvPr id="109574" name="TextBox 13">
            <a:extLst>
              <a:ext uri="{FF2B5EF4-FFF2-40B4-BE49-F238E27FC236}">
                <a16:creationId xmlns:a16="http://schemas.microsoft.com/office/drawing/2014/main" id="{ED2F6ED0-D792-432C-B61F-EB40CD47DB14}"/>
              </a:ext>
            </a:extLst>
          </p:cNvPr>
          <p:cNvSpPr txBox="1">
            <a:spLocks noChangeArrowheads="1"/>
          </p:cNvSpPr>
          <p:nvPr/>
        </p:nvSpPr>
        <p:spPr bwMode="auto">
          <a:xfrm>
            <a:off x="1620838" y="4948238"/>
            <a:ext cx="2720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ru-RU" altLang="en-US" sz="1400">
                <a:latin typeface="Roboto Light"/>
                <a:ea typeface="Roboto Light"/>
                <a:cs typeface="Roboto Light"/>
              </a:rPr>
              <a:t>Загрузка книги для чтения в режиме офф-лайн</a:t>
            </a:r>
            <a:endParaRPr lang="en-US" altLang="en-US" sz="1400">
              <a:latin typeface="Roboto Light"/>
              <a:ea typeface="Roboto Light"/>
              <a:cs typeface="Roboto Light"/>
            </a:endParaRPr>
          </a:p>
        </p:txBody>
      </p:sp>
      <p:pic>
        <p:nvPicPr>
          <p:cNvPr id="109575" name="Picture 15">
            <a:extLst>
              <a:ext uri="{FF2B5EF4-FFF2-40B4-BE49-F238E27FC236}">
                <a16:creationId xmlns:a16="http://schemas.microsoft.com/office/drawing/2014/main" id="{8ECEFA23-A049-4C08-B780-F8700157D5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 y="4856163"/>
            <a:ext cx="48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6">
            <a:extLst>
              <a:ext uri="{FF2B5EF4-FFF2-40B4-BE49-F238E27FC236}">
                <a16:creationId xmlns:a16="http://schemas.microsoft.com/office/drawing/2014/main" id="{D53CA125-4C1C-4046-9B57-A0EE2B993A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613" y="5667375"/>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21">
            <a:extLst>
              <a:ext uri="{FF2B5EF4-FFF2-40B4-BE49-F238E27FC236}">
                <a16:creationId xmlns:a16="http://schemas.microsoft.com/office/drawing/2014/main" id="{CF02914B-78CD-4649-96D5-B2A787D307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3" y="3087688"/>
            <a:ext cx="850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extBox 22">
            <a:extLst>
              <a:ext uri="{FF2B5EF4-FFF2-40B4-BE49-F238E27FC236}">
                <a16:creationId xmlns:a16="http://schemas.microsoft.com/office/drawing/2014/main" id="{91CF8F63-333E-4C25-ABF7-0CEB3429E078}"/>
              </a:ext>
            </a:extLst>
          </p:cNvPr>
          <p:cNvSpPr txBox="1">
            <a:spLocks noChangeArrowheads="1"/>
          </p:cNvSpPr>
          <p:nvPr/>
        </p:nvSpPr>
        <p:spPr bwMode="auto">
          <a:xfrm>
            <a:off x="5762625" y="3289300"/>
            <a:ext cx="27209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ru-RU" altLang="en-US" sz="1400">
                <a:latin typeface="Roboto Light"/>
                <a:ea typeface="Roboto Light"/>
                <a:cs typeface="Roboto Light"/>
              </a:rPr>
              <a:t>Отчеты статистики использования в различных форматах</a:t>
            </a:r>
            <a:endParaRPr lang="en-US" altLang="en-US" sz="1400">
              <a:latin typeface="Roboto Light"/>
              <a:ea typeface="Roboto Light"/>
              <a:cs typeface="Roboto Light"/>
            </a:endParaRPr>
          </a:p>
        </p:txBody>
      </p:sp>
      <p:sp>
        <p:nvSpPr>
          <p:cNvPr id="109579" name="TextBox 23">
            <a:extLst>
              <a:ext uri="{FF2B5EF4-FFF2-40B4-BE49-F238E27FC236}">
                <a16:creationId xmlns:a16="http://schemas.microsoft.com/office/drawing/2014/main" id="{EB129576-43B3-420E-B292-C46F938042CC}"/>
              </a:ext>
            </a:extLst>
          </p:cNvPr>
          <p:cNvSpPr txBox="1">
            <a:spLocks noChangeArrowheads="1"/>
          </p:cNvSpPr>
          <p:nvPr/>
        </p:nvSpPr>
        <p:spPr bwMode="auto">
          <a:xfrm>
            <a:off x="5757863" y="4027488"/>
            <a:ext cx="27225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ru-RU" altLang="en-US" sz="1400">
                <a:latin typeface="Roboto Light"/>
                <a:ea typeface="Roboto Light"/>
                <a:cs typeface="Roboto Light"/>
              </a:rPr>
              <a:t>Пользователи могут делать закладки, пометки, выделять текст в книгах </a:t>
            </a:r>
            <a:endParaRPr lang="en-US" altLang="en-US" sz="1400">
              <a:latin typeface="Roboto Light"/>
              <a:ea typeface="Roboto Light"/>
              <a:cs typeface="Roboto Light"/>
            </a:endParaRPr>
          </a:p>
        </p:txBody>
      </p:sp>
      <p:sp>
        <p:nvSpPr>
          <p:cNvPr id="109580" name="TextBox 24">
            <a:extLst>
              <a:ext uri="{FF2B5EF4-FFF2-40B4-BE49-F238E27FC236}">
                <a16:creationId xmlns:a16="http://schemas.microsoft.com/office/drawing/2014/main" id="{FC418558-637C-4687-8D3D-FDA8EE2AF6B0}"/>
              </a:ext>
            </a:extLst>
          </p:cNvPr>
          <p:cNvSpPr txBox="1">
            <a:spLocks noChangeArrowheads="1"/>
          </p:cNvSpPr>
          <p:nvPr/>
        </p:nvSpPr>
        <p:spPr bwMode="auto">
          <a:xfrm>
            <a:off x="5765800" y="5764213"/>
            <a:ext cx="272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ru-RU" altLang="en-US" sz="1400">
                <a:latin typeface="Roboto Light"/>
                <a:ea typeface="Roboto Light"/>
                <a:cs typeface="Roboto Light"/>
              </a:rPr>
              <a:t>Бесплатные записи </a:t>
            </a:r>
            <a:r>
              <a:rPr lang="en-US" altLang="en-US" sz="1400">
                <a:latin typeface="Roboto Light"/>
                <a:ea typeface="Roboto Light"/>
                <a:cs typeface="Roboto Light"/>
              </a:rPr>
              <a:t>MARCs</a:t>
            </a:r>
          </a:p>
        </p:txBody>
      </p:sp>
      <p:sp>
        <p:nvSpPr>
          <p:cNvPr id="109581" name="TextBox 25">
            <a:extLst>
              <a:ext uri="{FF2B5EF4-FFF2-40B4-BE49-F238E27FC236}">
                <a16:creationId xmlns:a16="http://schemas.microsoft.com/office/drawing/2014/main" id="{3BF98D32-2696-490B-B0E6-D3119801A298}"/>
              </a:ext>
            </a:extLst>
          </p:cNvPr>
          <p:cNvSpPr txBox="1">
            <a:spLocks noChangeArrowheads="1"/>
          </p:cNvSpPr>
          <p:nvPr/>
        </p:nvSpPr>
        <p:spPr bwMode="auto">
          <a:xfrm>
            <a:off x="5764213" y="4945063"/>
            <a:ext cx="272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 typeface="Arial" panose="020B0604020202020204" pitchFamily="34" charset="0"/>
              <a:buNone/>
            </a:pPr>
            <a:r>
              <a:rPr lang="ru-RU" altLang="en-US" sz="1400">
                <a:latin typeface="Roboto Light"/>
                <a:ea typeface="Roboto Light"/>
                <a:cs typeface="Roboto Light"/>
              </a:rPr>
              <a:t>Интеграция с дискавери системами (напр. </a:t>
            </a:r>
            <a:r>
              <a:rPr lang="en-US" altLang="en-US" sz="1400">
                <a:latin typeface="Roboto Light"/>
                <a:ea typeface="Roboto Light"/>
                <a:cs typeface="Roboto Light"/>
              </a:rPr>
              <a:t>Summon</a:t>
            </a:r>
            <a:r>
              <a:rPr lang="en-US" altLang="en-US" sz="1400" baseline="30000">
                <a:latin typeface="Roboto Light"/>
                <a:ea typeface="Roboto Light"/>
                <a:cs typeface="Roboto Light"/>
              </a:rPr>
              <a:t>®</a:t>
            </a:r>
            <a:r>
              <a:rPr lang="ru-RU" altLang="en-US" sz="1400" baseline="30000">
                <a:latin typeface="Roboto Light"/>
                <a:ea typeface="Roboto Light"/>
                <a:cs typeface="Roboto Light"/>
              </a:rPr>
              <a:t>)</a:t>
            </a:r>
            <a:r>
              <a:rPr lang="en-US" altLang="en-US" sz="1400" baseline="30000">
                <a:latin typeface="Roboto Light"/>
                <a:ea typeface="Roboto Light"/>
                <a:cs typeface="Roboto Light"/>
              </a:rPr>
              <a:t> </a:t>
            </a:r>
            <a:r>
              <a:rPr lang="en-US" altLang="en-US" sz="1400">
                <a:latin typeface="Roboto Light"/>
                <a:ea typeface="Roboto Light"/>
                <a:cs typeface="Roboto Light"/>
              </a:rPr>
              <a:t> </a:t>
            </a:r>
          </a:p>
        </p:txBody>
      </p:sp>
      <p:pic>
        <p:nvPicPr>
          <p:cNvPr id="28" name="Picture 27" descr="summon-logo.png">
            <a:extLst>
              <a:ext uri="{FF2B5EF4-FFF2-40B4-BE49-F238E27FC236}">
                <a16:creationId xmlns:a16="http://schemas.microsoft.com/office/drawing/2014/main" id="{3BAC58E9-EA10-41EA-857B-8CA77C2F3ABA}"/>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r="76488"/>
          <a:stretch/>
        </p:blipFill>
        <p:spPr>
          <a:xfrm>
            <a:off x="4931225" y="4822588"/>
            <a:ext cx="578756" cy="662006"/>
          </a:xfrm>
          <a:prstGeom prst="rect">
            <a:avLst/>
          </a:prstGeom>
        </p:spPr>
      </p:pic>
      <p:sp>
        <p:nvSpPr>
          <p:cNvPr id="109583" name="Content Placeholder 2">
            <a:extLst>
              <a:ext uri="{FF2B5EF4-FFF2-40B4-BE49-F238E27FC236}">
                <a16:creationId xmlns:a16="http://schemas.microsoft.com/office/drawing/2014/main" id="{A1EC7602-DFA4-4110-9995-8404592B0E72}"/>
              </a:ext>
            </a:extLst>
          </p:cNvPr>
          <p:cNvSpPr txBox="1">
            <a:spLocks/>
          </p:cNvSpPr>
          <p:nvPr/>
        </p:nvSpPr>
        <p:spPr bwMode="auto">
          <a:xfrm>
            <a:off x="5724525" y="2298700"/>
            <a:ext cx="4038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buFont typeface="Arial" panose="020B0604020202020204" pitchFamily="34" charset="0"/>
              <a:buNone/>
            </a:pPr>
            <a:r>
              <a:rPr lang="ru-RU" altLang="en-US" sz="2400">
                <a:latin typeface="Roboto Light"/>
                <a:ea typeface="Roboto Light"/>
                <a:cs typeface="Roboto Light"/>
              </a:rPr>
              <a:t>Для библиотекарей</a:t>
            </a:r>
            <a:endParaRPr lang="en-US" altLang="en-US" sz="1400">
              <a:latin typeface="Roboto Light"/>
              <a:ea typeface="Roboto Light"/>
              <a:cs typeface="Roboto Light"/>
            </a:endParaRPr>
          </a:p>
        </p:txBody>
      </p:sp>
      <p:pic>
        <p:nvPicPr>
          <p:cNvPr id="109584" name="Picture 31">
            <a:extLst>
              <a:ext uri="{FF2B5EF4-FFF2-40B4-BE49-F238E27FC236}">
                <a16:creationId xmlns:a16="http://schemas.microsoft.com/office/drawing/2014/main" id="{AB313B62-2381-4846-BE62-FD2AE96FCA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9000" y="2271713"/>
            <a:ext cx="954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5" name="Picture 43">
            <a:extLst>
              <a:ext uri="{FF2B5EF4-FFF2-40B4-BE49-F238E27FC236}">
                <a16:creationId xmlns:a16="http://schemas.microsoft.com/office/drawing/2014/main" id="{989C8DB3-A159-4B1E-BC50-1778D2DD6C0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3575" y="2012950"/>
            <a:ext cx="62388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6" name="Picture 48">
            <a:extLst>
              <a:ext uri="{FF2B5EF4-FFF2-40B4-BE49-F238E27FC236}">
                <a16:creationId xmlns:a16="http://schemas.microsoft.com/office/drawing/2014/main" id="{8DD3770B-2BEF-49EF-91C9-60C0CE5ED4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87913" y="4056063"/>
            <a:ext cx="62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7" name="Picture 26">
            <a:extLst>
              <a:ext uri="{FF2B5EF4-FFF2-40B4-BE49-F238E27FC236}">
                <a16:creationId xmlns:a16="http://schemas.microsoft.com/office/drawing/2014/main" id="{60FE1D0B-D816-434F-8B77-0028003A040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29175" y="5573713"/>
            <a:ext cx="76041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8" name="Picture 29">
            <a:extLst>
              <a:ext uri="{FF2B5EF4-FFF2-40B4-BE49-F238E27FC236}">
                <a16:creationId xmlns:a16="http://schemas.microsoft.com/office/drawing/2014/main" id="{77778AD2-442D-4B4D-A64C-6D04C8FFAC8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3900" y="3917950"/>
            <a:ext cx="45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Picture 30">
            <a:extLst>
              <a:ext uri="{FF2B5EF4-FFF2-40B4-BE49-F238E27FC236}">
                <a16:creationId xmlns:a16="http://schemas.microsoft.com/office/drawing/2014/main" id="{4324F8CF-2AAE-417A-A8D7-DE36569EC9D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03788" y="3105150"/>
            <a:ext cx="546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90" name="Title 2">
            <a:extLst>
              <a:ext uri="{FF2B5EF4-FFF2-40B4-BE49-F238E27FC236}">
                <a16:creationId xmlns:a16="http://schemas.microsoft.com/office/drawing/2014/main" id="{602D93C6-FAB3-4E8D-B38E-00CE1AF9462F}"/>
              </a:ext>
            </a:extLst>
          </p:cNvPr>
          <p:cNvSpPr txBox="1">
            <a:spLocks/>
          </p:cNvSpPr>
          <p:nvPr/>
        </p:nvSpPr>
        <p:spPr bwMode="auto">
          <a:xfrm>
            <a:off x="457200" y="4349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ru-RU" altLang="en-US" sz="3600">
                <a:latin typeface="Aleo Regular"/>
                <a:ea typeface="Aleo Regular"/>
                <a:cs typeface="Aleo Regular"/>
              </a:rPr>
              <a:t>Ключевые характеристики</a:t>
            </a:r>
            <a:endParaRPr lang="en-US" altLang="en-US" sz="2400">
              <a:latin typeface="Aleo Regular"/>
              <a:ea typeface="Aleo Regular"/>
              <a:cs typeface="Aleo Regular"/>
            </a:endParaRPr>
          </a:p>
        </p:txBody>
      </p:sp>
    </p:spTree>
    <p:extLst>
      <p:ext uri="{BB962C8B-B14F-4D97-AF65-F5344CB8AC3E}">
        <p14:creationId xmlns:p14="http://schemas.microsoft.com/office/powerpoint/2010/main" val="4181633530"/>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C21E-A7E4-4EF7-9100-4FB8A61F341B}"/>
              </a:ext>
            </a:extLst>
          </p:cNvPr>
          <p:cNvSpPr>
            <a:spLocks noGrp="1"/>
          </p:cNvSpPr>
          <p:nvPr>
            <p:ph type="title"/>
          </p:nvPr>
        </p:nvSpPr>
        <p:spPr>
          <a:xfrm>
            <a:off x="241300" y="274638"/>
            <a:ext cx="8710613" cy="1143000"/>
          </a:xfrm>
        </p:spPr>
        <p:txBody>
          <a:bodyPr>
            <a:normAutofit/>
          </a:bodyPr>
          <a:lstStyle/>
          <a:p>
            <a:pPr>
              <a:defRPr/>
            </a:pPr>
            <a:r>
              <a:rPr lang="ru-RU" dirty="0"/>
              <a:t>Посетите наш открытый каталог:</a:t>
            </a:r>
            <a:r>
              <a:rPr lang="en-GB" dirty="0"/>
              <a:t/>
            </a:r>
            <a:br>
              <a:rPr lang="en-GB" dirty="0"/>
            </a:br>
            <a:r>
              <a:rPr lang="en-GB" dirty="0"/>
              <a:t>http://www.public.eblib.com/choice/Login.aspx:</a:t>
            </a:r>
            <a:endParaRPr lang="en-US" dirty="0"/>
          </a:p>
        </p:txBody>
      </p:sp>
      <p:pic>
        <p:nvPicPr>
          <p:cNvPr id="113667" name="Content Placeholder 3">
            <a:extLst>
              <a:ext uri="{FF2B5EF4-FFF2-40B4-BE49-F238E27FC236}">
                <a16:creationId xmlns:a16="http://schemas.microsoft.com/office/drawing/2014/main" id="{9B68A2D3-6D82-4FE2-9954-697ADBE0AE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6075" y="1584325"/>
            <a:ext cx="8277225" cy="4656138"/>
          </a:xfrm>
        </p:spPr>
      </p:pic>
      <p:pic>
        <p:nvPicPr>
          <p:cNvPr id="5" name="Picture 4">
            <a:extLst>
              <a:ext uri="{FF2B5EF4-FFF2-40B4-BE49-F238E27FC236}">
                <a16:creationId xmlns:a16="http://schemas.microsoft.com/office/drawing/2014/main" id="{F9DB0F7E-E6B5-4593-8BDF-AE00A80159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2187575"/>
            <a:ext cx="25574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42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225BC1-2D73-4A28-9944-A80E2BF9FDFF}"/>
              </a:ext>
            </a:extLst>
          </p:cNvPr>
          <p:cNvSpPr>
            <a:spLocks noGrp="1"/>
          </p:cNvSpPr>
          <p:nvPr>
            <p:ph type="title"/>
          </p:nvPr>
        </p:nvSpPr>
        <p:spPr>
          <a:xfrm>
            <a:off x="288925" y="15875"/>
            <a:ext cx="7658100" cy="1277938"/>
          </a:xfrm>
        </p:spPr>
        <p:txBody>
          <a:bodyPr>
            <a:normAutofit fontScale="90000"/>
          </a:bodyPr>
          <a:lstStyle/>
          <a:p>
            <a:pPr>
              <a:defRPr/>
            </a:pPr>
            <a:r>
              <a:rPr lang="ru-RU" altLang="en-US" sz="3200" dirty="0">
                <a:latin typeface="Arial" panose="020B0604020202020204" pitchFamily="34" charset="0"/>
                <a:ea typeface="ＭＳ Ｐゴシック" panose="020B0600070205080204" pitchFamily="34" charset="-128"/>
                <a:cs typeface="Arial" panose="020B0604020202020204" pitchFamily="34" charset="0"/>
              </a:rPr>
              <a:t>Портал вспомогательных материалов</a:t>
            </a:r>
            <a:br>
              <a:rPr lang="ru-RU" altLang="en-US" sz="3200" dirty="0">
                <a:latin typeface="Arial" panose="020B0604020202020204" pitchFamily="34" charset="0"/>
                <a:ea typeface="ＭＳ Ｐゴシック" panose="020B0600070205080204" pitchFamily="34" charset="-128"/>
                <a:cs typeface="Arial" panose="020B0604020202020204" pitchFamily="34" charset="0"/>
              </a:rPr>
            </a:br>
            <a:r>
              <a:rPr lang="ru-RU" u="sng" dirty="0">
                <a:hlinkClick r:id="rId3"/>
              </a:rPr>
              <a:t>http://proquest.libguides.com/ebcacrussia</a:t>
            </a:r>
            <a:endParaRPr lang="en-IN" altLang="en-US" sz="32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14691" name="Picture 1">
            <a:extLst>
              <a:ext uri="{FF2B5EF4-FFF2-40B4-BE49-F238E27FC236}">
                <a16:creationId xmlns:a16="http://schemas.microsoft.com/office/drawing/2014/main" id="{E5B984E2-9478-4C84-B762-C8230BE3C7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38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981216"/>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58D9361-5515-4684-93DB-BAF3233D9A76}"/>
              </a:ext>
            </a:extLst>
          </p:cNvPr>
          <p:cNvSpPr>
            <a:spLocks noGrp="1"/>
          </p:cNvSpPr>
          <p:nvPr>
            <p:ph type="title"/>
          </p:nvPr>
        </p:nvSpPr>
        <p:spPr>
          <a:xfrm>
            <a:off x="288925" y="133350"/>
            <a:ext cx="7658100" cy="728663"/>
          </a:xfrm>
        </p:spPr>
        <p:txBody>
          <a:bodyPr/>
          <a:lstStyle/>
          <a:p>
            <a:r>
              <a:rPr lang="ru-RU" altLang="en-US">
                <a:latin typeface="Arial" panose="020B0604020202020204" pitchFamily="34" charset="0"/>
                <a:ea typeface="ＭＳ Ｐゴシック" panose="020B0600070205080204" pitchFamily="34" charset="-128"/>
                <a:cs typeface="Arial" panose="020B0604020202020204" pitchFamily="34" charset="0"/>
              </a:rPr>
              <a:t>Пошаговая инструкция</a:t>
            </a:r>
            <a:endParaRPr lang="en-IN"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39" name="Picture 1">
            <a:extLst>
              <a:ext uri="{FF2B5EF4-FFF2-40B4-BE49-F238E27FC236}">
                <a16:creationId xmlns:a16="http://schemas.microsoft.com/office/drawing/2014/main" id="{BA18114F-3F87-4C1D-B831-F4F127670B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027113"/>
            <a:ext cx="848677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34259"/>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20818E-1D0C-4837-AAC4-18C7697C8B77}"/>
              </a:ext>
            </a:extLst>
          </p:cNvPr>
          <p:cNvSpPr txBox="1">
            <a:spLocks/>
          </p:cNvSpPr>
          <p:nvPr/>
        </p:nvSpPr>
        <p:spPr>
          <a:xfrm>
            <a:off x="3567091" y="2000250"/>
            <a:ext cx="4948259" cy="3486151"/>
          </a:xfrm>
          <a:prstGeom prst="rect">
            <a:avLst/>
          </a:prstGeom>
          <a:noFill/>
          <a:ln w="6350">
            <a:solidFill>
              <a:schemeClr val="bg1">
                <a:lumMod val="75000"/>
              </a:schemeClr>
            </a:solidFill>
          </a:ln>
        </p:spPr>
        <p:txBody>
          <a:bodyPr vert="horz" lIns="205740" tIns="34290" rIns="68580" bIns="3429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Bef>
                <a:spcPts val="900"/>
              </a:spcBef>
            </a:pPr>
            <a:endParaRPr lang="en-GB" sz="1800">
              <a:solidFill>
                <a:schemeClr val="bg1"/>
              </a:solidFill>
              <a:latin typeface="+mn-lt"/>
            </a:endParaRPr>
          </a:p>
        </p:txBody>
      </p:sp>
      <p:sp>
        <p:nvSpPr>
          <p:cNvPr id="2" name="Title 1"/>
          <p:cNvSpPr>
            <a:spLocks noGrp="1"/>
          </p:cNvSpPr>
          <p:nvPr>
            <p:ph type="title"/>
          </p:nvPr>
        </p:nvSpPr>
        <p:spPr/>
        <p:txBody>
          <a:bodyPr>
            <a:normAutofit/>
          </a:bodyPr>
          <a:lstStyle/>
          <a:p>
            <a:r>
              <a:rPr lang="ru-RU" dirty="0"/>
              <a:t>Видео</a:t>
            </a:r>
            <a:endParaRPr lang="en-GB" dirty="0"/>
          </a:p>
        </p:txBody>
      </p:sp>
      <p:pic>
        <p:nvPicPr>
          <p:cNvPr id="11" name="Picture 10" descr="Image result for video smartphone student">
            <a:extLst>
              <a:ext uri="{FF2B5EF4-FFF2-40B4-BE49-F238E27FC236}">
                <a16:creationId xmlns:a16="http://schemas.microsoft.com/office/drawing/2014/main" id="{180532D6-BA9C-4922-AFDB-3C168368D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t="2220" r="16811" b="2811"/>
          <a:stretch>
            <a:fillRect/>
          </a:stretch>
        </p:blipFill>
        <p:spPr bwMode="auto">
          <a:xfrm>
            <a:off x="3637232" y="2078112"/>
            <a:ext cx="4807974" cy="3330430"/>
          </a:xfrm>
          <a:custGeom>
            <a:avLst/>
            <a:gdLst>
              <a:gd name="connsiteX0" fmla="*/ 0 w 6410632"/>
              <a:gd name="connsiteY0" fmla="*/ 0 h 4440573"/>
              <a:gd name="connsiteX1" fmla="*/ 6410632 w 6410632"/>
              <a:gd name="connsiteY1" fmla="*/ 0 h 4440573"/>
              <a:gd name="connsiteX2" fmla="*/ 6410632 w 6410632"/>
              <a:gd name="connsiteY2" fmla="*/ 4440573 h 4440573"/>
              <a:gd name="connsiteX3" fmla="*/ 0 w 6410632"/>
              <a:gd name="connsiteY3" fmla="*/ 4440573 h 4440573"/>
            </a:gdLst>
            <a:ahLst/>
            <a:cxnLst>
              <a:cxn ang="0">
                <a:pos x="connsiteX0" y="connsiteY0"/>
              </a:cxn>
              <a:cxn ang="0">
                <a:pos x="connsiteX1" y="connsiteY1"/>
              </a:cxn>
              <a:cxn ang="0">
                <a:pos x="connsiteX2" y="connsiteY2"/>
              </a:cxn>
              <a:cxn ang="0">
                <a:pos x="connsiteX3" y="connsiteY3"/>
              </a:cxn>
            </a:cxnLst>
            <a:rect l="l" t="t" r="r" b="b"/>
            <a:pathLst>
              <a:path w="6410632" h="4440573">
                <a:moveTo>
                  <a:pt x="0" y="0"/>
                </a:moveTo>
                <a:lnTo>
                  <a:pt x="6410632" y="0"/>
                </a:lnTo>
                <a:lnTo>
                  <a:pt x="6410632" y="4440573"/>
                </a:lnTo>
                <a:lnTo>
                  <a:pt x="0" y="4440573"/>
                </a:lnTo>
                <a:close/>
              </a:path>
            </a:pathLst>
          </a:custGeom>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13D436D1-C9DE-4CCA-822D-732B511D2B20}"/>
              </a:ext>
            </a:extLst>
          </p:cNvPr>
          <p:cNvSpPr txBox="1">
            <a:spLocks/>
          </p:cNvSpPr>
          <p:nvPr/>
        </p:nvSpPr>
        <p:spPr>
          <a:xfrm>
            <a:off x="628649" y="2000250"/>
            <a:ext cx="2938442" cy="3486151"/>
          </a:xfrm>
          <a:prstGeom prst="rect">
            <a:avLst/>
          </a:prstGeom>
          <a:solidFill>
            <a:schemeClr val="tx2"/>
          </a:solidFill>
        </p:spPr>
        <p:txBody>
          <a:bodyPr vert="horz" lIns="137160" tIns="34290" rIns="68580" bIns="3429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260747" indent="-260747">
              <a:lnSpc>
                <a:spcPct val="100000"/>
              </a:lnSpc>
              <a:spcBef>
                <a:spcPts val="900"/>
              </a:spcBef>
              <a:buFont typeface="Arial" panose="020B0604020202020204" pitchFamily="34" charset="0"/>
              <a:buChar char="•"/>
            </a:pPr>
            <a:r>
              <a:rPr lang="ru-RU" sz="2100" dirty="0">
                <a:solidFill>
                  <a:schemeClr val="bg1"/>
                </a:solidFill>
                <a:latin typeface="+mn-lt"/>
              </a:rPr>
              <a:t>Идеально для применения в обучении</a:t>
            </a:r>
            <a:endParaRPr lang="en-GB" sz="2100" dirty="0">
              <a:solidFill>
                <a:schemeClr val="bg1"/>
              </a:solidFill>
              <a:latin typeface="+mn-lt"/>
            </a:endParaRPr>
          </a:p>
          <a:p>
            <a:pPr marL="260747" indent="-260747">
              <a:lnSpc>
                <a:spcPct val="100000"/>
              </a:lnSpc>
              <a:spcBef>
                <a:spcPts val="900"/>
              </a:spcBef>
              <a:buFont typeface="Arial" panose="020B0604020202020204" pitchFamily="34" charset="0"/>
              <a:buChar char="•"/>
            </a:pPr>
            <a:r>
              <a:rPr lang="ru-RU" sz="2100" dirty="0">
                <a:solidFill>
                  <a:schemeClr val="bg1"/>
                </a:solidFill>
                <a:latin typeface="+mn-lt"/>
              </a:rPr>
              <a:t>Широкое распространение видео, особенно среди молодежи</a:t>
            </a:r>
            <a:endParaRPr lang="en-GB" sz="2100" dirty="0">
              <a:solidFill>
                <a:schemeClr val="bg1"/>
              </a:solidFill>
              <a:latin typeface="+mn-lt"/>
            </a:endParaRPr>
          </a:p>
        </p:txBody>
      </p:sp>
    </p:spTree>
    <p:extLst>
      <p:ext uri="{BB962C8B-B14F-4D97-AF65-F5344CB8AC3E}">
        <p14:creationId xmlns:p14="http://schemas.microsoft.com/office/powerpoint/2010/main" val="2449492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Глобальный феномен </a:t>
            </a:r>
            <a:endParaRPr lang="en-US" dirty="0"/>
          </a:p>
        </p:txBody>
      </p:sp>
      <p:pic>
        <p:nvPicPr>
          <p:cNvPr id="3" name="Picture 2"/>
          <p:cNvPicPr>
            <a:picLocks noChangeAspect="1"/>
          </p:cNvPicPr>
          <p:nvPr/>
        </p:nvPicPr>
        <p:blipFill rotWithShape="1">
          <a:blip r:embed="rId2"/>
          <a:srcRect l="-16703" t="14947" r="31444" b="7344"/>
          <a:stretch/>
        </p:blipFill>
        <p:spPr>
          <a:xfrm>
            <a:off x="94267" y="1366887"/>
            <a:ext cx="7795968" cy="3996966"/>
          </a:xfrm>
          <a:prstGeom prst="rect">
            <a:avLst/>
          </a:prstGeom>
        </p:spPr>
      </p:pic>
      <p:sp>
        <p:nvSpPr>
          <p:cNvPr id="4" name="TextBox 3"/>
          <p:cNvSpPr txBox="1"/>
          <p:nvPr/>
        </p:nvSpPr>
        <p:spPr>
          <a:xfrm>
            <a:off x="1489435" y="6466788"/>
            <a:ext cx="914400" cy="914400"/>
          </a:xfrm>
          <a:prstGeom prst="rect">
            <a:avLst/>
          </a:prstGeom>
          <a:solidFill>
            <a:schemeClr val="bg1">
              <a:lumMod val="95000"/>
            </a:schemeClr>
          </a:solidFill>
        </p:spPr>
        <p:txBody>
          <a:bodyPr vert="horz" wrap="none" lIns="91440" tIns="45720" rIns="91440" bIns="45720" rtlCol="0">
            <a:normAutofit/>
          </a:bodyPr>
          <a:lstStyle/>
          <a:p>
            <a:pPr marL="342900" indent="-342900" defTabSz="457200" fontAlgn="auto">
              <a:spcBef>
                <a:spcPct val="20000"/>
              </a:spcBef>
              <a:spcAft>
                <a:spcPts val="600"/>
              </a:spcAft>
            </a:pPr>
            <a:r>
              <a:rPr lang="en-US" sz="1400" i="0" dirty="0">
                <a:solidFill>
                  <a:schemeClr val="tx1">
                    <a:lumMod val="75000"/>
                    <a:lumOff val="25000"/>
                  </a:schemeClr>
                </a:solidFill>
                <a:latin typeface="Arial Narrow"/>
                <a:cs typeface="Arial Narrow"/>
                <a:hlinkClick r:id="rId3"/>
              </a:rPr>
              <a:t>https://expandedramblings.com/index.php/youtube-statistics/</a:t>
            </a:r>
            <a:r>
              <a:rPr lang="en-US" sz="1400" i="0" dirty="0">
                <a:solidFill>
                  <a:schemeClr val="tx1">
                    <a:lumMod val="75000"/>
                    <a:lumOff val="25000"/>
                  </a:schemeClr>
                </a:solidFill>
                <a:latin typeface="Arial Narrow"/>
                <a:cs typeface="Arial Narrow"/>
              </a:rPr>
              <a:t>  Sep 5, 2017</a:t>
            </a:r>
            <a:endParaRPr kumimoji="0" lang="en-US" sz="1400" b="0" i="0" u="none" strike="noStrike" kern="1200" cap="none" spc="0" normalizeH="0" baseline="0" noProof="0" dirty="0">
              <a:ln>
                <a:noFill/>
              </a:ln>
              <a:solidFill>
                <a:schemeClr val="tx1">
                  <a:lumMod val="75000"/>
                  <a:lumOff val="25000"/>
                </a:schemeClr>
              </a:solidFill>
              <a:effectLst/>
              <a:uLnTx/>
              <a:uFillTx/>
              <a:latin typeface="Arial Narrow"/>
              <a:ea typeface="+mn-ea"/>
              <a:cs typeface="Arial Narrow"/>
            </a:endParaRPr>
          </a:p>
        </p:txBody>
      </p:sp>
    </p:spTree>
    <p:extLst>
      <p:ext uri="{BB962C8B-B14F-4D97-AF65-F5344CB8AC3E}">
        <p14:creationId xmlns:p14="http://schemas.microsoft.com/office/powerpoint/2010/main" val="1897434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продолжает прогрессировать</a:t>
            </a:r>
            <a:r>
              <a:rPr lang="en-US" dirty="0"/>
              <a:t> …</a:t>
            </a:r>
          </a:p>
        </p:txBody>
      </p:sp>
      <p:pic>
        <p:nvPicPr>
          <p:cNvPr id="3" name="Picture 2"/>
          <p:cNvPicPr>
            <a:picLocks noChangeAspect="1"/>
          </p:cNvPicPr>
          <p:nvPr/>
        </p:nvPicPr>
        <p:blipFill rotWithShape="1">
          <a:blip r:embed="rId2"/>
          <a:srcRect l="-13523" t="18304" r="33505" b="7468"/>
          <a:stretch/>
        </p:blipFill>
        <p:spPr>
          <a:xfrm>
            <a:off x="252944" y="1216058"/>
            <a:ext cx="8561925" cy="4467565"/>
          </a:xfrm>
          <a:prstGeom prst="rect">
            <a:avLst/>
          </a:prstGeom>
        </p:spPr>
      </p:pic>
      <p:sp>
        <p:nvSpPr>
          <p:cNvPr id="4" name="TextBox 3"/>
          <p:cNvSpPr txBox="1"/>
          <p:nvPr/>
        </p:nvSpPr>
        <p:spPr>
          <a:xfrm>
            <a:off x="1489435" y="6466788"/>
            <a:ext cx="914400" cy="914400"/>
          </a:xfrm>
          <a:prstGeom prst="rect">
            <a:avLst/>
          </a:prstGeom>
          <a:solidFill>
            <a:schemeClr val="bg1">
              <a:lumMod val="95000"/>
            </a:schemeClr>
          </a:solidFill>
        </p:spPr>
        <p:txBody>
          <a:bodyPr vert="horz" wrap="none" lIns="91440" tIns="45720" rIns="91440" bIns="45720" rtlCol="0">
            <a:normAutofit/>
          </a:bodyPr>
          <a:lstStyle/>
          <a:p>
            <a:pPr marL="342900" indent="-342900" defTabSz="457200" fontAlgn="auto">
              <a:spcBef>
                <a:spcPct val="20000"/>
              </a:spcBef>
              <a:spcAft>
                <a:spcPts val="600"/>
              </a:spcAft>
            </a:pPr>
            <a:r>
              <a:rPr lang="en-US" sz="1400" i="0" dirty="0">
                <a:solidFill>
                  <a:schemeClr val="tx1">
                    <a:lumMod val="75000"/>
                    <a:lumOff val="25000"/>
                  </a:schemeClr>
                </a:solidFill>
                <a:latin typeface="Arial Narrow"/>
                <a:cs typeface="Arial Narrow"/>
                <a:hlinkClick r:id="rId3"/>
              </a:rPr>
              <a:t>https://expandedramblings.com/index.php/youtube-statistics/</a:t>
            </a:r>
            <a:r>
              <a:rPr lang="en-US" sz="1400" i="0" dirty="0">
                <a:solidFill>
                  <a:schemeClr val="tx1">
                    <a:lumMod val="75000"/>
                    <a:lumOff val="25000"/>
                  </a:schemeClr>
                </a:solidFill>
                <a:latin typeface="Arial Narrow"/>
                <a:cs typeface="Arial Narrow"/>
              </a:rPr>
              <a:t>  Sep 5, 2017</a:t>
            </a:r>
            <a:endParaRPr kumimoji="0" lang="en-US" sz="1400" b="0" i="0" u="none" strike="noStrike" kern="1200" cap="none" spc="0" normalizeH="0" baseline="0" noProof="0" dirty="0">
              <a:ln>
                <a:noFill/>
              </a:ln>
              <a:solidFill>
                <a:schemeClr val="tx1">
                  <a:lumMod val="75000"/>
                  <a:lumOff val="25000"/>
                </a:schemeClr>
              </a:solidFill>
              <a:effectLst/>
              <a:uLnTx/>
              <a:uFillTx/>
              <a:latin typeface="Arial Narrow"/>
              <a:ea typeface="+mn-ea"/>
              <a:cs typeface="Arial Narrow"/>
            </a:endParaRPr>
          </a:p>
        </p:txBody>
      </p:sp>
    </p:spTree>
    <p:extLst>
      <p:ext uri="{BB962C8B-B14F-4D97-AF65-F5344CB8AC3E}">
        <p14:creationId xmlns:p14="http://schemas.microsoft.com/office/powerpoint/2010/main" val="2313599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Но </a:t>
            </a:r>
            <a:r>
              <a:rPr lang="en-US" dirty="0"/>
              <a:t>YouTube </a:t>
            </a:r>
            <a:r>
              <a:rPr lang="ru-RU" dirty="0"/>
              <a:t> - несовершенное решение</a:t>
            </a:r>
            <a:endParaRPr lang="en-US" dirty="0"/>
          </a:p>
        </p:txBody>
      </p:sp>
      <p:sp>
        <p:nvSpPr>
          <p:cNvPr id="3" name="Content Placeholder 2"/>
          <p:cNvSpPr>
            <a:spLocks noGrp="1"/>
          </p:cNvSpPr>
          <p:nvPr>
            <p:ph idx="1"/>
          </p:nvPr>
        </p:nvSpPr>
        <p:spPr/>
        <p:txBody>
          <a:bodyPr>
            <a:normAutofit/>
          </a:bodyPr>
          <a:lstStyle/>
          <a:p>
            <a:r>
              <a:rPr lang="ru-RU" dirty="0"/>
              <a:t>Преподавателям, студентам и библиотекам необходимы</a:t>
            </a:r>
            <a:r>
              <a:rPr lang="en-US" dirty="0"/>
              <a:t>:</a:t>
            </a:r>
          </a:p>
          <a:p>
            <a:pPr lvl="1"/>
            <a:r>
              <a:rPr lang="ru-RU" dirty="0">
                <a:solidFill>
                  <a:schemeClr val="tx1"/>
                </a:solidFill>
                <a:latin typeface="+mn-lt"/>
              </a:rPr>
              <a:t>Надежный доступ</a:t>
            </a:r>
            <a:endParaRPr lang="en-US" dirty="0">
              <a:solidFill>
                <a:schemeClr val="tx1"/>
              </a:solidFill>
              <a:latin typeface="+mn-lt"/>
            </a:endParaRPr>
          </a:p>
          <a:p>
            <a:pPr lvl="1"/>
            <a:r>
              <a:rPr lang="ru-RU" dirty="0">
                <a:solidFill>
                  <a:schemeClr val="tx1"/>
                </a:solidFill>
                <a:latin typeface="+mn-lt"/>
              </a:rPr>
              <a:t>Письменная расшифровка</a:t>
            </a:r>
            <a:r>
              <a:rPr lang="en-US" b="0" dirty="0">
                <a:solidFill>
                  <a:schemeClr val="tx1"/>
                </a:solidFill>
                <a:latin typeface="+mn-lt"/>
              </a:rPr>
              <a:t> </a:t>
            </a:r>
            <a:r>
              <a:rPr lang="ru-RU" b="0" dirty="0">
                <a:solidFill>
                  <a:schemeClr val="tx1"/>
                </a:solidFill>
                <a:latin typeface="+mn-lt"/>
              </a:rPr>
              <a:t>для поиска и чтения</a:t>
            </a:r>
            <a:endParaRPr lang="en-US" b="0" dirty="0">
              <a:solidFill>
                <a:schemeClr val="tx1"/>
              </a:solidFill>
              <a:latin typeface="+mn-lt"/>
            </a:endParaRPr>
          </a:p>
          <a:p>
            <a:pPr lvl="1"/>
            <a:r>
              <a:rPr lang="ru-RU" b="0" dirty="0">
                <a:solidFill>
                  <a:schemeClr val="tx1"/>
                </a:solidFill>
                <a:latin typeface="+mn-lt"/>
              </a:rPr>
              <a:t>Уверенность в </a:t>
            </a:r>
            <a:r>
              <a:rPr lang="ru-RU" dirty="0">
                <a:solidFill>
                  <a:schemeClr val="tx1"/>
                </a:solidFill>
                <a:latin typeface="+mn-lt"/>
              </a:rPr>
              <a:t>легальности</a:t>
            </a:r>
            <a:r>
              <a:rPr lang="ru-RU" b="0" dirty="0">
                <a:solidFill>
                  <a:schemeClr val="tx1"/>
                </a:solidFill>
                <a:latin typeface="+mn-lt"/>
              </a:rPr>
              <a:t> загруженного контента</a:t>
            </a:r>
            <a:r>
              <a:rPr lang="en-US" b="0" dirty="0">
                <a:solidFill>
                  <a:schemeClr val="tx1"/>
                </a:solidFill>
                <a:latin typeface="+mn-lt"/>
              </a:rPr>
              <a:t> – BBC, </a:t>
            </a:r>
            <a:r>
              <a:rPr lang="en-US" b="0" dirty="0" err="1">
                <a:solidFill>
                  <a:schemeClr val="tx1"/>
                </a:solidFill>
                <a:latin typeface="+mn-lt"/>
              </a:rPr>
              <a:t>Medcom</a:t>
            </a:r>
            <a:r>
              <a:rPr lang="en-US" b="0" dirty="0">
                <a:solidFill>
                  <a:schemeClr val="tx1"/>
                </a:solidFill>
                <a:latin typeface="+mn-lt"/>
              </a:rPr>
              <a:t> </a:t>
            </a:r>
            <a:r>
              <a:rPr lang="en-US" b="0" dirty="0" err="1">
                <a:solidFill>
                  <a:schemeClr val="tx1"/>
                </a:solidFill>
                <a:latin typeface="+mn-lt"/>
              </a:rPr>
              <a:t>Trainex</a:t>
            </a:r>
            <a:r>
              <a:rPr lang="en-US" b="0" dirty="0">
                <a:solidFill>
                  <a:schemeClr val="tx1"/>
                </a:solidFill>
                <a:latin typeface="+mn-lt"/>
              </a:rPr>
              <a:t>, A&amp;E, DER </a:t>
            </a:r>
            <a:r>
              <a:rPr lang="ru-RU" b="0" dirty="0">
                <a:solidFill>
                  <a:schemeClr val="tx1"/>
                </a:solidFill>
                <a:latin typeface="+mn-lt"/>
              </a:rPr>
              <a:t> и др., только ЛЕГАЛЬНО доступные источники на основе лицензирования</a:t>
            </a:r>
            <a:endParaRPr lang="en-US" b="0" dirty="0">
              <a:solidFill>
                <a:schemeClr val="tx1"/>
              </a:solidFill>
              <a:latin typeface="+mn-lt"/>
            </a:endParaRPr>
          </a:p>
          <a:p>
            <a:pPr lvl="1"/>
            <a:r>
              <a:rPr lang="en-US" dirty="0">
                <a:solidFill>
                  <a:schemeClr val="tx1"/>
                </a:solidFill>
                <a:latin typeface="+mn-lt"/>
              </a:rPr>
              <a:t>A</a:t>
            </a:r>
            <a:r>
              <a:rPr lang="ru-RU" dirty="0" err="1">
                <a:solidFill>
                  <a:schemeClr val="tx1"/>
                </a:solidFill>
                <a:latin typeface="+mn-lt"/>
              </a:rPr>
              <a:t>кадемическое</a:t>
            </a:r>
            <a:r>
              <a:rPr lang="ru-RU" dirty="0">
                <a:solidFill>
                  <a:schemeClr val="tx1"/>
                </a:solidFill>
                <a:latin typeface="+mn-lt"/>
              </a:rPr>
              <a:t> качество</a:t>
            </a:r>
            <a:endParaRPr lang="en-US" dirty="0">
              <a:solidFill>
                <a:schemeClr val="tx1"/>
              </a:solidFill>
              <a:latin typeface="+mn-lt"/>
            </a:endParaRPr>
          </a:p>
          <a:p>
            <a:pPr lvl="1"/>
            <a:r>
              <a:rPr lang="ru-RU" b="0" dirty="0">
                <a:solidFill>
                  <a:schemeClr val="tx1"/>
                </a:solidFill>
                <a:latin typeface="+mn-lt"/>
              </a:rPr>
              <a:t>Соответствие контента научным задачам</a:t>
            </a:r>
            <a:endParaRPr lang="en-US" dirty="0">
              <a:solidFill>
                <a:schemeClr val="tx1"/>
              </a:solidFill>
              <a:latin typeface="+mn-lt"/>
            </a:endParaRPr>
          </a:p>
          <a:p>
            <a:pPr lvl="1"/>
            <a:r>
              <a:rPr lang="ru-RU" b="0" dirty="0">
                <a:solidFill>
                  <a:schemeClr val="tx1"/>
                </a:solidFill>
                <a:latin typeface="+mn-lt"/>
              </a:rPr>
              <a:t>Возможность сочетания с др. библиотечными и научными сервисами (</a:t>
            </a:r>
            <a:r>
              <a:rPr lang="ru-RU" b="0" dirty="0" err="1">
                <a:solidFill>
                  <a:schemeClr val="tx1"/>
                </a:solidFill>
                <a:latin typeface="+mn-lt"/>
              </a:rPr>
              <a:t>дискавери</a:t>
            </a:r>
            <a:r>
              <a:rPr lang="ru-RU" b="0" dirty="0">
                <a:solidFill>
                  <a:schemeClr val="tx1"/>
                </a:solidFill>
                <a:latin typeface="+mn-lt"/>
              </a:rPr>
              <a:t>. </a:t>
            </a:r>
            <a:r>
              <a:rPr lang="en-US" b="0" dirty="0">
                <a:solidFill>
                  <a:schemeClr val="tx1"/>
                </a:solidFill>
                <a:latin typeface="+mn-lt"/>
              </a:rPr>
              <a:t>marc </a:t>
            </a:r>
            <a:r>
              <a:rPr lang="ru-RU" b="0" dirty="0">
                <a:solidFill>
                  <a:schemeClr val="tx1"/>
                </a:solidFill>
                <a:latin typeface="+mn-lt"/>
              </a:rPr>
              <a:t>записи, цитирование) </a:t>
            </a:r>
            <a:endParaRPr lang="en-US" b="0" dirty="0">
              <a:solidFill>
                <a:schemeClr val="tx1"/>
              </a:solidFill>
              <a:latin typeface="+mn-lt"/>
            </a:endParaRPr>
          </a:p>
          <a:p>
            <a:pPr lvl="1"/>
            <a:r>
              <a:rPr lang="ru-RU" b="0" dirty="0">
                <a:solidFill>
                  <a:schemeClr val="tx1"/>
                </a:solidFill>
                <a:latin typeface="+mn-lt"/>
              </a:rPr>
              <a:t>Функциональность для использования в аудитории</a:t>
            </a:r>
            <a:r>
              <a:rPr lang="en-US" b="0" dirty="0">
                <a:solidFill>
                  <a:schemeClr val="tx1"/>
                </a:solidFill>
                <a:latin typeface="+mn-lt"/>
              </a:rPr>
              <a:t>:  </a:t>
            </a:r>
          </a:p>
          <a:p>
            <a:pPr lvl="2"/>
            <a:r>
              <a:rPr lang="ru-RU" dirty="0">
                <a:solidFill>
                  <a:schemeClr val="tx1"/>
                </a:solidFill>
                <a:latin typeface="+mn-lt"/>
              </a:rPr>
              <a:t>Создание клипов, комментариев, ссылок</a:t>
            </a:r>
            <a:r>
              <a:rPr lang="en-US" dirty="0">
                <a:solidFill>
                  <a:schemeClr val="tx1"/>
                </a:solidFill>
                <a:latin typeface="+mn-lt"/>
              </a:rPr>
              <a:t> …</a:t>
            </a:r>
          </a:p>
          <a:p>
            <a:endParaRPr lang="en-US" dirty="0"/>
          </a:p>
        </p:txBody>
      </p:sp>
    </p:spTree>
    <p:extLst>
      <p:ext uri="{BB962C8B-B14F-4D97-AF65-F5344CB8AC3E}">
        <p14:creationId xmlns:p14="http://schemas.microsoft.com/office/powerpoint/2010/main" val="3963184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955280" cy="639761"/>
          </a:xfrm>
        </p:spPr>
        <p:txBody>
          <a:bodyPr>
            <a:normAutofit/>
          </a:bodyPr>
          <a:lstStyle/>
          <a:p>
            <a:r>
              <a:rPr lang="ru-RU" b="0" dirty="0"/>
              <a:t>Видео</a:t>
            </a:r>
            <a:r>
              <a:rPr lang="en-US" b="0" dirty="0"/>
              <a:t>: </a:t>
            </a:r>
            <a:r>
              <a:rPr lang="ru-RU" b="0" dirty="0"/>
              <a:t>обогащает </a:t>
            </a:r>
            <a:r>
              <a:rPr lang="ru-RU" dirty="0"/>
              <a:t>образовательный процесс</a:t>
            </a:r>
            <a:r>
              <a:rPr lang="ru-RU" b="0" dirty="0"/>
              <a:t> </a:t>
            </a:r>
            <a:endParaRPr lang="en-US" b="0" dirty="0"/>
          </a:p>
        </p:txBody>
      </p:sp>
      <p:graphicFrame>
        <p:nvGraphicFramePr>
          <p:cNvPr id="5" name="Diagram 4"/>
          <p:cNvGraphicFramePr/>
          <p:nvPr>
            <p:extLst>
              <p:ext uri="{D42A27DB-BD31-4B8C-83A1-F6EECF244321}">
                <p14:modId xmlns:p14="http://schemas.microsoft.com/office/powerpoint/2010/main" val="2280431037"/>
              </p:ext>
            </p:extLst>
          </p:nvPr>
        </p:nvGraphicFramePr>
        <p:xfrm>
          <a:off x="240792" y="1224144"/>
          <a:ext cx="8522208" cy="4871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680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362200" y="3838148"/>
            <a:ext cx="3013307" cy="2864442"/>
          </a:xfrm>
          <a:prstGeom prst="ellipse">
            <a:avLst/>
          </a:prstGeom>
          <a:solidFill>
            <a:srgbClr val="81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ru-RU" b="0" dirty="0"/>
              <a:t>Значение видео</a:t>
            </a:r>
            <a:r>
              <a:rPr lang="en-US" b="0" dirty="0"/>
              <a:t>: </a:t>
            </a:r>
            <a:r>
              <a:rPr lang="ru-RU" b="0" dirty="0"/>
              <a:t>контент</a:t>
            </a:r>
            <a:endParaRPr lang="en-US" b="0" dirty="0"/>
          </a:p>
        </p:txBody>
      </p:sp>
      <p:sp>
        <p:nvSpPr>
          <p:cNvPr id="5" name="Oval 4"/>
          <p:cNvSpPr/>
          <p:nvPr/>
        </p:nvSpPr>
        <p:spPr>
          <a:xfrm>
            <a:off x="152400" y="1828800"/>
            <a:ext cx="3182324" cy="3241512"/>
          </a:xfrm>
          <a:prstGeom prst="ellipse">
            <a:avLst/>
          </a:prstGeom>
          <a:solidFill>
            <a:schemeClr val="tx1">
              <a:lumMod val="65000"/>
              <a:lumOff val="3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160"/>
              </a:lnSpc>
            </a:pPr>
            <a:endParaRPr lang="en-US" dirty="0"/>
          </a:p>
        </p:txBody>
      </p:sp>
      <p:grpSp>
        <p:nvGrpSpPr>
          <p:cNvPr id="3" name="Group 5"/>
          <p:cNvGrpSpPr/>
          <p:nvPr/>
        </p:nvGrpSpPr>
        <p:grpSpPr>
          <a:xfrm>
            <a:off x="6096000" y="1295400"/>
            <a:ext cx="2587265" cy="2587265"/>
            <a:chOff x="3744819" y="3933458"/>
            <a:chExt cx="2587265" cy="2587265"/>
          </a:xfrm>
        </p:grpSpPr>
        <p:sp>
          <p:nvSpPr>
            <p:cNvPr id="7" name="Oval 6"/>
            <p:cNvSpPr/>
            <p:nvPr/>
          </p:nvSpPr>
          <p:spPr>
            <a:xfrm>
              <a:off x="3744819" y="3933458"/>
              <a:ext cx="2587265" cy="2587265"/>
            </a:xfrm>
            <a:prstGeom prst="ellipse">
              <a:avLst/>
            </a:prstGeom>
            <a:noFill/>
            <a:ln w="69850" cap="flat" cmpd="sng" algn="ctr">
              <a:solidFill>
                <a:srgbClr val="81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3"/>
            <p:cNvSpPr txBox="1">
              <a:spLocks/>
            </p:cNvSpPr>
            <p:nvPr/>
          </p:nvSpPr>
          <p:spPr>
            <a:xfrm>
              <a:off x="3879073" y="4543058"/>
              <a:ext cx="2304146" cy="1373619"/>
            </a:xfrm>
            <a:prstGeom prst="rect">
              <a:avLst/>
            </a:prstGeom>
            <a:ln>
              <a:noFill/>
            </a:ln>
          </p:spPr>
          <p:txBody>
            <a:bodyPr vert="horz" lIns="91440" tIns="45720" rIns="91440" bIns="45720" rtlCol="0" anchor="ctr">
              <a:normAutofit fontScale="92500" lnSpcReduction="10000"/>
            </a:bodyPr>
            <a:lstStyle/>
            <a:p>
              <a:pPr lvl="0" algn="ctr">
                <a:spcBef>
                  <a:spcPct val="20000"/>
                </a:spcBef>
                <a:spcAft>
                  <a:spcPts val="600"/>
                </a:spcAft>
              </a:pPr>
              <a:r>
                <a:rPr kumimoji="0" lang="ru-RU" sz="3300" b="0" i="0" u="none" strike="noStrike" kern="1200" cap="none" spc="0" normalizeH="0" baseline="0" noProof="0" dirty="0">
                  <a:ln>
                    <a:noFill/>
                  </a:ln>
                  <a:solidFill>
                    <a:srgbClr val="404040"/>
                  </a:solidFill>
                  <a:effectLst/>
                  <a:uLnTx/>
                  <a:uFillTx/>
                  <a:latin typeface="Arial Narrow"/>
                  <a:ea typeface="+mn-ea"/>
                  <a:cs typeface="Arial Narrow"/>
                </a:rPr>
                <a:t>Возможность интеграции в учебный план</a:t>
              </a:r>
              <a:endParaRPr kumimoji="0" lang="en-US" sz="3800" b="1" i="0" u="none" strike="noStrike" kern="1200" cap="none" spc="0" normalizeH="0" baseline="0" noProof="0" dirty="0">
                <a:ln>
                  <a:noFill/>
                </a:ln>
                <a:solidFill>
                  <a:srgbClr val="404040"/>
                </a:solidFill>
                <a:effectLst/>
                <a:uLnTx/>
                <a:uFillTx/>
                <a:latin typeface="Arial Narrow"/>
                <a:ea typeface="+mn-ea"/>
                <a:cs typeface="Arial Narrow"/>
              </a:endParaRPr>
            </a:p>
          </p:txBody>
        </p:sp>
      </p:grpSp>
      <p:sp>
        <p:nvSpPr>
          <p:cNvPr id="9" name="Content Placeholder 3"/>
          <p:cNvSpPr txBox="1">
            <a:spLocks/>
          </p:cNvSpPr>
          <p:nvPr/>
        </p:nvSpPr>
        <p:spPr>
          <a:xfrm>
            <a:off x="286724" y="2553944"/>
            <a:ext cx="2895600" cy="1906768"/>
          </a:xfrm>
          <a:prstGeom prst="rect">
            <a:avLst/>
          </a:prstGeom>
          <a:ln>
            <a:noFill/>
          </a:ln>
        </p:spPr>
        <p:txBody>
          <a:bodyPr vert="horz" lIns="91440" tIns="45720" rIns="91440" bIns="45720" rtlCol="0" anchor="ctr">
            <a:normAutofit/>
          </a:bodyPr>
          <a:lstStyle/>
          <a:p>
            <a:pPr lvl="0" algn="ctr">
              <a:spcBef>
                <a:spcPct val="20000"/>
              </a:spcBef>
              <a:spcAft>
                <a:spcPts val="600"/>
              </a:spcAft>
            </a:pPr>
            <a:r>
              <a:rPr lang="ru-RU" sz="3300" noProof="0" dirty="0">
                <a:latin typeface="Arial Narrow"/>
                <a:cs typeface="Arial Narrow"/>
              </a:rPr>
              <a:t>Авторитетный контент</a:t>
            </a:r>
            <a:endParaRPr kumimoji="0" lang="en-US" sz="3800" b="1" i="0" u="none" strike="noStrike" kern="1200" cap="none" spc="0" normalizeH="0" baseline="0" noProof="0" dirty="0">
              <a:ln>
                <a:noFill/>
              </a:ln>
              <a:effectLst/>
              <a:uLnTx/>
              <a:uFillTx/>
              <a:latin typeface="Arial Narrow"/>
              <a:cs typeface="Arial Narrow"/>
            </a:endParaRPr>
          </a:p>
        </p:txBody>
      </p:sp>
      <p:sp>
        <p:nvSpPr>
          <p:cNvPr id="11" name="Oval 10"/>
          <p:cNvSpPr/>
          <p:nvPr/>
        </p:nvSpPr>
        <p:spPr>
          <a:xfrm>
            <a:off x="2971800" y="1030086"/>
            <a:ext cx="3462373" cy="3505200"/>
          </a:xfrm>
          <a:prstGeom prst="ellipse">
            <a:avLst/>
          </a:prstGeom>
          <a:solidFill>
            <a:srgbClr val="81000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5375507" y="3765088"/>
            <a:ext cx="2249092" cy="2377841"/>
          </a:xfrm>
          <a:prstGeom prst="ellipse">
            <a:avLst/>
          </a:prstGeom>
          <a:solidFill>
            <a:schemeClr val="tx1">
              <a:lumMod val="85000"/>
              <a:lumOff val="1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3"/>
          <p:cNvSpPr txBox="1">
            <a:spLocks/>
          </p:cNvSpPr>
          <p:nvPr/>
        </p:nvSpPr>
        <p:spPr>
          <a:xfrm>
            <a:off x="2725054" y="4646181"/>
            <a:ext cx="2304146" cy="1569808"/>
          </a:xfrm>
          <a:prstGeom prst="rect">
            <a:avLst/>
          </a:prstGeom>
          <a:ln>
            <a:noFill/>
          </a:ln>
        </p:spPr>
        <p:txBody>
          <a:bodyPr vert="horz" lIns="91440" tIns="45720" rIns="91440" bIns="45720" rtlCol="0" anchor="ctr">
            <a:normAutofit/>
          </a:bodyPr>
          <a:lstStyle/>
          <a:p>
            <a:pPr lvl="0" algn="ctr">
              <a:spcBef>
                <a:spcPct val="20000"/>
              </a:spcBef>
              <a:spcAft>
                <a:spcPts val="600"/>
              </a:spcAft>
            </a:pPr>
            <a:r>
              <a:rPr lang="ru-RU" sz="2400" dirty="0">
                <a:solidFill>
                  <a:schemeClr val="bg1"/>
                </a:solidFill>
                <a:latin typeface="Arial Narrow"/>
                <a:cs typeface="Arial Narrow"/>
              </a:rPr>
              <a:t>Совместимость со стандартами доступности</a:t>
            </a:r>
            <a:endParaRPr kumimoji="0" lang="en-US" sz="2800" b="1" i="0" u="none" strike="noStrike" kern="1200" cap="none" spc="0" normalizeH="0" noProof="0" dirty="0">
              <a:ln>
                <a:noFill/>
              </a:ln>
              <a:solidFill>
                <a:schemeClr val="bg1"/>
              </a:solidFill>
              <a:effectLst/>
              <a:uLnTx/>
              <a:uFillTx/>
              <a:latin typeface="Arial Narrow"/>
              <a:cs typeface="Arial Narrow"/>
            </a:endParaRPr>
          </a:p>
        </p:txBody>
      </p:sp>
      <p:sp>
        <p:nvSpPr>
          <p:cNvPr id="14" name="Content Placeholder 3"/>
          <p:cNvSpPr txBox="1">
            <a:spLocks/>
          </p:cNvSpPr>
          <p:nvPr/>
        </p:nvSpPr>
        <p:spPr>
          <a:xfrm>
            <a:off x="3182324" y="1600200"/>
            <a:ext cx="2913676" cy="2237948"/>
          </a:xfrm>
          <a:prstGeom prst="rect">
            <a:avLst/>
          </a:prstGeom>
          <a:ln>
            <a:noFill/>
          </a:ln>
        </p:spPr>
        <p:txBody>
          <a:bodyPr vert="horz" lIns="91440" tIns="45720" rIns="91440" bIns="45720" rtlCol="0" anchor="ctr">
            <a:normAutofit/>
          </a:bodyPr>
          <a:lstStyle/>
          <a:p>
            <a:pPr lvl="0" algn="ctr">
              <a:spcBef>
                <a:spcPct val="20000"/>
              </a:spcBef>
              <a:spcAft>
                <a:spcPts val="600"/>
              </a:spcAft>
            </a:pPr>
            <a:r>
              <a:rPr kumimoji="0" lang="ru-RU" sz="2800" b="0" i="0" u="none" strike="noStrike" kern="1200" cap="none" spc="0" normalizeH="0" baseline="0" noProof="0" dirty="0">
                <a:ln>
                  <a:noFill/>
                </a:ln>
                <a:solidFill>
                  <a:schemeClr val="bg1"/>
                </a:solidFill>
                <a:effectLst/>
                <a:uLnTx/>
                <a:uFillTx/>
                <a:latin typeface="Arial Narrow"/>
                <a:ea typeface="+mn-ea"/>
                <a:cs typeface="Arial Narrow"/>
              </a:rPr>
              <a:t>Востребованность</a:t>
            </a:r>
            <a:r>
              <a:rPr kumimoji="0" lang="ru-RU" sz="3300" b="0" i="0" u="none" strike="noStrike" kern="1200" cap="none" spc="0" normalizeH="0" baseline="0" noProof="0" dirty="0">
                <a:ln>
                  <a:noFill/>
                </a:ln>
                <a:solidFill>
                  <a:schemeClr val="bg1"/>
                </a:solidFill>
                <a:effectLst/>
                <a:uLnTx/>
                <a:uFillTx/>
                <a:latin typeface="Arial Narrow"/>
                <a:ea typeface="+mn-ea"/>
                <a:cs typeface="Arial Narrow"/>
              </a:rPr>
              <a:t> среди преподавателей  исследователей </a:t>
            </a:r>
            <a:endParaRPr kumimoji="0" lang="en-US" sz="3800" b="1" i="0" u="none" strike="noStrike" kern="1200" cap="none" spc="0" normalizeH="0" baseline="0" noProof="0" dirty="0">
              <a:ln>
                <a:noFill/>
              </a:ln>
              <a:solidFill>
                <a:schemeClr val="bg1"/>
              </a:solidFill>
              <a:effectLst/>
              <a:uLnTx/>
              <a:uFillTx/>
              <a:latin typeface="Arial Narrow"/>
              <a:ea typeface="+mn-ea"/>
              <a:cs typeface="Arial Narrow"/>
            </a:endParaRPr>
          </a:p>
        </p:txBody>
      </p:sp>
      <p:sp>
        <p:nvSpPr>
          <p:cNvPr id="16" name="Content Placeholder 3"/>
          <p:cNvSpPr txBox="1">
            <a:spLocks/>
          </p:cNvSpPr>
          <p:nvPr/>
        </p:nvSpPr>
        <p:spPr>
          <a:xfrm>
            <a:off x="5052253" y="4000624"/>
            <a:ext cx="2895600" cy="1906768"/>
          </a:xfrm>
          <a:prstGeom prst="rect">
            <a:avLst/>
          </a:prstGeom>
          <a:ln>
            <a:noFill/>
          </a:ln>
        </p:spPr>
        <p:txBody>
          <a:bodyPr vert="horz" lIns="91440" tIns="45720" rIns="91440" bIns="45720" rtlCol="0" anchor="ctr">
            <a:normAutofit/>
          </a:bodyPr>
          <a:lstStyle/>
          <a:p>
            <a:pPr lvl="0" algn="ctr">
              <a:spcBef>
                <a:spcPct val="20000"/>
              </a:spcBef>
              <a:spcAft>
                <a:spcPts val="600"/>
              </a:spcAft>
            </a:pPr>
            <a:r>
              <a:rPr lang="ru-RU" sz="2800" noProof="0" dirty="0">
                <a:solidFill>
                  <a:schemeClr val="bg1"/>
                </a:solidFill>
                <a:latin typeface="Arial Narrow"/>
                <a:cs typeface="Arial Narrow"/>
              </a:rPr>
              <a:t>Широкий спектр контента</a:t>
            </a:r>
            <a:endParaRPr kumimoji="0" lang="en-US" sz="3200" b="1" i="0" u="none" strike="noStrike" kern="1200" cap="none" spc="0" normalizeH="0" baseline="0" noProof="0" dirty="0">
              <a:ln>
                <a:noFill/>
              </a:ln>
              <a:solidFill>
                <a:schemeClr val="bg1"/>
              </a:solidFill>
              <a:effectLst/>
              <a:uLnTx/>
              <a:uFillTx/>
              <a:latin typeface="Arial Narrow"/>
              <a:cs typeface="Arial Narrow"/>
            </a:endParaRPr>
          </a:p>
        </p:txBody>
      </p:sp>
    </p:spTree>
    <p:extLst>
      <p:ext uri="{BB962C8B-B14F-4D97-AF65-F5344CB8AC3E}">
        <p14:creationId xmlns:p14="http://schemas.microsoft.com/office/powerpoint/2010/main" val="376500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1FB88154-1771-4C07-BFDF-DE8CA1839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38" r="8154"/>
          <a:stretch>
            <a:fillRect/>
          </a:stretch>
        </p:blipFill>
        <p:spPr bwMode="auto">
          <a:xfrm>
            <a:off x="5340350" y="1347788"/>
            <a:ext cx="33020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AF31361-176D-440B-83C9-2B889DAA4909}"/>
              </a:ext>
            </a:extLst>
          </p:cNvPr>
          <p:cNvSpPr txBox="1"/>
          <p:nvPr/>
        </p:nvSpPr>
        <p:spPr>
          <a:xfrm>
            <a:off x="461963" y="1301750"/>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eaLnBrk="1" hangingPunct="1">
              <a:spcBef>
                <a:spcPts val="600"/>
              </a:spcBef>
              <a:defRPr/>
            </a:pPr>
            <a:r>
              <a:rPr lang="ru-RU" sz="1400" b="1" dirty="0"/>
              <a:t>Идея для исследования</a:t>
            </a:r>
            <a:r>
              <a:rPr lang="en-IN" sz="1400" b="1" dirty="0"/>
              <a:t>:</a:t>
            </a:r>
            <a:r>
              <a:rPr lang="en-IN" sz="1400" dirty="0"/>
              <a:t> </a:t>
            </a:r>
            <a:r>
              <a:rPr lang="ru-RU" sz="1400" dirty="0"/>
              <a:t>Позволяет проверить, насколько изучена избранная тема</a:t>
            </a:r>
            <a:r>
              <a:rPr lang="en-IN" sz="1400" dirty="0"/>
              <a:t>? </a:t>
            </a:r>
            <a:r>
              <a:rPr lang="ru-RU" sz="1400" dirty="0"/>
              <a:t>Есть ли малоизученные области для новых исследований?</a:t>
            </a:r>
            <a:endParaRPr lang="en-IN" sz="1400" dirty="0"/>
          </a:p>
        </p:txBody>
      </p:sp>
      <p:sp>
        <p:nvSpPr>
          <p:cNvPr id="9" name="TextBox 8">
            <a:extLst>
              <a:ext uri="{FF2B5EF4-FFF2-40B4-BE49-F238E27FC236}">
                <a16:creationId xmlns:a16="http://schemas.microsoft.com/office/drawing/2014/main" id="{8E3F9009-3D64-4358-8D30-9451C91AAB65}"/>
              </a:ext>
            </a:extLst>
          </p:cNvPr>
          <p:cNvSpPr txBox="1"/>
          <p:nvPr/>
        </p:nvSpPr>
        <p:spPr>
          <a:xfrm>
            <a:off x="465138" y="1301750"/>
            <a:ext cx="46037" cy="742950"/>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dirty="0"/>
          </a:p>
        </p:txBody>
      </p:sp>
      <p:sp>
        <p:nvSpPr>
          <p:cNvPr id="12" name="TextBox 11">
            <a:extLst>
              <a:ext uri="{FF2B5EF4-FFF2-40B4-BE49-F238E27FC236}">
                <a16:creationId xmlns:a16="http://schemas.microsoft.com/office/drawing/2014/main" id="{44073F1E-A4F3-4554-B773-BF8AC9C7CFA9}"/>
              </a:ext>
            </a:extLst>
          </p:cNvPr>
          <p:cNvSpPr txBox="1"/>
          <p:nvPr/>
        </p:nvSpPr>
        <p:spPr>
          <a:xfrm>
            <a:off x="461963" y="2120900"/>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eaLnBrk="1" hangingPunct="1">
              <a:spcBef>
                <a:spcPts val="600"/>
              </a:spcBef>
              <a:defRPr/>
            </a:pPr>
            <a:r>
              <a:rPr lang="ru-RU" sz="1400" b="1" dirty="0"/>
              <a:t>Обзор источников</a:t>
            </a:r>
            <a:r>
              <a:rPr lang="en-IN" sz="1400" b="1" dirty="0"/>
              <a:t>:</a:t>
            </a:r>
            <a:r>
              <a:rPr lang="en-IN" sz="1400" dirty="0"/>
              <a:t> </a:t>
            </a:r>
            <a:r>
              <a:rPr lang="ru-RU" sz="1400" dirty="0"/>
              <a:t>Диссертации включают обширный список литературы по теме исследования</a:t>
            </a:r>
            <a:endParaRPr lang="en-IN" sz="1400" dirty="0"/>
          </a:p>
        </p:txBody>
      </p:sp>
      <p:sp>
        <p:nvSpPr>
          <p:cNvPr id="13" name="TextBox 12">
            <a:extLst>
              <a:ext uri="{FF2B5EF4-FFF2-40B4-BE49-F238E27FC236}">
                <a16:creationId xmlns:a16="http://schemas.microsoft.com/office/drawing/2014/main" id="{FAD2E3BB-D93B-4FE4-AC98-3395E16D5798}"/>
              </a:ext>
            </a:extLst>
          </p:cNvPr>
          <p:cNvSpPr txBox="1"/>
          <p:nvPr/>
        </p:nvSpPr>
        <p:spPr>
          <a:xfrm>
            <a:off x="465138" y="2120900"/>
            <a:ext cx="46037" cy="741363"/>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dirty="0"/>
          </a:p>
        </p:txBody>
      </p:sp>
      <p:sp>
        <p:nvSpPr>
          <p:cNvPr id="16" name="TextBox 15">
            <a:extLst>
              <a:ext uri="{FF2B5EF4-FFF2-40B4-BE49-F238E27FC236}">
                <a16:creationId xmlns:a16="http://schemas.microsoft.com/office/drawing/2014/main" id="{168A4398-1D0F-4BBE-826F-7843C51EECE1}"/>
              </a:ext>
            </a:extLst>
          </p:cNvPr>
          <p:cNvSpPr txBox="1"/>
          <p:nvPr/>
        </p:nvSpPr>
        <p:spPr>
          <a:xfrm>
            <a:off x="461963" y="2938463"/>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eaLnBrk="1" hangingPunct="1">
              <a:spcBef>
                <a:spcPts val="600"/>
              </a:spcBef>
              <a:defRPr/>
            </a:pPr>
            <a:r>
              <a:rPr lang="ru-RU" sz="1400" b="1" dirty="0"/>
              <a:t>Масштабность</a:t>
            </a:r>
            <a:r>
              <a:rPr lang="en-IN" sz="1400" b="1" dirty="0"/>
              <a:t>:</a:t>
            </a:r>
            <a:r>
              <a:rPr lang="en-IN" sz="1400" dirty="0"/>
              <a:t> </a:t>
            </a:r>
            <a:r>
              <a:rPr lang="ru-RU" sz="1400" dirty="0"/>
              <a:t>диссертации значительно объемнее и детальнее , чем журнальные статьи</a:t>
            </a:r>
            <a:endParaRPr lang="en-IN" sz="1400" dirty="0"/>
          </a:p>
        </p:txBody>
      </p:sp>
      <p:sp>
        <p:nvSpPr>
          <p:cNvPr id="17" name="TextBox 16">
            <a:extLst>
              <a:ext uri="{FF2B5EF4-FFF2-40B4-BE49-F238E27FC236}">
                <a16:creationId xmlns:a16="http://schemas.microsoft.com/office/drawing/2014/main" id="{B017DD7C-0BE5-43E3-AB6F-697269CC9337}"/>
              </a:ext>
            </a:extLst>
          </p:cNvPr>
          <p:cNvSpPr txBox="1"/>
          <p:nvPr/>
        </p:nvSpPr>
        <p:spPr>
          <a:xfrm>
            <a:off x="465138" y="2938463"/>
            <a:ext cx="46037" cy="741362"/>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dirty="0"/>
          </a:p>
        </p:txBody>
      </p:sp>
      <p:sp>
        <p:nvSpPr>
          <p:cNvPr id="20" name="TextBox 19">
            <a:extLst>
              <a:ext uri="{FF2B5EF4-FFF2-40B4-BE49-F238E27FC236}">
                <a16:creationId xmlns:a16="http://schemas.microsoft.com/office/drawing/2014/main" id="{4D197034-4FC5-4049-A691-B8A473FF57AC}"/>
              </a:ext>
            </a:extLst>
          </p:cNvPr>
          <p:cNvSpPr txBox="1"/>
          <p:nvPr/>
        </p:nvSpPr>
        <p:spPr>
          <a:xfrm>
            <a:off x="461963" y="3757613"/>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eaLnBrk="1" hangingPunct="1">
              <a:spcBef>
                <a:spcPts val="600"/>
              </a:spcBef>
              <a:defRPr/>
            </a:pPr>
            <a:r>
              <a:rPr lang="ru-RU" sz="1400" b="1" dirty="0"/>
              <a:t>Уникальный контент:</a:t>
            </a:r>
            <a:r>
              <a:rPr lang="en-IN" sz="1400" dirty="0"/>
              <a:t> </a:t>
            </a:r>
            <a:r>
              <a:rPr lang="ru-RU" sz="1400" dirty="0"/>
              <a:t>некоторые диссертации (напр., по искусству или истории) могут единственными источниками по теме</a:t>
            </a:r>
            <a:endParaRPr lang="en-IN" sz="1400" dirty="0"/>
          </a:p>
        </p:txBody>
      </p:sp>
      <p:sp>
        <p:nvSpPr>
          <p:cNvPr id="21" name="TextBox 20">
            <a:extLst>
              <a:ext uri="{FF2B5EF4-FFF2-40B4-BE49-F238E27FC236}">
                <a16:creationId xmlns:a16="http://schemas.microsoft.com/office/drawing/2014/main" id="{6C379145-6E86-4B4A-8A4D-D98453343825}"/>
              </a:ext>
            </a:extLst>
          </p:cNvPr>
          <p:cNvSpPr txBox="1"/>
          <p:nvPr/>
        </p:nvSpPr>
        <p:spPr>
          <a:xfrm>
            <a:off x="465138" y="3756025"/>
            <a:ext cx="46037" cy="742950"/>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dirty="0"/>
          </a:p>
        </p:txBody>
      </p:sp>
      <p:sp>
        <p:nvSpPr>
          <p:cNvPr id="24" name="TextBox 23">
            <a:extLst>
              <a:ext uri="{FF2B5EF4-FFF2-40B4-BE49-F238E27FC236}">
                <a16:creationId xmlns:a16="http://schemas.microsoft.com/office/drawing/2014/main" id="{EFD4D2EC-8643-42D9-AC0A-7B62BDD026B0}"/>
              </a:ext>
            </a:extLst>
          </p:cNvPr>
          <p:cNvSpPr txBox="1"/>
          <p:nvPr/>
        </p:nvSpPr>
        <p:spPr>
          <a:xfrm>
            <a:off x="461963" y="4575175"/>
            <a:ext cx="4729162" cy="742950"/>
          </a:xfrm>
          <a:prstGeom prst="rect">
            <a:avLst/>
          </a:prstGeom>
          <a:solidFill>
            <a:schemeClr val="bg1"/>
          </a:solidFill>
          <a:ln w="3175">
            <a:solidFill>
              <a:schemeClr val="bg1">
                <a:lumMod val="75000"/>
              </a:schemeClr>
            </a:solidFill>
          </a:ln>
        </p:spPr>
        <p:txBody>
          <a:bodyPr lIns="274320" tIns="91440" bIns="91440" anchor="ctr"/>
          <a:lstStyle/>
          <a:p>
            <a:pPr marL="0" lvl="2" eaLnBrk="1" hangingPunct="1">
              <a:spcBef>
                <a:spcPts val="600"/>
              </a:spcBef>
              <a:defRPr/>
            </a:pPr>
            <a:r>
              <a:rPr lang="ru-RU" sz="1400" b="1" dirty="0"/>
              <a:t>Форматирование идей</a:t>
            </a:r>
            <a:r>
              <a:rPr lang="en-IN" sz="1400" b="1" dirty="0"/>
              <a:t>:</a:t>
            </a:r>
            <a:r>
              <a:rPr lang="en-IN" sz="1400" dirty="0"/>
              <a:t> </a:t>
            </a:r>
            <a:r>
              <a:rPr lang="ru-RU" sz="1400" dirty="0"/>
              <a:t>Как оформить аннотацию? Как правильно </a:t>
            </a:r>
            <a:r>
              <a:rPr lang="ru-RU" sz="1400"/>
              <a:t>структурировать диссертацию?</a:t>
            </a:r>
            <a:endParaRPr lang="en-IN" sz="1400" dirty="0"/>
          </a:p>
        </p:txBody>
      </p:sp>
      <p:sp>
        <p:nvSpPr>
          <p:cNvPr id="25" name="TextBox 24">
            <a:extLst>
              <a:ext uri="{FF2B5EF4-FFF2-40B4-BE49-F238E27FC236}">
                <a16:creationId xmlns:a16="http://schemas.microsoft.com/office/drawing/2014/main" id="{EFE7365C-AC5F-484D-850C-1D426D514895}"/>
              </a:ext>
            </a:extLst>
          </p:cNvPr>
          <p:cNvSpPr txBox="1"/>
          <p:nvPr/>
        </p:nvSpPr>
        <p:spPr>
          <a:xfrm>
            <a:off x="465138" y="4575175"/>
            <a:ext cx="46037" cy="741363"/>
          </a:xfrm>
          <a:prstGeom prst="rect">
            <a:avLst/>
          </a:prstGeom>
          <a:solidFill>
            <a:schemeClr val="accent3"/>
          </a:solidFill>
          <a:ln w="3175">
            <a:solidFill>
              <a:schemeClr val="accent3"/>
            </a:solidFill>
          </a:ln>
        </p:spPr>
        <p:txBody>
          <a:bodyPr lIns="182880" tIns="91440" bIns="91440" anchor="ctr"/>
          <a:lstStyle/>
          <a:p>
            <a:pPr eaLnBrk="1" hangingPunct="1">
              <a:defRPr/>
            </a:pPr>
            <a:endParaRPr lang="en-US" dirty="0"/>
          </a:p>
        </p:txBody>
      </p:sp>
      <p:sp>
        <p:nvSpPr>
          <p:cNvPr id="6" name="TextBox 5">
            <a:extLst>
              <a:ext uri="{FF2B5EF4-FFF2-40B4-BE49-F238E27FC236}">
                <a16:creationId xmlns:a16="http://schemas.microsoft.com/office/drawing/2014/main" id="{400DA2B5-3674-47F0-B4AD-69FB19C6BC48}"/>
              </a:ext>
            </a:extLst>
          </p:cNvPr>
          <p:cNvSpPr txBox="1"/>
          <p:nvPr/>
        </p:nvSpPr>
        <p:spPr>
          <a:xfrm>
            <a:off x="5295900" y="1301750"/>
            <a:ext cx="3390900" cy="4014788"/>
          </a:xfrm>
          <a:prstGeom prst="rect">
            <a:avLst/>
          </a:prstGeom>
          <a:noFill/>
          <a:ln w="3175">
            <a:solidFill>
              <a:schemeClr val="bg1">
                <a:lumMod val="75000"/>
              </a:schemeClr>
            </a:solidFill>
          </a:ln>
        </p:spPr>
        <p:txBody>
          <a:bodyPr lIns="274320" tIns="91440" bIns="91440" anchor="ctr"/>
          <a:lstStyle/>
          <a:p>
            <a:pPr marL="0" lvl="2" eaLnBrk="1" hangingPunct="1">
              <a:spcBef>
                <a:spcPts val="600"/>
              </a:spcBef>
              <a:defRPr/>
            </a:pPr>
            <a:endParaRPr lang="en-IN" sz="1400" dirty="0"/>
          </a:p>
        </p:txBody>
      </p:sp>
      <p:sp>
        <p:nvSpPr>
          <p:cNvPr id="19470" name="Title 3">
            <a:extLst>
              <a:ext uri="{FF2B5EF4-FFF2-40B4-BE49-F238E27FC236}">
                <a16:creationId xmlns:a16="http://schemas.microsoft.com/office/drawing/2014/main" id="{917BC0D0-7DAF-4E31-BB7C-C6371C3B0A6D}"/>
              </a:ext>
            </a:extLst>
          </p:cNvPr>
          <p:cNvSpPr>
            <a:spLocks noGrp="1"/>
          </p:cNvSpPr>
          <p:nvPr>
            <p:ph type="title"/>
          </p:nvPr>
        </p:nvSpPr>
        <p:spPr>
          <a:xfrm>
            <a:off x="304800" y="152400"/>
            <a:ext cx="8382000" cy="1066800"/>
          </a:xfrm>
        </p:spPr>
        <p:txBody>
          <a:bodyPr/>
          <a:lstStyle/>
          <a:p>
            <a:r>
              <a:rPr lang="ru-RU" altLang="en-US" sz="3200">
                <a:latin typeface="Arial" panose="020B0604020202020204" pitchFamily="34" charset="0"/>
                <a:cs typeface="Arial" panose="020B0604020202020204" pitchFamily="34" charset="0"/>
              </a:rPr>
              <a:t>Ценность и важность диссертаций для ученых </a:t>
            </a:r>
            <a:endParaRPr lang="en-IN" altLang="en-US" sz="3200">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C8287BD2-4F1E-4256-A9F7-BF9A80D2F0C6}"/>
              </a:ext>
            </a:extLst>
          </p:cNvPr>
          <p:cNvSpPr/>
          <p:nvPr/>
        </p:nvSpPr>
        <p:spPr>
          <a:xfrm rot="5400000">
            <a:off x="484188" y="1592262"/>
            <a:ext cx="215900" cy="161925"/>
          </a:xfrm>
          <a:prstGeom prst="triangle">
            <a:avLst/>
          </a:prstGeom>
          <a:solidFill>
            <a:schemeClr val="accent3"/>
          </a:solidFill>
        </p:spPr>
        <p:txBody>
          <a:bodyPr anchor="ctr"/>
          <a:lstStyle/>
          <a:p>
            <a:pPr algn="ctr" eaLnBrk="1" hangingPunct="1">
              <a:defRPr/>
            </a:pPr>
            <a:endParaRPr lang="en-IN" sz="1200" dirty="0" err="1">
              <a:solidFill>
                <a:schemeClr val="bg1"/>
              </a:solidFill>
            </a:endParaRPr>
          </a:p>
        </p:txBody>
      </p:sp>
      <p:sp>
        <p:nvSpPr>
          <p:cNvPr id="14" name="Isosceles Triangle 13">
            <a:extLst>
              <a:ext uri="{FF2B5EF4-FFF2-40B4-BE49-F238E27FC236}">
                <a16:creationId xmlns:a16="http://schemas.microsoft.com/office/drawing/2014/main" id="{F540FB61-B657-4C5F-AC94-6D3021E94270}"/>
              </a:ext>
            </a:extLst>
          </p:cNvPr>
          <p:cNvSpPr/>
          <p:nvPr/>
        </p:nvSpPr>
        <p:spPr>
          <a:xfrm rot="5400000">
            <a:off x="484188" y="2411412"/>
            <a:ext cx="215900" cy="161925"/>
          </a:xfrm>
          <a:prstGeom prst="triangle">
            <a:avLst/>
          </a:prstGeom>
          <a:solidFill>
            <a:schemeClr val="accent3"/>
          </a:solidFill>
        </p:spPr>
        <p:txBody>
          <a:bodyPr anchor="ctr"/>
          <a:lstStyle/>
          <a:p>
            <a:pPr algn="ctr" eaLnBrk="1" hangingPunct="1">
              <a:defRPr/>
            </a:pPr>
            <a:endParaRPr lang="en-IN" sz="1200" dirty="0" err="1">
              <a:solidFill>
                <a:schemeClr val="bg1"/>
              </a:solidFill>
            </a:endParaRPr>
          </a:p>
        </p:txBody>
      </p:sp>
      <p:sp>
        <p:nvSpPr>
          <p:cNvPr id="18" name="Isosceles Triangle 17">
            <a:extLst>
              <a:ext uri="{FF2B5EF4-FFF2-40B4-BE49-F238E27FC236}">
                <a16:creationId xmlns:a16="http://schemas.microsoft.com/office/drawing/2014/main" id="{E958EE81-DE3C-4AF5-995D-78FDEA51CEFD}"/>
              </a:ext>
            </a:extLst>
          </p:cNvPr>
          <p:cNvSpPr/>
          <p:nvPr/>
        </p:nvSpPr>
        <p:spPr>
          <a:xfrm rot="5400000">
            <a:off x="484188" y="3228975"/>
            <a:ext cx="215900" cy="161925"/>
          </a:xfrm>
          <a:prstGeom prst="triangle">
            <a:avLst/>
          </a:prstGeom>
          <a:solidFill>
            <a:schemeClr val="accent3"/>
          </a:solidFill>
        </p:spPr>
        <p:txBody>
          <a:bodyPr anchor="ctr"/>
          <a:lstStyle/>
          <a:p>
            <a:pPr algn="ctr" eaLnBrk="1" hangingPunct="1">
              <a:defRPr/>
            </a:pPr>
            <a:endParaRPr lang="en-IN" sz="1200" dirty="0" err="1">
              <a:solidFill>
                <a:schemeClr val="bg1"/>
              </a:solidFill>
            </a:endParaRPr>
          </a:p>
        </p:txBody>
      </p:sp>
      <p:sp>
        <p:nvSpPr>
          <p:cNvPr id="22" name="Isosceles Triangle 21">
            <a:extLst>
              <a:ext uri="{FF2B5EF4-FFF2-40B4-BE49-F238E27FC236}">
                <a16:creationId xmlns:a16="http://schemas.microsoft.com/office/drawing/2014/main" id="{77C1FECC-D7DC-4A6C-AF17-6E49A3F57B55}"/>
              </a:ext>
            </a:extLst>
          </p:cNvPr>
          <p:cNvSpPr/>
          <p:nvPr/>
        </p:nvSpPr>
        <p:spPr>
          <a:xfrm rot="5400000">
            <a:off x="484188" y="4048125"/>
            <a:ext cx="215900" cy="161925"/>
          </a:xfrm>
          <a:prstGeom prst="triangle">
            <a:avLst/>
          </a:prstGeom>
          <a:solidFill>
            <a:schemeClr val="accent3"/>
          </a:solidFill>
        </p:spPr>
        <p:txBody>
          <a:bodyPr anchor="ctr"/>
          <a:lstStyle/>
          <a:p>
            <a:pPr algn="ctr" eaLnBrk="1" hangingPunct="1">
              <a:defRPr/>
            </a:pPr>
            <a:endParaRPr lang="en-IN" sz="1200" dirty="0" err="1">
              <a:solidFill>
                <a:schemeClr val="bg1"/>
              </a:solidFill>
            </a:endParaRPr>
          </a:p>
        </p:txBody>
      </p:sp>
      <p:sp>
        <p:nvSpPr>
          <p:cNvPr id="26" name="Isosceles Triangle 25">
            <a:extLst>
              <a:ext uri="{FF2B5EF4-FFF2-40B4-BE49-F238E27FC236}">
                <a16:creationId xmlns:a16="http://schemas.microsoft.com/office/drawing/2014/main" id="{E76655C9-EDA6-4F69-A0F6-21A9AC6468A5}"/>
              </a:ext>
            </a:extLst>
          </p:cNvPr>
          <p:cNvSpPr/>
          <p:nvPr/>
        </p:nvSpPr>
        <p:spPr>
          <a:xfrm rot="5400000">
            <a:off x="484188" y="4865687"/>
            <a:ext cx="215900" cy="161925"/>
          </a:xfrm>
          <a:prstGeom prst="triangle">
            <a:avLst/>
          </a:prstGeom>
          <a:solidFill>
            <a:schemeClr val="accent3"/>
          </a:solidFill>
        </p:spPr>
        <p:txBody>
          <a:bodyPr anchor="ctr"/>
          <a:lstStyle/>
          <a:p>
            <a:pPr algn="ctr" eaLnBrk="1" hangingPunct="1">
              <a:defRPr/>
            </a:pPr>
            <a:endParaRPr lang="en-IN" sz="1200" dirty="0" err="1">
              <a:solidFill>
                <a:schemeClr val="bg1"/>
              </a:solidFill>
            </a:endParaRPr>
          </a:p>
        </p:txBody>
      </p:sp>
      <p:sp>
        <p:nvSpPr>
          <p:cNvPr id="53268" name="Slide Number Placeholder 1">
            <a:extLst>
              <a:ext uri="{FF2B5EF4-FFF2-40B4-BE49-F238E27FC236}">
                <a16:creationId xmlns:a16="http://schemas.microsoft.com/office/drawing/2014/main" id="{B159D4D6-99ED-4104-A6D7-0C576D4EFC62}"/>
              </a:ext>
            </a:extLst>
          </p:cNvPr>
          <p:cNvSpPr>
            <a:spLocks noGrp="1"/>
          </p:cNvSpPr>
          <p:nvPr>
            <p:ph type="sldNum" sz="quarter" idx="4294967295"/>
          </p:nvPr>
        </p:nvSpPr>
        <p:spPr bwMode="auto">
          <a:xfrm>
            <a:off x="6865938" y="6592888"/>
            <a:ext cx="2133600" cy="25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fld id="{29177A09-AC6D-464C-A3A8-B98F494C3B5F}" type="slidenum">
              <a:rPr lang="en-US" altLang="en-US" sz="800">
                <a:solidFill>
                  <a:srgbClr val="000000"/>
                </a:solidFill>
              </a:rPr>
              <a:pPr>
                <a:spcBef>
                  <a:spcPct val="0"/>
                </a:spcBef>
                <a:buFontTx/>
                <a:buNone/>
              </a:pPr>
              <a:t>7</a:t>
            </a:fld>
            <a:endParaRPr lang="en-US" altLang="en-US" sz="800">
              <a:solidFill>
                <a:srgbClr val="000000"/>
              </a:solidFill>
            </a:endParaRPr>
          </a:p>
        </p:txBody>
      </p:sp>
    </p:spTree>
    <p:extLst>
      <p:ext uri="{BB962C8B-B14F-4D97-AF65-F5344CB8AC3E}">
        <p14:creationId xmlns:p14="http://schemas.microsoft.com/office/powerpoint/2010/main" val="1804270293"/>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2900" y="1858132"/>
            <a:ext cx="8463784" cy="1105785"/>
          </a:xfrm>
        </p:spPr>
        <p:txBody>
          <a:bodyPr>
            <a:normAutofit fontScale="90000"/>
          </a:bodyPr>
          <a:lstStyle/>
          <a:p>
            <a:pPr algn="ctr">
              <a:lnSpc>
                <a:spcPct val="90000"/>
              </a:lnSpc>
            </a:pPr>
            <a:r>
              <a:rPr lang="en-US" sz="4800" dirty="0"/>
              <a:t/>
            </a:r>
            <a:br>
              <a:rPr lang="en-US" sz="4800" dirty="0"/>
            </a:br>
            <a:r>
              <a:rPr lang="ru-RU" sz="4800" dirty="0"/>
              <a:t>Видео</a:t>
            </a:r>
            <a:r>
              <a:rPr lang="en-US" sz="4800" dirty="0"/>
              <a:t>:  </a:t>
            </a:r>
            <a:r>
              <a:rPr lang="ru-RU" sz="4800" dirty="0"/>
              <a:t>контент</a:t>
            </a:r>
            <a:endParaRPr lang="en-US" sz="4800" dirty="0"/>
          </a:p>
        </p:txBody>
      </p:sp>
    </p:spTree>
    <p:extLst>
      <p:ext uri="{BB962C8B-B14F-4D97-AF65-F5344CB8AC3E}">
        <p14:creationId xmlns:p14="http://schemas.microsoft.com/office/powerpoint/2010/main" val="236822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research.uchicago.edu/images/logo_uchica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105025"/>
            <a:ext cx="17970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a:xfrm>
            <a:off x="400049" y="152400"/>
            <a:ext cx="8643517" cy="1005840"/>
          </a:xfrm>
          <a:solidFill>
            <a:schemeClr val="bg1"/>
          </a:solidFill>
        </p:spPr>
        <p:txBody>
          <a:bodyPr>
            <a:normAutofit/>
          </a:bodyPr>
          <a:lstStyle/>
          <a:p>
            <a:r>
              <a:rPr lang="en-US" altLang="en-US" sz="4000" b="1" dirty="0">
                <a:cs typeface="Arial" pitchFamily="34" charset="0"/>
              </a:rPr>
              <a:t>3,5</a:t>
            </a:r>
            <a:r>
              <a:rPr lang="ru-RU" altLang="en-US" sz="4000" b="1" dirty="0">
                <a:cs typeface="Arial" pitchFamily="34" charset="0"/>
              </a:rPr>
              <a:t> тыс. </a:t>
            </a:r>
            <a:r>
              <a:rPr lang="ru-RU" altLang="en-US" sz="4000" dirty="0">
                <a:cs typeface="Arial" pitchFamily="34" charset="0"/>
              </a:rPr>
              <a:t>партнеров</a:t>
            </a:r>
            <a:r>
              <a:rPr lang="en-US" altLang="en-US" sz="4000" b="1" dirty="0">
                <a:cs typeface="Arial" pitchFamily="34" charset="0"/>
              </a:rPr>
              <a:t> </a:t>
            </a:r>
            <a:endParaRPr lang="en-US" altLang="en-US" sz="3200" b="1" dirty="0">
              <a:cs typeface="Arial" pitchFamily="34" charset="0"/>
            </a:endParaRPr>
          </a:p>
        </p:txBody>
      </p:sp>
      <p:pic>
        <p:nvPicPr>
          <p:cNvPr id="7172" name="Picture 4" descr="10_columbiapictures_lg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1381125"/>
            <a:ext cx="77946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wb-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300" y="1371600"/>
            <a:ext cx="6413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http://agripollute.nstl.gov.cn/MirrorResources/12546/smithsonian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5650" y="1360488"/>
            <a:ext cx="71278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BBC-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4750" y="1336675"/>
            <a:ext cx="8445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random-house-logo">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013" y="3249613"/>
            <a:ext cx="6477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orton_000">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2013" y="2209800"/>
            <a:ext cx="4318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http://directory.mwa.org/navimages/home.v.5._101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8730" y="2586735"/>
            <a:ext cx="1112287" cy="6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http://www.info-motion.net/Images/ffh_logo175px.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1381125"/>
            <a:ext cx="11572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http://www.ultimavida.com/2007/06/22/despues-de-ser-un-heroe-de-la-guitarra/">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7188" y="2765425"/>
            <a:ext cx="7620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The image “http://www.whipkeys.com/graphics/Boosy-n-Hawk100.gif” cannot be displayed, because it contains error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16630" y="3260725"/>
            <a:ext cx="18288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http://blogs.pcworld.com/staffblog/archives/mgm-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83063" y="1395413"/>
            <a:ext cx="1016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RKO">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6063" y="1352550"/>
            <a:ext cx="8318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7" descr="http://us.macmillan.com/splash/images/publishers/publogos/pub-logo08.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59163" y="5818724"/>
            <a:ext cx="5461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8" descr="Oxford%2520Univ%2520Press%2520v2">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17750" y="2230438"/>
            <a:ext cx="9921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71662" y="3659188"/>
            <a:ext cx="284162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24238" y="2235200"/>
            <a:ext cx="2457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2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19350" y="2784475"/>
            <a:ext cx="1039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38725" y="3810000"/>
            <a:ext cx="2095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2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94468" y="2746375"/>
            <a:ext cx="184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8938" y="3902075"/>
            <a:ext cx="118586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2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49693" y="4349433"/>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7"/>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0050" y="4340225"/>
            <a:ext cx="19097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2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54031" y="5134618"/>
            <a:ext cx="14509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Picture 3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22311" y="2136139"/>
            <a:ext cx="106087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3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824153" y="2255838"/>
            <a:ext cx="10652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3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444808" y="3273425"/>
            <a:ext cx="23844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Picture 3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245553" y="3314700"/>
            <a:ext cx="20081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3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01412" y="5818724"/>
            <a:ext cx="16065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5" name="Picture 3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336256" y="4424363"/>
            <a:ext cx="2811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38"/>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155758" y="5103979"/>
            <a:ext cx="22320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7" name="Picture 3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020050" y="1346200"/>
            <a:ext cx="8794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79649" y="5681446"/>
            <a:ext cx="1031574" cy="1031574"/>
          </a:xfrm>
          <a:prstGeom prst="rect">
            <a:avLst/>
          </a:prstGeom>
        </p:spPr>
      </p:pic>
      <p:pic>
        <p:nvPicPr>
          <p:cNvPr id="42" name="Picture 41"/>
          <p:cNvPicPr>
            <a:picLocks noChangeAspect="1"/>
          </p:cNvPicPr>
          <p:nvPr/>
        </p:nvPicPr>
        <p:blipFill>
          <a:blip r:embed="rId44"/>
          <a:stretch>
            <a:fillRect/>
          </a:stretch>
        </p:blipFill>
        <p:spPr>
          <a:xfrm>
            <a:off x="5624195" y="6197233"/>
            <a:ext cx="1527175" cy="449169"/>
          </a:xfrm>
          <a:prstGeom prst="rect">
            <a:avLst/>
          </a:prstGeom>
        </p:spPr>
      </p:pic>
      <p:pic>
        <p:nvPicPr>
          <p:cNvPr id="45" name="Picture 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00050" y="6191786"/>
            <a:ext cx="22256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04779" y="5103979"/>
            <a:ext cx="3284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39E47E-68F5-4D4B-BA83-9C3CCE8B2EB6}"/>
              </a:ext>
            </a:extLst>
          </p:cNvPr>
          <p:cNvPicPr>
            <a:picLocks noChangeAspect="1"/>
          </p:cNvPicPr>
          <p:nvPr/>
        </p:nvPicPr>
        <p:blipFill>
          <a:blip r:embed="rId47"/>
          <a:stretch>
            <a:fillRect/>
          </a:stretch>
        </p:blipFill>
        <p:spPr>
          <a:xfrm>
            <a:off x="6273483" y="2779473"/>
            <a:ext cx="2819400" cy="476250"/>
          </a:xfrm>
          <a:prstGeom prst="rect">
            <a:avLst/>
          </a:prstGeom>
          <a:ln>
            <a:solidFill>
              <a:srgbClr val="C00000"/>
            </a:solidFill>
          </a:ln>
        </p:spPr>
      </p:pic>
      <p:pic>
        <p:nvPicPr>
          <p:cNvPr id="6" name="Picture 5">
            <a:extLst>
              <a:ext uri="{FF2B5EF4-FFF2-40B4-BE49-F238E27FC236}">
                <a16:creationId xmlns:a16="http://schemas.microsoft.com/office/drawing/2014/main" id="{CA34831E-D8EE-4684-838C-5EB3B71428AF}"/>
              </a:ext>
            </a:extLst>
          </p:cNvPr>
          <p:cNvPicPr>
            <a:picLocks noChangeAspect="1"/>
          </p:cNvPicPr>
          <p:nvPr/>
        </p:nvPicPr>
        <p:blipFill>
          <a:blip r:embed="rId48"/>
          <a:stretch>
            <a:fillRect/>
          </a:stretch>
        </p:blipFill>
        <p:spPr>
          <a:xfrm>
            <a:off x="7720285" y="3760015"/>
            <a:ext cx="1169080" cy="1160420"/>
          </a:xfrm>
          <a:prstGeom prst="rect">
            <a:avLst/>
          </a:prstGeom>
          <a:ln>
            <a:solidFill>
              <a:srgbClr val="C00000"/>
            </a:solidFill>
          </a:ln>
        </p:spPr>
      </p:pic>
      <p:pic>
        <p:nvPicPr>
          <p:cNvPr id="8" name="Picture 7">
            <a:extLst>
              <a:ext uri="{FF2B5EF4-FFF2-40B4-BE49-F238E27FC236}">
                <a16:creationId xmlns:a16="http://schemas.microsoft.com/office/drawing/2014/main" id="{8A438A11-74E9-4EAA-9ABE-B7FD2F93960F}"/>
              </a:ext>
            </a:extLst>
          </p:cNvPr>
          <p:cNvPicPr>
            <a:picLocks noChangeAspect="1"/>
          </p:cNvPicPr>
          <p:nvPr/>
        </p:nvPicPr>
        <p:blipFill>
          <a:blip r:embed="rId49"/>
          <a:stretch>
            <a:fillRect/>
          </a:stretch>
        </p:blipFill>
        <p:spPr>
          <a:xfrm>
            <a:off x="715133" y="5594199"/>
            <a:ext cx="2734946" cy="664501"/>
          </a:xfrm>
          <a:prstGeom prst="rect">
            <a:avLst/>
          </a:prstGeom>
          <a:ln>
            <a:solidFill>
              <a:schemeClr val="accent1"/>
            </a:solidFill>
          </a:ln>
        </p:spPr>
      </p:pic>
    </p:spTree>
    <p:extLst>
      <p:ext uri="{BB962C8B-B14F-4D97-AF65-F5344CB8AC3E}">
        <p14:creationId xmlns:p14="http://schemas.microsoft.com/office/powerpoint/2010/main" val="2767893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2047" y="230257"/>
            <a:ext cx="8417859" cy="707886"/>
          </a:xfrm>
          <a:prstGeom prst="rect">
            <a:avLst/>
          </a:prstGeom>
          <a:noFill/>
        </p:spPr>
        <p:txBody>
          <a:bodyPr wrap="square">
            <a:spAutoFit/>
          </a:bodyPr>
          <a:lstStyle/>
          <a:p>
            <a:pPr eaLnBrk="1" hangingPunct="1">
              <a:defRPr/>
            </a:pPr>
            <a:r>
              <a:rPr lang="en-US" sz="4000" b="1" i="0" dirty="0">
                <a:solidFill>
                  <a:srgbClr val="404040"/>
                </a:solidFill>
                <a:latin typeface="Arial Narrow" pitchFamily="34" charset="0"/>
                <a:cs typeface="Arial" panose="020B0604020202020204" pitchFamily="34" charset="0"/>
              </a:rPr>
              <a:t>65</a:t>
            </a:r>
            <a:r>
              <a:rPr lang="ru-RU" sz="4000" b="1" i="0" dirty="0">
                <a:solidFill>
                  <a:srgbClr val="404040"/>
                </a:solidFill>
                <a:latin typeface="Arial Narrow" pitchFamily="34" charset="0"/>
                <a:cs typeface="Arial" panose="020B0604020202020204" pitchFamily="34" charset="0"/>
              </a:rPr>
              <a:t> тыс. </a:t>
            </a:r>
            <a:r>
              <a:rPr lang="en-US" sz="4000" b="1" i="0" dirty="0">
                <a:solidFill>
                  <a:srgbClr val="404040"/>
                </a:solidFill>
                <a:latin typeface="Arial Narrow" pitchFamily="34" charset="0"/>
                <a:cs typeface="Arial" panose="020B0604020202020204" pitchFamily="34" charset="0"/>
              </a:rPr>
              <a:t>+ </a:t>
            </a:r>
            <a:r>
              <a:rPr lang="ru-RU" sz="4000" b="1" i="0" dirty="0">
                <a:solidFill>
                  <a:srgbClr val="404040"/>
                </a:solidFill>
                <a:latin typeface="Arial Narrow" pitchFamily="34" charset="0"/>
                <a:cs typeface="Arial" panose="020B0604020202020204" pitchFamily="34" charset="0"/>
              </a:rPr>
              <a:t>наименований </a:t>
            </a:r>
            <a:endParaRPr lang="en-US" sz="4000" b="1" i="0" dirty="0">
              <a:solidFill>
                <a:srgbClr val="404040"/>
              </a:solidFill>
              <a:latin typeface="Arial Narrow" pitchFamily="34" charset="0"/>
              <a:cs typeface="Arial" panose="020B0604020202020204" pitchFamily="34" charset="0"/>
            </a:endParaRPr>
          </a:p>
        </p:txBody>
      </p:sp>
      <p:pic>
        <p:nvPicPr>
          <p:cNvPr id="17411" name="Picture 1"/>
          <p:cNvPicPr>
            <a:picLocks noChangeAspect="1"/>
          </p:cNvPicPr>
          <p:nvPr/>
        </p:nvPicPr>
        <p:blipFill>
          <a:blip r:embed="rId3" cstate="print"/>
          <a:srcRect/>
          <a:stretch>
            <a:fillRect/>
          </a:stretch>
        </p:blipFill>
        <p:spPr bwMode="auto">
          <a:xfrm>
            <a:off x="422275" y="1257300"/>
            <a:ext cx="8721725" cy="2703513"/>
          </a:xfrm>
          <a:prstGeom prst="rect">
            <a:avLst/>
          </a:prstGeom>
          <a:noFill/>
          <a:ln w="9525">
            <a:noFill/>
            <a:miter lim="800000"/>
            <a:headEnd/>
            <a:tailEnd/>
          </a:ln>
        </p:spPr>
      </p:pic>
      <p:pic>
        <p:nvPicPr>
          <p:cNvPr id="17412" name="Picture 2" descr="http://search.alexanderstreet.com/sites/default/files/editorial-content/Counseling%20Therapy%20Logos%2020131010.png"/>
          <p:cNvPicPr>
            <a:picLocks noChangeAspect="1" noChangeArrowheads="1"/>
          </p:cNvPicPr>
          <p:nvPr/>
        </p:nvPicPr>
        <p:blipFill>
          <a:blip r:embed="rId4" cstate="print"/>
          <a:srcRect t="22173"/>
          <a:stretch>
            <a:fillRect/>
          </a:stretch>
        </p:blipFill>
        <p:spPr bwMode="auto">
          <a:xfrm>
            <a:off x="422275" y="3797300"/>
            <a:ext cx="8439150" cy="2978150"/>
          </a:xfrm>
          <a:prstGeom prst="rect">
            <a:avLst/>
          </a:prstGeom>
          <a:noFill/>
          <a:ln w="9525">
            <a:noFill/>
            <a:miter lim="800000"/>
            <a:headEnd/>
            <a:tailEnd/>
          </a:ln>
        </p:spPr>
      </p:pic>
    </p:spTree>
    <p:extLst>
      <p:ext uri="{BB962C8B-B14F-4D97-AF65-F5344CB8AC3E}">
        <p14:creationId xmlns:p14="http://schemas.microsoft.com/office/powerpoint/2010/main" val="176257715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875" y="274638"/>
            <a:ext cx="8345156" cy="1323439"/>
          </a:xfrm>
          <a:prstGeom prst="rect">
            <a:avLst/>
          </a:prstGeom>
        </p:spPr>
        <p:txBody>
          <a:bodyPr wrap="square">
            <a:spAutoFit/>
          </a:bodyPr>
          <a:lstStyle/>
          <a:p>
            <a:r>
              <a:rPr lang="ru-RU" sz="4000" b="1" i="0" dirty="0">
                <a:solidFill>
                  <a:srgbClr val="404040"/>
                </a:solidFill>
                <a:latin typeface="Arial Narrow" pitchFamily="34" charset="0"/>
              </a:rPr>
              <a:t>Более 50% наименований – на эксклюзивной основе</a:t>
            </a:r>
            <a:endParaRPr lang="en-US" sz="4000" b="1" i="0" dirty="0">
              <a:solidFill>
                <a:srgbClr val="404040"/>
              </a:solidFill>
              <a:latin typeface="Arial Narrow" pitchFamily="34" charset="0"/>
            </a:endParaRPr>
          </a:p>
        </p:txBody>
      </p:sp>
      <p:pic>
        <p:nvPicPr>
          <p:cNvPr id="6" name="3bc98da7-6b19-46cd-a1fe-dc78a54ae22e" descr="BBE7C945-95B4-49B1-A2D9-BF02E82544FB@insight-media"/>
          <p:cNvPicPr>
            <a:picLocks noChangeAspect="1" noChangeArrowheads="1"/>
          </p:cNvPicPr>
          <p:nvPr/>
        </p:nvPicPr>
        <p:blipFill>
          <a:blip r:embed="rId3" cstate="print"/>
          <a:srcRect/>
          <a:stretch>
            <a:fillRect/>
          </a:stretch>
        </p:blipFill>
        <p:spPr bwMode="auto">
          <a:xfrm>
            <a:off x="179586" y="1627095"/>
            <a:ext cx="8816497" cy="3644152"/>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pPr>
              <a:defRPr/>
            </a:pPr>
            <a:fld id="{E74D517B-AF63-4054-A5B8-9DEA2D68B47B}" type="slidenum">
              <a:rPr lang="en-US" smtClean="0"/>
              <a:pPr>
                <a:defRPr/>
              </a:pPr>
              <a:t>73</a:t>
            </a:fld>
            <a:endParaRPr lang="en-US" dirty="0"/>
          </a:p>
        </p:txBody>
      </p:sp>
      <p:pic>
        <p:nvPicPr>
          <p:cNvPr id="8" name="Picture 2">
            <a:extLst>
              <a:ext uri="{FF2B5EF4-FFF2-40B4-BE49-F238E27FC236}">
                <a16:creationId xmlns:a16="http://schemas.microsoft.com/office/drawing/2014/main" id="{88EEDD18-1691-4D9B-BA8D-50A5ED000D73}"/>
              </a:ext>
            </a:extLst>
          </p:cNvPr>
          <p:cNvPicPr>
            <a:picLocks noChangeAspect="1" noChangeArrowheads="1"/>
          </p:cNvPicPr>
          <p:nvPr/>
        </p:nvPicPr>
        <p:blipFill>
          <a:blip r:embed="rId4" cstate="print"/>
          <a:srcRect/>
          <a:stretch>
            <a:fillRect/>
          </a:stretch>
        </p:blipFill>
        <p:spPr bwMode="auto">
          <a:xfrm>
            <a:off x="158138" y="5924393"/>
            <a:ext cx="3208864" cy="793202"/>
          </a:xfrm>
          <a:prstGeom prst="rect">
            <a:avLst/>
          </a:prstGeom>
          <a:noFill/>
          <a:ln w="9525">
            <a:noFill/>
            <a:miter lim="800000"/>
            <a:headEnd/>
            <a:tailEnd/>
          </a:ln>
        </p:spPr>
      </p:pic>
      <p:pic>
        <p:nvPicPr>
          <p:cNvPr id="9" name="Picture 8">
            <a:extLst>
              <a:ext uri="{FF2B5EF4-FFF2-40B4-BE49-F238E27FC236}">
                <a16:creationId xmlns:a16="http://schemas.microsoft.com/office/drawing/2014/main" id="{A88D5F27-5F8E-417C-9D7D-0B4F5259F698}"/>
              </a:ext>
            </a:extLst>
          </p:cNvPr>
          <p:cNvPicPr>
            <a:picLocks noChangeAspect="1"/>
          </p:cNvPicPr>
          <p:nvPr/>
        </p:nvPicPr>
        <p:blipFill>
          <a:blip r:embed="rId5"/>
          <a:stretch>
            <a:fillRect/>
          </a:stretch>
        </p:blipFill>
        <p:spPr>
          <a:xfrm>
            <a:off x="787083" y="5541031"/>
            <a:ext cx="2819400" cy="476250"/>
          </a:xfrm>
          <a:prstGeom prst="rect">
            <a:avLst/>
          </a:prstGeom>
          <a:ln>
            <a:solidFill>
              <a:srgbClr val="C00000"/>
            </a:solidFill>
          </a:ln>
        </p:spPr>
      </p:pic>
      <p:pic>
        <p:nvPicPr>
          <p:cNvPr id="10" name="Picture 9">
            <a:extLst>
              <a:ext uri="{FF2B5EF4-FFF2-40B4-BE49-F238E27FC236}">
                <a16:creationId xmlns:a16="http://schemas.microsoft.com/office/drawing/2014/main" id="{D8BB0485-331B-402A-BBA6-CF5EEC110964}"/>
              </a:ext>
            </a:extLst>
          </p:cNvPr>
          <p:cNvPicPr>
            <a:picLocks noChangeAspect="1"/>
          </p:cNvPicPr>
          <p:nvPr/>
        </p:nvPicPr>
        <p:blipFill>
          <a:blip r:embed="rId6"/>
          <a:stretch>
            <a:fillRect/>
          </a:stretch>
        </p:blipFill>
        <p:spPr>
          <a:xfrm>
            <a:off x="7502503" y="5561056"/>
            <a:ext cx="1169080" cy="1160420"/>
          </a:xfrm>
          <a:prstGeom prst="rect">
            <a:avLst/>
          </a:prstGeom>
          <a:ln>
            <a:solidFill>
              <a:srgbClr val="C00000"/>
            </a:solidFill>
          </a:ln>
        </p:spPr>
      </p:pic>
      <p:pic>
        <p:nvPicPr>
          <p:cNvPr id="11" name="Picture 10">
            <a:extLst>
              <a:ext uri="{FF2B5EF4-FFF2-40B4-BE49-F238E27FC236}">
                <a16:creationId xmlns:a16="http://schemas.microsoft.com/office/drawing/2014/main" id="{6A28667E-41D2-45C5-A9C6-64BF1B42789E}"/>
              </a:ext>
            </a:extLst>
          </p:cNvPr>
          <p:cNvPicPr>
            <a:picLocks noChangeAspect="1"/>
          </p:cNvPicPr>
          <p:nvPr/>
        </p:nvPicPr>
        <p:blipFill>
          <a:blip r:embed="rId7"/>
          <a:stretch>
            <a:fillRect/>
          </a:stretch>
        </p:blipFill>
        <p:spPr>
          <a:xfrm>
            <a:off x="4315453" y="5777612"/>
            <a:ext cx="2734946" cy="664501"/>
          </a:xfrm>
          <a:prstGeom prst="rect">
            <a:avLst/>
          </a:prstGeom>
          <a:ln>
            <a:solidFill>
              <a:schemeClr val="accent1"/>
            </a:solidFill>
          </a:ln>
        </p:spPr>
      </p:pic>
    </p:spTree>
    <p:extLst>
      <p:ext uri="{BB962C8B-B14F-4D97-AF65-F5344CB8AC3E}">
        <p14:creationId xmlns:p14="http://schemas.microsoft.com/office/powerpoint/2010/main" val="403700838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srcRect l="1157" t="5141"/>
          <a:stretch>
            <a:fillRect/>
          </a:stretch>
        </p:blipFill>
        <p:spPr bwMode="auto">
          <a:xfrm>
            <a:off x="285750" y="1234328"/>
            <a:ext cx="8640763" cy="4486275"/>
          </a:xfrm>
          <a:prstGeom prst="rect">
            <a:avLst/>
          </a:prstGeom>
          <a:noFill/>
          <a:ln w="9525">
            <a:noFill/>
            <a:miter lim="800000"/>
            <a:headEnd/>
            <a:tailEnd/>
          </a:ln>
        </p:spPr>
      </p:pic>
      <p:sp>
        <p:nvSpPr>
          <p:cNvPr id="3" name="Title 1"/>
          <p:cNvSpPr txBox="1">
            <a:spLocks/>
          </p:cNvSpPr>
          <p:nvPr/>
        </p:nvSpPr>
        <p:spPr>
          <a:xfrm>
            <a:off x="457200" y="274638"/>
            <a:ext cx="8229600" cy="647010"/>
          </a:xfrm>
          <a:prstGeom prst="rect">
            <a:avLst/>
          </a:prstGeom>
        </p:spPr>
        <p:txBody>
          <a:bodyPr/>
          <a:lstStyle>
            <a:lvl1pPr algn="l" defTabSz="457200" rtl="0" eaLnBrk="1" latinLnBrk="0" hangingPunct="1">
              <a:spcBef>
                <a:spcPct val="0"/>
              </a:spcBef>
              <a:buNone/>
              <a:defRPr sz="3500" b="1" i="0" kern="1200">
                <a:solidFill>
                  <a:srgbClr val="404040"/>
                </a:solidFill>
                <a:latin typeface="Arial Narrow"/>
                <a:ea typeface="+mj-ea"/>
                <a:cs typeface="Arial Narrow"/>
              </a:defRPr>
            </a:lvl1pPr>
          </a:lstStyle>
          <a:p>
            <a:r>
              <a:rPr lang="ru-RU" dirty="0"/>
              <a:t>Различные типы материалов</a:t>
            </a:r>
            <a:endParaRPr lang="en-GB" dirty="0"/>
          </a:p>
        </p:txBody>
      </p:sp>
    </p:spTree>
    <p:extLst>
      <p:ext uri="{BB962C8B-B14F-4D97-AF65-F5344CB8AC3E}">
        <p14:creationId xmlns:p14="http://schemas.microsoft.com/office/powerpoint/2010/main" val="390802100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Academic Video Online – ‘AVON’ </a:t>
            </a:r>
            <a:br>
              <a:rPr lang="en-GB" dirty="0"/>
            </a:br>
            <a:endParaRPr lang="en-GB" dirty="0"/>
          </a:p>
        </p:txBody>
      </p:sp>
      <p:sp>
        <p:nvSpPr>
          <p:cNvPr id="3" name="Content Placeholder 2"/>
          <p:cNvSpPr>
            <a:spLocks noGrp="1"/>
          </p:cNvSpPr>
          <p:nvPr>
            <p:ph idx="1"/>
          </p:nvPr>
        </p:nvSpPr>
        <p:spPr>
          <a:xfrm>
            <a:off x="457200" y="1198079"/>
            <a:ext cx="5391150" cy="4083370"/>
          </a:xfrm>
        </p:spPr>
        <p:txBody>
          <a:bodyPr>
            <a:normAutofit/>
          </a:bodyPr>
          <a:lstStyle/>
          <a:p>
            <a:r>
              <a:rPr lang="ru-RU" dirty="0"/>
              <a:t>Политематическая коллекция премиум класса:  </a:t>
            </a:r>
            <a:r>
              <a:rPr lang="en-GB" dirty="0"/>
              <a:t>60</a:t>
            </a:r>
            <a:r>
              <a:rPr lang="ru-RU" dirty="0"/>
              <a:t> тыс.</a:t>
            </a:r>
            <a:r>
              <a:rPr lang="en-GB" dirty="0"/>
              <a:t>+</a:t>
            </a:r>
            <a:r>
              <a:rPr lang="ru-RU" dirty="0"/>
              <a:t> видео материалов</a:t>
            </a:r>
            <a:endParaRPr lang="en-GB" dirty="0"/>
          </a:p>
          <a:p>
            <a:r>
              <a:rPr lang="ru-RU" dirty="0"/>
              <a:t>Доступна для подписки и покупки в бессрочное пользование </a:t>
            </a:r>
            <a:r>
              <a:rPr lang="en-GB" b="1" dirty="0"/>
              <a:t> </a:t>
            </a:r>
            <a:endParaRPr lang="en-GB" dirty="0"/>
          </a:p>
          <a:p>
            <a:r>
              <a:rPr lang="ru-RU" dirty="0"/>
              <a:t>Выберите наименования для сохранения в бессрочное пользование по окончании подписного периода </a:t>
            </a:r>
            <a:endParaRPr lang="en-GB" dirty="0"/>
          </a:p>
          <a:p>
            <a:r>
              <a:rPr lang="ru-RU" dirty="0"/>
              <a:t>Оцените преимущества доступа к широкому спектру видео контента в течение года и сохраните наиболее востребованные наименования без дополнительных расходов.</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1453356"/>
            <a:ext cx="3048000" cy="3951287"/>
          </a:xfrm>
          <a:prstGeom prst="rect">
            <a:avLst/>
          </a:prstGeom>
          <a:gradFill flip="none" rotWithShape="1">
            <a:gsLst>
              <a:gs pos="0">
                <a:schemeClr val="accent1">
                  <a:tint val="66000"/>
                  <a:satMod val="160000"/>
                  <a:alpha val="16000"/>
                </a:schemeClr>
              </a:gs>
              <a:gs pos="50000">
                <a:schemeClr val="accent1">
                  <a:tint val="44500"/>
                  <a:satMod val="160000"/>
                </a:schemeClr>
              </a:gs>
              <a:gs pos="100000">
                <a:schemeClr val="accent1">
                  <a:tint val="23500"/>
                  <a:satMod val="160000"/>
                </a:schemeClr>
              </a:gs>
            </a:gsLst>
            <a:lin ang="2700000" scaled="1"/>
            <a:tileRect/>
          </a:gradFill>
          <a:ln>
            <a:noFill/>
          </a:ln>
          <a:effectLst/>
        </p:spPr>
      </p:pic>
      <p:sp>
        <p:nvSpPr>
          <p:cNvPr id="5" name="Rectangle 4"/>
          <p:cNvSpPr/>
          <p:nvPr/>
        </p:nvSpPr>
        <p:spPr>
          <a:xfrm>
            <a:off x="4453217" y="3244334"/>
            <a:ext cx="237566" cy="369332"/>
          </a:xfrm>
          <a:prstGeom prst="rect">
            <a:avLst/>
          </a:prstGeom>
        </p:spPr>
        <p:txBody>
          <a:bodyPr wrap="none">
            <a:spAutoFit/>
          </a:bodyPr>
          <a:lstStyle/>
          <a:p>
            <a:r>
              <a:rPr lang="en-GB" dirty="0"/>
              <a:t> </a:t>
            </a:r>
          </a:p>
        </p:txBody>
      </p:sp>
      <p:sp>
        <p:nvSpPr>
          <p:cNvPr id="6" name="Rectangle 5"/>
          <p:cNvSpPr/>
          <p:nvPr/>
        </p:nvSpPr>
        <p:spPr>
          <a:xfrm>
            <a:off x="4453217" y="3244334"/>
            <a:ext cx="237566" cy="369332"/>
          </a:xfrm>
          <a:prstGeom prst="rect">
            <a:avLst/>
          </a:prstGeom>
        </p:spPr>
        <p:txBody>
          <a:bodyPr wrap="none">
            <a:spAutoFit/>
          </a:bodyPr>
          <a:lstStyle/>
          <a:p>
            <a:r>
              <a:rPr lang="en-GB" dirty="0"/>
              <a:t> </a:t>
            </a:r>
          </a:p>
        </p:txBody>
      </p:sp>
      <p:sp>
        <p:nvSpPr>
          <p:cNvPr id="4" name="Rectangle 3">
            <a:extLst>
              <a:ext uri="{FF2B5EF4-FFF2-40B4-BE49-F238E27FC236}">
                <a16:creationId xmlns:a16="http://schemas.microsoft.com/office/drawing/2014/main" id="{39D734C0-4097-4D0F-8BA4-76BE32778AD2}"/>
              </a:ext>
            </a:extLst>
          </p:cNvPr>
          <p:cNvSpPr/>
          <p:nvPr/>
        </p:nvSpPr>
        <p:spPr>
          <a:xfrm>
            <a:off x="0" y="5376676"/>
            <a:ext cx="5962650" cy="1046440"/>
          </a:xfrm>
          <a:prstGeom prst="rect">
            <a:avLst/>
          </a:prstGeom>
        </p:spPr>
        <p:txBody>
          <a:bodyPr wrap="square">
            <a:spAutoFit/>
          </a:bodyPr>
          <a:lstStyle/>
          <a:p>
            <a:pPr algn="ctr"/>
            <a:r>
              <a:rPr lang="ru-RU" sz="2000" b="1" dirty="0">
                <a:latin typeface="Arial" panose="020B0604020202020204" pitchFamily="34" charset="0"/>
                <a:ea typeface="Times New Roman" panose="02020603050405020304" pitchFamily="18" charset="0"/>
              </a:rPr>
              <a:t>ТЕСТОВЫЙ ДОСТУП ДО 24 декабря 2017 г. </a:t>
            </a:r>
          </a:p>
          <a:p>
            <a:pPr algn="ctr"/>
            <a:endParaRPr lang="ru-RU" b="1" dirty="0">
              <a:solidFill>
                <a:schemeClr val="bg1"/>
              </a:solidFill>
              <a:latin typeface="Arial" panose="020B0604020202020204" pitchFamily="34" charset="0"/>
              <a:ea typeface="Times New Roman" panose="02020603050405020304" pitchFamily="18" charset="0"/>
            </a:endParaRPr>
          </a:p>
          <a:p>
            <a:r>
              <a:rPr lang="ru-RU" sz="2400" b="1" u="sng" dirty="0">
                <a:hlinkClick r:id="rId3"/>
              </a:rPr>
              <a:t>http://search.alexanderstreet.com/avon</a:t>
            </a:r>
            <a:endParaRPr lang="ru-RU" sz="2400" b="1" dirty="0"/>
          </a:p>
        </p:txBody>
      </p:sp>
    </p:spTree>
    <p:extLst>
      <p:ext uri="{BB962C8B-B14F-4D97-AF65-F5344CB8AC3E}">
        <p14:creationId xmlns:p14="http://schemas.microsoft.com/office/powerpoint/2010/main" val="3850949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84216" y="2830409"/>
            <a:ext cx="5829300" cy="682928"/>
          </a:xfrm>
        </p:spPr>
        <p:txBody>
          <a:bodyPr>
            <a:noAutofit/>
          </a:bodyPr>
          <a:lstStyle/>
          <a:p>
            <a:r>
              <a:rPr lang="en-US" sz="3600" dirty="0"/>
              <a:t>Alexander </a:t>
            </a:r>
            <a:r>
              <a:rPr lang="en-US" sz="3600" dirty="0" err="1"/>
              <a:t>Street’S</a:t>
            </a:r>
            <a:r>
              <a:rPr lang="en-US" sz="3600" dirty="0"/>
              <a:t>  BUSINESS products</a:t>
            </a:r>
          </a:p>
        </p:txBody>
      </p:sp>
      <p:sp>
        <p:nvSpPr>
          <p:cNvPr id="2" name="Rectangle 1">
            <a:extLst>
              <a:ext uri="{FF2B5EF4-FFF2-40B4-BE49-F238E27FC236}">
                <a16:creationId xmlns:a16="http://schemas.microsoft.com/office/drawing/2014/main" id="{679356A9-DC1C-44E0-8F56-BB51CF8ABBF1}"/>
              </a:ext>
            </a:extLst>
          </p:cNvPr>
          <p:cNvSpPr/>
          <p:nvPr/>
        </p:nvSpPr>
        <p:spPr>
          <a:xfrm>
            <a:off x="-1" y="4162125"/>
            <a:ext cx="9033641" cy="1200329"/>
          </a:xfrm>
          <a:prstGeom prst="rect">
            <a:avLst/>
          </a:prstGeom>
        </p:spPr>
        <p:txBody>
          <a:bodyPr wrap="square">
            <a:spAutoFit/>
          </a:bodyPr>
          <a:lstStyle/>
          <a:p>
            <a:pPr algn="ctr"/>
            <a:r>
              <a:rPr lang="ru-RU" sz="2400" b="1" dirty="0">
                <a:solidFill>
                  <a:schemeClr val="bg1"/>
                </a:solidFill>
                <a:latin typeface="Arial" panose="020B0604020202020204" pitchFamily="34" charset="0"/>
                <a:ea typeface="Times New Roman" panose="02020603050405020304" pitchFamily="18" charset="0"/>
                <a:hlinkClick r:id="rId2"/>
              </a:rPr>
              <a:t>ТЕСТОВЫЙ ДОСТУП ДО 24 декабря 2017 г. </a:t>
            </a:r>
          </a:p>
          <a:p>
            <a:pPr algn="ctr"/>
            <a:endParaRPr lang="ru-RU" sz="2400" b="1" dirty="0">
              <a:solidFill>
                <a:schemeClr val="bg1"/>
              </a:solidFill>
              <a:latin typeface="Arial" panose="020B0604020202020204" pitchFamily="34" charset="0"/>
              <a:ea typeface="Times New Roman" panose="02020603050405020304" pitchFamily="18" charset="0"/>
              <a:hlinkClick r:id="rId2"/>
            </a:endParaRPr>
          </a:p>
          <a:p>
            <a:r>
              <a:rPr lang="ru-RU" sz="2400" b="1" u="sng" dirty="0">
                <a:solidFill>
                  <a:srgbClr val="0000FF"/>
                </a:solidFill>
                <a:latin typeface="Arial" panose="020B0604020202020204" pitchFamily="34" charset="0"/>
                <a:ea typeface="Times New Roman" panose="02020603050405020304" pitchFamily="18" charset="0"/>
                <a:hlinkClick r:id="rId2"/>
              </a:rPr>
              <a:t>http://search.alexanderstreet.com/business-economics</a:t>
            </a:r>
            <a:r>
              <a:rPr lang="ru-RU" sz="2000" b="1" dirty="0">
                <a:latin typeface="Calibri" panose="020F0502020204030204" pitchFamily="34" charset="0"/>
                <a:ea typeface="Times New Roman" panose="02020603050405020304" pitchFamily="18" charset="0"/>
                <a:cs typeface="Calibri" panose="020F0502020204030204" pitchFamily="34" charset="0"/>
              </a:rPr>
              <a:t> </a:t>
            </a:r>
            <a:endParaRPr lang="ru-RU" sz="2400" b="1" dirty="0"/>
          </a:p>
        </p:txBody>
      </p:sp>
    </p:spTree>
    <p:extLst>
      <p:ext uri="{BB962C8B-B14F-4D97-AF65-F5344CB8AC3E}">
        <p14:creationId xmlns:p14="http://schemas.microsoft.com/office/powerpoint/2010/main" val="2548399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9186" y="444873"/>
            <a:ext cx="8056180" cy="710565"/>
          </a:xfrm>
        </p:spPr>
        <p:txBody>
          <a:bodyPr>
            <a:normAutofit fontScale="90000"/>
          </a:bodyPr>
          <a:lstStyle/>
          <a:p>
            <a:r>
              <a:rPr lang="ru-RU" b="1" dirty="0"/>
              <a:t>Новая концепция экономической информации</a:t>
            </a:r>
            <a:endParaRPr lang="en-US" b="1" dirty="0"/>
          </a:p>
        </p:txBody>
      </p:sp>
      <p:sp>
        <p:nvSpPr>
          <p:cNvPr id="2" name="Content Placeholder 1"/>
          <p:cNvSpPr>
            <a:spLocks noGrp="1"/>
          </p:cNvSpPr>
          <p:nvPr>
            <p:ph idx="1"/>
          </p:nvPr>
        </p:nvSpPr>
        <p:spPr>
          <a:xfrm>
            <a:off x="3111818" y="1450428"/>
            <a:ext cx="5133547" cy="4378872"/>
          </a:xfrm>
        </p:spPr>
        <p:txBody>
          <a:bodyPr>
            <a:noAutofit/>
          </a:bodyPr>
          <a:lstStyle/>
          <a:p>
            <a:pPr marL="339471"/>
            <a:r>
              <a:rPr lang="ru-RU" dirty="0"/>
              <a:t>Онлайн доступ к ключевому мультимедиа контенту</a:t>
            </a:r>
            <a:endParaRPr lang="en-US" dirty="0"/>
          </a:p>
          <a:p>
            <a:pPr marL="339471"/>
            <a:r>
              <a:rPr lang="ru-RU" b="1" dirty="0"/>
              <a:t>Соответствие бизнес курсам </a:t>
            </a:r>
            <a:r>
              <a:rPr lang="ru-RU" dirty="0"/>
              <a:t>для бесшовной интеграции в учебный процесс</a:t>
            </a:r>
            <a:r>
              <a:rPr lang="en-US" dirty="0"/>
              <a:t>  </a:t>
            </a:r>
          </a:p>
          <a:p>
            <a:pPr marL="339471"/>
            <a:r>
              <a:rPr lang="ru-RU" dirty="0"/>
              <a:t>Большая часть на эксклюзивной основе</a:t>
            </a:r>
            <a:r>
              <a:rPr lang="en-US" dirty="0"/>
              <a:t> </a:t>
            </a:r>
          </a:p>
          <a:p>
            <a:pPr marL="339471"/>
            <a:r>
              <a:rPr lang="en-US" dirty="0"/>
              <a:t>500 e-books </a:t>
            </a:r>
            <a:r>
              <a:rPr lang="ru-RU" dirty="0"/>
              <a:t>без ограничений в использовании</a:t>
            </a:r>
            <a:endParaRPr lang="en-US" b="1" dirty="0"/>
          </a:p>
          <a:p>
            <a:pPr marL="339471"/>
            <a:r>
              <a:rPr lang="ru-RU" dirty="0"/>
              <a:t>Тысячи </a:t>
            </a:r>
            <a:r>
              <a:rPr lang="ru-RU" b="1" dirty="0"/>
              <a:t>видео-материалов</a:t>
            </a:r>
            <a:endParaRPr lang="en-US" b="1" dirty="0"/>
          </a:p>
          <a:p>
            <a:pPr marL="339471"/>
            <a:r>
              <a:rPr lang="ru-RU" dirty="0"/>
              <a:t>Тысячи документов, бизнес-кейсов, отчетов и т.п.</a:t>
            </a:r>
            <a:endParaRPr lang="en-US" dirty="0"/>
          </a:p>
        </p:txBody>
      </p:sp>
      <p:pic>
        <p:nvPicPr>
          <p:cNvPr id="9" name="Picture 2" descr="Business Education in Vide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357" y="1616533"/>
            <a:ext cx="1192733" cy="15462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alexanderstreet.com/sites/default/files/products/HRMO_Sub_Cvr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6357" y="3335580"/>
            <a:ext cx="1109838" cy="1438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usiness E-books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990" y="2327098"/>
            <a:ext cx="1040264" cy="13486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nternational Business 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7558" y="4236972"/>
            <a:ext cx="1044262" cy="135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64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sz="2925" b="1" dirty="0"/>
              <a:t>Экономические источники</a:t>
            </a:r>
            <a:r>
              <a:rPr lang="en-US" sz="2925" b="1" dirty="0"/>
              <a:t>:</a:t>
            </a:r>
            <a:r>
              <a:rPr lang="en-US" b="1" dirty="0"/>
              <a:t/>
            </a:r>
            <a:br>
              <a:rPr lang="en-US" b="1" dirty="0"/>
            </a:br>
            <a:r>
              <a:rPr lang="ru-RU" sz="2325" dirty="0">
                <a:solidFill>
                  <a:srgbClr val="C00000"/>
                </a:solidFill>
              </a:rPr>
              <a:t> Организации – создатели контента</a:t>
            </a:r>
            <a:endParaRPr lang="en-US" b="0" dirty="0"/>
          </a:p>
        </p:txBody>
      </p:sp>
      <p:sp>
        <p:nvSpPr>
          <p:cNvPr id="2" name="Content Placeholder 1"/>
          <p:cNvSpPr>
            <a:spLocks noGrp="1"/>
          </p:cNvSpPr>
          <p:nvPr>
            <p:ph idx="1"/>
          </p:nvPr>
        </p:nvSpPr>
        <p:spPr>
          <a:xfrm>
            <a:off x="646386" y="1781506"/>
            <a:ext cx="7011714" cy="3717666"/>
          </a:xfrm>
        </p:spPr>
        <p:txBody>
          <a:bodyPr>
            <a:noAutofit/>
          </a:bodyPr>
          <a:lstStyle/>
          <a:p>
            <a:pPr>
              <a:defRPr/>
            </a:pPr>
            <a:r>
              <a:rPr lang="en-US" sz="2400" u="sng" dirty="0"/>
              <a:t>Bloomberg</a:t>
            </a:r>
            <a:r>
              <a:rPr lang="en-US" sz="2400" dirty="0"/>
              <a:t>: </a:t>
            </a:r>
            <a:r>
              <a:rPr lang="ru-RU" sz="2400" dirty="0"/>
              <a:t>короткие видео интервью</a:t>
            </a:r>
            <a:endParaRPr lang="en-US" sz="2400" dirty="0"/>
          </a:p>
          <a:p>
            <a:pPr>
              <a:defRPr/>
            </a:pPr>
            <a:r>
              <a:rPr lang="en-US" sz="2400" u="sng" dirty="0"/>
              <a:t>Society for Human Resource Management (SHRM)</a:t>
            </a:r>
            <a:r>
              <a:rPr lang="en-US" sz="2400" dirty="0"/>
              <a:t>: </a:t>
            </a:r>
            <a:r>
              <a:rPr lang="ru-RU" sz="2400" dirty="0"/>
              <a:t>электронные книги</a:t>
            </a:r>
            <a:r>
              <a:rPr lang="en-US" sz="2400" dirty="0"/>
              <a:t>, </a:t>
            </a:r>
            <a:r>
              <a:rPr lang="ru-RU" sz="2400" dirty="0"/>
              <a:t>отчеты, образовательные модули в</a:t>
            </a:r>
            <a:r>
              <a:rPr lang="en-US" sz="2400" dirty="0"/>
              <a:t> PowerPoint</a:t>
            </a:r>
          </a:p>
          <a:p>
            <a:pPr>
              <a:defRPr/>
            </a:pPr>
            <a:r>
              <a:rPr lang="en-US" sz="2400" u="sng" dirty="0"/>
              <a:t>Kellogg School of Business</a:t>
            </a:r>
            <a:r>
              <a:rPr lang="en-US" sz="2400" dirty="0"/>
              <a:t>: </a:t>
            </a:r>
            <a:r>
              <a:rPr lang="ru-RU" sz="2400" dirty="0"/>
              <a:t>Бизнес-кейсы</a:t>
            </a:r>
            <a:endParaRPr lang="en-US" sz="2400" dirty="0"/>
          </a:p>
          <a:p>
            <a:pPr>
              <a:defRPr/>
            </a:pPr>
            <a:r>
              <a:rPr lang="en-US" sz="2400" b="1" u="sng" dirty="0"/>
              <a:t>Video Arts</a:t>
            </a:r>
            <a:r>
              <a:rPr lang="en-US" sz="2400" b="1" dirty="0"/>
              <a:t>: The John Cleese Management videos</a:t>
            </a:r>
          </a:p>
          <a:p>
            <a:pPr>
              <a:defRPr/>
            </a:pPr>
            <a:r>
              <a:rPr lang="en-US" sz="2400" u="sng" dirty="0" err="1"/>
              <a:t>Berrett</a:t>
            </a:r>
            <a:r>
              <a:rPr lang="en-US" sz="2400" u="sng" dirty="0"/>
              <a:t>-Koehler</a:t>
            </a:r>
            <a:r>
              <a:rPr lang="en-US" sz="2400" dirty="0"/>
              <a:t>: </a:t>
            </a:r>
            <a:r>
              <a:rPr lang="ru-RU" sz="2400" dirty="0"/>
              <a:t>электронные книги</a:t>
            </a:r>
            <a:endParaRPr lang="en-US" sz="2400" dirty="0"/>
          </a:p>
          <a:p>
            <a:pPr>
              <a:defRPr/>
            </a:pPr>
            <a:r>
              <a:rPr lang="en-US" sz="2400" u="sng" dirty="0"/>
              <a:t>Bridgeport Education</a:t>
            </a:r>
            <a:r>
              <a:rPr lang="en-US" sz="2400" dirty="0"/>
              <a:t>: </a:t>
            </a:r>
            <a:r>
              <a:rPr lang="ru-RU" sz="2400" dirty="0"/>
              <a:t>электронные книги</a:t>
            </a:r>
            <a:endParaRPr lang="en-US" dirty="0"/>
          </a:p>
        </p:txBody>
      </p:sp>
    </p:spTree>
    <p:extLst>
      <p:ext uri="{BB962C8B-B14F-4D97-AF65-F5344CB8AC3E}">
        <p14:creationId xmlns:p14="http://schemas.microsoft.com/office/powerpoint/2010/main" val="31275135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899" y="2228851"/>
            <a:ext cx="7027479" cy="3223022"/>
          </a:xfrm>
        </p:spPr>
        <p:txBody>
          <a:bodyPr>
            <a:noAutofit/>
          </a:bodyPr>
          <a:lstStyle/>
          <a:p>
            <a:pPr>
              <a:defRPr/>
            </a:pPr>
            <a:r>
              <a:rPr lang="en-US" sz="2400" u="sng" dirty="0"/>
              <a:t>Inc. Magazine</a:t>
            </a:r>
            <a:r>
              <a:rPr lang="en-US" sz="2400" dirty="0"/>
              <a:t>: </a:t>
            </a:r>
            <a:r>
              <a:rPr lang="ru-RU" sz="2400" dirty="0"/>
              <a:t>короткие видео от известных предпринимателей и компаний</a:t>
            </a:r>
          </a:p>
          <a:p>
            <a:pPr>
              <a:defRPr/>
            </a:pPr>
            <a:r>
              <a:rPr lang="en-US" sz="2400" u="sng" dirty="0"/>
              <a:t>AMACOM</a:t>
            </a:r>
            <a:r>
              <a:rPr lang="en-US" sz="2400" dirty="0"/>
              <a:t>: </a:t>
            </a:r>
            <a:r>
              <a:rPr lang="ru-RU" sz="2400" dirty="0"/>
              <a:t>электронные книги </a:t>
            </a:r>
            <a:endParaRPr lang="en-US" sz="2400" dirty="0"/>
          </a:p>
          <a:p>
            <a:pPr>
              <a:defRPr/>
            </a:pPr>
            <a:r>
              <a:rPr lang="en-US" sz="2400" u="sng" dirty="0"/>
              <a:t>Kogan Page</a:t>
            </a:r>
            <a:r>
              <a:rPr lang="en-US" sz="2400" dirty="0"/>
              <a:t>: </a:t>
            </a:r>
            <a:r>
              <a:rPr lang="ru-RU" sz="2400" dirty="0"/>
              <a:t>электронные книги </a:t>
            </a:r>
            <a:endParaRPr lang="en-US" sz="2400" dirty="0"/>
          </a:p>
          <a:p>
            <a:pPr>
              <a:defRPr/>
            </a:pPr>
            <a:r>
              <a:rPr lang="en-US" sz="2400" u="sng" dirty="0"/>
              <a:t>Consortium for the Advancement of Research Methods and Analysis</a:t>
            </a:r>
            <a:r>
              <a:rPr lang="en-US" sz="2400" dirty="0"/>
              <a:t>: </a:t>
            </a:r>
            <a:r>
              <a:rPr lang="ru-RU" sz="2400" dirty="0"/>
              <a:t>Видео от широко известных ученых с передовыми методами исследований </a:t>
            </a:r>
            <a:endParaRPr lang="en-US" sz="2400" dirty="0"/>
          </a:p>
        </p:txBody>
      </p:sp>
      <p:sp>
        <p:nvSpPr>
          <p:cNvPr id="4" name="Title 2">
            <a:extLst>
              <a:ext uri="{FF2B5EF4-FFF2-40B4-BE49-F238E27FC236}">
                <a16:creationId xmlns:a16="http://schemas.microsoft.com/office/drawing/2014/main" id="{612FE6ED-17C1-4D33-852E-11C7C0356510}"/>
              </a:ext>
            </a:extLst>
          </p:cNvPr>
          <p:cNvSpPr txBox="1">
            <a:spLocks/>
          </p:cNvSpPr>
          <p:nvPr/>
        </p:nvSpPr>
        <p:spPr bwMode="auto">
          <a:xfrm>
            <a:off x="609600" y="254220"/>
            <a:ext cx="686869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2800" b="0" i="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leo Bold" charset="0"/>
                <a:ea typeface="ＭＳ Ｐゴシック" charset="0"/>
              </a:defRPr>
            </a:lvl2pPr>
            <a:lvl3pPr algn="l" defTabSz="457200" rtl="0" eaLnBrk="1" fontAlgn="base" hangingPunct="1">
              <a:spcBef>
                <a:spcPct val="0"/>
              </a:spcBef>
              <a:spcAft>
                <a:spcPct val="0"/>
              </a:spcAft>
              <a:defRPr sz="4400">
                <a:solidFill>
                  <a:schemeClr val="tx1"/>
                </a:solidFill>
                <a:latin typeface="Aleo Bold" charset="0"/>
                <a:ea typeface="ＭＳ Ｐゴシック" charset="0"/>
              </a:defRPr>
            </a:lvl3pPr>
            <a:lvl4pPr algn="l" defTabSz="457200" rtl="0" eaLnBrk="1" fontAlgn="base" hangingPunct="1">
              <a:spcBef>
                <a:spcPct val="0"/>
              </a:spcBef>
              <a:spcAft>
                <a:spcPct val="0"/>
              </a:spcAft>
              <a:defRPr sz="4400">
                <a:solidFill>
                  <a:schemeClr val="tx1"/>
                </a:solidFill>
                <a:latin typeface="Aleo Bold" charset="0"/>
                <a:ea typeface="ＭＳ Ｐゴシック" charset="0"/>
              </a:defRPr>
            </a:lvl4pPr>
            <a:lvl5pPr algn="l" defTabSz="457200" rtl="0" eaLnBrk="1" fontAlgn="base" hangingPunct="1">
              <a:spcBef>
                <a:spcPct val="0"/>
              </a:spcBef>
              <a:spcAft>
                <a:spcPct val="0"/>
              </a:spcAft>
              <a:defRPr sz="4400">
                <a:solidFill>
                  <a:schemeClr val="tx1"/>
                </a:solidFill>
                <a:latin typeface="Aleo Bold"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leo Bold"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leo Bold"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leo Bold"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leo Bold" charset="0"/>
                <a:ea typeface="ＭＳ Ｐゴシック" charset="0"/>
              </a:defRPr>
            </a:lvl9pPr>
          </a:lstStyle>
          <a:p>
            <a:r>
              <a:rPr lang="ru-RU" sz="2925" b="1" dirty="0"/>
              <a:t>Экономические источники</a:t>
            </a:r>
            <a:r>
              <a:rPr lang="en-US" sz="2925" b="1" dirty="0"/>
              <a:t>:</a:t>
            </a:r>
            <a:r>
              <a:rPr lang="en-US" b="1" dirty="0"/>
              <a:t/>
            </a:r>
            <a:br>
              <a:rPr lang="en-US" b="1" dirty="0"/>
            </a:br>
            <a:r>
              <a:rPr lang="ru-RU" sz="2325" dirty="0">
                <a:solidFill>
                  <a:srgbClr val="C00000"/>
                </a:solidFill>
              </a:rPr>
              <a:t> Организации – создатели контента</a:t>
            </a:r>
            <a:endParaRPr lang="en-US" dirty="0"/>
          </a:p>
        </p:txBody>
      </p:sp>
    </p:spTree>
    <p:extLst>
      <p:ext uri="{BB962C8B-B14F-4D97-AF65-F5344CB8AC3E}">
        <p14:creationId xmlns:p14="http://schemas.microsoft.com/office/powerpoint/2010/main" val="1914179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613673" y="2956323"/>
            <a:ext cx="3044428" cy="2761059"/>
          </a:xfrm>
          <a:prstGeom prst="rect">
            <a:avLst/>
          </a:prstGeom>
          <a:solidFill>
            <a:schemeClr val="bg1"/>
          </a:solidFill>
          <a:ln w="3175">
            <a:solidFill>
              <a:schemeClr val="bg1">
                <a:lumMod val="75000"/>
              </a:schemeClr>
            </a:solidFill>
          </a:ln>
        </p:spPr>
        <p:txBody>
          <a:bodyPr lIns="205740" tIns="68580" bIns="68580" anchor="ctr"/>
          <a:lstStyle/>
          <a:p>
            <a:pPr marL="0" lvl="2">
              <a:spcBef>
                <a:spcPts val="450"/>
              </a:spcBef>
              <a:defRPr/>
            </a:pPr>
            <a:endParaRPr lang="en-IN" sz="1200" dirty="0"/>
          </a:p>
        </p:txBody>
      </p:sp>
      <p:graphicFrame>
        <p:nvGraphicFramePr>
          <p:cNvPr id="68611" name="Chart 18"/>
          <p:cNvGraphicFramePr>
            <a:graphicFrameLocks/>
          </p:cNvGraphicFramePr>
          <p:nvPr>
            <p:extLst>
              <p:ext uri="{D42A27DB-BD31-4B8C-83A1-F6EECF244321}">
                <p14:modId xmlns:p14="http://schemas.microsoft.com/office/powerpoint/2010/main" val="919177525"/>
              </p:ext>
            </p:extLst>
          </p:nvPr>
        </p:nvGraphicFramePr>
        <p:xfrm>
          <a:off x="4575572" y="2884886"/>
          <a:ext cx="3082529" cy="2868215"/>
        </p:xfrm>
        <a:graphic>
          <a:graphicData uri="http://schemas.openxmlformats.org/presentationml/2006/ole">
            <mc:AlternateContent xmlns:mc="http://schemas.openxmlformats.org/markup-compatibility/2006">
              <mc:Choice xmlns:v="urn:schemas-microsoft-com:vml" Requires="v">
                <p:oleObj spid="_x0000_s1040" r:id="rId3" imgW="4157832" imgH="3779848" progId="Excel.Chart.8">
                  <p:embed/>
                </p:oleObj>
              </mc:Choice>
              <mc:Fallback>
                <p:oleObj r:id="rId3" imgW="4157832" imgH="3779848" progId="Excel.Chart.8">
                  <p:embed/>
                  <p:pic>
                    <p:nvPicPr>
                      <p:cNvPr id="68611" name="Chart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572" y="2884886"/>
                        <a:ext cx="3082529" cy="2868215"/>
                      </a:xfrm>
                      <a:prstGeom prst="rect">
                        <a:avLst/>
                      </a:prstGeom>
                      <a:noFill/>
                      <a:ln>
                        <a:noFill/>
                      </a:ln>
                      <a:extLst/>
                    </p:spPr>
                  </p:pic>
                </p:oleObj>
              </mc:Fallback>
            </mc:AlternateContent>
          </a:graphicData>
        </a:graphic>
      </p:graphicFrame>
      <p:sp>
        <p:nvSpPr>
          <p:cNvPr id="68612" name="Title 1"/>
          <p:cNvSpPr>
            <a:spLocks noGrp="1"/>
          </p:cNvSpPr>
          <p:nvPr>
            <p:ph type="title"/>
          </p:nvPr>
        </p:nvSpPr>
        <p:spPr>
          <a:xfrm>
            <a:off x="663387" y="609600"/>
            <a:ext cx="7566213" cy="876300"/>
          </a:xfrm>
        </p:spPr>
        <p:txBody>
          <a:bodyPr>
            <a:normAutofit fontScale="90000"/>
          </a:bodyPr>
          <a:lstStyle/>
          <a:p>
            <a:r>
              <a:rPr lang="ru-RU" altLang="ko-KR" dirty="0">
                <a:latin typeface="Arial" panose="020B0604020202020204" pitchFamily="34" charset="0"/>
                <a:ea typeface="ＭＳ Ｐゴシック" panose="020B0600070205080204" pitchFamily="34" charset="-128"/>
                <a:cs typeface="Arial" panose="020B0604020202020204" pitchFamily="34" charset="0"/>
              </a:rPr>
              <a:t>Ценность диссертаций для ученых</a:t>
            </a:r>
            <a:endParaRPr lang="en-IN"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8613" name="Slide Number Placeholder 2"/>
          <p:cNvSpPr>
            <a:spLocks noGrp="1"/>
          </p:cNvSpPr>
          <p:nvPr>
            <p:ph type="sldNum" sz="quarter" idx="4294967295"/>
          </p:nvPr>
        </p:nvSpPr>
        <p:spPr bwMode="auto">
          <a:xfrm>
            <a:off x="6292454" y="5801917"/>
            <a:ext cx="1600200" cy="1916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57213" indent="-214313">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fld id="{60833099-239E-4D9E-9414-E47E5E7D651A}" type="slidenum">
              <a:rPr lang="en-US" altLang="en-US" sz="1350"/>
              <a:pPr eaLnBrk="1" hangingPunct="1">
                <a:spcBef>
                  <a:spcPct val="0"/>
                </a:spcBef>
                <a:buFontTx/>
                <a:buNone/>
              </a:pPr>
              <a:t>8</a:t>
            </a:fld>
            <a:endParaRPr lang="en-US" altLang="en-US" sz="1350"/>
          </a:p>
        </p:txBody>
      </p:sp>
      <p:sp>
        <p:nvSpPr>
          <p:cNvPr id="6" name="TextBox 5"/>
          <p:cNvSpPr txBox="1"/>
          <p:nvPr/>
        </p:nvSpPr>
        <p:spPr>
          <a:xfrm>
            <a:off x="663388" y="1557337"/>
            <a:ext cx="6994714" cy="1064420"/>
          </a:xfrm>
          <a:prstGeom prst="rect">
            <a:avLst/>
          </a:prstGeom>
          <a:solidFill>
            <a:schemeClr val="bg1"/>
          </a:solidFill>
          <a:ln w="3175">
            <a:solidFill>
              <a:schemeClr val="bg1">
                <a:lumMod val="75000"/>
              </a:schemeClr>
            </a:solidFill>
          </a:ln>
        </p:spPr>
        <p:txBody>
          <a:bodyPr lIns="205740" tIns="68580" bIns="68580" anchor="ctr"/>
          <a:lstStyle/>
          <a:p>
            <a:pPr marL="0" lvl="2">
              <a:spcBef>
                <a:spcPts val="450"/>
              </a:spcBef>
              <a:defRPr/>
            </a:pPr>
            <a:r>
              <a:rPr lang="ru-RU" sz="1400" dirty="0"/>
              <a:t>Диссертации по естественным и техническим наукам содержат различные результаты </a:t>
            </a:r>
            <a:r>
              <a:rPr lang="ru-RU" sz="1400" b="1" dirty="0"/>
              <a:t>лабораторных экспериментов, исследований на местности, обзоров и статистических выкладок</a:t>
            </a:r>
            <a:r>
              <a:rPr lang="ru-RU" sz="1400" dirty="0"/>
              <a:t> в виде </a:t>
            </a:r>
            <a:r>
              <a:rPr lang="ru-RU" sz="1400" b="1" dirty="0"/>
              <a:t>массивов данных, графиков, таблиц и иллюстраций</a:t>
            </a:r>
            <a:r>
              <a:rPr lang="ru-RU" sz="1400" dirty="0"/>
              <a:t>, которые могут быть использованы учеными их тех же или смежных предметных областей для различных целей</a:t>
            </a:r>
            <a:endParaRPr lang="en-IN" sz="1400" dirty="0"/>
          </a:p>
        </p:txBody>
      </p:sp>
      <p:sp>
        <p:nvSpPr>
          <p:cNvPr id="7" name="TextBox 6"/>
          <p:cNvSpPr txBox="1"/>
          <p:nvPr/>
        </p:nvSpPr>
        <p:spPr>
          <a:xfrm>
            <a:off x="627669" y="1748434"/>
            <a:ext cx="33338" cy="872728"/>
          </a:xfrm>
          <a:prstGeom prst="rect">
            <a:avLst/>
          </a:prstGeom>
          <a:solidFill>
            <a:schemeClr val="accent3"/>
          </a:solidFill>
          <a:ln w="3175">
            <a:solidFill>
              <a:schemeClr val="accent3"/>
            </a:solidFill>
          </a:ln>
        </p:spPr>
        <p:txBody>
          <a:bodyPr lIns="137160" tIns="68580" bIns="68580" anchor="ctr"/>
          <a:lstStyle/>
          <a:p>
            <a:pPr eaLnBrk="1" hangingPunct="1">
              <a:defRPr/>
            </a:pPr>
            <a:endParaRPr lang="en-US" sz="1500" dirty="0"/>
          </a:p>
        </p:txBody>
      </p:sp>
      <p:graphicFrame>
        <p:nvGraphicFramePr>
          <p:cNvPr id="15" name="Table 14"/>
          <p:cNvGraphicFramePr>
            <a:graphicFrameLocks noGrp="1"/>
          </p:cNvGraphicFramePr>
          <p:nvPr>
            <p:extLst>
              <p:ext uri="{D42A27DB-BD31-4B8C-83A1-F6EECF244321}">
                <p14:modId xmlns:p14="http://schemas.microsoft.com/office/powerpoint/2010/main" val="4104606200"/>
              </p:ext>
            </p:extLst>
          </p:nvPr>
        </p:nvGraphicFramePr>
        <p:xfrm>
          <a:off x="663388" y="2779174"/>
          <a:ext cx="3874088" cy="2941500"/>
        </p:xfrm>
        <a:graphic>
          <a:graphicData uri="http://schemas.openxmlformats.org/drawingml/2006/table">
            <a:tbl>
              <a:tblPr firstRow="1" bandRow="1">
                <a:tableStyleId>{5C22544A-7EE6-4342-B048-85BDC9FD1C3A}</a:tableStyleId>
              </a:tblPr>
              <a:tblGrid>
                <a:gridCol w="960126">
                  <a:extLst>
                    <a:ext uri="{9D8B030D-6E8A-4147-A177-3AD203B41FA5}">
                      <a16:colId xmlns:a16="http://schemas.microsoft.com/office/drawing/2014/main" val="20000"/>
                    </a:ext>
                  </a:extLst>
                </a:gridCol>
                <a:gridCol w="1024824">
                  <a:extLst>
                    <a:ext uri="{9D8B030D-6E8A-4147-A177-3AD203B41FA5}">
                      <a16:colId xmlns:a16="http://schemas.microsoft.com/office/drawing/2014/main" val="20001"/>
                    </a:ext>
                  </a:extLst>
                </a:gridCol>
                <a:gridCol w="1007540">
                  <a:extLst>
                    <a:ext uri="{9D8B030D-6E8A-4147-A177-3AD203B41FA5}">
                      <a16:colId xmlns:a16="http://schemas.microsoft.com/office/drawing/2014/main" val="20002"/>
                    </a:ext>
                  </a:extLst>
                </a:gridCol>
                <a:gridCol w="881598">
                  <a:extLst>
                    <a:ext uri="{9D8B030D-6E8A-4147-A177-3AD203B41FA5}">
                      <a16:colId xmlns:a16="http://schemas.microsoft.com/office/drawing/2014/main" val="20003"/>
                    </a:ext>
                  </a:extLst>
                </a:gridCol>
              </a:tblGrid>
              <a:tr h="183648">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800" u="none" dirty="0">
                        <a:solidFill>
                          <a:schemeClr val="bg2"/>
                        </a:solidFill>
                      </a:endParaRPr>
                    </a:p>
                  </a:txBody>
                  <a:tcPr marL="68575" marR="68575" marT="34295" marB="34295"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u="none" dirty="0">
                          <a:solidFill>
                            <a:schemeClr val="bg2"/>
                          </a:solidFill>
                        </a:rPr>
                        <a:t>Component</a:t>
                      </a:r>
                    </a:p>
                  </a:txBody>
                  <a:tcPr marL="68575" marR="68575" marT="34295" marB="342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tc hMerge="1">
                  <a:txBody>
                    <a:bodyPr/>
                    <a:lstStyle/>
                    <a:p>
                      <a:pPr lvl="0" algn="ctr"/>
                      <a:endParaRPr lang="en-US" sz="1050" b="1" u="none" dirty="0">
                        <a:solidFill>
                          <a:schemeClr val="bg2"/>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50" b="1" u="none" dirty="0">
                        <a:solidFill>
                          <a:schemeClr val="bg2"/>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83648">
                <a:tc vMerge="1">
                  <a:txBody>
                    <a:bodyPr/>
                    <a:lstStyle/>
                    <a:p>
                      <a:endParaRPr lang="en-IN"/>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u="none" kern="1200" dirty="0">
                          <a:solidFill>
                            <a:schemeClr val="bg2"/>
                          </a:solidFill>
                          <a:latin typeface="+mn-lt"/>
                          <a:ea typeface="+mn-ea"/>
                          <a:cs typeface="+mn-cs"/>
                        </a:rPr>
                        <a:t>1</a:t>
                      </a:r>
                    </a:p>
                  </a:txBody>
                  <a:tcPr marL="68575" marR="68575" marT="34295" marB="342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800" b="1" u="none" kern="1200" dirty="0">
                          <a:solidFill>
                            <a:schemeClr val="bg2"/>
                          </a:solidFill>
                          <a:latin typeface="+mn-lt"/>
                          <a:ea typeface="+mn-ea"/>
                          <a:cs typeface="+mn-cs"/>
                        </a:rPr>
                        <a:t>2</a:t>
                      </a:r>
                    </a:p>
                  </a:txBody>
                  <a:tcPr marL="68575" marR="68575" marT="34295" marB="342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800" b="1" u="none" kern="1200" dirty="0">
                          <a:solidFill>
                            <a:schemeClr val="bg2"/>
                          </a:solidFill>
                          <a:latin typeface="+mn-lt"/>
                          <a:ea typeface="+mn-ea"/>
                          <a:cs typeface="+mn-cs"/>
                        </a:rPr>
                        <a:t>3</a:t>
                      </a:r>
                    </a:p>
                  </a:txBody>
                  <a:tcPr marL="68575" marR="68575" marT="34295" marB="3429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154281">
                <a:tc>
                  <a:txBody>
                    <a:bodyPr/>
                    <a:lstStyle/>
                    <a:p>
                      <a:pPr marL="0" lvl="0" algn="l" defTabSz="457200" rtl="0" eaLnBrk="1" latinLnBrk="0" hangingPunct="1">
                        <a:spcAft>
                          <a:spcPts val="0"/>
                        </a:spcAft>
                      </a:pPr>
                      <a:r>
                        <a:rPr lang="en-IN" sz="600" kern="1200" dirty="0">
                          <a:solidFill>
                            <a:schemeClr val="dk1"/>
                          </a:solidFill>
                          <a:latin typeface="+mn-lt"/>
                          <a:ea typeface="+mn-ea"/>
                          <a:cs typeface="+mn-cs"/>
                        </a:rPr>
                        <a:t>SIO2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IN" sz="600" kern="1200" dirty="0">
                          <a:solidFill>
                            <a:schemeClr val="dk1"/>
                          </a:solidFill>
                          <a:latin typeface="+mn-lt"/>
                          <a:ea typeface="+mn-ea"/>
                          <a:cs typeface="+mn-cs"/>
                        </a:rPr>
                        <a:t>-.109</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-.948</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IN" sz="600" kern="1200" dirty="0">
                          <a:solidFill>
                            <a:schemeClr val="dk1"/>
                          </a:solidFill>
                          <a:latin typeface="+mn-lt"/>
                          <a:ea typeface="+mn-ea"/>
                          <a:cs typeface="+mn-cs"/>
                        </a:rPr>
                        <a:t>.146</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TIO2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-.195</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-2.56E-02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.767</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FE203</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2.145E-03</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.955</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-6.28E-02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AL203</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6.064E-02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.609</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.458</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MGO</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.986</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3.088E-03</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-6.04E-02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K2O</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.992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3.313E-02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-2.70E-02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7"/>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CAO</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.992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3.313E-02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-2.70E-02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8"/>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NA2O</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.992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3.313E-02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-2.70E-02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P2O5</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.411</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-.172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.310</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0"/>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CU</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-.968</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6.357E-04</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9.417E-02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1"/>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AS</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-.968</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6.357E-04</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9.417E-02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2"/>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PB</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-.107</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-.416</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.176</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3"/>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CO</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.992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3.313E-02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-2.70E-02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4"/>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NI</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.992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3.314E-02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-2.70E-02</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5"/>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SC</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-.501</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.807</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-.216</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6"/>
                  </a:ext>
                </a:extLst>
              </a:tr>
              <a:tr h="154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kern="1200" dirty="0">
                          <a:solidFill>
                            <a:schemeClr val="dk1"/>
                          </a:solidFill>
                          <a:latin typeface="+mn-lt"/>
                          <a:ea typeface="+mn-ea"/>
                          <a:cs typeface="+mn-cs"/>
                        </a:rPr>
                        <a:t>LOI</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lvl="0" algn="ctr" defTabSz="457200" rtl="0" eaLnBrk="1" latinLnBrk="0" hangingPunct="1">
                        <a:spcAft>
                          <a:spcPts val="0"/>
                        </a:spcAft>
                      </a:pPr>
                      <a:r>
                        <a:rPr lang="en-US" sz="600" kern="1200" dirty="0">
                          <a:solidFill>
                            <a:schemeClr val="dk1"/>
                          </a:solidFill>
                          <a:latin typeface="+mn-lt"/>
                          <a:ea typeface="+mn-ea"/>
                          <a:cs typeface="+mn-cs"/>
                        </a:rPr>
                        <a:t>-.377</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-.310</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N" sz="600" kern="1200" dirty="0">
                          <a:solidFill>
                            <a:schemeClr val="dk1"/>
                          </a:solidFill>
                          <a:latin typeface="+mn-lt"/>
                          <a:ea typeface="+mn-ea"/>
                          <a:cs typeface="+mn-cs"/>
                        </a:rPr>
                        <a:t>-.788</a:t>
                      </a:r>
                    </a:p>
                  </a:txBody>
                  <a:tcPr marL="68575" marR="68575" marT="34295" marB="34295">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
        <p:nvSpPr>
          <p:cNvPr id="20" name="Rectangle 19"/>
          <p:cNvSpPr/>
          <p:nvPr/>
        </p:nvSpPr>
        <p:spPr>
          <a:xfrm>
            <a:off x="4613673" y="2775348"/>
            <a:ext cx="3044428" cy="180975"/>
          </a:xfrm>
          <a:prstGeom prst="rect">
            <a:avLst/>
          </a:prstGeom>
          <a:solidFill>
            <a:schemeClr val="accent4"/>
          </a:solidFill>
          <a:ln>
            <a:noFill/>
          </a:ln>
        </p:spPr>
        <p:txBody>
          <a:bodyPr anchor="ctr"/>
          <a:lstStyle/>
          <a:p>
            <a:pPr algn="ctr" eaLnBrk="1" hangingPunct="1">
              <a:defRPr/>
            </a:pPr>
            <a:r>
              <a:rPr lang="en-IN" sz="750" b="1" dirty="0">
                <a:solidFill>
                  <a:schemeClr val="bg2"/>
                </a:solidFill>
              </a:rPr>
              <a:t>Scree Plot</a:t>
            </a:r>
          </a:p>
        </p:txBody>
      </p:sp>
    </p:spTree>
    <p:extLst>
      <p:ext uri="{BB962C8B-B14F-4D97-AF65-F5344CB8AC3E}">
        <p14:creationId xmlns:p14="http://schemas.microsoft.com/office/powerpoint/2010/main" val="3263351649"/>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99545"/>
            <a:ext cx="5630755" cy="948226"/>
          </a:xfrm>
        </p:spPr>
        <p:txBody>
          <a:bodyPr>
            <a:normAutofit/>
          </a:bodyPr>
          <a:lstStyle/>
          <a:p>
            <a:r>
              <a:rPr lang="en-US" b="1" dirty="0"/>
              <a:t>International Business Online </a:t>
            </a:r>
          </a:p>
        </p:txBody>
      </p:sp>
      <p:sp>
        <p:nvSpPr>
          <p:cNvPr id="3" name="Content Placeholder 2"/>
          <p:cNvSpPr>
            <a:spLocks noGrp="1"/>
          </p:cNvSpPr>
          <p:nvPr>
            <p:ph idx="1"/>
          </p:nvPr>
        </p:nvSpPr>
        <p:spPr>
          <a:xfrm>
            <a:off x="3566161" y="1742037"/>
            <a:ext cx="4710736" cy="4138502"/>
          </a:xfrm>
        </p:spPr>
        <p:txBody>
          <a:bodyPr>
            <a:normAutofit/>
          </a:bodyPr>
          <a:lstStyle/>
          <a:p>
            <a:r>
              <a:rPr lang="ru-RU" dirty="0"/>
              <a:t>Прикладной мульти-медиа контент</a:t>
            </a:r>
            <a:endParaRPr lang="en-US" dirty="0"/>
          </a:p>
          <a:p>
            <a:r>
              <a:rPr lang="ru-RU" dirty="0"/>
              <a:t>Кейсы от </a:t>
            </a:r>
            <a:r>
              <a:rPr lang="en-US" dirty="0"/>
              <a:t>Thunderbird School of </a:t>
            </a:r>
            <a:r>
              <a:rPr lang="en-GB" dirty="0"/>
              <a:t>Global </a:t>
            </a:r>
            <a:r>
              <a:rPr lang="en-US" dirty="0"/>
              <a:t>Management </a:t>
            </a:r>
          </a:p>
          <a:p>
            <a:r>
              <a:rPr lang="ru-RU" dirty="0"/>
              <a:t>Видео-инструкции от </a:t>
            </a:r>
            <a:r>
              <a:rPr lang="en-US" dirty="0"/>
              <a:t>Atma Global</a:t>
            </a:r>
          </a:p>
          <a:p>
            <a:r>
              <a:rPr lang="ru-RU" dirty="0"/>
              <a:t>Более 80% контента создано за последние 8 лет </a:t>
            </a:r>
            <a:endParaRPr lang="en-US" dirty="0"/>
          </a:p>
          <a:p>
            <a:r>
              <a:rPr lang="ru-RU" dirty="0"/>
              <a:t>Материалы выбраны для обеспечения бизнес курсов </a:t>
            </a:r>
            <a:endParaRPr lang="en-US" dirty="0"/>
          </a:p>
        </p:txBody>
      </p:sp>
      <p:pic>
        <p:nvPicPr>
          <p:cNvPr id="6" name="Picture 2" descr="International Busines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67" y="1742036"/>
            <a:ext cx="2949578" cy="3823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tmaglobal.com/images/logo1.png">
            <a:extLst>
              <a:ext uri="{FF2B5EF4-FFF2-40B4-BE49-F238E27FC236}">
                <a16:creationId xmlns:a16="http://schemas.microsoft.com/office/drawing/2014/main" id="{615F9173-19B0-4BA0-8EBA-16DA7C3DF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020" y="5079207"/>
            <a:ext cx="1321594" cy="628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909B5E-6D91-4DF4-B0D5-E2A15A320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082" y="4939904"/>
            <a:ext cx="778018" cy="76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848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787" y="1063228"/>
            <a:ext cx="5161313" cy="623682"/>
          </a:xfrm>
        </p:spPr>
        <p:txBody>
          <a:bodyPr>
            <a:normAutofit fontScale="90000"/>
          </a:bodyPr>
          <a:lstStyle/>
          <a:p>
            <a:r>
              <a:rPr lang="en-US" sz="2925" b="1" dirty="0"/>
              <a:t>International Business Online</a:t>
            </a:r>
            <a:r>
              <a:rPr lang="en-US" sz="2100" b="1" dirty="0"/>
              <a:t> </a:t>
            </a:r>
            <a:br>
              <a:rPr lang="en-US" sz="2100" b="1" dirty="0"/>
            </a:br>
            <a:r>
              <a:rPr lang="ru-RU" sz="2325" b="1" dirty="0">
                <a:solidFill>
                  <a:srgbClr val="810000"/>
                </a:solidFill>
              </a:rPr>
              <a:t>Приоритетные направления </a:t>
            </a:r>
            <a:r>
              <a:rPr lang="en-US" sz="2325" dirty="0">
                <a:solidFill>
                  <a:srgbClr val="810000"/>
                </a:solidFill>
              </a:rPr>
              <a:t>…</a:t>
            </a:r>
            <a:endParaRPr lang="en-US" sz="2325" dirty="0"/>
          </a:p>
        </p:txBody>
      </p:sp>
      <p:sp>
        <p:nvSpPr>
          <p:cNvPr id="3" name="Content Placeholder 2"/>
          <p:cNvSpPr>
            <a:spLocks noGrp="1"/>
          </p:cNvSpPr>
          <p:nvPr>
            <p:ph idx="1"/>
          </p:nvPr>
        </p:nvSpPr>
        <p:spPr>
          <a:xfrm>
            <a:off x="1485900" y="2380261"/>
            <a:ext cx="3032661" cy="3071612"/>
          </a:xfrm>
        </p:spPr>
        <p:txBody>
          <a:bodyPr/>
          <a:lstStyle/>
          <a:p>
            <a:pPr>
              <a:spcBef>
                <a:spcPts val="225"/>
              </a:spcBef>
              <a:spcAft>
                <a:spcPts val="225"/>
              </a:spcAft>
            </a:pPr>
            <a:r>
              <a:rPr lang="ru-RU" sz="1575" dirty="0"/>
              <a:t>Оценка и анализ глобальных рынков</a:t>
            </a:r>
            <a:endParaRPr lang="en-US" sz="1575" dirty="0"/>
          </a:p>
          <a:p>
            <a:pPr>
              <a:spcBef>
                <a:spcPts val="225"/>
              </a:spcBef>
              <a:spcAft>
                <a:spcPts val="225"/>
              </a:spcAft>
            </a:pPr>
            <a:r>
              <a:rPr lang="ru-RU" sz="1575" dirty="0"/>
              <a:t>Культурные факторы</a:t>
            </a:r>
            <a:endParaRPr lang="en-US" sz="1575" dirty="0"/>
          </a:p>
          <a:p>
            <a:pPr>
              <a:spcBef>
                <a:spcPts val="225"/>
              </a:spcBef>
              <a:spcAft>
                <a:spcPts val="225"/>
              </a:spcAft>
            </a:pPr>
            <a:r>
              <a:rPr lang="ru-RU" sz="1575" dirty="0"/>
              <a:t>Экономические и социо-экономические факторы</a:t>
            </a:r>
            <a:endParaRPr lang="en-US" sz="1575" dirty="0"/>
          </a:p>
          <a:p>
            <a:pPr>
              <a:spcBef>
                <a:spcPts val="225"/>
              </a:spcBef>
              <a:spcAft>
                <a:spcPts val="225"/>
              </a:spcAft>
            </a:pPr>
            <a:r>
              <a:rPr lang="ru-RU" sz="1575" dirty="0"/>
              <a:t>Этика, рациональное использование, социальная ответственность</a:t>
            </a:r>
          </a:p>
          <a:p>
            <a:pPr>
              <a:spcBef>
                <a:spcPts val="225"/>
              </a:spcBef>
              <a:spcAft>
                <a:spcPts val="225"/>
              </a:spcAft>
            </a:pPr>
            <a:r>
              <a:rPr lang="ru-RU" sz="1575" dirty="0"/>
              <a:t>Прямы е зарубежные инвестиции и теории инвестирования</a:t>
            </a:r>
            <a:endParaRPr lang="en-US" sz="1575" dirty="0"/>
          </a:p>
          <a:p>
            <a:pPr>
              <a:spcBef>
                <a:spcPts val="225"/>
              </a:spcBef>
              <a:spcAft>
                <a:spcPts val="225"/>
              </a:spcAft>
            </a:pPr>
            <a:r>
              <a:rPr lang="ru-RU" sz="1575" dirty="0"/>
              <a:t>Глобальное управление трудовыми ресурсами</a:t>
            </a:r>
            <a:endParaRPr lang="en-US" sz="1575" dirty="0"/>
          </a:p>
          <a:p>
            <a:pPr>
              <a:spcBef>
                <a:spcPts val="225"/>
              </a:spcBef>
              <a:spcAft>
                <a:spcPts val="225"/>
              </a:spcAft>
            </a:pPr>
            <a:endParaRPr lang="en-US" sz="1575" dirty="0"/>
          </a:p>
        </p:txBody>
      </p:sp>
      <p:sp>
        <p:nvSpPr>
          <p:cNvPr id="5" name="Content Placeholder 2"/>
          <p:cNvSpPr txBox="1">
            <a:spLocks/>
          </p:cNvSpPr>
          <p:nvPr/>
        </p:nvSpPr>
        <p:spPr bwMode="auto">
          <a:xfrm>
            <a:off x="4629151" y="2380261"/>
            <a:ext cx="3086099" cy="353180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137160" indent="-137160">
              <a:spcBef>
                <a:spcPts val="225"/>
              </a:spcBef>
              <a:spcAft>
                <a:spcPts val="225"/>
              </a:spcAft>
            </a:pPr>
            <a:r>
              <a:rPr lang="ru-RU" sz="1800" dirty="0">
                <a:latin typeface="Arial Narrow" panose="020B0606020202030204" pitchFamily="34" charset="0"/>
              </a:rPr>
              <a:t>Глобальный маркетинг</a:t>
            </a:r>
            <a:endParaRPr lang="en-US" sz="1800" dirty="0">
              <a:latin typeface="Arial Narrow" panose="020B0606020202030204" pitchFamily="34" charset="0"/>
            </a:endParaRPr>
          </a:p>
          <a:p>
            <a:pPr marL="137160" indent="-137160">
              <a:spcBef>
                <a:spcPts val="225"/>
              </a:spcBef>
              <a:spcAft>
                <a:spcPts val="225"/>
              </a:spcAft>
            </a:pPr>
            <a:r>
              <a:rPr lang="ru-RU" sz="1800" dirty="0">
                <a:latin typeface="Arial Narrow" panose="020B0606020202030204" pitchFamily="34" charset="0"/>
              </a:rPr>
              <a:t>Глобальный операционный менеджмент</a:t>
            </a:r>
            <a:endParaRPr lang="en-US" sz="1800" dirty="0">
              <a:latin typeface="Arial Narrow" panose="020B0606020202030204" pitchFamily="34" charset="0"/>
            </a:endParaRPr>
          </a:p>
          <a:p>
            <a:pPr marL="137160" indent="-137160">
              <a:spcBef>
                <a:spcPts val="225"/>
              </a:spcBef>
              <a:spcAft>
                <a:spcPts val="225"/>
              </a:spcAft>
            </a:pPr>
            <a:r>
              <a:rPr lang="ru-RU" sz="1800" dirty="0">
                <a:latin typeface="Arial Narrow" panose="020B0606020202030204" pitchFamily="34" charset="0"/>
              </a:rPr>
              <a:t>Глобальное стратегическое планирование</a:t>
            </a:r>
            <a:endParaRPr lang="en-US" sz="1800" dirty="0">
              <a:latin typeface="Arial Narrow" panose="020B0606020202030204" pitchFamily="34" charset="0"/>
            </a:endParaRPr>
          </a:p>
          <a:p>
            <a:pPr marL="137160" indent="-137160">
              <a:spcBef>
                <a:spcPts val="225"/>
              </a:spcBef>
              <a:spcAft>
                <a:spcPts val="225"/>
              </a:spcAft>
            </a:pPr>
            <a:r>
              <a:rPr lang="ru-RU" sz="1800" dirty="0">
                <a:latin typeface="Arial Narrow" panose="020B0606020202030204" pitchFamily="34" charset="0"/>
              </a:rPr>
              <a:t>Глобализация</a:t>
            </a:r>
            <a:endParaRPr lang="en-US" sz="1800" dirty="0">
              <a:latin typeface="Arial Narrow" panose="020B0606020202030204" pitchFamily="34" charset="0"/>
            </a:endParaRPr>
          </a:p>
          <a:p>
            <a:pPr marL="137160" indent="-137160">
              <a:spcBef>
                <a:spcPts val="225"/>
              </a:spcBef>
              <a:spcAft>
                <a:spcPts val="225"/>
              </a:spcAft>
            </a:pPr>
            <a:r>
              <a:rPr lang="ru-RU" sz="1800" dirty="0">
                <a:latin typeface="Arial Narrow" panose="020B0606020202030204" pitchFamily="34" charset="0"/>
              </a:rPr>
              <a:t>Международные финансы и учет</a:t>
            </a:r>
            <a:endParaRPr lang="en-US" sz="1800" dirty="0">
              <a:latin typeface="Arial Narrow" panose="020B0606020202030204" pitchFamily="34" charset="0"/>
            </a:endParaRPr>
          </a:p>
          <a:p>
            <a:pPr marL="137160" indent="-137160">
              <a:spcBef>
                <a:spcPts val="225"/>
              </a:spcBef>
              <a:spcAft>
                <a:spcPts val="225"/>
              </a:spcAft>
            </a:pPr>
            <a:r>
              <a:rPr lang="ru-RU" sz="1800" dirty="0">
                <a:latin typeface="Arial Narrow" panose="020B0606020202030204" pitchFamily="34" charset="0"/>
              </a:rPr>
              <a:t>Международные денежные системы</a:t>
            </a:r>
          </a:p>
          <a:p>
            <a:pPr marL="137160" indent="-137160">
              <a:spcBef>
                <a:spcPts val="225"/>
              </a:spcBef>
              <a:spcAft>
                <a:spcPts val="225"/>
              </a:spcAft>
            </a:pPr>
            <a:r>
              <a:rPr lang="ru-RU" sz="1800" dirty="0">
                <a:latin typeface="Arial Narrow" panose="020B0606020202030204" pitchFamily="34" charset="0"/>
              </a:rPr>
              <a:t>Политические и правовые аспекты</a:t>
            </a:r>
            <a:endParaRPr lang="en-US" sz="1800" dirty="0">
              <a:latin typeface="Arial Narrow" panose="020B0606020202030204" pitchFamily="34" charset="0"/>
            </a:endParaRPr>
          </a:p>
          <a:p>
            <a:pPr marL="137160" indent="-137160">
              <a:spcBef>
                <a:spcPts val="225"/>
              </a:spcBef>
              <a:spcAft>
                <a:spcPts val="225"/>
              </a:spcAft>
            </a:pPr>
            <a:endParaRPr lang="en-US" sz="1575" kern="0" dirty="0">
              <a:latin typeface="Arial Narrow" panose="020B0606020202030204" pitchFamily="34" charset="0"/>
            </a:endParaRPr>
          </a:p>
        </p:txBody>
      </p:sp>
      <p:pic>
        <p:nvPicPr>
          <p:cNvPr id="6" name="Picture 2" descr="International Busines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055" y="616755"/>
            <a:ext cx="1123550" cy="145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67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9133" y="1063228"/>
            <a:ext cx="5098967" cy="485258"/>
          </a:xfrm>
        </p:spPr>
        <p:txBody>
          <a:bodyPr>
            <a:normAutofit fontScale="90000"/>
          </a:bodyPr>
          <a:lstStyle/>
          <a:p>
            <a:r>
              <a:rPr lang="en-US" sz="2925" b="1" dirty="0"/>
              <a:t>International Business Online</a:t>
            </a:r>
            <a:r>
              <a:rPr lang="en-US" b="1" dirty="0"/>
              <a:t> </a:t>
            </a:r>
            <a:br>
              <a:rPr lang="en-US" b="1" dirty="0"/>
            </a:br>
            <a:r>
              <a:rPr lang="en-US" sz="2325" dirty="0">
                <a:solidFill>
                  <a:srgbClr val="810000"/>
                </a:solidFill>
              </a:rPr>
              <a:t>Aperian Global</a:t>
            </a:r>
            <a:endParaRPr lang="en-US" sz="2325" dirty="0"/>
          </a:p>
        </p:txBody>
      </p:sp>
      <p:sp>
        <p:nvSpPr>
          <p:cNvPr id="3" name="Content Placeholder 2"/>
          <p:cNvSpPr>
            <a:spLocks noGrp="1"/>
          </p:cNvSpPr>
          <p:nvPr>
            <p:ph idx="1"/>
          </p:nvPr>
        </p:nvSpPr>
        <p:spPr>
          <a:xfrm>
            <a:off x="1856527" y="2424793"/>
            <a:ext cx="5801573" cy="3027080"/>
          </a:xfrm>
        </p:spPr>
        <p:txBody>
          <a:bodyPr>
            <a:normAutofit lnSpcReduction="10000"/>
          </a:bodyPr>
          <a:lstStyle/>
          <a:p>
            <a:pPr lvl="0"/>
            <a:r>
              <a:rPr lang="ru-RU" dirty="0"/>
              <a:t>Включает</a:t>
            </a:r>
            <a:r>
              <a:rPr lang="en-US" dirty="0"/>
              <a:t> </a:t>
            </a:r>
            <a:r>
              <a:rPr lang="en-US" b="1" dirty="0" err="1"/>
              <a:t>Aperian</a:t>
            </a:r>
            <a:r>
              <a:rPr lang="en-US" b="1" dirty="0"/>
              <a:t> </a:t>
            </a:r>
            <a:r>
              <a:rPr lang="en-US" b="1" dirty="0" err="1"/>
              <a:t>Global's</a:t>
            </a:r>
            <a:r>
              <a:rPr lang="en-US" b="1" dirty="0"/>
              <a:t> “Global Leadership Assessment”</a:t>
            </a:r>
          </a:p>
          <a:p>
            <a:pPr lvl="0"/>
            <a:r>
              <a:rPr lang="en-US" dirty="0"/>
              <a:t>An expensive per-person corporate training/assessment tool to help managers identify their strengths and weaknesses for leading international teams</a:t>
            </a:r>
          </a:p>
          <a:p>
            <a:pPr lvl="0"/>
            <a:r>
              <a:rPr lang="en-US" dirty="0"/>
              <a:t>Assessments are the bedrock of management courses </a:t>
            </a:r>
          </a:p>
          <a:p>
            <a:pPr lvl="0"/>
            <a:r>
              <a:rPr lang="en-US" i="1" dirty="0"/>
              <a:t>International Business Online </a:t>
            </a:r>
            <a:r>
              <a:rPr lang="en-US" dirty="0"/>
              <a:t>gives free access for everyone</a:t>
            </a:r>
            <a:endParaRPr lang="en-US" i="1" dirty="0"/>
          </a:p>
        </p:txBody>
      </p:sp>
      <p:pic>
        <p:nvPicPr>
          <p:cNvPr id="5" name="Picture 2" descr="International Busines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889" y="1023617"/>
            <a:ext cx="809716" cy="104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2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665" y="1063228"/>
            <a:ext cx="5054435" cy="485258"/>
          </a:xfrm>
        </p:spPr>
        <p:txBody>
          <a:bodyPr>
            <a:normAutofit fontScale="90000"/>
          </a:bodyPr>
          <a:lstStyle/>
          <a:p>
            <a:r>
              <a:rPr lang="en-US" sz="2925" b="1" dirty="0"/>
              <a:t>International Business Online</a:t>
            </a:r>
            <a:r>
              <a:rPr lang="en-US" b="1" dirty="0"/>
              <a:t> </a:t>
            </a:r>
            <a:br>
              <a:rPr lang="en-US" b="1" dirty="0"/>
            </a:br>
            <a:r>
              <a:rPr lang="en-US" sz="2325" dirty="0">
                <a:solidFill>
                  <a:srgbClr val="810000"/>
                </a:solidFill>
              </a:rPr>
              <a:t>Atma Global</a:t>
            </a:r>
            <a:endParaRPr lang="en-US" sz="2325" dirty="0"/>
          </a:p>
        </p:txBody>
      </p:sp>
      <p:sp>
        <p:nvSpPr>
          <p:cNvPr id="3" name="Content Placeholder 2"/>
          <p:cNvSpPr>
            <a:spLocks noGrp="1"/>
          </p:cNvSpPr>
          <p:nvPr>
            <p:ph idx="1"/>
          </p:nvPr>
        </p:nvSpPr>
        <p:spPr>
          <a:xfrm>
            <a:off x="1485900" y="2709802"/>
            <a:ext cx="6172200" cy="2742071"/>
          </a:xfrm>
        </p:spPr>
        <p:txBody>
          <a:bodyPr/>
          <a:lstStyle/>
          <a:p>
            <a:r>
              <a:rPr lang="en-US" dirty="0"/>
              <a:t>Recognized leader in the field of cross-cultural and global business learning and knowledge</a:t>
            </a:r>
          </a:p>
          <a:p>
            <a:r>
              <a:rPr lang="en-US" dirty="0"/>
              <a:t>Global and emerging economies</a:t>
            </a:r>
          </a:p>
          <a:p>
            <a:r>
              <a:rPr lang="en-US" dirty="0"/>
              <a:t>Political, economic, technical and social factors in globalization</a:t>
            </a:r>
          </a:p>
          <a:p>
            <a:r>
              <a:rPr lang="en-US" dirty="0"/>
              <a:t>Global business and ethics</a:t>
            </a:r>
          </a:p>
          <a:p>
            <a:r>
              <a:rPr lang="en-US" dirty="0"/>
              <a:t>Impact of culture on global operations and objectives</a:t>
            </a:r>
            <a:endParaRPr lang="en-US" sz="1800" dirty="0"/>
          </a:p>
          <a:p>
            <a:endParaRPr lang="en-US" dirty="0"/>
          </a:p>
          <a:p>
            <a:endParaRPr lang="en-US" i="1" dirty="0"/>
          </a:p>
        </p:txBody>
      </p:sp>
      <p:pic>
        <p:nvPicPr>
          <p:cNvPr id="5122" name="Picture 2" descr="http://www.atmaglobal.com/images/log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020" y="5079207"/>
            <a:ext cx="1321594" cy="628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ternational Business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889" y="1023617"/>
            <a:ext cx="809716" cy="104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7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9" y="1063228"/>
            <a:ext cx="5241472" cy="485258"/>
          </a:xfrm>
        </p:spPr>
        <p:txBody>
          <a:bodyPr>
            <a:normAutofit fontScale="90000"/>
          </a:bodyPr>
          <a:lstStyle/>
          <a:p>
            <a:r>
              <a:rPr lang="en-US" sz="2925" b="1" dirty="0"/>
              <a:t>International Business Online</a:t>
            </a:r>
            <a:r>
              <a:rPr lang="en-US" b="1" dirty="0"/>
              <a:t> </a:t>
            </a:r>
            <a:br>
              <a:rPr lang="en-US" b="1" dirty="0"/>
            </a:br>
            <a:r>
              <a:rPr lang="en-US" sz="2325" dirty="0">
                <a:solidFill>
                  <a:srgbClr val="810000"/>
                </a:solidFill>
              </a:rPr>
              <a:t>Thunderbird School of Global Management </a:t>
            </a:r>
            <a:endParaRPr lang="en-US" sz="2325" dirty="0"/>
          </a:p>
        </p:txBody>
      </p:sp>
      <p:sp>
        <p:nvSpPr>
          <p:cNvPr id="3" name="Content Placeholder 2"/>
          <p:cNvSpPr>
            <a:spLocks noGrp="1"/>
          </p:cNvSpPr>
          <p:nvPr>
            <p:ph idx="1"/>
          </p:nvPr>
        </p:nvSpPr>
        <p:spPr>
          <a:xfrm>
            <a:off x="1485900" y="2211037"/>
            <a:ext cx="6172200" cy="3240836"/>
          </a:xfrm>
        </p:spPr>
        <p:txBody>
          <a:bodyPr>
            <a:normAutofit fontScale="92500" lnSpcReduction="20000"/>
          </a:bodyPr>
          <a:lstStyle/>
          <a:p>
            <a:r>
              <a:rPr lang="en-US" dirty="0"/>
              <a:t>Thunderbird Case Series (TCS)</a:t>
            </a:r>
          </a:p>
          <a:p>
            <a:r>
              <a:rPr lang="en-US" dirty="0"/>
              <a:t>International business cases and notes authored by the Thunderbird faculty</a:t>
            </a:r>
          </a:p>
          <a:p>
            <a:r>
              <a:rPr lang="en-US" dirty="0"/>
              <a:t>All cases have a detailed teaching note (available only to faculty)</a:t>
            </a:r>
          </a:p>
          <a:p>
            <a:r>
              <a:rPr lang="en-US" dirty="0"/>
              <a:t>Classroom-tested for pedagogy and content. </a:t>
            </a:r>
          </a:p>
          <a:p>
            <a:r>
              <a:rPr lang="en-US" dirty="0"/>
              <a:t>Sample case topics: Accounting and Control, Business Ethics, Government, &amp; International Policy, Entrepreneurship, Finance, International Trade, Competitive Strategy, Manufacturing &amp; Operations, Marketing, Negotiation, Organizational Behavior, Organizational Communications…</a:t>
            </a:r>
          </a:p>
          <a:p>
            <a:endParaRPr lang="en-US" dirty="0"/>
          </a:p>
          <a:p>
            <a:endParaRPr lang="en-US" i="1" dirty="0"/>
          </a:p>
        </p:txBody>
      </p:sp>
      <p:sp>
        <p:nvSpPr>
          <p:cNvPr id="4" name="AutoShape 2" descr="Image result for thunderbird school of managemen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4" descr="Image result for thunderbird school of management"/>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AutoShape 6" descr="Image result for thunderbird school of global management"/>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8" descr="Image result for thunderbird school of global management"/>
          <p:cNvSpPr>
            <a:spLocks noChangeAspect="1" noChangeArrowheads="1"/>
          </p:cNvSpPr>
          <p:nvPr/>
        </p:nvSpPr>
        <p:spPr bwMode="auto">
          <a:xfrm>
            <a:off x="1602581" y="10918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AutoShape 10" descr="Image result for thunderbird school of global management"/>
          <p:cNvSpPr>
            <a:spLocks noChangeAspect="1" noChangeArrowheads="1"/>
          </p:cNvSpPr>
          <p:nvPr/>
        </p:nvSpPr>
        <p:spPr bwMode="auto">
          <a:xfrm>
            <a:off x="1716881" y="12061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640" y="5114925"/>
            <a:ext cx="778018" cy="76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International Business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889" y="1023617"/>
            <a:ext cx="809716" cy="104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4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itle 1"/>
          <p:cNvSpPr>
            <a:spLocks noGrp="1"/>
          </p:cNvSpPr>
          <p:nvPr>
            <p:ph type="title"/>
          </p:nvPr>
        </p:nvSpPr>
        <p:spPr>
          <a:xfrm>
            <a:off x="917735" y="545924"/>
            <a:ext cx="6857999" cy="711994"/>
          </a:xfrm>
        </p:spPr>
        <p:txBody>
          <a:bodyPr>
            <a:normAutofit/>
          </a:bodyPr>
          <a:lstStyle/>
          <a:p>
            <a:pPr algn="ctr"/>
            <a:r>
              <a:rPr lang="en-US" sz="3200" b="1" dirty="0">
                <a:solidFill>
                  <a:srgbClr val="404040"/>
                </a:solidFill>
              </a:rPr>
              <a:t>Business Education in Video</a:t>
            </a:r>
          </a:p>
        </p:txBody>
      </p:sp>
      <p:sp>
        <p:nvSpPr>
          <p:cNvPr id="6" name="Rectangle 1027"/>
          <p:cNvSpPr txBox="1">
            <a:spLocks noChangeArrowheads="1"/>
          </p:cNvSpPr>
          <p:nvPr/>
        </p:nvSpPr>
        <p:spPr bwMode="auto">
          <a:xfrm>
            <a:off x="3724037" y="2154080"/>
            <a:ext cx="4051697" cy="331231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buNone/>
              <a:defRPr/>
            </a:pPr>
            <a:r>
              <a:rPr lang="ru-RU" altLang="en-US" sz="1800" kern="0" dirty="0">
                <a:latin typeface="Arial Narrow" panose="020B0606020202030204" pitchFamily="34" charset="0"/>
              </a:rPr>
              <a:t>Около </a:t>
            </a:r>
            <a:r>
              <a:rPr lang="en-US" altLang="en-US" sz="1800" kern="0" dirty="0">
                <a:latin typeface="Arial Narrow" panose="020B0606020202030204" pitchFamily="34" charset="0"/>
              </a:rPr>
              <a:t>500</a:t>
            </a:r>
            <a:r>
              <a:rPr lang="ru-RU" altLang="en-US" sz="1800" kern="0" dirty="0">
                <a:latin typeface="Arial Narrow" panose="020B0606020202030204" pitchFamily="34" charset="0"/>
              </a:rPr>
              <a:t> часов  тщательно отобранного видео контента</a:t>
            </a:r>
            <a:r>
              <a:rPr lang="en-US" altLang="en-US" sz="1800" kern="0" dirty="0">
                <a:latin typeface="Arial Narrow" panose="020B0606020202030204" pitchFamily="34" charset="0"/>
              </a:rPr>
              <a:t>:</a:t>
            </a:r>
          </a:p>
          <a:p>
            <a:pPr>
              <a:buFont typeface="Arial" panose="020B0604020202020204" pitchFamily="34" charset="0"/>
              <a:buChar char="•"/>
              <a:defRPr/>
            </a:pPr>
            <a:r>
              <a:rPr lang="ru-RU" altLang="en-US" sz="1800" kern="0" dirty="0">
                <a:latin typeface="Arial Narrow" panose="020B0606020202030204" pitchFamily="34" charset="0"/>
              </a:rPr>
              <a:t>инструкции</a:t>
            </a:r>
            <a:endParaRPr lang="en-US" altLang="en-US" sz="1800" kern="0" dirty="0">
              <a:latin typeface="Arial Narrow" panose="020B0606020202030204" pitchFamily="34" charset="0"/>
            </a:endParaRPr>
          </a:p>
          <a:p>
            <a:pPr>
              <a:buFont typeface="Arial" panose="020B0604020202020204" pitchFamily="34" charset="0"/>
              <a:buChar char="•"/>
              <a:defRPr/>
            </a:pPr>
            <a:r>
              <a:rPr lang="ru-RU" altLang="en-US" sz="1800" kern="0" dirty="0">
                <a:latin typeface="Arial Narrow" panose="020B0606020202030204" pitchFamily="34" charset="0"/>
              </a:rPr>
              <a:t>серии лекций</a:t>
            </a:r>
            <a:endParaRPr lang="en-US" altLang="en-US" sz="1800" kern="0" dirty="0">
              <a:latin typeface="Arial Narrow" panose="020B0606020202030204" pitchFamily="34" charset="0"/>
            </a:endParaRPr>
          </a:p>
          <a:p>
            <a:pPr>
              <a:buFont typeface="Arial" panose="020B0604020202020204" pitchFamily="34" charset="0"/>
              <a:buChar char="•"/>
              <a:defRPr/>
            </a:pPr>
            <a:r>
              <a:rPr lang="ru-RU" altLang="en-US" sz="1800" kern="0" dirty="0">
                <a:latin typeface="Arial Narrow" panose="020B0606020202030204" pitchFamily="34" charset="0"/>
              </a:rPr>
              <a:t>интервью</a:t>
            </a:r>
            <a:endParaRPr lang="en-US" altLang="en-US" sz="1800" kern="0" dirty="0">
              <a:latin typeface="Arial Narrow" panose="020B0606020202030204" pitchFamily="34" charset="0"/>
            </a:endParaRPr>
          </a:p>
          <a:p>
            <a:pPr>
              <a:buFont typeface="Arial" panose="020B0604020202020204" pitchFamily="34" charset="0"/>
              <a:buChar char="•"/>
              <a:defRPr/>
            </a:pPr>
            <a:r>
              <a:rPr lang="ru-RU" altLang="en-US" sz="1800" kern="0" dirty="0">
                <a:latin typeface="Arial Narrow" panose="020B0606020202030204" pitchFamily="34" charset="0"/>
              </a:rPr>
              <a:t>тренинги</a:t>
            </a:r>
            <a:endParaRPr lang="en-US" altLang="en-US" sz="1800" kern="0" dirty="0">
              <a:latin typeface="Arial Narrow" panose="020B0606020202030204" pitchFamily="34" charset="0"/>
            </a:endParaRPr>
          </a:p>
          <a:p>
            <a:pPr>
              <a:buFont typeface="Arial" panose="020B0604020202020204" pitchFamily="34" charset="0"/>
              <a:buChar char="•"/>
              <a:defRPr/>
            </a:pPr>
            <a:r>
              <a:rPr lang="ru-RU" altLang="en-US" sz="1800" kern="0" dirty="0">
                <a:latin typeface="Arial Narrow" panose="020B0606020202030204" pitchFamily="34" charset="0"/>
              </a:rPr>
              <a:t>профили компаний</a:t>
            </a:r>
            <a:endParaRPr lang="en-US" altLang="en-US" sz="1800" kern="0" dirty="0">
              <a:latin typeface="Arial Narrow" panose="020B0606020202030204" pitchFamily="34" charset="0"/>
            </a:endParaRPr>
          </a:p>
          <a:p>
            <a:pPr>
              <a:buFont typeface="Arial" panose="020B0604020202020204" pitchFamily="34" charset="0"/>
              <a:buChar char="•"/>
              <a:defRPr/>
            </a:pPr>
            <a:r>
              <a:rPr lang="ru-RU" altLang="en-US" sz="1800" kern="0" dirty="0">
                <a:latin typeface="Arial Narrow" panose="020B0606020202030204" pitchFamily="34" charset="0"/>
              </a:rPr>
              <a:t>документальные фильмы</a:t>
            </a:r>
            <a:endParaRPr lang="en-US" altLang="en-US" sz="1800" kern="0" dirty="0">
              <a:latin typeface="Arial Narrow" panose="020B0606020202030204" pitchFamily="34" charset="0"/>
            </a:endParaRPr>
          </a:p>
          <a:p>
            <a:pPr>
              <a:buFont typeface="Arial" panose="020B0604020202020204" pitchFamily="34" charset="0"/>
              <a:buChar char="•"/>
              <a:defRPr/>
            </a:pPr>
            <a:endParaRPr lang="en-US" altLang="en-US" sz="1800" kern="0" dirty="0">
              <a:latin typeface="Arial Narrow" panose="020B0606020202030204" pitchFamily="34" charset="0"/>
            </a:endParaRPr>
          </a:p>
        </p:txBody>
      </p:sp>
      <p:pic>
        <p:nvPicPr>
          <p:cNvPr id="73730" name="Picture 2" descr="Business Education in Vid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1" y="2382188"/>
            <a:ext cx="2035031" cy="263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06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6444" y="4430255"/>
            <a:ext cx="1809750"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1539" y="2330055"/>
            <a:ext cx="2797969" cy="7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2741" y="3406380"/>
            <a:ext cx="2286000" cy="11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480" y="2134791"/>
            <a:ext cx="2021681"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76376" y="3788570"/>
            <a:ext cx="2745581"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82742" y="4674395"/>
            <a:ext cx="27932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244777" y="535782"/>
            <a:ext cx="5725301"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dirty="0">
                <a:latin typeface="Arial Narrow" panose="020B0606020202030204" pitchFamily="34" charset="0"/>
              </a:rPr>
              <a:t>Business Education in Video </a:t>
            </a:r>
            <a:r>
              <a:rPr lang="en-US" sz="2625" b="1" kern="0" dirty="0">
                <a:latin typeface="Arial Narrow" panose="020B0606020202030204" pitchFamily="34" charset="0"/>
              </a:rPr>
              <a:t>:</a:t>
            </a:r>
            <a:br>
              <a:rPr lang="en-US" sz="2625" b="1" kern="0" dirty="0">
                <a:latin typeface="Arial Narrow" panose="020B0606020202030204" pitchFamily="34" charset="0"/>
              </a:rPr>
            </a:br>
            <a:r>
              <a:rPr lang="ru-RU" sz="2100" kern="0" dirty="0">
                <a:solidFill>
                  <a:srgbClr val="810000"/>
                </a:solidFill>
                <a:latin typeface="Arial Narrow" panose="020B0606020202030204" pitchFamily="34" charset="0"/>
              </a:rPr>
              <a:t>Авторитетные создатели контента</a:t>
            </a:r>
            <a:endParaRPr lang="en-US" sz="2100" kern="0" dirty="0">
              <a:solidFill>
                <a:srgbClr val="810000"/>
              </a:solidFill>
              <a:latin typeface="Arial Narrow" panose="020B0606020202030204" pitchFamily="34" charset="0"/>
            </a:endParaRPr>
          </a:p>
        </p:txBody>
      </p:sp>
      <p:pic>
        <p:nvPicPr>
          <p:cNvPr id="11" name="Picture 2" descr="Business Education in Vide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42" y="336045"/>
            <a:ext cx="779513" cy="101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174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925" b="1" dirty="0">
                <a:solidFill>
                  <a:schemeClr val="accent1"/>
                </a:solidFill>
              </a:rPr>
              <a:t>Business Education in Video:</a:t>
            </a:r>
            <a:br>
              <a:rPr lang="en-US" sz="2925" b="1" dirty="0">
                <a:solidFill>
                  <a:schemeClr val="accent1"/>
                </a:solidFill>
              </a:rPr>
            </a:br>
            <a:r>
              <a:rPr lang="ru-RU" sz="2325" dirty="0">
                <a:solidFill>
                  <a:srgbClr val="810000"/>
                </a:solidFill>
              </a:rPr>
              <a:t>Для использования в обучении</a:t>
            </a:r>
            <a:endParaRPr lang="en-US" sz="2325" dirty="0">
              <a:solidFill>
                <a:srgbClr val="810000"/>
              </a:solidFill>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0961" y="2967039"/>
            <a:ext cx="1706165" cy="15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1306968" y="2442162"/>
            <a:ext cx="4295775" cy="323116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2400">
                <a:solidFill>
                  <a:schemeClr val="tx1"/>
                </a:solidFill>
                <a:latin typeface="+mn-lt"/>
                <a:ea typeface="+mn-ea"/>
                <a:cs typeface="+mn-cs"/>
              </a:defRPr>
            </a:lvl1pPr>
            <a:lvl2pPr marL="457200" indent="0" algn="ctr" rtl="0" eaLnBrk="0" fontAlgn="base" hangingPunct="0">
              <a:spcBef>
                <a:spcPct val="20000"/>
              </a:spcBef>
              <a:spcAft>
                <a:spcPct val="0"/>
              </a:spcAft>
              <a:buNone/>
              <a:defRPr sz="2000">
                <a:solidFill>
                  <a:schemeClr val="tx1"/>
                </a:solidFill>
                <a:latin typeface="+mn-lt"/>
              </a:defRPr>
            </a:lvl2pPr>
            <a:lvl3pPr marL="914400" indent="0" algn="ctr" rtl="0" eaLnBrk="0" fontAlgn="base" hangingPunct="0">
              <a:spcBef>
                <a:spcPct val="20000"/>
              </a:spcBef>
              <a:spcAft>
                <a:spcPct val="0"/>
              </a:spcAft>
              <a:buNone/>
              <a:defRPr>
                <a:solidFill>
                  <a:schemeClr val="tx1"/>
                </a:solidFill>
                <a:latin typeface="+mn-lt"/>
              </a:defRPr>
            </a:lvl3pPr>
            <a:lvl4pPr marL="1371600" indent="0" algn="ctr" rtl="0" eaLnBrk="0" fontAlgn="base" hangingPunct="0">
              <a:spcBef>
                <a:spcPct val="20000"/>
              </a:spcBef>
              <a:spcAft>
                <a:spcPct val="0"/>
              </a:spcAft>
              <a:buNone/>
              <a:defRPr sz="1600">
                <a:solidFill>
                  <a:schemeClr val="tx1"/>
                </a:solidFill>
                <a:latin typeface="+mn-lt"/>
              </a:defRPr>
            </a:lvl4pPr>
            <a:lvl5pPr marL="1828800" indent="0" algn="ctr" rtl="0" eaLnBrk="0" fontAlgn="base" hangingPunct="0">
              <a:spcBef>
                <a:spcPct val="20000"/>
              </a:spcBef>
              <a:spcAft>
                <a:spcPct val="0"/>
              </a:spcAft>
              <a:buNone/>
              <a:defRPr sz="1400">
                <a:solidFill>
                  <a:schemeClr val="tx1"/>
                </a:solidFill>
                <a:latin typeface="+mn-lt"/>
              </a:defRPr>
            </a:lvl5pPr>
            <a:lvl6pPr marL="2286000" indent="0" algn="ctr" rtl="0" fontAlgn="base">
              <a:spcBef>
                <a:spcPct val="20000"/>
              </a:spcBef>
              <a:spcAft>
                <a:spcPct val="0"/>
              </a:spcAft>
              <a:buNone/>
              <a:defRPr sz="1400">
                <a:solidFill>
                  <a:schemeClr val="tx1"/>
                </a:solidFill>
                <a:latin typeface="+mn-lt"/>
              </a:defRPr>
            </a:lvl6pPr>
            <a:lvl7pPr marL="2743200" indent="0" algn="ctr" rtl="0" fontAlgn="base">
              <a:spcBef>
                <a:spcPct val="20000"/>
              </a:spcBef>
              <a:spcAft>
                <a:spcPct val="0"/>
              </a:spcAft>
              <a:buNone/>
              <a:defRPr sz="1400">
                <a:solidFill>
                  <a:schemeClr val="tx1"/>
                </a:solidFill>
                <a:latin typeface="+mn-lt"/>
              </a:defRPr>
            </a:lvl7pPr>
            <a:lvl8pPr marL="3200400" indent="0" algn="ctr" rtl="0" fontAlgn="base">
              <a:spcBef>
                <a:spcPct val="20000"/>
              </a:spcBef>
              <a:spcAft>
                <a:spcPct val="0"/>
              </a:spcAft>
              <a:buNone/>
              <a:defRPr sz="1400">
                <a:solidFill>
                  <a:schemeClr val="tx1"/>
                </a:solidFill>
                <a:latin typeface="+mn-lt"/>
              </a:defRPr>
            </a:lvl8pPr>
            <a:lvl9pPr marL="3657600" indent="0" algn="ctr" rtl="0" fontAlgn="base">
              <a:spcBef>
                <a:spcPct val="20000"/>
              </a:spcBef>
              <a:spcAft>
                <a:spcPct val="0"/>
              </a:spcAft>
              <a:buNone/>
              <a:defRPr sz="1400">
                <a:solidFill>
                  <a:schemeClr val="tx1"/>
                </a:solidFill>
                <a:latin typeface="+mn-lt"/>
              </a:defRPr>
            </a:lvl9pPr>
          </a:lstStyle>
          <a:p>
            <a:pPr marL="257175" indent="-257175" algn="l" eaLnBrk="1" hangingPunct="1">
              <a:buFont typeface="Arial" panose="020B0604020202020204" pitchFamily="34" charset="0"/>
              <a:buChar char="•"/>
            </a:pPr>
            <a:r>
              <a:rPr lang="en-US" altLang="en-US" sz="1800" u="sng" kern="0" dirty="0">
                <a:latin typeface="Arial Narrow" panose="020B0606020202030204" pitchFamily="34" charset="0"/>
                <a:cs typeface="Aharoni" pitchFamily="2" charset="-79"/>
              </a:rPr>
              <a:t>Engaging</a:t>
            </a:r>
            <a:r>
              <a:rPr lang="en-US" altLang="en-US" sz="1800" kern="0" dirty="0">
                <a:latin typeface="Arial Narrow" panose="020B0606020202030204" pitchFamily="34" charset="0"/>
                <a:cs typeface="Aharoni" pitchFamily="2" charset="-79"/>
              </a:rPr>
              <a:t>: High-interest video content </a:t>
            </a:r>
          </a:p>
          <a:p>
            <a:pPr marL="257175" indent="-257175" algn="l" eaLnBrk="1" hangingPunct="1">
              <a:buFont typeface="Arial" panose="020B0604020202020204" pitchFamily="34" charset="0"/>
              <a:buChar char="•"/>
            </a:pPr>
            <a:r>
              <a:rPr lang="en-US" altLang="en-US" sz="1800" u="sng" kern="0" dirty="0">
                <a:latin typeface="Arial Narrow" panose="020B0606020202030204" pitchFamily="34" charset="0"/>
                <a:cs typeface="Aharoni" pitchFamily="2" charset="-79"/>
              </a:rPr>
              <a:t>Short</a:t>
            </a:r>
            <a:r>
              <a:rPr lang="en-US" altLang="en-US" sz="1800" kern="0" dirty="0">
                <a:latin typeface="Arial Narrow" panose="020B0606020202030204" pitchFamily="34" charset="0"/>
                <a:cs typeface="Aharoni" pitchFamily="2" charset="-79"/>
              </a:rPr>
              <a:t>: Thousands of segments, most under 10 minutes</a:t>
            </a:r>
          </a:p>
          <a:p>
            <a:pPr marL="257175" indent="-257175" algn="l" eaLnBrk="1" hangingPunct="1">
              <a:buFont typeface="Arial" panose="020B0604020202020204" pitchFamily="34" charset="0"/>
              <a:buChar char="•"/>
            </a:pPr>
            <a:r>
              <a:rPr lang="en-US" altLang="en-US" sz="1800" u="sng" kern="0" dirty="0">
                <a:latin typeface="Arial Narrow" panose="020B0606020202030204" pitchFamily="34" charset="0"/>
                <a:cs typeface="Aharoni" pitchFamily="2" charset="-79"/>
              </a:rPr>
              <a:t>Fast export to any LMS</a:t>
            </a:r>
            <a:r>
              <a:rPr lang="en-US" altLang="en-US" sz="1800" kern="0" dirty="0">
                <a:latin typeface="Arial Narrow" panose="020B0606020202030204" pitchFamily="34" charset="0"/>
                <a:cs typeface="Aharoni" pitchFamily="2" charset="-79"/>
              </a:rPr>
              <a:t>: Quickly and easily searchable</a:t>
            </a:r>
          </a:p>
          <a:p>
            <a:pPr marL="257175" indent="-257175" algn="l" eaLnBrk="1" hangingPunct="1">
              <a:buFont typeface="Arial" panose="020B0604020202020204" pitchFamily="34" charset="0"/>
              <a:buChar char="•"/>
            </a:pPr>
            <a:r>
              <a:rPr lang="en-US" altLang="en-US" sz="1800" kern="0" dirty="0">
                <a:latin typeface="Arial Narrow" panose="020B0606020202030204" pitchFamily="34" charset="0"/>
                <a:cs typeface="Aharoni" pitchFamily="2" charset="-79"/>
              </a:rPr>
              <a:t>All rights and </a:t>
            </a:r>
            <a:r>
              <a:rPr lang="en-US" altLang="en-US" sz="1800" u="sng" kern="0" dirty="0">
                <a:latin typeface="Arial Narrow" panose="020B0606020202030204" pitchFamily="34" charset="0"/>
                <a:cs typeface="Aharoni" pitchFamily="2" charset="-79"/>
              </a:rPr>
              <a:t>permissions cleared </a:t>
            </a:r>
            <a:r>
              <a:rPr lang="en-US" altLang="en-US" sz="1800" kern="0" dirty="0">
                <a:latin typeface="Arial Narrow" panose="020B0606020202030204" pitchFamily="34" charset="0"/>
                <a:cs typeface="Aharoni" pitchFamily="2" charset="-79"/>
              </a:rPr>
              <a:t>for faculty and student use</a:t>
            </a:r>
          </a:p>
          <a:p>
            <a:pPr marL="257175" indent="-257175" algn="l" eaLnBrk="1" hangingPunct="1">
              <a:buFont typeface="Arial" panose="020B0604020202020204" pitchFamily="34" charset="0"/>
              <a:buChar char="•"/>
            </a:pPr>
            <a:r>
              <a:rPr lang="en-US" altLang="en-US" sz="1800" u="sng" kern="0" dirty="0">
                <a:latin typeface="Arial Narrow" panose="020B0606020202030204" pitchFamily="34" charset="0"/>
                <a:cs typeface="Aharoni" pitchFamily="2" charset="-79"/>
              </a:rPr>
              <a:t>Remotely accessible </a:t>
            </a:r>
            <a:r>
              <a:rPr lang="en-US" altLang="en-US" sz="1800" kern="0" dirty="0">
                <a:latin typeface="Arial Narrow" panose="020B0606020202030204" pitchFamily="34" charset="0"/>
                <a:cs typeface="Aharoni" pitchFamily="2" charset="-79"/>
              </a:rPr>
              <a:t>for learning outside of class time</a:t>
            </a:r>
          </a:p>
        </p:txBody>
      </p:sp>
      <p:sp>
        <p:nvSpPr>
          <p:cNvPr id="8" name="TextBox 2"/>
          <p:cNvSpPr txBox="1">
            <a:spLocks noChangeArrowheads="1"/>
          </p:cNvSpPr>
          <p:nvPr/>
        </p:nvSpPr>
        <p:spPr bwMode="auto">
          <a:xfrm>
            <a:off x="4602957" y="1799035"/>
            <a:ext cx="32646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Narrow" pitchFamily="34" charset="-128"/>
              </a:defRPr>
            </a:lvl1pPr>
            <a:lvl2pPr marL="742950" indent="-285750" eaLnBrk="0" hangingPunct="0">
              <a:spcBef>
                <a:spcPct val="20000"/>
              </a:spcBef>
              <a:buChar char="–"/>
              <a:defRPr sz="2000">
                <a:solidFill>
                  <a:schemeClr val="tx1"/>
                </a:solidFill>
                <a:latin typeface="Arial Narrow" pitchFamily="34" charset="-128"/>
              </a:defRPr>
            </a:lvl2pPr>
            <a:lvl3pPr marL="1143000" indent="-228600" eaLnBrk="0" hangingPunct="0">
              <a:spcBef>
                <a:spcPct val="20000"/>
              </a:spcBef>
              <a:buChar char="•"/>
              <a:defRPr>
                <a:solidFill>
                  <a:schemeClr val="tx1"/>
                </a:solidFill>
                <a:latin typeface="Arial Narrow" pitchFamily="34" charset="-128"/>
              </a:defRPr>
            </a:lvl3pPr>
            <a:lvl4pPr marL="1600200" indent="-228600" eaLnBrk="0" hangingPunct="0">
              <a:spcBef>
                <a:spcPct val="20000"/>
              </a:spcBef>
              <a:buChar char="–"/>
              <a:defRPr sz="1600">
                <a:solidFill>
                  <a:schemeClr val="tx1"/>
                </a:solidFill>
                <a:latin typeface="Arial Narrow" pitchFamily="34" charset="-128"/>
              </a:defRPr>
            </a:lvl4pPr>
            <a:lvl5pPr marL="2057400" indent="-228600" eaLnBrk="0" hangingPunct="0">
              <a:spcBef>
                <a:spcPct val="20000"/>
              </a:spcBef>
              <a:buChar char="»"/>
              <a:defRPr sz="1400">
                <a:solidFill>
                  <a:schemeClr val="tx1"/>
                </a:solidFill>
                <a:latin typeface="Arial Narrow" pitchFamily="34" charset="-128"/>
              </a:defRPr>
            </a:lvl5pPr>
            <a:lvl6pPr marL="2514600" indent="-228600" eaLnBrk="0" fontAlgn="base" hangingPunct="0">
              <a:spcBef>
                <a:spcPct val="20000"/>
              </a:spcBef>
              <a:spcAft>
                <a:spcPct val="0"/>
              </a:spcAft>
              <a:buChar char="»"/>
              <a:defRPr sz="1400">
                <a:solidFill>
                  <a:schemeClr val="tx1"/>
                </a:solidFill>
                <a:latin typeface="Arial Narrow" pitchFamily="34" charset="-128"/>
              </a:defRPr>
            </a:lvl6pPr>
            <a:lvl7pPr marL="2971800" indent="-228600" eaLnBrk="0" fontAlgn="base" hangingPunct="0">
              <a:spcBef>
                <a:spcPct val="20000"/>
              </a:spcBef>
              <a:spcAft>
                <a:spcPct val="0"/>
              </a:spcAft>
              <a:buChar char="»"/>
              <a:defRPr sz="1400">
                <a:solidFill>
                  <a:schemeClr val="tx1"/>
                </a:solidFill>
                <a:latin typeface="Arial Narrow" pitchFamily="34" charset="-128"/>
              </a:defRPr>
            </a:lvl7pPr>
            <a:lvl8pPr marL="3429000" indent="-228600" eaLnBrk="0" fontAlgn="base" hangingPunct="0">
              <a:spcBef>
                <a:spcPct val="20000"/>
              </a:spcBef>
              <a:spcAft>
                <a:spcPct val="0"/>
              </a:spcAft>
              <a:buChar char="»"/>
              <a:defRPr sz="1400">
                <a:solidFill>
                  <a:schemeClr val="tx1"/>
                </a:solidFill>
                <a:latin typeface="Arial Narrow" pitchFamily="34" charset="-128"/>
              </a:defRPr>
            </a:lvl8pPr>
            <a:lvl9pPr marL="3886200" indent="-228600" eaLnBrk="0" fontAlgn="base" hangingPunct="0">
              <a:spcBef>
                <a:spcPct val="20000"/>
              </a:spcBef>
              <a:spcAft>
                <a:spcPct val="0"/>
              </a:spcAft>
              <a:buChar char="»"/>
              <a:defRPr sz="1400">
                <a:solidFill>
                  <a:schemeClr val="tx1"/>
                </a:solidFill>
                <a:latin typeface="Arial Narrow" pitchFamily="34" charset="-128"/>
              </a:defRPr>
            </a:lvl9pPr>
          </a:lstStyle>
          <a:p>
            <a:pPr eaLnBrk="1" hangingPunct="1">
              <a:spcBef>
                <a:spcPct val="0"/>
              </a:spcBef>
              <a:buFontTx/>
              <a:buNone/>
            </a:pPr>
            <a:endParaRPr lang="en-US" altLang="en-US" sz="1500"/>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0960" y="2000251"/>
            <a:ext cx="1533525"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1785" y="4928592"/>
            <a:ext cx="1483519" cy="97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3421" y="4824009"/>
            <a:ext cx="1329929"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070711" y="2967037"/>
            <a:ext cx="1069182" cy="300082"/>
          </a:xfrm>
          <a:prstGeom prst="rect">
            <a:avLst/>
          </a:prstGeom>
          <a:solidFill>
            <a:schemeClr val="bg1"/>
          </a:solidFill>
        </p:spPr>
        <p:txBody>
          <a:bodyPr wrap="square" rtlCol="0">
            <a:spAutoFit/>
          </a:bodyPr>
          <a:lstStyle/>
          <a:p>
            <a:endParaRPr lang="en-US" sz="1350" dirty="0"/>
          </a:p>
        </p:txBody>
      </p:sp>
      <p:pic>
        <p:nvPicPr>
          <p:cNvPr id="13" name="Picture 2" descr="Business Education in Vide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538" y="1040584"/>
            <a:ext cx="779513" cy="101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9043" y="2475006"/>
            <a:ext cx="1293302" cy="190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8755" y="2475006"/>
            <a:ext cx="1529334" cy="166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p:cNvSpPr txBox="1">
            <a:spLocks noChangeArrowheads="1"/>
          </p:cNvSpPr>
          <p:nvPr/>
        </p:nvSpPr>
        <p:spPr bwMode="auto">
          <a:xfrm>
            <a:off x="1221676" y="4100870"/>
            <a:ext cx="17764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Narrow" pitchFamily="34" charset="-128"/>
              </a:defRPr>
            </a:lvl1pPr>
            <a:lvl2pPr marL="742950" indent="-285750" eaLnBrk="0" hangingPunct="0">
              <a:spcBef>
                <a:spcPct val="20000"/>
              </a:spcBef>
              <a:buChar char="–"/>
              <a:defRPr sz="2000">
                <a:solidFill>
                  <a:schemeClr val="tx1"/>
                </a:solidFill>
                <a:latin typeface="Arial Narrow" pitchFamily="34" charset="-128"/>
              </a:defRPr>
            </a:lvl2pPr>
            <a:lvl3pPr marL="1143000" indent="-228600" eaLnBrk="0" hangingPunct="0">
              <a:spcBef>
                <a:spcPct val="20000"/>
              </a:spcBef>
              <a:buChar char="•"/>
              <a:defRPr>
                <a:solidFill>
                  <a:schemeClr val="tx1"/>
                </a:solidFill>
                <a:latin typeface="Arial Narrow" pitchFamily="34" charset="-128"/>
              </a:defRPr>
            </a:lvl3pPr>
            <a:lvl4pPr marL="1600200" indent="-228600" eaLnBrk="0" hangingPunct="0">
              <a:spcBef>
                <a:spcPct val="20000"/>
              </a:spcBef>
              <a:buChar char="–"/>
              <a:defRPr sz="1600">
                <a:solidFill>
                  <a:schemeClr val="tx1"/>
                </a:solidFill>
                <a:latin typeface="Arial Narrow" pitchFamily="34" charset="-128"/>
              </a:defRPr>
            </a:lvl4pPr>
            <a:lvl5pPr marL="2057400" indent="-228600" eaLnBrk="0" hangingPunct="0">
              <a:spcBef>
                <a:spcPct val="20000"/>
              </a:spcBef>
              <a:buChar char="»"/>
              <a:defRPr sz="1400">
                <a:solidFill>
                  <a:schemeClr val="tx1"/>
                </a:solidFill>
                <a:latin typeface="Arial Narrow" pitchFamily="34" charset="-128"/>
              </a:defRPr>
            </a:lvl5pPr>
            <a:lvl6pPr marL="2514600" indent="-228600" eaLnBrk="0" fontAlgn="base" hangingPunct="0">
              <a:spcBef>
                <a:spcPct val="20000"/>
              </a:spcBef>
              <a:spcAft>
                <a:spcPct val="0"/>
              </a:spcAft>
              <a:buChar char="»"/>
              <a:defRPr sz="1400">
                <a:solidFill>
                  <a:schemeClr val="tx1"/>
                </a:solidFill>
                <a:latin typeface="Arial Narrow" pitchFamily="34" charset="-128"/>
              </a:defRPr>
            </a:lvl6pPr>
            <a:lvl7pPr marL="2971800" indent="-228600" eaLnBrk="0" fontAlgn="base" hangingPunct="0">
              <a:spcBef>
                <a:spcPct val="20000"/>
              </a:spcBef>
              <a:spcAft>
                <a:spcPct val="0"/>
              </a:spcAft>
              <a:buChar char="»"/>
              <a:defRPr sz="1400">
                <a:solidFill>
                  <a:schemeClr val="tx1"/>
                </a:solidFill>
                <a:latin typeface="Arial Narrow" pitchFamily="34" charset="-128"/>
              </a:defRPr>
            </a:lvl7pPr>
            <a:lvl8pPr marL="3429000" indent="-228600" eaLnBrk="0" fontAlgn="base" hangingPunct="0">
              <a:spcBef>
                <a:spcPct val="20000"/>
              </a:spcBef>
              <a:spcAft>
                <a:spcPct val="0"/>
              </a:spcAft>
              <a:buChar char="»"/>
              <a:defRPr sz="1400">
                <a:solidFill>
                  <a:schemeClr val="tx1"/>
                </a:solidFill>
                <a:latin typeface="Arial Narrow" pitchFamily="34" charset="-128"/>
              </a:defRPr>
            </a:lvl8pPr>
            <a:lvl9pPr marL="3886200" indent="-228600" eaLnBrk="0" fontAlgn="base" hangingPunct="0">
              <a:spcBef>
                <a:spcPct val="20000"/>
              </a:spcBef>
              <a:spcAft>
                <a:spcPct val="0"/>
              </a:spcAft>
              <a:buChar char="»"/>
              <a:defRPr sz="1400">
                <a:solidFill>
                  <a:schemeClr val="tx1"/>
                </a:solidFill>
                <a:latin typeface="Arial Narrow" pitchFamily="34" charset="-128"/>
              </a:defRPr>
            </a:lvl9pPr>
          </a:lstStyle>
          <a:p>
            <a:pPr algn="ctr" eaLnBrk="1" hangingPunct="1">
              <a:spcBef>
                <a:spcPct val="0"/>
              </a:spcBef>
              <a:buFontTx/>
              <a:buNone/>
            </a:pPr>
            <a:r>
              <a:rPr lang="en-US" altLang="en-US" sz="1050" b="1" dirty="0"/>
              <a:t>Steve Jobs: His Story</a:t>
            </a:r>
          </a:p>
          <a:p>
            <a:pPr algn="ctr" eaLnBrk="1" hangingPunct="1">
              <a:spcBef>
                <a:spcPct val="0"/>
              </a:spcBef>
              <a:buFontTx/>
              <a:buNone/>
            </a:pPr>
            <a:r>
              <a:rPr lang="en-US" altLang="en-US" sz="1050" dirty="0"/>
              <a:t>(2013) Future Sight Entertainment</a:t>
            </a:r>
          </a:p>
        </p:txBody>
      </p:sp>
      <p:sp>
        <p:nvSpPr>
          <p:cNvPr id="6149" name="TextBox 5"/>
          <p:cNvSpPr txBox="1">
            <a:spLocks noChangeArrowheads="1"/>
          </p:cNvSpPr>
          <p:nvPr/>
        </p:nvSpPr>
        <p:spPr bwMode="auto">
          <a:xfrm>
            <a:off x="5696189" y="4021294"/>
            <a:ext cx="2051032" cy="415498"/>
          </a:xfrm>
          <a:prstGeom prst="rect">
            <a:avLst/>
          </a:prstGeom>
          <a:solidFill>
            <a:schemeClr val="bg1"/>
          </a:solidFill>
          <a:ln>
            <a:noFill/>
          </a:ln>
        </p:spPr>
        <p:txBody>
          <a:bodyPr wrap="square">
            <a:spAutoFit/>
          </a:bodyPr>
          <a:lstStyle>
            <a:lvl1pPr eaLnBrk="0" hangingPunct="0">
              <a:spcBef>
                <a:spcPct val="20000"/>
              </a:spcBef>
              <a:buChar char="•"/>
              <a:defRPr sz="2400">
                <a:solidFill>
                  <a:schemeClr val="tx1"/>
                </a:solidFill>
                <a:latin typeface="Arial Narrow" pitchFamily="34" charset="-128"/>
              </a:defRPr>
            </a:lvl1pPr>
            <a:lvl2pPr marL="742950" indent="-285750" eaLnBrk="0" hangingPunct="0">
              <a:spcBef>
                <a:spcPct val="20000"/>
              </a:spcBef>
              <a:buChar char="–"/>
              <a:defRPr sz="2000">
                <a:solidFill>
                  <a:schemeClr val="tx1"/>
                </a:solidFill>
                <a:latin typeface="Arial Narrow" pitchFamily="34" charset="-128"/>
              </a:defRPr>
            </a:lvl2pPr>
            <a:lvl3pPr marL="1143000" indent="-228600" eaLnBrk="0" hangingPunct="0">
              <a:spcBef>
                <a:spcPct val="20000"/>
              </a:spcBef>
              <a:buChar char="•"/>
              <a:defRPr>
                <a:solidFill>
                  <a:schemeClr val="tx1"/>
                </a:solidFill>
                <a:latin typeface="Arial Narrow" pitchFamily="34" charset="-128"/>
              </a:defRPr>
            </a:lvl3pPr>
            <a:lvl4pPr marL="1600200" indent="-228600" eaLnBrk="0" hangingPunct="0">
              <a:spcBef>
                <a:spcPct val="20000"/>
              </a:spcBef>
              <a:buChar char="–"/>
              <a:defRPr sz="1600">
                <a:solidFill>
                  <a:schemeClr val="tx1"/>
                </a:solidFill>
                <a:latin typeface="Arial Narrow" pitchFamily="34" charset="-128"/>
              </a:defRPr>
            </a:lvl4pPr>
            <a:lvl5pPr marL="2057400" indent="-228600" eaLnBrk="0" hangingPunct="0">
              <a:spcBef>
                <a:spcPct val="20000"/>
              </a:spcBef>
              <a:buChar char="»"/>
              <a:defRPr sz="1400">
                <a:solidFill>
                  <a:schemeClr val="tx1"/>
                </a:solidFill>
                <a:latin typeface="Arial Narrow" pitchFamily="34" charset="-128"/>
              </a:defRPr>
            </a:lvl5pPr>
            <a:lvl6pPr marL="2514600" indent="-228600" eaLnBrk="0" fontAlgn="base" hangingPunct="0">
              <a:spcBef>
                <a:spcPct val="20000"/>
              </a:spcBef>
              <a:spcAft>
                <a:spcPct val="0"/>
              </a:spcAft>
              <a:buChar char="»"/>
              <a:defRPr sz="1400">
                <a:solidFill>
                  <a:schemeClr val="tx1"/>
                </a:solidFill>
                <a:latin typeface="Arial Narrow" pitchFamily="34" charset="-128"/>
              </a:defRPr>
            </a:lvl6pPr>
            <a:lvl7pPr marL="2971800" indent="-228600" eaLnBrk="0" fontAlgn="base" hangingPunct="0">
              <a:spcBef>
                <a:spcPct val="20000"/>
              </a:spcBef>
              <a:spcAft>
                <a:spcPct val="0"/>
              </a:spcAft>
              <a:buChar char="»"/>
              <a:defRPr sz="1400">
                <a:solidFill>
                  <a:schemeClr val="tx1"/>
                </a:solidFill>
                <a:latin typeface="Arial Narrow" pitchFamily="34" charset="-128"/>
              </a:defRPr>
            </a:lvl7pPr>
            <a:lvl8pPr marL="3429000" indent="-228600" eaLnBrk="0" fontAlgn="base" hangingPunct="0">
              <a:spcBef>
                <a:spcPct val="20000"/>
              </a:spcBef>
              <a:spcAft>
                <a:spcPct val="0"/>
              </a:spcAft>
              <a:buChar char="»"/>
              <a:defRPr sz="1400">
                <a:solidFill>
                  <a:schemeClr val="tx1"/>
                </a:solidFill>
                <a:latin typeface="Arial Narrow" pitchFamily="34" charset="-128"/>
              </a:defRPr>
            </a:lvl8pPr>
            <a:lvl9pPr marL="3886200" indent="-228600" eaLnBrk="0" fontAlgn="base" hangingPunct="0">
              <a:spcBef>
                <a:spcPct val="20000"/>
              </a:spcBef>
              <a:spcAft>
                <a:spcPct val="0"/>
              </a:spcAft>
              <a:buChar char="»"/>
              <a:defRPr sz="1400">
                <a:solidFill>
                  <a:schemeClr val="tx1"/>
                </a:solidFill>
                <a:latin typeface="Arial Narrow" pitchFamily="34" charset="-128"/>
              </a:defRPr>
            </a:lvl9pPr>
          </a:lstStyle>
          <a:p>
            <a:pPr algn="ctr" eaLnBrk="1" hangingPunct="1">
              <a:spcBef>
                <a:spcPct val="0"/>
              </a:spcBef>
              <a:buFontTx/>
              <a:buNone/>
            </a:pPr>
            <a:r>
              <a:rPr lang="en-US" altLang="en-US" sz="1050" b="1" dirty="0"/>
              <a:t>Hank : 5 Years From The Brink  </a:t>
            </a:r>
            <a:r>
              <a:rPr lang="en-US" altLang="en-US" sz="1050" dirty="0"/>
              <a:t>(2013) Bloomberg TV</a:t>
            </a:r>
          </a:p>
        </p:txBody>
      </p:sp>
      <p:pic>
        <p:nvPicPr>
          <p:cNvPr id="61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58515" y="2086387"/>
            <a:ext cx="2125980" cy="89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0827" y="3806021"/>
            <a:ext cx="1141355" cy="131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Box 5"/>
          <p:cNvSpPr txBox="1">
            <a:spLocks noChangeArrowheads="1"/>
          </p:cNvSpPr>
          <p:nvPr/>
        </p:nvSpPr>
        <p:spPr bwMode="auto">
          <a:xfrm>
            <a:off x="3638074" y="3071861"/>
            <a:ext cx="18180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Narrow" pitchFamily="34" charset="-128"/>
              </a:defRPr>
            </a:lvl1pPr>
            <a:lvl2pPr marL="742950" indent="-285750" eaLnBrk="0" hangingPunct="0">
              <a:spcBef>
                <a:spcPct val="20000"/>
              </a:spcBef>
              <a:buChar char="–"/>
              <a:defRPr sz="2000">
                <a:solidFill>
                  <a:schemeClr val="tx1"/>
                </a:solidFill>
                <a:latin typeface="Arial Narrow" pitchFamily="34" charset="-128"/>
              </a:defRPr>
            </a:lvl2pPr>
            <a:lvl3pPr marL="1143000" indent="-228600" eaLnBrk="0" hangingPunct="0">
              <a:spcBef>
                <a:spcPct val="20000"/>
              </a:spcBef>
              <a:buChar char="•"/>
              <a:defRPr>
                <a:solidFill>
                  <a:schemeClr val="tx1"/>
                </a:solidFill>
                <a:latin typeface="Arial Narrow" pitchFamily="34" charset="-128"/>
              </a:defRPr>
            </a:lvl3pPr>
            <a:lvl4pPr marL="1600200" indent="-228600" eaLnBrk="0" hangingPunct="0">
              <a:spcBef>
                <a:spcPct val="20000"/>
              </a:spcBef>
              <a:buChar char="–"/>
              <a:defRPr sz="1600">
                <a:solidFill>
                  <a:schemeClr val="tx1"/>
                </a:solidFill>
                <a:latin typeface="Arial Narrow" pitchFamily="34" charset="-128"/>
              </a:defRPr>
            </a:lvl4pPr>
            <a:lvl5pPr marL="2057400" indent="-228600" eaLnBrk="0" hangingPunct="0">
              <a:spcBef>
                <a:spcPct val="20000"/>
              </a:spcBef>
              <a:buChar char="»"/>
              <a:defRPr sz="1400">
                <a:solidFill>
                  <a:schemeClr val="tx1"/>
                </a:solidFill>
                <a:latin typeface="Arial Narrow" pitchFamily="34" charset="-128"/>
              </a:defRPr>
            </a:lvl5pPr>
            <a:lvl6pPr marL="2514600" indent="-228600" eaLnBrk="0" fontAlgn="base" hangingPunct="0">
              <a:spcBef>
                <a:spcPct val="20000"/>
              </a:spcBef>
              <a:spcAft>
                <a:spcPct val="0"/>
              </a:spcAft>
              <a:buChar char="»"/>
              <a:defRPr sz="1400">
                <a:solidFill>
                  <a:schemeClr val="tx1"/>
                </a:solidFill>
                <a:latin typeface="Arial Narrow" pitchFamily="34" charset="-128"/>
              </a:defRPr>
            </a:lvl6pPr>
            <a:lvl7pPr marL="2971800" indent="-228600" eaLnBrk="0" fontAlgn="base" hangingPunct="0">
              <a:spcBef>
                <a:spcPct val="20000"/>
              </a:spcBef>
              <a:spcAft>
                <a:spcPct val="0"/>
              </a:spcAft>
              <a:buChar char="»"/>
              <a:defRPr sz="1400">
                <a:solidFill>
                  <a:schemeClr val="tx1"/>
                </a:solidFill>
                <a:latin typeface="Arial Narrow" pitchFamily="34" charset="-128"/>
              </a:defRPr>
            </a:lvl7pPr>
            <a:lvl8pPr marL="3429000" indent="-228600" eaLnBrk="0" fontAlgn="base" hangingPunct="0">
              <a:spcBef>
                <a:spcPct val="20000"/>
              </a:spcBef>
              <a:spcAft>
                <a:spcPct val="0"/>
              </a:spcAft>
              <a:buChar char="»"/>
              <a:defRPr sz="1400">
                <a:solidFill>
                  <a:schemeClr val="tx1"/>
                </a:solidFill>
                <a:latin typeface="Arial Narrow" pitchFamily="34" charset="-128"/>
              </a:defRPr>
            </a:lvl8pPr>
            <a:lvl9pPr marL="3886200" indent="-228600" eaLnBrk="0" fontAlgn="base" hangingPunct="0">
              <a:spcBef>
                <a:spcPct val="20000"/>
              </a:spcBef>
              <a:spcAft>
                <a:spcPct val="0"/>
              </a:spcAft>
              <a:buChar char="»"/>
              <a:defRPr sz="1400">
                <a:solidFill>
                  <a:schemeClr val="tx1"/>
                </a:solidFill>
                <a:latin typeface="Arial Narrow" pitchFamily="34" charset="-128"/>
              </a:defRPr>
            </a:lvl9pPr>
          </a:lstStyle>
          <a:p>
            <a:pPr eaLnBrk="1" hangingPunct="1">
              <a:spcBef>
                <a:spcPct val="0"/>
              </a:spcBef>
              <a:buFontTx/>
              <a:buNone/>
            </a:pPr>
            <a:r>
              <a:rPr lang="en-US" altLang="en-US" sz="1050" b="1" dirty="0"/>
              <a:t>Corporate training video s</a:t>
            </a:r>
            <a:br>
              <a:rPr lang="en-US" altLang="en-US" sz="1050" b="1" dirty="0"/>
            </a:br>
            <a:r>
              <a:rPr lang="en-US" altLang="en-US" sz="1050" dirty="0"/>
              <a:t>from Seven Dimensions</a:t>
            </a:r>
          </a:p>
        </p:txBody>
      </p:sp>
      <p:sp>
        <p:nvSpPr>
          <p:cNvPr id="6154" name="TextBox 5"/>
          <p:cNvSpPr txBox="1">
            <a:spLocks noChangeArrowheads="1"/>
          </p:cNvSpPr>
          <p:nvPr/>
        </p:nvSpPr>
        <p:spPr bwMode="auto">
          <a:xfrm>
            <a:off x="3146642" y="5156441"/>
            <a:ext cx="243785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Narrow" pitchFamily="34" charset="-128"/>
              </a:defRPr>
            </a:lvl1pPr>
            <a:lvl2pPr marL="742950" indent="-285750" eaLnBrk="0" hangingPunct="0">
              <a:spcBef>
                <a:spcPct val="20000"/>
              </a:spcBef>
              <a:buChar char="–"/>
              <a:defRPr sz="2000">
                <a:solidFill>
                  <a:schemeClr val="tx1"/>
                </a:solidFill>
                <a:latin typeface="Arial Narrow" pitchFamily="34" charset="-128"/>
              </a:defRPr>
            </a:lvl2pPr>
            <a:lvl3pPr marL="1143000" indent="-228600" eaLnBrk="0" hangingPunct="0">
              <a:spcBef>
                <a:spcPct val="20000"/>
              </a:spcBef>
              <a:buChar char="•"/>
              <a:defRPr>
                <a:solidFill>
                  <a:schemeClr val="tx1"/>
                </a:solidFill>
                <a:latin typeface="Arial Narrow" pitchFamily="34" charset="-128"/>
              </a:defRPr>
            </a:lvl3pPr>
            <a:lvl4pPr marL="1600200" indent="-228600" eaLnBrk="0" hangingPunct="0">
              <a:spcBef>
                <a:spcPct val="20000"/>
              </a:spcBef>
              <a:buChar char="–"/>
              <a:defRPr sz="1600">
                <a:solidFill>
                  <a:schemeClr val="tx1"/>
                </a:solidFill>
                <a:latin typeface="Arial Narrow" pitchFamily="34" charset="-128"/>
              </a:defRPr>
            </a:lvl4pPr>
            <a:lvl5pPr marL="2057400" indent="-228600" eaLnBrk="0" hangingPunct="0">
              <a:spcBef>
                <a:spcPct val="20000"/>
              </a:spcBef>
              <a:buChar char="»"/>
              <a:defRPr sz="1400">
                <a:solidFill>
                  <a:schemeClr val="tx1"/>
                </a:solidFill>
                <a:latin typeface="Arial Narrow" pitchFamily="34" charset="-128"/>
              </a:defRPr>
            </a:lvl5pPr>
            <a:lvl6pPr marL="2514600" indent="-228600" eaLnBrk="0" fontAlgn="base" hangingPunct="0">
              <a:spcBef>
                <a:spcPct val="20000"/>
              </a:spcBef>
              <a:spcAft>
                <a:spcPct val="0"/>
              </a:spcAft>
              <a:buChar char="»"/>
              <a:defRPr sz="1400">
                <a:solidFill>
                  <a:schemeClr val="tx1"/>
                </a:solidFill>
                <a:latin typeface="Arial Narrow" pitchFamily="34" charset="-128"/>
              </a:defRPr>
            </a:lvl6pPr>
            <a:lvl7pPr marL="2971800" indent="-228600" eaLnBrk="0" fontAlgn="base" hangingPunct="0">
              <a:spcBef>
                <a:spcPct val="20000"/>
              </a:spcBef>
              <a:spcAft>
                <a:spcPct val="0"/>
              </a:spcAft>
              <a:buChar char="»"/>
              <a:defRPr sz="1400">
                <a:solidFill>
                  <a:schemeClr val="tx1"/>
                </a:solidFill>
                <a:latin typeface="Arial Narrow" pitchFamily="34" charset="-128"/>
              </a:defRPr>
            </a:lvl7pPr>
            <a:lvl8pPr marL="3429000" indent="-228600" eaLnBrk="0" fontAlgn="base" hangingPunct="0">
              <a:spcBef>
                <a:spcPct val="20000"/>
              </a:spcBef>
              <a:spcAft>
                <a:spcPct val="0"/>
              </a:spcAft>
              <a:buChar char="»"/>
              <a:defRPr sz="1400">
                <a:solidFill>
                  <a:schemeClr val="tx1"/>
                </a:solidFill>
                <a:latin typeface="Arial Narrow" pitchFamily="34" charset="-128"/>
              </a:defRPr>
            </a:lvl8pPr>
            <a:lvl9pPr marL="3886200" indent="-228600" eaLnBrk="0" fontAlgn="base" hangingPunct="0">
              <a:spcBef>
                <a:spcPct val="20000"/>
              </a:spcBef>
              <a:spcAft>
                <a:spcPct val="0"/>
              </a:spcAft>
              <a:buChar char="»"/>
              <a:defRPr sz="1400">
                <a:solidFill>
                  <a:schemeClr val="tx1"/>
                </a:solidFill>
                <a:latin typeface="Arial Narrow" pitchFamily="34" charset="-128"/>
              </a:defRPr>
            </a:lvl9pPr>
          </a:lstStyle>
          <a:p>
            <a:pPr algn="ctr" eaLnBrk="1" hangingPunct="1">
              <a:spcBef>
                <a:spcPct val="0"/>
              </a:spcBef>
              <a:buFontTx/>
              <a:buNone/>
            </a:pPr>
            <a:r>
              <a:rPr lang="en-US" altLang="en-US" sz="1050" b="1" dirty="0"/>
              <a:t>Brief, topical instructional segments </a:t>
            </a:r>
            <a:br>
              <a:rPr lang="en-US" altLang="en-US" sz="1050" b="1" dirty="0"/>
            </a:br>
            <a:r>
              <a:rPr lang="en-US" altLang="en-US" sz="1050" dirty="0"/>
              <a:t>from Learning Seed</a:t>
            </a:r>
          </a:p>
        </p:txBody>
      </p:sp>
      <p:sp>
        <p:nvSpPr>
          <p:cNvPr id="11" name="Title 1"/>
          <p:cNvSpPr txBox="1">
            <a:spLocks/>
          </p:cNvSpPr>
          <p:nvPr/>
        </p:nvSpPr>
        <p:spPr bwMode="auto">
          <a:xfrm>
            <a:off x="2244777" y="693229"/>
            <a:ext cx="6394726"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dirty="0">
                <a:latin typeface="Arial Narrow" panose="020B0606020202030204" pitchFamily="34" charset="0"/>
              </a:rPr>
              <a:t>Business Education in Video</a:t>
            </a:r>
            <a:r>
              <a:rPr lang="en-US" sz="2625" b="1" kern="0" dirty="0">
                <a:latin typeface="Arial Narrow" panose="020B0606020202030204" pitchFamily="34" charset="0"/>
              </a:rPr>
              <a:t>:</a:t>
            </a:r>
            <a:br>
              <a:rPr lang="en-US" sz="2625" b="1" kern="0" dirty="0">
                <a:latin typeface="Arial Narrow" panose="020B0606020202030204" pitchFamily="34" charset="0"/>
              </a:rPr>
            </a:br>
            <a:r>
              <a:rPr lang="ru-RU" sz="2100" kern="0" dirty="0">
                <a:solidFill>
                  <a:srgbClr val="810000"/>
                </a:solidFill>
                <a:latin typeface="Arial Narrow" panose="020B0606020202030204" pitchFamily="34" charset="0"/>
              </a:rPr>
              <a:t>Релевантные видео, выбранные  с учетом учебных планов</a:t>
            </a:r>
            <a:endParaRPr lang="en-US" sz="2100" kern="0" dirty="0">
              <a:solidFill>
                <a:srgbClr val="810000"/>
              </a:solidFill>
              <a:latin typeface="Arial Narrow" panose="020B0606020202030204" pitchFamily="34" charset="0"/>
            </a:endParaRPr>
          </a:p>
        </p:txBody>
      </p:sp>
      <p:pic>
        <p:nvPicPr>
          <p:cNvPr id="13" name="Picture 2" descr="Business Education in Vide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781" y="411230"/>
            <a:ext cx="779513" cy="101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10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2286000"/>
            <a:ext cx="3829050" cy="3417570"/>
          </a:xfrm>
        </p:spPr>
        <p:txBody>
          <a:bodyPr/>
          <a:lstStyle/>
          <a:p>
            <a:r>
              <a:rPr lang="en-US" b="1" u="sng" dirty="0"/>
              <a:t>Unrestricted access </a:t>
            </a:r>
            <a:r>
              <a:rPr lang="en-US" dirty="0"/>
              <a:t>to 500 business textbooks and trade books, most published in the last few years</a:t>
            </a:r>
          </a:p>
          <a:p>
            <a:r>
              <a:rPr lang="en-US" dirty="0"/>
              <a:t>Online for the first time as unrestricted access PDF downloads (no DRM)</a:t>
            </a:r>
          </a:p>
          <a:p>
            <a:r>
              <a:rPr lang="en-US" dirty="0"/>
              <a:t>Annual subscription or one-time purchase of perpetual rights </a:t>
            </a:r>
          </a:p>
        </p:txBody>
      </p:sp>
      <p:sp>
        <p:nvSpPr>
          <p:cNvPr id="4" name="Title 1"/>
          <p:cNvSpPr txBox="1">
            <a:spLocks/>
          </p:cNvSpPr>
          <p:nvPr/>
        </p:nvSpPr>
        <p:spPr bwMode="auto">
          <a:xfrm>
            <a:off x="2728913" y="1021534"/>
            <a:ext cx="5241165"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kern="0" dirty="0">
                <a:latin typeface="Arial Narrow" panose="020B0606020202030204" pitchFamily="34" charset="0"/>
              </a:rPr>
              <a:t>Business E-books Online </a:t>
            </a:r>
            <a:endParaRPr lang="en-US" sz="2625" kern="0" dirty="0">
              <a:solidFill>
                <a:srgbClr val="810000"/>
              </a:solidFill>
              <a:latin typeface="Arial Narrow" panose="020B0606020202030204" pitchFamily="34" charset="0"/>
            </a:endParaRPr>
          </a:p>
        </p:txBody>
      </p:sp>
      <p:pic>
        <p:nvPicPr>
          <p:cNvPr id="59394" name="Picture 2" descr="Business E-book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382" y="2059418"/>
            <a:ext cx="2018090" cy="261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53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3132D-F4E3-4136-A045-CFB015A3F385}"/>
              </a:ext>
            </a:extLst>
          </p:cNvPr>
          <p:cNvSpPr>
            <a:spLocks noGrp="1"/>
          </p:cNvSpPr>
          <p:nvPr>
            <p:ph type="title"/>
          </p:nvPr>
        </p:nvSpPr>
        <p:spPr>
          <a:xfrm>
            <a:off x="533400" y="685800"/>
            <a:ext cx="8497888" cy="2193925"/>
          </a:xfrm>
        </p:spPr>
        <p:txBody>
          <a:bodyPr/>
          <a:lstStyle/>
          <a:p>
            <a:pPr>
              <a:defRPr/>
            </a:pPr>
            <a:r>
              <a:rPr lang="ru-RU" dirty="0"/>
              <a:t>Доступность и раскрытие диссертаций в интернете</a:t>
            </a:r>
            <a:endParaRPr lang="en-IN" dirty="0"/>
          </a:p>
        </p:txBody>
      </p:sp>
      <p:sp>
        <p:nvSpPr>
          <p:cNvPr id="5" name="Text Placeholder 4">
            <a:extLst>
              <a:ext uri="{FF2B5EF4-FFF2-40B4-BE49-F238E27FC236}">
                <a16:creationId xmlns:a16="http://schemas.microsoft.com/office/drawing/2014/main" id="{5CF54ECD-D745-4E87-9D2F-60E78372DBA1}"/>
              </a:ext>
            </a:extLst>
          </p:cNvPr>
          <p:cNvSpPr>
            <a:spLocks noGrp="1"/>
          </p:cNvSpPr>
          <p:nvPr>
            <p:ph type="body" idx="1"/>
          </p:nvPr>
        </p:nvSpPr>
        <p:spPr>
          <a:xfrm>
            <a:off x="722313" y="2897188"/>
            <a:ext cx="7772400" cy="754062"/>
          </a:xfrm>
        </p:spPr>
        <p:txBody>
          <a:bodyPr/>
          <a:lstStyle/>
          <a:p>
            <a:pPr marL="0" lvl="2">
              <a:spcBef>
                <a:spcPts val="600"/>
              </a:spcBef>
              <a:defRPr/>
            </a:pPr>
            <a:r>
              <a:rPr lang="ru-RU" dirty="0"/>
              <a:t>Доступ к диссертациям в цифровую эпоху</a:t>
            </a:r>
            <a:endParaRPr lang="en-IN" dirty="0"/>
          </a:p>
        </p:txBody>
      </p:sp>
    </p:spTree>
    <p:extLst>
      <p:ext uri="{BB962C8B-B14F-4D97-AF65-F5344CB8AC3E}">
        <p14:creationId xmlns:p14="http://schemas.microsoft.com/office/powerpoint/2010/main" val="2626971816"/>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344634"/>
            <a:ext cx="6172200" cy="3107238"/>
          </a:xfrm>
        </p:spPr>
        <p:txBody>
          <a:bodyPr>
            <a:normAutofit fontScale="92500" lnSpcReduction="20000"/>
          </a:bodyPr>
          <a:lstStyle/>
          <a:p>
            <a:r>
              <a:rPr lang="en-US" dirty="0"/>
              <a:t>“Unrestricted access” means liberal usage policies, even the ability to </a:t>
            </a:r>
            <a:r>
              <a:rPr lang="en-US" u="sng" dirty="0"/>
              <a:t>download the PDF of the entire book</a:t>
            </a:r>
            <a:endParaRPr lang="en-US" dirty="0"/>
          </a:p>
          <a:p>
            <a:r>
              <a:rPr lang="en-US" dirty="0"/>
              <a:t>Recognized names in business education—including David </a:t>
            </a:r>
            <a:r>
              <a:rPr lang="en-US" dirty="0" err="1"/>
              <a:t>Cooperrider</a:t>
            </a:r>
            <a:r>
              <a:rPr lang="en-US" dirty="0"/>
              <a:t>, Edgar Schein, Charles </a:t>
            </a:r>
            <a:r>
              <a:rPr lang="en-US" dirty="0" err="1"/>
              <a:t>Manz</a:t>
            </a:r>
            <a:r>
              <a:rPr lang="en-US" dirty="0"/>
              <a:t>, and Kim Cameron</a:t>
            </a:r>
          </a:p>
          <a:p>
            <a:r>
              <a:rPr lang="en-US" dirty="0"/>
              <a:t>Current—the majority of works were published in 2011 or later</a:t>
            </a:r>
          </a:p>
          <a:p>
            <a:r>
              <a:rPr lang="en-US" dirty="0"/>
              <a:t>Partners include Berrett-Koehler, Axzo Press, Tilde University Press, Bridgeport Education, </a:t>
            </a:r>
            <a:r>
              <a:rPr lang="en-US" dirty="0" err="1"/>
              <a:t>Kogan</a:t>
            </a:r>
            <a:r>
              <a:rPr lang="en-US" dirty="0"/>
              <a:t> Page, Career Press, AMACOM, Nicholas </a:t>
            </a:r>
            <a:r>
              <a:rPr lang="en-US" dirty="0" err="1"/>
              <a:t>Brealey</a:t>
            </a:r>
            <a:r>
              <a:rPr lang="en-US" dirty="0"/>
              <a:t>, with more joining us…</a:t>
            </a:r>
          </a:p>
        </p:txBody>
      </p:sp>
      <p:sp>
        <p:nvSpPr>
          <p:cNvPr id="4" name="Title 1"/>
          <p:cNvSpPr txBox="1">
            <a:spLocks/>
          </p:cNvSpPr>
          <p:nvPr/>
        </p:nvSpPr>
        <p:spPr bwMode="auto">
          <a:xfrm>
            <a:off x="2868930" y="1092449"/>
            <a:ext cx="4758248"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kern="0" dirty="0">
                <a:latin typeface="Arial Narrow" panose="020B0606020202030204" pitchFamily="34" charset="0"/>
              </a:rPr>
              <a:t>Business E-books Online</a:t>
            </a:r>
          </a:p>
          <a:p>
            <a:r>
              <a:rPr lang="en-US" sz="2100" kern="0" dirty="0">
                <a:solidFill>
                  <a:srgbClr val="810000"/>
                </a:solidFill>
                <a:latin typeface="Arial Narrow" panose="020B0606020202030204" pitchFamily="34" charset="0"/>
              </a:rPr>
              <a:t>Unrestricted access to top names </a:t>
            </a:r>
          </a:p>
        </p:txBody>
      </p:sp>
      <p:pic>
        <p:nvPicPr>
          <p:cNvPr id="5" name="Picture 2" descr="Business E-book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791" y="987562"/>
            <a:ext cx="714753" cy="92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3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424793"/>
            <a:ext cx="6172200" cy="3027080"/>
          </a:xfrm>
        </p:spPr>
        <p:txBody>
          <a:bodyPr/>
          <a:lstStyle/>
          <a:p>
            <a:r>
              <a:rPr lang="en-US" b="1" dirty="0"/>
              <a:t>High-use content </a:t>
            </a:r>
            <a:endParaRPr lang="en-US" dirty="0"/>
          </a:p>
          <a:p>
            <a:r>
              <a:rPr lang="en-US" dirty="0"/>
              <a:t>Saves students money</a:t>
            </a:r>
          </a:p>
          <a:p>
            <a:r>
              <a:rPr lang="en-US" dirty="0"/>
              <a:t>Saves schools money, when learning content is provided as part of the course fee—as in many executive education courses, MBA programs, seminars, and online programs</a:t>
            </a:r>
          </a:p>
          <a:p>
            <a:r>
              <a:rPr lang="en-US" dirty="0"/>
              <a:t>No DRM and unlimited access</a:t>
            </a:r>
          </a:p>
        </p:txBody>
      </p:sp>
      <p:sp>
        <p:nvSpPr>
          <p:cNvPr id="4" name="Title 1"/>
          <p:cNvSpPr txBox="1">
            <a:spLocks/>
          </p:cNvSpPr>
          <p:nvPr/>
        </p:nvSpPr>
        <p:spPr bwMode="auto">
          <a:xfrm>
            <a:off x="2868930" y="1134529"/>
            <a:ext cx="4758248"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kern="0" dirty="0">
                <a:latin typeface="Arial Narrow" panose="020B0606020202030204" pitchFamily="34" charset="0"/>
              </a:rPr>
              <a:t>Business E-books Online</a:t>
            </a:r>
            <a:endParaRPr lang="en-US" sz="2625" kern="0" dirty="0">
              <a:solidFill>
                <a:srgbClr val="810000"/>
              </a:solidFill>
              <a:latin typeface="Arial Narrow" panose="020B0606020202030204" pitchFamily="34" charset="0"/>
            </a:endParaRPr>
          </a:p>
          <a:p>
            <a:r>
              <a:rPr lang="en-US" sz="2100" kern="0" dirty="0">
                <a:solidFill>
                  <a:srgbClr val="810000"/>
                </a:solidFill>
                <a:latin typeface="Arial Narrow" panose="020B0606020202030204" pitchFamily="34" charset="0"/>
              </a:rPr>
              <a:t>Savings for students and institutions</a:t>
            </a:r>
          </a:p>
        </p:txBody>
      </p:sp>
      <p:pic>
        <p:nvPicPr>
          <p:cNvPr id="6" name="Picture 2" descr="Business E-book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791" y="987562"/>
            <a:ext cx="714753" cy="92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5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2540578"/>
            <a:ext cx="6172200" cy="2911295"/>
          </a:xfrm>
        </p:spPr>
        <p:txBody>
          <a:bodyPr>
            <a:normAutofit fontScale="92500" lnSpcReduction="20000"/>
          </a:bodyPr>
          <a:lstStyle/>
          <a:p>
            <a:pPr marL="0" indent="0">
              <a:buNone/>
            </a:pPr>
            <a:r>
              <a:rPr lang="en-US" dirty="0" err="1"/>
              <a:t>Kogan</a:t>
            </a:r>
            <a:r>
              <a:rPr lang="en-US" dirty="0"/>
              <a:t> Page trade books and textbooks such as:</a:t>
            </a:r>
          </a:p>
          <a:p>
            <a:pPr marL="0" indent="0">
              <a:buNone/>
            </a:pPr>
            <a:endParaRPr lang="en-US" sz="788" dirty="0"/>
          </a:p>
          <a:p>
            <a:pPr lvl="0"/>
            <a:r>
              <a:rPr lang="en-US" dirty="0"/>
              <a:t>Michael Armstrong: </a:t>
            </a:r>
            <a:r>
              <a:rPr lang="en-US" i="1" dirty="0"/>
              <a:t>Armstrong's Handbook of Strategic Human Resource Management</a:t>
            </a:r>
            <a:endParaRPr lang="en-US" dirty="0"/>
          </a:p>
          <a:p>
            <a:pPr lvl="0"/>
            <a:r>
              <a:rPr lang="en-US" dirty="0"/>
              <a:t>Collin Barrow: </a:t>
            </a:r>
            <a:r>
              <a:rPr lang="en-US" i="1" dirty="0"/>
              <a:t>The 30 Day MBA in Marketing</a:t>
            </a:r>
          </a:p>
          <a:p>
            <a:r>
              <a:rPr lang="en-US" dirty="0"/>
              <a:t>Jane Newell: </a:t>
            </a:r>
            <a:r>
              <a:rPr lang="en-US" i="1" dirty="0"/>
              <a:t>The Complete Guide to Recruiting</a:t>
            </a:r>
            <a:r>
              <a:rPr lang="en-US" dirty="0"/>
              <a:t> </a:t>
            </a:r>
          </a:p>
          <a:p>
            <a:pPr lvl="0"/>
            <a:r>
              <a:rPr lang="en-US" dirty="0" err="1"/>
              <a:t>Lita</a:t>
            </a:r>
            <a:r>
              <a:rPr lang="en-US" dirty="0"/>
              <a:t> Epstein</a:t>
            </a:r>
            <a:r>
              <a:rPr lang="en-US" i="1" dirty="0"/>
              <a:t>: Financial Decision Making: An Introduction to Financial Reports</a:t>
            </a:r>
          </a:p>
          <a:p>
            <a:pPr lvl="0"/>
            <a:r>
              <a:rPr lang="en-US" dirty="0"/>
              <a:t>Maryann </a:t>
            </a:r>
            <a:r>
              <a:rPr lang="en-US" dirty="0" err="1"/>
              <a:t>Karinch</a:t>
            </a:r>
            <a:r>
              <a:rPr lang="en-US" dirty="0"/>
              <a:t> and Gregory Hart:</a:t>
            </a:r>
            <a:r>
              <a:rPr lang="en-US" i="1" dirty="0"/>
              <a:t> The Body Language Handbook: How to Read Everyone's Hidden Thoughts and Intentions</a:t>
            </a:r>
          </a:p>
          <a:p>
            <a:endParaRPr lang="en-US" dirty="0"/>
          </a:p>
        </p:txBody>
      </p:sp>
      <p:sp>
        <p:nvSpPr>
          <p:cNvPr id="4" name="Title 1"/>
          <p:cNvSpPr txBox="1">
            <a:spLocks/>
          </p:cNvSpPr>
          <p:nvPr/>
        </p:nvSpPr>
        <p:spPr bwMode="auto">
          <a:xfrm>
            <a:off x="2797492" y="1125134"/>
            <a:ext cx="4758248"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kern="0" dirty="0">
                <a:latin typeface="Arial Narrow" panose="020B0606020202030204" pitchFamily="34" charset="0"/>
              </a:rPr>
              <a:t>Business E-books Online</a:t>
            </a:r>
          </a:p>
          <a:p>
            <a:r>
              <a:rPr lang="en-US" sz="2100" kern="0" dirty="0">
                <a:solidFill>
                  <a:srgbClr val="810000"/>
                </a:solidFill>
                <a:latin typeface="Arial Narrow" panose="020B0606020202030204" pitchFamily="34" charset="0"/>
              </a:rPr>
              <a:t>Sample titles from </a:t>
            </a:r>
            <a:r>
              <a:rPr lang="en-US" sz="2100" kern="0" dirty="0" err="1">
                <a:solidFill>
                  <a:srgbClr val="810000"/>
                </a:solidFill>
                <a:latin typeface="Arial Narrow" panose="020B0606020202030204" pitchFamily="34" charset="0"/>
              </a:rPr>
              <a:t>Kogan</a:t>
            </a:r>
            <a:r>
              <a:rPr lang="en-US" sz="2100" kern="0" dirty="0">
                <a:solidFill>
                  <a:srgbClr val="810000"/>
                </a:solidFill>
                <a:latin typeface="Arial Narrow" panose="020B0606020202030204" pitchFamily="34" charset="0"/>
              </a:rPr>
              <a:t> Page</a:t>
            </a:r>
          </a:p>
        </p:txBody>
      </p:sp>
      <p:pic>
        <p:nvPicPr>
          <p:cNvPr id="6" name="Picture 2" descr="Business E-book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1860" y="987562"/>
            <a:ext cx="714753" cy="92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98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6614" y="2889466"/>
            <a:ext cx="6172200" cy="2893482"/>
          </a:xfrm>
        </p:spPr>
        <p:txBody>
          <a:bodyPr/>
          <a:lstStyle/>
          <a:p>
            <a:pPr marL="0" indent="0">
              <a:buNone/>
            </a:pPr>
            <a:r>
              <a:rPr lang="ru-RU" dirty="0"/>
              <a:t>Примеры от </a:t>
            </a:r>
            <a:r>
              <a:rPr lang="en-US" dirty="0"/>
              <a:t>Bridgeport Education: </a:t>
            </a:r>
          </a:p>
          <a:p>
            <a:pPr marL="0" indent="0">
              <a:buNone/>
            </a:pPr>
            <a:endParaRPr lang="en-US" dirty="0"/>
          </a:p>
          <a:p>
            <a:pPr marL="0" indent="0">
              <a:buNone/>
            </a:pPr>
            <a:r>
              <a:rPr lang="ru-RU" dirty="0"/>
              <a:t>Бизнес курс с наибольшим количеством студентов «Принципы  экономики», разделённый на 2 части: макро и микро</a:t>
            </a:r>
            <a:r>
              <a:rPr lang="en-US" dirty="0"/>
              <a:t>.</a:t>
            </a:r>
          </a:p>
          <a:p>
            <a:pPr marL="0" indent="0">
              <a:buNone/>
            </a:pPr>
            <a:endParaRPr lang="en-US" sz="1200" dirty="0"/>
          </a:p>
          <a:p>
            <a:pPr lvl="0"/>
            <a:r>
              <a:rPr lang="en-US" b="1" dirty="0"/>
              <a:t>Principles of Micro Economics</a:t>
            </a:r>
          </a:p>
          <a:p>
            <a:pPr lvl="0"/>
            <a:r>
              <a:rPr lang="en-US" b="1" dirty="0"/>
              <a:t>Principles of Macro Economics</a:t>
            </a:r>
          </a:p>
          <a:p>
            <a:pPr lvl="0"/>
            <a:endParaRPr lang="en-US" dirty="0"/>
          </a:p>
        </p:txBody>
      </p:sp>
      <p:sp>
        <p:nvSpPr>
          <p:cNvPr id="4" name="Title 1"/>
          <p:cNvSpPr txBox="1">
            <a:spLocks/>
          </p:cNvSpPr>
          <p:nvPr/>
        </p:nvSpPr>
        <p:spPr bwMode="auto">
          <a:xfrm>
            <a:off x="2772858" y="779544"/>
            <a:ext cx="4758248" cy="61110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r>
              <a:rPr lang="en-US" sz="2625" b="1" kern="0" dirty="0">
                <a:latin typeface="Arial Narrow" panose="020B0606020202030204" pitchFamily="34" charset="0"/>
              </a:rPr>
              <a:t>Business E-books Online</a:t>
            </a:r>
          </a:p>
          <a:p>
            <a:r>
              <a:rPr lang="ru-RU" sz="2100" kern="0" dirty="0">
                <a:solidFill>
                  <a:srgbClr val="810000"/>
                </a:solidFill>
                <a:latin typeface="Arial Narrow" panose="020B0606020202030204" pitchFamily="34" charset="0"/>
              </a:rPr>
              <a:t>Самые популярные учебники</a:t>
            </a:r>
            <a:endParaRPr lang="en-US" sz="2100" kern="0" dirty="0">
              <a:solidFill>
                <a:srgbClr val="810000"/>
              </a:solidFill>
              <a:latin typeface="Arial Narrow" panose="020B0606020202030204" pitchFamily="34" charset="0"/>
            </a:endParaRPr>
          </a:p>
        </p:txBody>
      </p:sp>
      <p:pic>
        <p:nvPicPr>
          <p:cNvPr id="5" name="Picture 2" descr="Business E-books On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904" y="222914"/>
            <a:ext cx="1906710" cy="247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0453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48" y="482606"/>
            <a:ext cx="7249037" cy="543284"/>
          </a:xfrm>
        </p:spPr>
        <p:txBody>
          <a:bodyPr>
            <a:normAutofit/>
          </a:bodyPr>
          <a:lstStyle/>
          <a:p>
            <a:r>
              <a:rPr lang="en-US" b="1" dirty="0"/>
              <a:t>Human Resource Management Online</a:t>
            </a:r>
          </a:p>
        </p:txBody>
      </p:sp>
      <p:sp>
        <p:nvSpPr>
          <p:cNvPr id="3" name="Content Placeholder 2"/>
          <p:cNvSpPr>
            <a:spLocks noGrp="1"/>
          </p:cNvSpPr>
          <p:nvPr>
            <p:ph idx="1"/>
          </p:nvPr>
        </p:nvSpPr>
        <p:spPr>
          <a:xfrm>
            <a:off x="3820437" y="2243137"/>
            <a:ext cx="4756003" cy="3590104"/>
          </a:xfrm>
        </p:spPr>
        <p:txBody>
          <a:bodyPr/>
          <a:lstStyle/>
          <a:p>
            <a:r>
              <a:rPr lang="ru-RU" dirty="0"/>
              <a:t>Сочетание высококлассного прикладного контента для академических программ по управлению трудовыми ресурсами </a:t>
            </a:r>
            <a:endParaRPr lang="en-US" dirty="0"/>
          </a:p>
          <a:p>
            <a:r>
              <a:rPr lang="ru-RU" dirty="0"/>
              <a:t>Курируется экспертами по экономике</a:t>
            </a:r>
            <a:endParaRPr lang="en-US" dirty="0"/>
          </a:p>
          <a:p>
            <a:r>
              <a:rPr lang="ru-RU" dirty="0"/>
              <a:t>Ориентация на профильные учебные планы</a:t>
            </a:r>
            <a:endParaRPr lang="en-US" dirty="0"/>
          </a:p>
          <a:p>
            <a:r>
              <a:rPr lang="ru-RU" dirty="0"/>
              <a:t>Более </a:t>
            </a:r>
            <a:r>
              <a:rPr lang="en-US" dirty="0"/>
              <a:t>4</a:t>
            </a:r>
            <a:r>
              <a:rPr lang="ru-RU" dirty="0"/>
              <a:t> тыс. документов и видео</a:t>
            </a:r>
            <a:endParaRPr lang="en-US" dirty="0"/>
          </a:p>
        </p:txBody>
      </p:sp>
      <p:pic>
        <p:nvPicPr>
          <p:cNvPr id="63490" name="Picture 2" descr="http://www.alexanderstreet.com/sites/default/files/products/HRMO_Sub_Cvr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21" y="2243137"/>
            <a:ext cx="2997873" cy="388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41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01766" y="819807"/>
            <a:ext cx="6353503" cy="728679"/>
          </a:xfrm>
        </p:spPr>
        <p:txBody>
          <a:bodyPr>
            <a:normAutofit fontScale="90000"/>
          </a:bodyPr>
          <a:lstStyle/>
          <a:p>
            <a:r>
              <a:rPr lang="en-US" sz="2925" b="1" dirty="0"/>
              <a:t>Human Resource Management Online</a:t>
            </a:r>
            <a:r>
              <a:rPr lang="en-US" sz="2100" b="1" dirty="0"/>
              <a:t/>
            </a:r>
            <a:br>
              <a:rPr lang="en-US" sz="2100" b="1" dirty="0"/>
            </a:br>
            <a:r>
              <a:rPr lang="ru-RU" sz="2325" b="1" dirty="0">
                <a:solidFill>
                  <a:srgbClr val="810000"/>
                </a:solidFill>
              </a:rPr>
              <a:t>Типы контента</a:t>
            </a:r>
            <a:endParaRPr lang="en-US" sz="2325" i="1" dirty="0"/>
          </a:p>
        </p:txBody>
      </p:sp>
      <p:sp>
        <p:nvSpPr>
          <p:cNvPr id="3" name="Content Placeholder 2"/>
          <p:cNvSpPr>
            <a:spLocks noGrp="1"/>
          </p:cNvSpPr>
          <p:nvPr>
            <p:ph idx="1"/>
          </p:nvPr>
        </p:nvSpPr>
        <p:spPr>
          <a:xfrm>
            <a:off x="1485899" y="2353541"/>
            <a:ext cx="6172200" cy="3098331"/>
          </a:xfrm>
        </p:spPr>
        <p:txBody>
          <a:bodyPr>
            <a:normAutofit/>
          </a:bodyPr>
          <a:lstStyle/>
          <a:p>
            <a:r>
              <a:rPr lang="ru-RU" dirty="0"/>
              <a:t>Корпоративные тренинги</a:t>
            </a:r>
            <a:endParaRPr lang="en-US" dirty="0"/>
          </a:p>
          <a:p>
            <a:r>
              <a:rPr lang="ru-RU" dirty="0"/>
              <a:t>Фильмы-инструкции</a:t>
            </a:r>
          </a:p>
          <a:p>
            <a:r>
              <a:rPr lang="ru-RU" dirty="0"/>
              <a:t>Кейсы</a:t>
            </a:r>
            <a:endParaRPr lang="en-US" dirty="0"/>
          </a:p>
          <a:p>
            <a:r>
              <a:rPr lang="ru-RU" dirty="0"/>
              <a:t>Главы из учебников</a:t>
            </a:r>
          </a:p>
          <a:p>
            <a:r>
              <a:rPr lang="ru-RU" dirty="0"/>
              <a:t>Исследовательские отчеты</a:t>
            </a:r>
            <a:endParaRPr lang="en-US" dirty="0"/>
          </a:p>
          <a:p>
            <a:r>
              <a:rPr lang="ru-RU" dirty="0"/>
              <a:t>Образцы бизнес документов</a:t>
            </a:r>
            <a:endParaRPr lang="en-US" dirty="0"/>
          </a:p>
          <a:p>
            <a:r>
              <a:rPr lang="ru-RU" dirty="0"/>
              <a:t>Инструменты для самооценки</a:t>
            </a:r>
          </a:p>
          <a:p>
            <a:endParaRPr lang="en-US" dirty="0"/>
          </a:p>
        </p:txBody>
      </p:sp>
      <p:pic>
        <p:nvPicPr>
          <p:cNvPr id="5" name="Picture 2" descr="http://www.alexanderstreet.com/sites/default/files/products/HRMO_Sub_Cvr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624" y="253292"/>
            <a:ext cx="1257300" cy="163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4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41319" y="1063228"/>
            <a:ext cx="5116781" cy="485258"/>
          </a:xfrm>
        </p:spPr>
        <p:txBody>
          <a:bodyPr>
            <a:normAutofit fontScale="90000"/>
          </a:bodyPr>
          <a:lstStyle/>
          <a:p>
            <a:r>
              <a:rPr lang="en-US" sz="2925" b="1" dirty="0"/>
              <a:t>Human Resource Management Online</a:t>
            </a:r>
            <a:r>
              <a:rPr lang="en-US" sz="2100" b="1" dirty="0"/>
              <a:t/>
            </a:r>
            <a:br>
              <a:rPr lang="en-US" sz="2100" b="1" dirty="0"/>
            </a:br>
            <a:r>
              <a:rPr lang="en-US" sz="2325" dirty="0">
                <a:solidFill>
                  <a:srgbClr val="810000"/>
                </a:solidFill>
              </a:rPr>
              <a:t>Major sources</a:t>
            </a:r>
            <a:endParaRPr lang="en-US" sz="2325" i="1" dirty="0"/>
          </a:p>
        </p:txBody>
      </p:sp>
      <p:sp>
        <p:nvSpPr>
          <p:cNvPr id="6" name="Content Placeholder 2"/>
          <p:cNvSpPr>
            <a:spLocks noGrp="1"/>
          </p:cNvSpPr>
          <p:nvPr>
            <p:ph idx="1"/>
          </p:nvPr>
        </p:nvSpPr>
        <p:spPr>
          <a:xfrm>
            <a:off x="1485900" y="2558390"/>
            <a:ext cx="6172200" cy="2893482"/>
          </a:xfrm>
        </p:spPr>
        <p:txBody>
          <a:bodyPr>
            <a:normAutofit fontScale="92500"/>
          </a:bodyPr>
          <a:lstStyle/>
          <a:p>
            <a:r>
              <a:rPr lang="en-US" dirty="0"/>
              <a:t>First-time access to the Fair Labor Standards Act (FLSA) archive</a:t>
            </a:r>
          </a:p>
          <a:p>
            <a:r>
              <a:rPr lang="en-US" dirty="0"/>
              <a:t>Society for Human Resource Management (SHRM)</a:t>
            </a:r>
          </a:p>
          <a:p>
            <a:pPr lvl="1"/>
            <a:r>
              <a:rPr lang="en-US" dirty="0"/>
              <a:t>Leading provider of resources for HR professionals</a:t>
            </a:r>
          </a:p>
          <a:p>
            <a:pPr lvl="1"/>
            <a:r>
              <a:rPr lang="en-US" dirty="0"/>
              <a:t>Available for the academic library here for the first time</a:t>
            </a:r>
          </a:p>
          <a:p>
            <a:r>
              <a:rPr lang="en-US" dirty="0"/>
              <a:t>The Kellogg School of Management</a:t>
            </a:r>
          </a:p>
          <a:p>
            <a:r>
              <a:rPr lang="en-US" dirty="0"/>
              <a:t>Thompson Information Services</a:t>
            </a:r>
          </a:p>
          <a:p>
            <a:r>
              <a:rPr lang="en-US" dirty="0"/>
              <a:t>Seven Dimensions</a:t>
            </a:r>
          </a:p>
          <a:p>
            <a:pPr marL="0" indent="0">
              <a:buNone/>
            </a:pPr>
            <a:endParaRPr lang="en-US" dirty="0"/>
          </a:p>
        </p:txBody>
      </p:sp>
      <p:pic>
        <p:nvPicPr>
          <p:cNvPr id="5" name="Picture 2" descr="http://www.alexanderstreet.com/sites/default/files/products/HRMO_Sub_Cvr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066409"/>
            <a:ext cx="630103" cy="81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60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85853" y="1063228"/>
            <a:ext cx="5072248" cy="485258"/>
          </a:xfrm>
        </p:spPr>
        <p:txBody>
          <a:bodyPr>
            <a:normAutofit fontScale="90000"/>
          </a:bodyPr>
          <a:lstStyle/>
          <a:p>
            <a:r>
              <a:rPr lang="en-US" sz="2925" b="1" dirty="0"/>
              <a:t>Human Resource Management Online</a:t>
            </a:r>
            <a:r>
              <a:rPr lang="en-US" sz="2100" b="1" dirty="0"/>
              <a:t/>
            </a:r>
            <a:br>
              <a:rPr lang="en-US" sz="2100" b="1" dirty="0"/>
            </a:br>
            <a:r>
              <a:rPr lang="en-US" sz="2325" dirty="0">
                <a:solidFill>
                  <a:srgbClr val="810000"/>
                </a:solidFill>
              </a:rPr>
              <a:t>Examples of topics covered</a:t>
            </a:r>
            <a:endParaRPr lang="en-US" sz="2325" i="1" dirty="0"/>
          </a:p>
        </p:txBody>
      </p:sp>
      <p:sp>
        <p:nvSpPr>
          <p:cNvPr id="6" name="Content Placeholder 2"/>
          <p:cNvSpPr>
            <a:spLocks noGrp="1"/>
          </p:cNvSpPr>
          <p:nvPr>
            <p:ph idx="1"/>
          </p:nvPr>
        </p:nvSpPr>
        <p:spPr>
          <a:xfrm>
            <a:off x="1485900" y="2398073"/>
            <a:ext cx="6172200" cy="3053799"/>
          </a:xfrm>
        </p:spPr>
        <p:txBody>
          <a:bodyPr>
            <a:normAutofit fontScale="92500" lnSpcReduction="20000"/>
          </a:bodyPr>
          <a:lstStyle/>
          <a:p>
            <a:r>
              <a:rPr lang="en-US" dirty="0"/>
              <a:t>Compensation and benefits</a:t>
            </a:r>
          </a:p>
          <a:p>
            <a:r>
              <a:rPr lang="en-US" dirty="0"/>
              <a:t>Employee rights and relations</a:t>
            </a:r>
          </a:p>
          <a:p>
            <a:r>
              <a:rPr lang="en-US" dirty="0"/>
              <a:t>Equal opportunity</a:t>
            </a:r>
          </a:p>
          <a:p>
            <a:r>
              <a:rPr lang="en-US" dirty="0"/>
              <a:t>Ethical, legal, and social considerations</a:t>
            </a:r>
          </a:p>
          <a:p>
            <a:r>
              <a:rPr lang="en-US" dirty="0"/>
              <a:t>Global human resource management</a:t>
            </a:r>
          </a:p>
          <a:p>
            <a:r>
              <a:rPr lang="en-US" dirty="0"/>
              <a:t>Health, safety, and security</a:t>
            </a:r>
          </a:p>
          <a:p>
            <a:r>
              <a:rPr lang="en-US" dirty="0"/>
              <a:t>Organizational planning and strategy</a:t>
            </a:r>
          </a:p>
          <a:p>
            <a:r>
              <a:rPr lang="en-US" dirty="0"/>
              <a:t>Performance management</a:t>
            </a:r>
          </a:p>
          <a:p>
            <a:r>
              <a:rPr lang="en-US" dirty="0"/>
              <a:t>Recruitment, selection, and placement</a:t>
            </a:r>
          </a:p>
          <a:p>
            <a:r>
              <a:rPr lang="en-US" dirty="0"/>
              <a:t>Unions and collective bargaining</a:t>
            </a:r>
          </a:p>
        </p:txBody>
      </p:sp>
      <p:pic>
        <p:nvPicPr>
          <p:cNvPr id="5" name="Picture 2" descr="http://www.alexanderstreet.com/sites/default/files/products/HRMO_Sub_Cvr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066409"/>
            <a:ext cx="630103" cy="81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06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143001" y="1061651"/>
            <a:ext cx="1385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altLang="en-US" sz="1350" dirty="0">
              <a:latin typeface="Arial Narrow" panose="020B0606020202030204" pitchFamily="34" charset="0"/>
              <a:cs typeface="Arial" pitchFamily="34" charset="0"/>
            </a:endParaRPr>
          </a:p>
        </p:txBody>
      </p:sp>
      <p:sp>
        <p:nvSpPr>
          <p:cNvPr id="5" name="Title 1"/>
          <p:cNvSpPr txBox="1">
            <a:spLocks/>
          </p:cNvSpPr>
          <p:nvPr/>
        </p:nvSpPr>
        <p:spPr bwMode="auto">
          <a:xfrm>
            <a:off x="3540963" y="1155595"/>
            <a:ext cx="4208578" cy="57474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pPr algn="ctr"/>
            <a:r>
              <a:rPr lang="ru-RU" sz="2625" b="1" dirty="0">
                <a:latin typeface="Arial Narrow" panose="020B0606020202030204" pitchFamily="34" charset="0"/>
              </a:rPr>
              <a:t>Видео: менеджмент от Джона </a:t>
            </a:r>
            <a:r>
              <a:rPr lang="ru-RU" sz="2625" b="1" dirty="0" err="1">
                <a:latin typeface="Arial Narrow" panose="020B0606020202030204" pitchFamily="34" charset="0"/>
              </a:rPr>
              <a:t>Клиза</a:t>
            </a:r>
            <a:r>
              <a:rPr lang="ru-RU" sz="2625" b="1" dirty="0">
                <a:latin typeface="Arial Narrow" panose="020B0606020202030204" pitchFamily="34" charset="0"/>
              </a:rPr>
              <a:t> (</a:t>
            </a:r>
            <a:r>
              <a:rPr lang="en-US" sz="2625" b="1" dirty="0">
                <a:latin typeface="Arial Narrow" panose="020B0606020202030204" pitchFamily="34" charset="0"/>
              </a:rPr>
              <a:t>The John Cleese Management Videos</a:t>
            </a:r>
            <a:r>
              <a:rPr lang="ru-RU" sz="2625" b="1" dirty="0">
                <a:latin typeface="Arial Narrow" panose="020B0606020202030204" pitchFamily="34" charset="0"/>
              </a:rPr>
              <a:t>)</a:t>
            </a:r>
            <a:endParaRPr lang="en-US" sz="2625" b="1" dirty="0">
              <a:latin typeface="Arial Narrow" panose="020B0606020202030204" pitchFamily="34" charset="0"/>
            </a:endParaRPr>
          </a:p>
        </p:txBody>
      </p:sp>
      <p:sp>
        <p:nvSpPr>
          <p:cNvPr id="6" name="TextBox 5"/>
          <p:cNvSpPr txBox="1"/>
          <p:nvPr/>
        </p:nvSpPr>
        <p:spPr>
          <a:xfrm>
            <a:off x="1281549" y="3499822"/>
            <a:ext cx="6467992" cy="1882567"/>
          </a:xfrm>
          <a:prstGeom prst="rect">
            <a:avLst/>
          </a:prstGeom>
          <a:noFill/>
        </p:spPr>
        <p:txBody>
          <a:bodyPr wrap="square" rtlCol="0">
            <a:spAutoFit/>
          </a:bodyPr>
          <a:lstStyle/>
          <a:p>
            <a:pPr marL="171450" indent="-171450"/>
            <a:endParaRPr lang="en-US" b="1" dirty="0"/>
          </a:p>
          <a:p>
            <a:pPr marL="171450" indent="-171450">
              <a:spcBef>
                <a:spcPts val="450"/>
              </a:spcBef>
              <a:buFont typeface="Arial" panose="020B0604020202020204" pitchFamily="34" charset="0"/>
              <a:buChar char="•"/>
            </a:pPr>
            <a:r>
              <a:rPr lang="ru-RU" dirty="0"/>
              <a:t>Причудливый комический стиль </a:t>
            </a:r>
            <a:r>
              <a:rPr lang="ru-RU" dirty="0" err="1"/>
              <a:t>Клиза</a:t>
            </a:r>
            <a:r>
              <a:rPr lang="ru-RU" dirty="0"/>
              <a:t> в серии юмористических ресурсов для бизнес тренингов Обучение ключевым  и незабываемым основам бизнес процессов</a:t>
            </a:r>
            <a:endParaRPr lang="en-US" dirty="0"/>
          </a:p>
          <a:p>
            <a:pPr marL="171450" indent="-171450">
              <a:spcBef>
                <a:spcPts val="450"/>
              </a:spcBef>
              <a:buFont typeface="Arial" panose="020B0604020202020204" pitchFamily="34" charset="0"/>
              <a:buChar char="•"/>
            </a:pPr>
            <a:r>
              <a:rPr lang="en-US" dirty="0"/>
              <a:t>29 </a:t>
            </a:r>
            <a:r>
              <a:rPr lang="ru-RU" dirty="0"/>
              <a:t>видео тренингов по всем аспектам деловой практики</a:t>
            </a:r>
            <a:r>
              <a:rPr lang="en-US" dirty="0"/>
              <a:t>.</a:t>
            </a:r>
          </a:p>
        </p:txBody>
      </p:sp>
      <p:pic>
        <p:nvPicPr>
          <p:cNvPr id="5124"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544" y="2032625"/>
            <a:ext cx="2059217" cy="135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6" name="Picture 2" descr="The John Cleese Business Bund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5002" y="1218916"/>
            <a:ext cx="1672506" cy="216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8845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143001" y="1061651"/>
            <a:ext cx="1385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altLang="en-US" sz="1350" dirty="0">
              <a:latin typeface="Arial Narrow" panose="020B0606020202030204" pitchFamily="34" charset="0"/>
              <a:cs typeface="Arial" pitchFamily="34" charset="0"/>
            </a:endParaRPr>
          </a:p>
        </p:txBody>
      </p:sp>
      <p:sp>
        <p:nvSpPr>
          <p:cNvPr id="5" name="Title 1"/>
          <p:cNvSpPr txBox="1">
            <a:spLocks/>
          </p:cNvSpPr>
          <p:nvPr/>
        </p:nvSpPr>
        <p:spPr bwMode="auto">
          <a:xfrm>
            <a:off x="2766060" y="1155595"/>
            <a:ext cx="4514850" cy="57474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500">
                <a:solidFill>
                  <a:srgbClr val="404040"/>
                </a:solidFill>
                <a:latin typeface="+mj-lt"/>
                <a:ea typeface="+mj-ea"/>
                <a:cs typeface="+mj-cs"/>
              </a:defRPr>
            </a:lvl1pPr>
            <a:lvl2pPr algn="l" rtl="0" eaLnBrk="0" fontAlgn="base" hangingPunct="0">
              <a:spcBef>
                <a:spcPct val="0"/>
              </a:spcBef>
              <a:spcAft>
                <a:spcPct val="0"/>
              </a:spcAft>
              <a:defRPr sz="3500">
                <a:solidFill>
                  <a:srgbClr val="404040"/>
                </a:solidFill>
                <a:latin typeface="Arial Narrow" pitchFamily="34" charset="-128"/>
              </a:defRPr>
            </a:lvl2pPr>
            <a:lvl3pPr algn="l" rtl="0" eaLnBrk="0" fontAlgn="base" hangingPunct="0">
              <a:spcBef>
                <a:spcPct val="0"/>
              </a:spcBef>
              <a:spcAft>
                <a:spcPct val="0"/>
              </a:spcAft>
              <a:defRPr sz="3500">
                <a:solidFill>
                  <a:srgbClr val="404040"/>
                </a:solidFill>
                <a:latin typeface="Arial Narrow" pitchFamily="34" charset="-128"/>
              </a:defRPr>
            </a:lvl3pPr>
            <a:lvl4pPr algn="l" rtl="0" eaLnBrk="0" fontAlgn="base" hangingPunct="0">
              <a:spcBef>
                <a:spcPct val="0"/>
              </a:spcBef>
              <a:spcAft>
                <a:spcPct val="0"/>
              </a:spcAft>
              <a:defRPr sz="3500">
                <a:solidFill>
                  <a:srgbClr val="404040"/>
                </a:solidFill>
                <a:latin typeface="Arial Narrow" pitchFamily="34" charset="-128"/>
              </a:defRPr>
            </a:lvl4pPr>
            <a:lvl5pPr algn="l" rtl="0" eaLnBrk="0" fontAlgn="base" hangingPunct="0">
              <a:spcBef>
                <a:spcPct val="0"/>
              </a:spcBef>
              <a:spcAft>
                <a:spcPct val="0"/>
              </a:spcAft>
              <a:defRPr sz="3500">
                <a:solidFill>
                  <a:srgbClr val="404040"/>
                </a:solidFill>
                <a:latin typeface="Arial Narrow" pitchFamily="34" charset="-128"/>
              </a:defRPr>
            </a:lvl5pPr>
            <a:lvl6pPr marL="457200" algn="l" rtl="0" fontAlgn="base">
              <a:spcBef>
                <a:spcPct val="0"/>
              </a:spcBef>
              <a:spcAft>
                <a:spcPct val="0"/>
              </a:spcAft>
              <a:defRPr sz="3500">
                <a:solidFill>
                  <a:srgbClr val="404040"/>
                </a:solidFill>
                <a:latin typeface="Arial Narrow" pitchFamily="34" charset="-128"/>
              </a:defRPr>
            </a:lvl6pPr>
            <a:lvl7pPr marL="914400" algn="l" rtl="0" fontAlgn="base">
              <a:spcBef>
                <a:spcPct val="0"/>
              </a:spcBef>
              <a:spcAft>
                <a:spcPct val="0"/>
              </a:spcAft>
              <a:defRPr sz="3500">
                <a:solidFill>
                  <a:srgbClr val="404040"/>
                </a:solidFill>
                <a:latin typeface="Arial Narrow" pitchFamily="34" charset="-128"/>
              </a:defRPr>
            </a:lvl7pPr>
            <a:lvl8pPr marL="1371600" algn="l" rtl="0" fontAlgn="base">
              <a:spcBef>
                <a:spcPct val="0"/>
              </a:spcBef>
              <a:spcAft>
                <a:spcPct val="0"/>
              </a:spcAft>
              <a:defRPr sz="3500">
                <a:solidFill>
                  <a:srgbClr val="404040"/>
                </a:solidFill>
                <a:latin typeface="Arial Narrow" pitchFamily="34" charset="-128"/>
              </a:defRPr>
            </a:lvl8pPr>
            <a:lvl9pPr marL="1828800" algn="l" rtl="0" fontAlgn="base">
              <a:spcBef>
                <a:spcPct val="0"/>
              </a:spcBef>
              <a:spcAft>
                <a:spcPct val="0"/>
              </a:spcAft>
              <a:defRPr sz="3500">
                <a:solidFill>
                  <a:srgbClr val="404040"/>
                </a:solidFill>
                <a:latin typeface="Arial Narrow" pitchFamily="34" charset="-128"/>
              </a:defRPr>
            </a:lvl9pPr>
          </a:lstStyle>
          <a:p>
            <a:pPr algn="ctr"/>
            <a:r>
              <a:rPr lang="en-US" sz="2625" b="1" kern="0" dirty="0">
                <a:latin typeface="Arial Narrow" panose="020B0606020202030204" pitchFamily="34" charset="0"/>
              </a:rPr>
              <a:t>The John Cleese Management Videos</a:t>
            </a:r>
          </a:p>
        </p:txBody>
      </p:sp>
      <p:sp>
        <p:nvSpPr>
          <p:cNvPr id="6" name="TextBox 5"/>
          <p:cNvSpPr txBox="1"/>
          <p:nvPr/>
        </p:nvSpPr>
        <p:spPr>
          <a:xfrm>
            <a:off x="1024760" y="2185372"/>
            <a:ext cx="6562856" cy="646331"/>
          </a:xfrm>
          <a:prstGeom prst="rect">
            <a:avLst/>
          </a:prstGeom>
          <a:noFill/>
        </p:spPr>
        <p:txBody>
          <a:bodyPr wrap="square" rtlCol="0">
            <a:spAutoFit/>
          </a:bodyPr>
          <a:lstStyle/>
          <a:p>
            <a:r>
              <a:rPr lang="ru-RU" dirty="0"/>
              <a:t>Обучение коммуникации, командной работе и т.п. с применением юмора </a:t>
            </a:r>
            <a:r>
              <a:rPr lang="en-US" dirty="0"/>
              <a:t>24/7 </a:t>
            </a:r>
            <a:r>
              <a:rPr lang="ru-RU" dirty="0"/>
              <a:t>с любых устройств</a:t>
            </a:r>
            <a:endParaRPr lang="en-US" dirty="0"/>
          </a:p>
        </p:txBody>
      </p:sp>
      <p:pic>
        <p:nvPicPr>
          <p:cNvPr id="5124" name="Picture 4">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275" y="939086"/>
            <a:ext cx="1598812" cy="105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4019963691"/>
              </p:ext>
            </p:extLst>
          </p:nvPr>
        </p:nvGraphicFramePr>
        <p:xfrm>
          <a:off x="1143001" y="3026271"/>
          <a:ext cx="6304716" cy="2970176"/>
        </p:xfrm>
        <a:graphic>
          <a:graphicData uri="http://schemas.openxmlformats.org/drawingml/2006/table">
            <a:tbl>
              <a:tblPr firstRow="1" firstCol="1" bandRow="1">
                <a:tableStyleId>{F5AB1C69-6EDB-4FF4-983F-18BD219EF322}</a:tableStyleId>
              </a:tblPr>
              <a:tblGrid>
                <a:gridCol w="2884002">
                  <a:extLst>
                    <a:ext uri="{9D8B030D-6E8A-4147-A177-3AD203B41FA5}">
                      <a16:colId xmlns:a16="http://schemas.microsoft.com/office/drawing/2014/main" val="20000"/>
                    </a:ext>
                  </a:extLst>
                </a:gridCol>
                <a:gridCol w="3420714">
                  <a:extLst>
                    <a:ext uri="{9D8B030D-6E8A-4147-A177-3AD203B41FA5}">
                      <a16:colId xmlns:a16="http://schemas.microsoft.com/office/drawing/2014/main" val="20001"/>
                    </a:ext>
                  </a:extLst>
                </a:gridCol>
              </a:tblGrid>
              <a:tr h="2970176">
                <a:tc>
                  <a:txBody>
                    <a:bodyPr/>
                    <a:lstStyle/>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Бюджет</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Финансы</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Частные случаи</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Руководство сотрудниками</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Принятие взвешенного решения </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Поддержка изобретательности</a:t>
                      </a:r>
                      <a:endParaRPr lang="en-US" sz="1500" b="0" dirty="0">
                        <a:solidFill>
                          <a:schemeClr val="tx1"/>
                        </a:solidFill>
                        <a:effectLst/>
                        <a:latin typeface="+mj-lt"/>
                        <a:ea typeface="Calibri"/>
                        <a:cs typeface="Times New Roman"/>
                      </a:endParaRPr>
                    </a:p>
                  </a:txBody>
                  <a:tcPr marL="57150" marR="57150" marT="34290" marB="34290" anchor="ctr">
                    <a:noFill/>
                  </a:tcPr>
                </a:tc>
                <a:tc>
                  <a:txBody>
                    <a:bodyPr/>
                    <a:lstStyle/>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Воодушевляющий профессионализм</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Работа с клиентами</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Проведение и участие в заседаниях</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Интервью работодателя и кандидата</a:t>
                      </a: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rPr>
                        <a:t>Техники продаж</a:t>
                      </a:r>
                      <a:endParaRPr lang="en-US" sz="1500" b="0" dirty="0">
                        <a:solidFill>
                          <a:schemeClr val="tx1"/>
                        </a:solidFill>
                        <a:effectLst/>
                        <a:latin typeface="+mj-lt"/>
                      </a:endParaRPr>
                    </a:p>
                    <a:p>
                      <a:pPr marL="228600" marR="0" lvl="0" indent="-228600">
                        <a:lnSpc>
                          <a:spcPct val="115000"/>
                        </a:lnSpc>
                        <a:spcBef>
                          <a:spcPts val="180"/>
                        </a:spcBef>
                        <a:spcAft>
                          <a:spcPts val="180"/>
                        </a:spcAft>
                        <a:buFont typeface="Symbol"/>
                        <a:buChar char=""/>
                      </a:pPr>
                      <a:r>
                        <a:rPr lang="ru-RU" sz="1500" b="0" dirty="0">
                          <a:solidFill>
                            <a:schemeClr val="tx1"/>
                          </a:solidFill>
                          <a:effectLst/>
                          <a:latin typeface="+mj-lt"/>
                          <a:ea typeface="Calibri"/>
                          <a:cs typeface="Times New Roman"/>
                        </a:rPr>
                        <a:t>Внутриорганизационная коммуникация</a:t>
                      </a:r>
                      <a:endParaRPr lang="en-US" sz="1500" b="0" dirty="0">
                        <a:solidFill>
                          <a:schemeClr val="tx1"/>
                        </a:solidFill>
                        <a:effectLst/>
                        <a:latin typeface="+mj-lt"/>
                        <a:ea typeface="Calibri"/>
                        <a:cs typeface="Times New Roman"/>
                      </a:endParaRPr>
                    </a:p>
                  </a:txBody>
                  <a:tcPr marL="57150" marR="57150" marT="34290" marB="34290" anchor="c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9615722"/>
      </p:ext>
    </p:extLst>
  </p:cSld>
  <p:clrMapOvr>
    <a:masterClrMapping/>
  </p:clrMapOvr>
</p:sld>
</file>

<file path=ppt/theme/theme1.xml><?xml version="1.0" encoding="utf-8"?>
<a:theme xmlns:a="http://schemas.openxmlformats.org/drawingml/2006/main" name="standard-brand-template">
  <a:themeElements>
    <a:clrScheme name="Custom 11">
      <a:dk1>
        <a:sysClr val="windowText" lastClr="000000"/>
      </a:dk1>
      <a:lt1>
        <a:sysClr val="window" lastClr="FFFFFF"/>
      </a:lt1>
      <a:dk2>
        <a:srgbClr val="1F497D"/>
      </a:dk2>
      <a:lt2>
        <a:srgbClr val="EEECE1"/>
      </a:lt2>
      <a:accent1>
        <a:srgbClr val="D91935"/>
      </a:accent1>
      <a:accent2>
        <a:srgbClr val="24A3A0"/>
      </a:accent2>
      <a:accent3>
        <a:srgbClr val="A9B309"/>
      </a:accent3>
      <a:accent4>
        <a:srgbClr val="5444B9"/>
      </a:accent4>
      <a:accent5>
        <a:srgbClr val="148ED7"/>
      </a:accent5>
      <a:accent6>
        <a:srgbClr val="329D6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solidFill>
            <a:srgbClr val="0070C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latin typeface="Roboto Regular"/>
            <a:cs typeface="Roboto Regula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solidFill>
            <a:schemeClr val="bg1">
              <a:lumMod val="50000"/>
            </a:schemeClr>
          </a:solidFill>
          <a:headEnd type="none"/>
          <a:tailEnd type="triangle"/>
        </a:ln>
        <a:effectLst/>
      </a:spPr>
      <a:bodyPr/>
      <a:lstStyle/>
      <a:style>
        <a:lnRef idx="3">
          <a:schemeClr val="accent1"/>
        </a:lnRef>
        <a:fillRef idx="0">
          <a:schemeClr val="accent1"/>
        </a:fillRef>
        <a:effectRef idx="2">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4F143357D7F840B5DC50D06ED8C7EA" ma:contentTypeVersion="4" ma:contentTypeDescription="Create a new document." ma:contentTypeScope="" ma:versionID="90f02330f9921ce51767b5a39ab871c1">
  <xsd:schema xmlns:xsd="http://www.w3.org/2001/XMLSchema" xmlns:xs="http://www.w3.org/2001/XMLSchema" xmlns:p="http://schemas.microsoft.com/office/2006/metadata/properties" xmlns:ns1="http://schemas.microsoft.com/sharepoint/v3" xmlns:ns2="137cdf36-ba27-4b38-910a-7bd9ffb267d3" targetNamespace="http://schemas.microsoft.com/office/2006/metadata/properties" ma:root="true" ma:fieldsID="0caf926acad8c330975d3ee308a246ab" ns1:_="" ns2:_="">
    <xsd:import namespace="http://schemas.microsoft.com/sharepoint/v3"/>
    <xsd:import namespace="137cdf36-ba27-4b38-910a-7bd9ffb267d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7cdf36-ba27-4b38-910a-7bd9ffb267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2391374-24EE-4580-A3B3-866CFF8728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37cdf36-ba27-4b38-910a-7bd9ffb26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D23A65-F982-449F-906D-1AF7B6D7B305}">
  <ds:schemaRefs>
    <ds:schemaRef ds:uri="http://schemas.microsoft.com/sharepoint/v3/contenttype/forms"/>
  </ds:schemaRefs>
</ds:datastoreItem>
</file>

<file path=customXml/itemProps3.xml><?xml version="1.0" encoding="utf-8"?>
<ds:datastoreItem xmlns:ds="http://schemas.openxmlformats.org/officeDocument/2006/customXml" ds:itemID="{5C8401A3-1430-4EB9-AE42-3EE6167EFF84}">
  <ds:schemaRefs>
    <ds:schemaRef ds:uri="http://purl.org/dc/terms/"/>
    <ds:schemaRef ds:uri="137cdf36-ba27-4b38-910a-7bd9ffb267d3"/>
    <ds:schemaRef ds:uri="http://schemas.microsoft.com/sharepoint/v3"/>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54498</TotalTime>
  <Words>4873</Words>
  <Application>Microsoft Office PowerPoint</Application>
  <PresentationFormat>Экран (4:3)</PresentationFormat>
  <Paragraphs>757</Paragraphs>
  <Slides>105</Slides>
  <Notes>54</Notes>
  <HiddenSlides>10</HiddenSlides>
  <MMClips>0</MMClips>
  <ScaleCrop>false</ScaleCrop>
  <HeadingPairs>
    <vt:vector size="8" baseType="variant">
      <vt:variant>
        <vt:lpstr>Использованные шрифты</vt:lpstr>
      </vt:variant>
      <vt:variant>
        <vt:i4>19</vt:i4>
      </vt:variant>
      <vt:variant>
        <vt:lpstr>Тема</vt:lpstr>
      </vt:variant>
      <vt:variant>
        <vt:i4>1</vt:i4>
      </vt:variant>
      <vt:variant>
        <vt:lpstr>Внедренные серверы OLE</vt:lpstr>
      </vt:variant>
      <vt:variant>
        <vt:i4>1</vt:i4>
      </vt:variant>
      <vt:variant>
        <vt:lpstr>Заголовки слайдов</vt:lpstr>
      </vt:variant>
      <vt:variant>
        <vt:i4>105</vt:i4>
      </vt:variant>
    </vt:vector>
  </HeadingPairs>
  <TitlesOfParts>
    <vt:vector size="126" baseType="lpstr">
      <vt:lpstr>MS PGothic</vt:lpstr>
      <vt:lpstr>MS PGothic</vt:lpstr>
      <vt:lpstr>Aharoni</vt:lpstr>
      <vt:lpstr>Aleo Bold</vt:lpstr>
      <vt:lpstr>Aleo Regular</vt:lpstr>
      <vt:lpstr>Arial</vt:lpstr>
      <vt:lpstr>Arial Black</vt:lpstr>
      <vt:lpstr>Arial Narrow</vt:lpstr>
      <vt:lpstr>Arial Unicode MS</vt:lpstr>
      <vt:lpstr>Calibri</vt:lpstr>
      <vt:lpstr>Open Sans Light</vt:lpstr>
      <vt:lpstr>Open Sans Semibold</vt:lpstr>
      <vt:lpstr>Roboto</vt:lpstr>
      <vt:lpstr>Roboto Light</vt:lpstr>
      <vt:lpstr>Roboto Medium</vt:lpstr>
      <vt:lpstr>Roboto Regular</vt:lpstr>
      <vt:lpstr>Symbol</vt:lpstr>
      <vt:lpstr>Times New Roman</vt:lpstr>
      <vt:lpstr>Wingdings</vt:lpstr>
      <vt:lpstr>standard-brand-template</vt:lpstr>
      <vt:lpstr>Диаграмма Microsoft Excel</vt:lpstr>
      <vt:lpstr>Научная информация в базах данных ProQuest:  Инновационные ресурсы для оптимизации процессов  образования и исследований </vt:lpstr>
      <vt:lpstr>77-летний опыт</vt:lpstr>
      <vt:lpstr>Презентация PowerPoint</vt:lpstr>
      <vt:lpstr>ProQuest в России – более 14 лет опыта работы (с 2003 г.).</vt:lpstr>
      <vt:lpstr>Все для читателя / ученого …</vt:lpstr>
      <vt:lpstr>Ученые используют множество различных типов контента</vt:lpstr>
      <vt:lpstr>Ценность и важность диссертаций для ученых </vt:lpstr>
      <vt:lpstr>Ценность диссертаций для ученых</vt:lpstr>
      <vt:lpstr>Доступность и раскрытие диссертаций в интернете</vt:lpstr>
      <vt:lpstr>Доступ к диссертациям в цифровую эпоху</vt:lpstr>
      <vt:lpstr>PQDT и диссертации в ресурсах открытого доступа</vt:lpstr>
      <vt:lpstr>Доступ к диссертациям в эпоху цифровых технологий</vt:lpstr>
      <vt:lpstr>Крупнейшая в мире база данных диссертаций   </vt:lpstr>
      <vt:lpstr>Крупнейшая и самая авторитетная база данных диссертаций</vt:lpstr>
      <vt:lpstr>Политематический охват</vt:lpstr>
      <vt:lpstr>ProQuest диссертации по тематике</vt:lpstr>
      <vt:lpstr>Максимально эффективный поиск  https//:search.proquest.com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Портал вспомогательных материалов http://proquest.libguides.com/pqdtrussia</vt:lpstr>
      <vt:lpstr>Пошаговая инструкция</vt:lpstr>
      <vt:lpstr>Программа Публикаций   ProQuest приглашает  ученых публиковать свои диссертации в  PQDT</vt:lpstr>
      <vt:lpstr>Для чего  размещать диссертацию в PQDT?</vt:lpstr>
      <vt:lpstr>Технологии</vt:lpstr>
      <vt:lpstr>Как разместить диссертацию в ProQuest Dissertations &amp; Theses</vt:lpstr>
      <vt:lpstr>ETD Administrator</vt:lpstr>
      <vt:lpstr>ETD Administrator</vt:lpstr>
      <vt:lpstr>Размещение в ProQuest через 6-10 недель</vt:lpstr>
      <vt:lpstr>Информация для авторов</vt:lpstr>
      <vt:lpstr>Редакторы ProQuest обеспечивают раскрытие контента</vt:lpstr>
      <vt:lpstr>Значимость размещения диссертаций в ProQuest Dissertations &amp; Theses</vt:lpstr>
      <vt:lpstr>Примеры российских диссертаций: аннотация</vt:lpstr>
      <vt:lpstr>Примеры российских диссертаций:  полный текст</vt:lpstr>
      <vt:lpstr>Для чего размещать диссертацию?</vt:lpstr>
      <vt:lpstr>Книги на платформе ProQuest </vt:lpstr>
      <vt:lpstr>10 предметных коллекций Ключевые издания , отмеченные различными наградами, ведущие авторитетные издательства</vt:lpstr>
      <vt:lpstr>10 предметных коллекций Ключевые издания , отмеченные различными наградами, ведущие авторитетные издательства</vt:lpstr>
      <vt:lpstr>Презентация PowerPoint</vt:lpstr>
      <vt:lpstr>Более 21 тыс. наименований (ключевые издания , отмеченные различными наградами, ведущие авторитетные издательства мира) </vt:lpstr>
      <vt:lpstr>Ebook Central стартовая страница https://ebookcentral.proquest.com/lib/faru </vt:lpstr>
      <vt:lpstr>Ebook Central  поиск и усечение результатов</vt:lpstr>
      <vt:lpstr>Ebook Central  Просмотр издания</vt:lpstr>
      <vt:lpstr>Ebook Central Reader</vt:lpstr>
      <vt:lpstr>Поиск по тексту книги</vt:lpstr>
      <vt:lpstr>Ebook Central Reader: поиск по тексту</vt:lpstr>
      <vt:lpstr>Работа с книгой: маркирование, создание заметок и закладок</vt:lpstr>
      <vt:lpstr>Печать PDF</vt:lpstr>
      <vt:lpstr>Печать PDF</vt:lpstr>
      <vt:lpstr>Ebook Central – настоящий PDF</vt:lpstr>
      <vt:lpstr>Презентация PowerPoint</vt:lpstr>
      <vt:lpstr>Администрирование</vt:lpstr>
      <vt:lpstr>Презентация PowerPoint</vt:lpstr>
      <vt:lpstr>Посетите наш открытый каталог: http://www.public.eblib.com/choice/Login.aspx:</vt:lpstr>
      <vt:lpstr>Портал вспомогательных материалов http://proquest.libguides.com/ebcacrussia</vt:lpstr>
      <vt:lpstr>Пошаговая инструкция</vt:lpstr>
      <vt:lpstr>Видео</vt:lpstr>
      <vt:lpstr>Глобальный феномен </vt:lpstr>
      <vt:lpstr>продолжает прогрессировать …</vt:lpstr>
      <vt:lpstr>Но YouTube  - несовершенное решение</vt:lpstr>
      <vt:lpstr>Видео: обогащает образовательный процесс </vt:lpstr>
      <vt:lpstr>Значение видео: контент</vt:lpstr>
      <vt:lpstr> Видео:  контент</vt:lpstr>
      <vt:lpstr>3,5 тыс. партнеров </vt:lpstr>
      <vt:lpstr>Презентация PowerPoint</vt:lpstr>
      <vt:lpstr>Презентация PowerPoint</vt:lpstr>
      <vt:lpstr>Презентация PowerPoint</vt:lpstr>
      <vt:lpstr>Academic Video Online – ‘AVON’  </vt:lpstr>
      <vt:lpstr>Alexander Street’S  BUSINESS products</vt:lpstr>
      <vt:lpstr>Новая концепция экономической информации</vt:lpstr>
      <vt:lpstr>Экономические источники:  Организации – создатели контента</vt:lpstr>
      <vt:lpstr>Презентация PowerPoint</vt:lpstr>
      <vt:lpstr>International Business Online </vt:lpstr>
      <vt:lpstr>International Business Online  Приоритетные направления …</vt:lpstr>
      <vt:lpstr>International Business Online  Aperian Global</vt:lpstr>
      <vt:lpstr>International Business Online  Atma Global</vt:lpstr>
      <vt:lpstr>International Business Online  Thunderbird School of Global Management </vt:lpstr>
      <vt:lpstr>Business Education in Video</vt:lpstr>
      <vt:lpstr>Презентация PowerPoint</vt:lpstr>
      <vt:lpstr>Business Education in Video: Для использования в обучении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Human Resource Management Online</vt:lpstr>
      <vt:lpstr>Human Resource Management Online Типы контента</vt:lpstr>
      <vt:lpstr>Human Resource Management Online Major sources</vt:lpstr>
      <vt:lpstr>Human Resource Management Online Examples of topics covered</vt:lpstr>
      <vt:lpstr>Презентация PowerPoint</vt:lpstr>
      <vt:lpstr>Презентация PowerPoint</vt:lpstr>
      <vt:lpstr> Видео: Функционал платформы</vt:lpstr>
      <vt:lpstr>Презентация PowerPoint</vt:lpstr>
      <vt:lpstr>Презентация PowerPoint</vt:lpstr>
      <vt:lpstr>Презентация PowerPoint</vt:lpstr>
      <vt:lpstr>Разнообразие контента</vt:lpstr>
      <vt:lpstr>СПАСИБО!</vt:lpstr>
    </vt:vector>
  </TitlesOfParts>
  <Company>ProQuest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ProQuest PPT Styles</dc:title>
  <dc:creator>Kelsey Gibson</dc:creator>
  <cp:lastModifiedBy>Ермилова Диана Борисовна</cp:lastModifiedBy>
  <cp:revision>660</cp:revision>
  <cp:lastPrinted>2015-09-22T19:52:18Z</cp:lastPrinted>
  <dcterms:created xsi:type="dcterms:W3CDTF">2014-10-28T20:57:18Z</dcterms:created>
  <dcterms:modified xsi:type="dcterms:W3CDTF">2017-11-20T06:08:49Z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0x0101007D4F143357D7F840B5DC50D06ED8C7EA</vt:lpwstr>
  </property>
</Properties>
</file>