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67" r:id="rId6"/>
    <p:sldId id="259" r:id="rId7"/>
    <p:sldId id="268" r:id="rId8"/>
    <p:sldId id="269" r:id="rId9"/>
    <p:sldId id="376" r:id="rId10"/>
    <p:sldId id="377" r:id="rId11"/>
    <p:sldId id="378" r:id="rId12"/>
    <p:sldId id="379" r:id="rId13"/>
    <p:sldId id="260" r:id="rId14"/>
    <p:sldId id="270" r:id="rId15"/>
    <p:sldId id="380" r:id="rId16"/>
    <p:sldId id="381" r:id="rId17"/>
    <p:sldId id="382" r:id="rId18"/>
    <p:sldId id="265" r:id="rId19"/>
    <p:sldId id="271" r:id="rId20"/>
    <p:sldId id="375" r:id="rId21"/>
    <p:sldId id="384" r:id="rId22"/>
    <p:sldId id="385" r:id="rId23"/>
    <p:sldId id="386" r:id="rId24"/>
    <p:sldId id="383" r:id="rId25"/>
    <p:sldId id="3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03"/>
    <a:srgbClr val="EE5E2C"/>
    <a:srgbClr val="118AB0"/>
    <a:srgbClr val="0F4A82"/>
    <a:srgbClr val="D4E8F8"/>
    <a:srgbClr val="C1C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3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8070-1217-47D7-8957-D81D892E1235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51EE-1A1F-4AE7-962C-63931EDA3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slide:  acknowledge the fundamental</a:t>
            </a:r>
            <a:r>
              <a:rPr lang="en-US" baseline="0" dirty="0" smtClean="0"/>
              <a:t> challenge of finding the right funding at the right time for the right faculty members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B48E-540C-4F37-BF0C-B40F6CE0840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988D31-727A-43EE-907E-2F48D68518A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C8FC-44BD-4066-9796-301326CAD4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C8FC-44BD-4066-9796-301326CAD4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C8FC-44BD-4066-9796-301326CAD4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0765D2-0600-477F-A59B-C02664746EE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2FA54B-E513-4BFF-85BC-266565EC30D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EC5FB-7218-4E5E-9470-56FFAB6FD95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3250"/>
            <a:ext cx="9144000" cy="4927600"/>
          </a:xfrm>
          <a:prstGeom prst="rect">
            <a:avLst/>
          </a:prstGeom>
          <a:solidFill>
            <a:srgbClr val="D4E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76263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975" y="6403975"/>
            <a:ext cx="44465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EE5E2C"/>
                </a:solidFill>
                <a:latin typeface="+mn-lt"/>
              </a:rPr>
              <a:t>Indispensable tools for research at its best</a:t>
            </a:r>
          </a:p>
        </p:txBody>
      </p:sp>
      <p:pic>
        <p:nvPicPr>
          <p:cNvPr id="7" name="Picture 10" descr="Large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3" y="5691188"/>
            <a:ext cx="29083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xport Wizard-1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150"/>
            <a:ext cx="50958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1288" y="6435725"/>
            <a:ext cx="18970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EE5E2C"/>
                </a:solidFill>
              </a:rPr>
              <a:t>www.refworks-cos.com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3542190" y="1962150"/>
            <a:ext cx="5104659" cy="1393610"/>
          </a:xfrm>
        </p:spPr>
        <p:txBody>
          <a:bodyPr/>
          <a:lstStyle>
            <a:lvl1pPr algn="ctr">
              <a:buNone/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33128" y="3400301"/>
            <a:ext cx="5131478" cy="914400"/>
          </a:xfrm>
        </p:spPr>
        <p:txBody>
          <a:bodyPr/>
          <a:lstStyle>
            <a:lvl1pPr algn="ctr">
              <a:buNone/>
              <a:defRPr sz="2800">
                <a:solidFill>
                  <a:srgbClr val="EE5E2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4611688" y="3425825"/>
            <a:ext cx="6858000" cy="6350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5400000">
            <a:off x="5181600" y="2895600"/>
            <a:ext cx="6858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925" y="4859338"/>
            <a:ext cx="18065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4946650"/>
            <a:ext cx="4349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E5E2C"/>
              </a:buClr>
              <a:defRPr/>
            </a:lvl1pPr>
            <a:lvl2pPr>
              <a:buClr>
                <a:srgbClr val="EE5E2C"/>
              </a:buClr>
              <a:defRPr/>
            </a:lvl2pPr>
            <a:lvl3pPr>
              <a:buClr>
                <a:srgbClr val="EE5E2C"/>
              </a:buClr>
              <a:defRPr/>
            </a:lvl3pPr>
            <a:lvl4pPr>
              <a:buClr>
                <a:srgbClr val="EE5E2C"/>
              </a:buClr>
              <a:defRPr/>
            </a:lvl4pPr>
            <a:lvl5pPr>
              <a:buClr>
                <a:srgbClr val="EE5E2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4611688" y="3425825"/>
            <a:ext cx="6858000" cy="6350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5400000">
            <a:off x="5181600" y="2895600"/>
            <a:ext cx="6858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925" y="4859338"/>
            <a:ext cx="18065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4946650"/>
            <a:ext cx="4349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EE5E2C"/>
              </a:buClr>
              <a:defRPr/>
            </a:lvl1pPr>
            <a:lvl2pPr>
              <a:buClr>
                <a:srgbClr val="EE5E2C"/>
              </a:buClr>
              <a:defRPr/>
            </a:lvl2pPr>
            <a:lvl3pPr>
              <a:buClr>
                <a:srgbClr val="EE5E2C"/>
              </a:buClr>
              <a:defRPr/>
            </a:lvl3pPr>
            <a:lvl4pPr>
              <a:buClr>
                <a:srgbClr val="EE5E2C"/>
              </a:buClr>
              <a:defRPr/>
            </a:lvl4pPr>
            <a:lvl5pPr>
              <a:buClr>
                <a:srgbClr val="EE5E2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1226" y="274638"/>
            <a:ext cx="1291717" cy="5851525"/>
          </a:xfrm>
        </p:spPr>
        <p:txBody>
          <a:bodyPr vert="eaVer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all_color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xport Wizard-13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all_color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93713" y="1757363"/>
            <a:ext cx="8208962" cy="4098925"/>
          </a:xfrm>
        </p:spPr>
        <p:txBody>
          <a:bodyPr/>
          <a:lstStyle>
            <a:lvl1pPr>
              <a:buClr>
                <a:srgbClr val="EE5E2C"/>
              </a:buClr>
              <a:defRPr/>
            </a:lvl1pPr>
            <a:lvl2pPr>
              <a:buClr>
                <a:srgbClr val="EE5E2C"/>
              </a:buClr>
              <a:defRPr/>
            </a:lvl2pPr>
            <a:lvl3pPr>
              <a:buClr>
                <a:srgbClr val="EE5E2C"/>
              </a:buClr>
              <a:defRPr/>
            </a:lvl3pPr>
            <a:lvl4pPr>
              <a:buClr>
                <a:srgbClr val="EE5E2C"/>
              </a:buClr>
              <a:defRPr/>
            </a:lvl4pPr>
            <a:lvl5pPr>
              <a:buClr>
                <a:srgbClr val="EE5E2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84" y="15135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6200" y="990600"/>
            <a:ext cx="8991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7772400" cy="685800"/>
          </a:xfr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95755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E5E2C"/>
              </a:buClr>
              <a:defRPr/>
            </a:lvl1pPr>
            <a:lvl2pPr>
              <a:buClr>
                <a:srgbClr val="EE5E2C"/>
              </a:buClr>
              <a:defRPr/>
            </a:lvl2pPr>
            <a:lvl3pPr>
              <a:buClr>
                <a:srgbClr val="EE5E2C"/>
              </a:buClr>
              <a:defRPr/>
            </a:lvl3pPr>
            <a:lvl4pPr>
              <a:buClr>
                <a:srgbClr val="EE5E2C"/>
              </a:buClr>
              <a:defRPr/>
            </a:lvl4pPr>
            <a:lvl5pPr>
              <a:buClr>
                <a:srgbClr val="EE5E2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EE5E2C"/>
              </a:buClr>
              <a:defRPr sz="2800"/>
            </a:lvl1pPr>
            <a:lvl2pPr>
              <a:buClr>
                <a:srgbClr val="EE5E2C"/>
              </a:buClr>
              <a:defRPr sz="2400"/>
            </a:lvl2pPr>
            <a:lvl3pPr>
              <a:buClr>
                <a:srgbClr val="EE5E2C"/>
              </a:buClr>
              <a:defRPr sz="2000"/>
            </a:lvl3pPr>
            <a:lvl4pPr>
              <a:buClr>
                <a:srgbClr val="EE5E2C"/>
              </a:buClr>
              <a:defRPr sz="1800"/>
            </a:lvl4pPr>
            <a:lvl5pPr>
              <a:buClr>
                <a:srgbClr val="EE5E2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EE5E2C"/>
              </a:buClr>
              <a:defRPr sz="2800"/>
            </a:lvl1pPr>
            <a:lvl2pPr>
              <a:buClr>
                <a:srgbClr val="EE5E2C"/>
              </a:buClr>
              <a:defRPr sz="2400"/>
            </a:lvl2pPr>
            <a:lvl3pPr>
              <a:buClr>
                <a:srgbClr val="EE5E2C"/>
              </a:buClr>
              <a:defRPr sz="2000"/>
            </a:lvl3pPr>
            <a:lvl4pPr>
              <a:buClr>
                <a:srgbClr val="EE5E2C"/>
              </a:buClr>
              <a:defRPr sz="1800"/>
            </a:lvl4pPr>
            <a:lvl5pPr>
              <a:buClr>
                <a:srgbClr val="EE5E2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EE5E2C"/>
              </a:buClr>
              <a:defRPr sz="2400"/>
            </a:lvl1pPr>
            <a:lvl2pPr>
              <a:buClr>
                <a:srgbClr val="EE5E2C"/>
              </a:buClr>
              <a:defRPr sz="2000"/>
            </a:lvl2pPr>
            <a:lvl3pPr>
              <a:buClr>
                <a:srgbClr val="EE5E2C"/>
              </a:buClr>
              <a:defRPr sz="1800"/>
            </a:lvl3pPr>
            <a:lvl4pPr>
              <a:buClr>
                <a:srgbClr val="EE5E2C"/>
              </a:buClr>
              <a:defRPr sz="1600"/>
            </a:lvl4pPr>
            <a:lvl5pPr>
              <a:buClr>
                <a:srgbClr val="EE5E2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EE5E2C"/>
              </a:buClr>
              <a:defRPr sz="2400"/>
            </a:lvl1pPr>
            <a:lvl2pPr>
              <a:buClr>
                <a:srgbClr val="EE5E2C"/>
              </a:buClr>
              <a:defRPr sz="2000"/>
            </a:lvl2pPr>
            <a:lvl3pPr>
              <a:buClr>
                <a:srgbClr val="EE5E2C"/>
              </a:buClr>
              <a:defRPr sz="1800"/>
            </a:lvl3pPr>
            <a:lvl4pPr>
              <a:buClr>
                <a:srgbClr val="EE5E2C"/>
              </a:buClr>
              <a:defRPr sz="1600"/>
            </a:lvl4pPr>
            <a:lvl5pPr>
              <a:buClr>
                <a:srgbClr val="EE5E2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mall_colo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EE5E2C"/>
              </a:buClr>
              <a:defRPr sz="3200"/>
            </a:lvl1pPr>
            <a:lvl2pPr>
              <a:buClr>
                <a:srgbClr val="EE5E2C"/>
              </a:buClr>
              <a:defRPr sz="2800"/>
            </a:lvl2pPr>
            <a:lvl3pPr>
              <a:buClr>
                <a:srgbClr val="EE5E2C"/>
              </a:buClr>
              <a:defRPr sz="2400"/>
            </a:lvl3pPr>
            <a:lvl4pPr>
              <a:buClr>
                <a:srgbClr val="EE5E2C"/>
              </a:buClr>
              <a:defRPr sz="2000"/>
            </a:lvl4pPr>
            <a:lvl5pPr>
              <a:buClr>
                <a:srgbClr val="EE5E2C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EE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7438"/>
            <a:ext cx="9144000" cy="1587"/>
          </a:xfrm>
          <a:prstGeom prst="line">
            <a:avLst/>
          </a:prstGeom>
          <a:ln w="28575">
            <a:solidFill>
              <a:srgbClr val="A7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xport Wizard-13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034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all_col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46825"/>
            <a:ext cx="18176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04EBED1-F301-412D-9A35-F14A18B593B6}" type="datetimeFigureOut">
              <a:rPr lang="en-US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199931D-6C02-4C9B-AE82-F9D8FBEC91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1713" y="1962150"/>
            <a:ext cx="5105400" cy="1393825"/>
          </a:xfrm>
        </p:spPr>
        <p:txBody>
          <a:bodyPr/>
          <a:lstStyle/>
          <a:p>
            <a:r>
              <a:rPr lang="de-DE" b="1" dirty="0" smtClean="0"/>
              <a:t>COS Pivot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sz="3600" i="1" dirty="0" smtClean="0"/>
              <a:t>Funding Connected</a:t>
            </a:r>
            <a:r>
              <a:rPr lang="de-DE" sz="3600" dirty="0" smtClean="0"/>
              <a:t>“</a:t>
            </a:r>
            <a:endParaRPr lang="en-US" sz="3600" dirty="0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6057" y="4619625"/>
            <a:ext cx="8113486" cy="914400"/>
          </a:xfrm>
        </p:spPr>
        <p:txBody>
          <a:bodyPr/>
          <a:lstStyle/>
          <a:p>
            <a:r>
              <a:rPr lang="ru-RU" dirty="0" smtClean="0"/>
              <a:t>Анна Трифонова,</a:t>
            </a:r>
          </a:p>
          <a:p>
            <a:r>
              <a:rPr lang="ru-RU" dirty="0" smtClean="0"/>
              <a:t>Региональный представитель </a:t>
            </a:r>
            <a:r>
              <a:rPr lang="en-GB" dirty="0" smtClean="0"/>
              <a:t>ProQuest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208962" cy="40989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COS Pivot?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71600" y="1828800"/>
            <a:ext cx="3581400" cy="582612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Scholar Universe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01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48200" y="2743200"/>
            <a:ext cx="381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 database of nearly 3 million profiles of scholars and researchers from around the world that helps you find potential collaborators, peer–reviewers, mentors, consultants and experts. </a:t>
            </a:r>
            <a:r>
              <a:rPr lang="en-US" b="1" dirty="0" smtClean="0">
                <a:solidFill>
                  <a:srgbClr val="0D0D0D"/>
                </a:solidFill>
                <a:latin typeface="Calibri" pitchFamily="34" charset="0"/>
              </a:rPr>
              <a:t>Your network is the world’s scholarly community!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3074" name="Picture 2" descr="C:\Users\CWolf\AppData\Local\Microsoft\Windows\Temporary Internet Files\Content.IE5\REW83R6K\MP9000786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908" y="2743263"/>
            <a:ext cx="3328225" cy="2225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is COS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Около </a:t>
            </a:r>
            <a:r>
              <a:rPr lang="en-US" dirty="0" smtClean="0"/>
              <a:t>3 </a:t>
            </a:r>
            <a:r>
              <a:rPr lang="ru-RU" dirty="0" smtClean="0"/>
              <a:t>млн. профилей</a:t>
            </a:r>
            <a:endParaRPr lang="en-US" dirty="0" smtClean="0"/>
          </a:p>
          <a:p>
            <a:pPr lvl="1"/>
            <a:r>
              <a:rPr lang="ru-RU" dirty="0"/>
              <a:t>о</a:t>
            </a:r>
            <a:r>
              <a:rPr lang="ru-RU" dirty="0" smtClean="0"/>
              <a:t>хватывает более </a:t>
            </a:r>
            <a:r>
              <a:rPr lang="en-US" dirty="0" smtClean="0"/>
              <a:t> 200 </a:t>
            </a:r>
            <a:r>
              <a:rPr lang="ru-RU" dirty="0" smtClean="0"/>
              <a:t>дисциплин</a:t>
            </a:r>
            <a:endParaRPr lang="en-US" dirty="0" smtClean="0"/>
          </a:p>
          <a:p>
            <a:pPr lvl="1"/>
            <a:r>
              <a:rPr lang="en-US" dirty="0" smtClean="0"/>
              <a:t>75 </a:t>
            </a:r>
            <a:r>
              <a:rPr lang="ru-RU" dirty="0" smtClean="0"/>
              <a:t>стран</a:t>
            </a:r>
            <a:endParaRPr lang="en-US" dirty="0" smtClean="0"/>
          </a:p>
          <a:p>
            <a:pPr lvl="1"/>
            <a:r>
              <a:rPr lang="en-US" dirty="0" smtClean="0"/>
              <a:t>2,100 </a:t>
            </a:r>
            <a:r>
              <a:rPr lang="ru-RU" dirty="0" smtClean="0"/>
              <a:t>университетов</a:t>
            </a:r>
            <a:endParaRPr lang="en-US" dirty="0" smtClean="0"/>
          </a:p>
          <a:p>
            <a:pPr lvl="1"/>
            <a:r>
              <a:rPr lang="ru-RU" dirty="0" smtClean="0"/>
              <a:t>Запатентованный алгоритм  перенаправления пользователей к  публикациям</a:t>
            </a:r>
            <a:endParaRPr lang="en-US" dirty="0" smtClean="0"/>
          </a:p>
          <a:p>
            <a:pPr lvl="2"/>
            <a:r>
              <a:rPr lang="ru-RU" dirty="0" smtClean="0"/>
              <a:t>Сводная база данных формируется на основе данных из открытых источников, издательств, академических организаций, интегрированных поисковых </a:t>
            </a:r>
            <a:r>
              <a:rPr lang="ru-RU" dirty="0" err="1" smtClean="0"/>
              <a:t>ситстем</a:t>
            </a:r>
            <a:endParaRPr lang="en-US" dirty="0"/>
          </a:p>
        </p:txBody>
      </p:sp>
      <p:pic>
        <p:nvPicPr>
          <p:cNvPr id="5122" name="Picture 2" descr="C:\Users\CWolf\AppData\Local\Microsoft\Windows\Temporary Internet Files\Content.IE5\JY2E382O\MP90043312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397540"/>
            <a:ext cx="2181340" cy="1460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13"/>
          </p:nvPr>
        </p:nvSpPr>
        <p:spPr>
          <a:xfrm>
            <a:off x="493712" y="1443211"/>
            <a:ext cx="8418933" cy="441307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Сайты исследователей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Scholar supplied information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Контент из более 70  запатентованных баз данных </a:t>
            </a:r>
            <a:r>
              <a:rPr lang="en-US" sz="2800" dirty="0" smtClean="0">
                <a:solidFill>
                  <a:schemeClr val="tx1"/>
                </a:solidFill>
              </a:rPr>
              <a:t>ProQuest  </a:t>
            </a:r>
            <a:r>
              <a:rPr lang="ru-RU" sz="2800" dirty="0" smtClean="0">
                <a:solidFill>
                  <a:schemeClr val="tx1"/>
                </a:solidFill>
              </a:rPr>
              <a:t>с 1990 г.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ERIC dating back to </a:t>
            </a:r>
            <a:r>
              <a:rPr lang="en-US" sz="2800" dirty="0" smtClean="0"/>
              <a:t>1990 | </a:t>
            </a:r>
            <a:r>
              <a:rPr lang="en-US" sz="2800" dirty="0" err="1" smtClean="0"/>
              <a:t>PubMed</a:t>
            </a:r>
            <a:r>
              <a:rPr lang="en-US" sz="2800" dirty="0" smtClean="0"/>
              <a:t> – dating back to 1956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Индексированная информация об общедоступных сайтах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Редакторский процесс проверки </a:t>
            </a:r>
            <a:r>
              <a:rPr lang="ru-RU" sz="2800" dirty="0"/>
              <a:t>и</a:t>
            </a:r>
            <a:r>
              <a:rPr lang="ru-RU" sz="2800" dirty="0" smtClean="0">
                <a:solidFill>
                  <a:schemeClr val="tx1"/>
                </a:solidFill>
              </a:rPr>
              <a:t>нформации перед публикацией</a:t>
            </a: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ru-RU" b="0" dirty="0" smtClean="0"/>
              <a:t>Источники контента</a:t>
            </a:r>
            <a:endParaRPr lang="en-US" b="0" dirty="0"/>
          </a:p>
        </p:txBody>
      </p:sp>
      <p:pic>
        <p:nvPicPr>
          <p:cNvPr id="6" name="Picture 2" descr="C:\Users\CWolf\AppData\Local\Microsoft\Windows\Temporary Internet Files\Content.IE5\JY2E382O\MP90043312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91200"/>
            <a:ext cx="1593370" cy="1066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Wolf\AppData\Local\Microsoft\Windows\Temporary Internet Files\Content.IE5\JY2E382O\MP90043312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397540"/>
            <a:ext cx="2181340" cy="1460459"/>
          </a:xfrm>
          <a:prstGeom prst="rect">
            <a:avLst/>
          </a:prstGeom>
          <a:noFill/>
        </p:spPr>
      </p:pic>
      <p:sp>
        <p:nvSpPr>
          <p:cNvPr id="12291" name="Text Placeholder 3"/>
          <p:cNvSpPr>
            <a:spLocks noGrp="1"/>
          </p:cNvSpPr>
          <p:nvPr>
            <p:ph sz="quarter" idx="13"/>
          </p:nvPr>
        </p:nvSpPr>
        <p:spPr>
          <a:xfrm>
            <a:off x="605928" y="1495540"/>
            <a:ext cx="7903034" cy="448468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F89303"/>
                </a:solidFill>
              </a:rPr>
              <a:t>Over 200 disciplines covered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08801" y="1485442"/>
            <a:ext cx="3058099" cy="487362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en-US" sz="2400" b="1" dirty="0" smtClean="0">
                <a:solidFill>
                  <a:srgbClr val="F89303"/>
                </a:solidFill>
              </a:rPr>
              <a:t>International in scope</a:t>
            </a:r>
            <a:endParaRPr lang="en-US" sz="2400" b="1" dirty="0">
              <a:solidFill>
                <a:srgbClr val="F89303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0856" y="1994053"/>
          <a:ext cx="2981131" cy="3867828"/>
        </p:xfrm>
        <a:graphic>
          <a:graphicData uri="http://schemas.openxmlformats.org/drawingml/2006/table">
            <a:tbl>
              <a:tblPr/>
              <a:tblGrid>
                <a:gridCol w="2009115"/>
                <a:gridCol w="972016"/>
              </a:tblGrid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Medicine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Applied Science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Social Sciences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Humanities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Natural Science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Business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Allied Health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Education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Mass Communication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Agriculture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Environmental Science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Architecture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ru-RU" b="0" dirty="0" smtClean="0"/>
              <a:t>Мульти-дисциплинарный охват</a:t>
            </a:r>
            <a:endParaRPr lang="en-US" b="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49370" y="1992217"/>
          <a:ext cx="2981131" cy="1520190"/>
        </p:xfrm>
        <a:graphic>
          <a:graphicData uri="http://schemas.openxmlformats.org/drawingml/2006/table">
            <a:tbl>
              <a:tblPr/>
              <a:tblGrid>
                <a:gridCol w="2009115"/>
                <a:gridCol w="972016"/>
              </a:tblGrid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North America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Europe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Australia / New Zealand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Mid East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Latin America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Wolf\AppData\Local\Microsoft\Windows\Temporary Internet Files\Content.IE5\JY2E382O\MP90043312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397540"/>
            <a:ext cx="2181340" cy="1460459"/>
          </a:xfrm>
          <a:prstGeom prst="rect">
            <a:avLst/>
          </a:prstGeom>
          <a:noFill/>
        </p:spPr>
      </p:pic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493713" y="1647194"/>
            <a:ext cx="8208962" cy="40989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Контактные данные, вкл. </a:t>
            </a:r>
            <a:r>
              <a:rPr lang="en-US" sz="2800" dirty="0" smtClean="0">
                <a:solidFill>
                  <a:schemeClr val="tx1"/>
                </a:solidFill>
              </a:rPr>
              <a:t>E-mail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Актуальные данные об аффилированной организации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Ссылки на профили соавторов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Выверенный список публикаций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Ссылка на научное резюме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Ссылка на персональный сайт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Научные интересы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Дополнительная информация: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ru-RU" sz="2000" dirty="0" smtClean="0">
                <a:solidFill>
                  <a:schemeClr val="tx1"/>
                </a:solidFill>
              </a:rPr>
              <a:t>Полученные гранты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ru-RU" sz="2000" dirty="0" smtClean="0"/>
              <a:t>Членство в ассоциациях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ru-RU" sz="2000" dirty="0" smtClean="0">
                <a:solidFill>
                  <a:schemeClr val="tx1"/>
                </a:solidFill>
              </a:rPr>
              <a:t>Награды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9144000" cy="1143000"/>
          </a:xfrm>
        </p:spPr>
        <p:txBody>
          <a:bodyPr/>
          <a:lstStyle/>
          <a:p>
            <a:r>
              <a:rPr lang="ru-RU" b="0" dirty="0" smtClean="0"/>
              <a:t>Расширенные сведения об ученых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Тесная интеграция между профилями ученых и источниками финансирования</a:t>
            </a:r>
            <a:endParaRPr lang="en-US" dirty="0" smtClean="0"/>
          </a:p>
          <a:p>
            <a:r>
              <a:rPr lang="ru-RU" dirty="0" smtClean="0"/>
              <a:t>Используется запатентованный алгоритм для соединения ученых и источников финансирования</a:t>
            </a:r>
            <a:endParaRPr lang="en-US" dirty="0" smtClean="0"/>
          </a:p>
          <a:p>
            <a:r>
              <a:rPr lang="ru-RU" dirty="0" smtClean="0"/>
              <a:t>Облегчает сотрудничество между учеными из разных организаций</a:t>
            </a:r>
            <a:endParaRPr lang="en-US" dirty="0" smtClean="0"/>
          </a:p>
          <a:p>
            <a:r>
              <a:rPr lang="ru-RU" dirty="0" smtClean="0"/>
              <a:t>Подчеркивает ограничения для подачи заявок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COS Pivot Delivers</a:t>
            </a:r>
            <a:endParaRPr lang="en-US" dirty="0"/>
          </a:p>
        </p:txBody>
      </p:sp>
      <p:pic>
        <p:nvPicPr>
          <p:cNvPr id="6146" name="Picture 2" descr="C:\Users\CWolf\AppData\Local\Microsoft\Windows\Temporary Internet Files\Content.IE5\REW83R6K\MP900442176[1].jpg"/>
          <p:cNvPicPr>
            <a:picLocks noChangeAspect="1" noChangeArrowheads="1"/>
          </p:cNvPicPr>
          <p:nvPr/>
        </p:nvPicPr>
        <p:blipFill>
          <a:blip r:embed="rId2" cstate="print"/>
          <a:srcRect t="21221" b="22947"/>
          <a:stretch>
            <a:fillRect/>
          </a:stretch>
        </p:blipFill>
        <p:spPr bwMode="auto">
          <a:xfrm>
            <a:off x="0" y="5640636"/>
            <a:ext cx="3270633" cy="1217364"/>
          </a:xfrm>
          <a:prstGeom prst="rect">
            <a:avLst/>
          </a:prstGeom>
          <a:noFill/>
        </p:spPr>
      </p:pic>
    </p:spTree>
  </p:cSld>
  <p:clrMapOvr>
    <a:masterClrMapping/>
  </p:clrMapOvr>
  <p:transition advTm="698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Wolf\AppData\Local\Microsoft\Windows\Temporary Internet Files\Content.IE5\REW83R6K\MP900442176[1].jpg"/>
          <p:cNvPicPr>
            <a:picLocks noChangeAspect="1" noChangeArrowheads="1"/>
          </p:cNvPicPr>
          <p:nvPr/>
        </p:nvPicPr>
        <p:blipFill>
          <a:blip r:embed="rId2" cstate="print"/>
          <a:srcRect t="21221" b="22947"/>
          <a:stretch>
            <a:fillRect/>
          </a:stretch>
        </p:blipFill>
        <p:spPr bwMode="auto">
          <a:xfrm>
            <a:off x="0" y="5640636"/>
            <a:ext cx="3270633" cy="12173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Объединяет два уникальных источника информации</a:t>
            </a:r>
            <a:r>
              <a:rPr lang="de-DE" sz="2800" dirty="0" smtClean="0"/>
              <a:t> </a:t>
            </a:r>
          </a:p>
          <a:p>
            <a:pPr lvl="1"/>
            <a:r>
              <a:rPr lang="ru-RU" sz="2400" dirty="0" smtClean="0"/>
              <a:t>Самая полная в мире база данных по грантам</a:t>
            </a:r>
            <a:endParaRPr lang="de-DE" sz="2400" dirty="0" smtClean="0"/>
          </a:p>
          <a:p>
            <a:pPr lvl="1"/>
            <a:r>
              <a:rPr lang="ru-RU" sz="2400" dirty="0" smtClean="0"/>
              <a:t>Самая полная база данных расширенного мульти-дисциплинарного контента профилей ученых</a:t>
            </a:r>
            <a:endParaRPr lang="de-DE" sz="2400" dirty="0" smtClean="0"/>
          </a:p>
          <a:p>
            <a:r>
              <a:rPr lang="ru-RU" sz="2800" dirty="0" smtClean="0"/>
              <a:t>Алгоритм сопоставления</a:t>
            </a:r>
          </a:p>
          <a:p>
            <a:r>
              <a:rPr lang="ru-RU" sz="2400" dirty="0" smtClean="0"/>
              <a:t>Рекомендованные гранты для отдельных специалистов, а не для общей организации</a:t>
            </a:r>
            <a:endParaRPr lang="de-DE" sz="2400" dirty="0" smtClean="0"/>
          </a:p>
          <a:p>
            <a:r>
              <a:rPr lang="ru-RU" sz="2800" dirty="0" smtClean="0"/>
              <a:t>Значительное улучшение рабочих процессов</a:t>
            </a:r>
            <a:endParaRPr lang="de-DE" sz="2800" dirty="0" smtClean="0"/>
          </a:p>
          <a:p>
            <a:pPr lvl="1"/>
            <a:r>
              <a:rPr lang="ru-RU" sz="2400" dirty="0" smtClean="0"/>
              <a:t>Узнайте результаты Вашей совместной деятельности</a:t>
            </a:r>
            <a:endParaRPr lang="de-DE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68" y="1688336"/>
            <a:ext cx="3740227" cy="4525963"/>
          </a:xfrm>
        </p:spPr>
        <p:txBody>
          <a:bodyPr/>
          <a:lstStyle/>
          <a:p>
            <a:pPr>
              <a:buNone/>
            </a:pPr>
            <a:r>
              <a:rPr lang="de-DE" sz="2800" b="1" dirty="0" smtClean="0"/>
              <a:t>End-User</a:t>
            </a:r>
            <a:endParaRPr lang="de-DE" sz="2800" b="1" dirty="0" smtClean="0">
              <a:hlinkClick r:id="rId2" action="ppaction://hlinksldjump"/>
            </a:endParaRPr>
          </a:p>
          <a:p>
            <a:r>
              <a:rPr lang="de-DE" sz="2800" dirty="0" smtClean="0">
                <a:hlinkClick r:id="rId2" action="ppaction://hlinksldjump"/>
              </a:rPr>
              <a:t>Create an Account</a:t>
            </a:r>
            <a:endParaRPr lang="de-DE" sz="2800" dirty="0" smtClean="0"/>
          </a:p>
          <a:p>
            <a:r>
              <a:rPr lang="de-DE" sz="2800" dirty="0" smtClean="0">
                <a:hlinkClick r:id="" action="ppaction://noaction"/>
              </a:rPr>
              <a:t>Claim Your Profile</a:t>
            </a:r>
            <a:endParaRPr lang="de-DE" sz="2800" dirty="0" smtClean="0"/>
          </a:p>
          <a:p>
            <a:r>
              <a:rPr lang="de-DE" sz="2800" dirty="0" smtClean="0">
                <a:hlinkClick r:id="" action="ppaction://noaction"/>
              </a:rPr>
              <a:t>Enhance Your Profile</a:t>
            </a:r>
            <a:endParaRPr lang="de-DE" sz="2800" dirty="0" smtClean="0"/>
          </a:p>
          <a:p>
            <a:r>
              <a:rPr lang="de-DE" sz="2800" dirty="0" smtClean="0">
                <a:hlinkClick r:id="" action="ppaction://noaction"/>
              </a:rPr>
              <a:t>Search For Funding</a:t>
            </a:r>
            <a:endParaRPr lang="de-DE" sz="2800" dirty="0" smtClean="0"/>
          </a:p>
          <a:p>
            <a:r>
              <a:rPr lang="de-DE" sz="2800" dirty="0" smtClean="0">
                <a:hlinkClick r:id="" action="ppaction://noaction"/>
              </a:rPr>
              <a:t>Track an Opportunity</a:t>
            </a:r>
            <a:endParaRPr lang="de-DE" sz="2800" dirty="0" smtClean="0"/>
          </a:p>
          <a:p>
            <a:r>
              <a:rPr lang="de-DE" sz="2800" dirty="0" smtClean="0">
                <a:hlinkClick r:id="" action="ppaction://noaction"/>
              </a:rPr>
              <a:t>Setup Funding Alert</a:t>
            </a:r>
            <a:endParaRPr lang="de-DE" sz="2800" dirty="0" smtClean="0"/>
          </a:p>
          <a:p>
            <a:r>
              <a:rPr lang="de-DE" sz="2800" dirty="0" smtClean="0">
                <a:hlinkClick r:id="" action="ppaction://noaction"/>
              </a:rPr>
              <a:t>Finding a Collaborator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33346" y="1686498"/>
            <a:ext cx="44470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Match Funding to Faculty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lang="de-DE" sz="2800" dirty="0" smtClean="0">
                <a:latin typeface="+mn-lt"/>
                <a:hlinkClick r:id="" action="ppaction://noaction"/>
              </a:rPr>
              <a:t>Find Faculty</a:t>
            </a:r>
            <a:endParaRPr lang="de-DE" sz="28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Find Collaborators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lang="de-DE" sz="2800" dirty="0" smtClean="0">
                <a:latin typeface="+mn-lt"/>
                <a:hlinkClick r:id="" action="ppaction://noaction"/>
              </a:rPr>
              <a:t>Track an Opportunity</a:t>
            </a:r>
            <a:endParaRPr lang="de-DE" sz="28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Setup Funding Alerts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lang="de-DE" sz="2800" dirty="0" smtClean="0">
                <a:latin typeface="+mn-lt"/>
                <a:hlinkClick r:id="" action="ppaction://noaction"/>
              </a:rPr>
              <a:t>Your Dashboard</a:t>
            </a:r>
            <a:endParaRPr lang="de-DE" sz="28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Setup Inst. Preferences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5E2C"/>
              </a:buClr>
              <a:buSzTx/>
              <a:buFont typeface="Arial" charset="0"/>
              <a:buChar char="•"/>
              <a:tabLst/>
              <a:defRPr/>
            </a:pPr>
            <a:r>
              <a:rPr lang="de-DE" sz="2800" dirty="0" smtClean="0">
                <a:latin typeface="+mn-lt"/>
                <a:hlinkClick r:id="rId2" action="ppaction://hlinksldjump"/>
              </a:rPr>
              <a:t>Usage Reports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402"/>
            <a:ext cx="36861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Опции поиска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1" b="8168"/>
          <a:stretch/>
        </p:blipFill>
        <p:spPr bwMode="auto">
          <a:xfrm>
            <a:off x="3810000" y="3878317"/>
            <a:ext cx="475252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057400"/>
            <a:ext cx="194983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4492761"/>
            <a:ext cx="1949833" cy="80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4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Подробные профили исследователей</a:t>
            </a:r>
            <a:endParaRPr lang="en-GB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r="15905" b="7063"/>
          <a:stretch/>
        </p:blipFill>
        <p:spPr bwMode="auto">
          <a:xfrm>
            <a:off x="107504" y="1340768"/>
            <a:ext cx="7264846" cy="47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3895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b="1" dirty="0" smtClean="0">
                <a:solidFill>
                  <a:srgbClr val="333333"/>
                </a:solidFill>
              </a:rPr>
              <a:t>экспертиза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b="1" dirty="0" smtClean="0">
                <a:solidFill>
                  <a:srgbClr val="333333"/>
                </a:solidFill>
              </a:rPr>
              <a:t>проекты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691680" y="2851195"/>
            <a:ext cx="3816424" cy="2036115"/>
          </a:xfrm>
          <a:prstGeom prst="borderCallout1">
            <a:avLst>
              <a:gd name="adj1" fmla="val -3847"/>
              <a:gd name="adj2" fmla="val -17817"/>
              <a:gd name="adj3" fmla="val 50677"/>
              <a:gd name="adj4" fmla="val -1146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868144" y="2996952"/>
            <a:ext cx="1800200" cy="792088"/>
          </a:xfrm>
          <a:prstGeom prst="borderCallout1">
            <a:avLst>
              <a:gd name="adj1" fmla="val 105331"/>
              <a:gd name="adj2" fmla="val 58335"/>
              <a:gd name="adj3" fmla="val 155791"/>
              <a:gd name="adj4" fmla="val 84949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1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business unit of ProQuest, LLC</a:t>
            </a:r>
          </a:p>
          <a:p>
            <a:r>
              <a:rPr lang="de-DE" dirty="0" smtClean="0"/>
              <a:t>COS founded in 1989</a:t>
            </a:r>
          </a:p>
          <a:p>
            <a:r>
              <a:rPr lang="de-DE" dirty="0" smtClean="0"/>
              <a:t>RefWorks founded in 2001</a:t>
            </a:r>
          </a:p>
          <a:p>
            <a:r>
              <a:rPr lang="de-DE" dirty="0" smtClean="0"/>
              <a:t>RefWorks-COS was created in 2008 to:</a:t>
            </a:r>
          </a:p>
          <a:p>
            <a:pPr lvl="1">
              <a:buNone/>
            </a:pPr>
            <a:r>
              <a:rPr lang="de-DE" i="1" dirty="0" smtClean="0">
                <a:solidFill>
                  <a:srgbClr val="EE5E2C"/>
                </a:solidFill>
              </a:rPr>
              <a:t>„...</a:t>
            </a:r>
            <a:r>
              <a:rPr lang="en-US" i="1" dirty="0" smtClean="0">
                <a:solidFill>
                  <a:srgbClr val="EE5E2C"/>
                </a:solidFill>
              </a:rPr>
              <a:t>develop tools that researchers and research managers rely upon to find funding sources, collaborators and other information essential to their work…”</a:t>
            </a:r>
            <a:endParaRPr lang="en-US" i="1" dirty="0">
              <a:solidFill>
                <a:srgbClr val="EE5E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b="3283"/>
          <a:stretch/>
        </p:blipFill>
        <p:spPr bwMode="auto">
          <a:xfrm>
            <a:off x="304800" y="1620894"/>
            <a:ext cx="8382000" cy="40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7772400" cy="685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Списки публикаций исследователей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45020" y="3498321"/>
            <a:ext cx="4319751" cy="241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20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Финансирование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кто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где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как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9089" y="1162357"/>
            <a:ext cx="78880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800" b="1" dirty="0">
                <a:solidFill>
                  <a:srgbClr val="C00000"/>
                </a:solidFill>
              </a:rPr>
              <a:t>&gt; </a:t>
            </a:r>
            <a:r>
              <a:rPr lang="en-GB" sz="2800" b="1" dirty="0" smtClean="0">
                <a:solidFill>
                  <a:srgbClr val="C00000"/>
                </a:solidFill>
              </a:rPr>
              <a:t>27.500</a:t>
            </a:r>
            <a:r>
              <a:rPr lang="en-GB" sz="2800" b="1" dirty="0" smtClean="0">
                <a:solidFill>
                  <a:srgbClr val="333333"/>
                </a:solidFill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</a:rPr>
              <a:t>проектов во всем мире</a:t>
            </a:r>
            <a:endParaRPr lang="en-GB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 smtClean="0">
                <a:solidFill>
                  <a:srgbClr val="C00000"/>
                </a:solidFill>
              </a:rPr>
              <a:t>&gt; </a:t>
            </a:r>
            <a:r>
              <a:rPr lang="en-GB" sz="2800" b="1" dirty="0" smtClean="0">
                <a:solidFill>
                  <a:srgbClr val="C00000"/>
                </a:solidFill>
              </a:rPr>
              <a:t>11.500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спонсоров</a:t>
            </a:r>
            <a:endParaRPr lang="en-GB" sz="2800" b="1" dirty="0"/>
          </a:p>
          <a:p>
            <a:pPr defTabSz="457200"/>
            <a:endParaRPr lang="en-US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>
                <a:solidFill>
                  <a:srgbClr val="333333"/>
                </a:solidFill>
              </a:rPr>
              <a:t>р</a:t>
            </a:r>
            <a:r>
              <a:rPr lang="ru-RU" sz="2800" b="1" dirty="0" smtClean="0">
                <a:solidFill>
                  <a:srgbClr val="333333"/>
                </a:solidFill>
              </a:rPr>
              <a:t>азные отрасли</a:t>
            </a:r>
            <a:r>
              <a:rPr lang="en-GB" sz="2800" b="1" dirty="0" smtClean="0">
                <a:solidFill>
                  <a:srgbClr val="333333"/>
                </a:solidFill>
              </a:rPr>
              <a:t>:</a:t>
            </a:r>
          </a:p>
          <a:p>
            <a:pPr defTabSz="457200"/>
            <a:r>
              <a:rPr lang="ru-RU" sz="2800" b="1" dirty="0">
                <a:solidFill>
                  <a:srgbClr val="333333"/>
                </a:solidFill>
              </a:rPr>
              <a:t>е</a:t>
            </a:r>
            <a:r>
              <a:rPr lang="ru-RU" sz="2800" b="1" dirty="0" smtClean="0">
                <a:solidFill>
                  <a:srgbClr val="333333"/>
                </a:solidFill>
              </a:rPr>
              <a:t>стественные, социальные, гуманитарные науки</a:t>
            </a:r>
            <a:endParaRPr lang="en-GB" sz="2800" b="1" dirty="0">
              <a:solidFill>
                <a:srgbClr val="333333"/>
              </a:solidFill>
            </a:endParaRPr>
          </a:p>
          <a:p>
            <a:pPr defTabSz="457200">
              <a:buFont typeface="Arial"/>
              <a:buNone/>
            </a:pPr>
            <a:r>
              <a:rPr lang="en-GB" sz="2800" b="1" dirty="0">
                <a:solidFill>
                  <a:srgbClr val="333333"/>
                </a:solidFill>
              </a:rPr>
              <a:t>		  </a:t>
            </a:r>
          </a:p>
          <a:p>
            <a:pPr defTabSz="457200"/>
            <a:r>
              <a:rPr lang="ru-RU" sz="2800" b="1" dirty="0">
                <a:solidFill>
                  <a:srgbClr val="C00000"/>
                </a:solidFill>
              </a:rPr>
              <a:t>&gt; </a:t>
            </a:r>
            <a:r>
              <a:rPr lang="en-GB" sz="2800" b="1" dirty="0" smtClean="0">
                <a:solidFill>
                  <a:srgbClr val="C00000"/>
                </a:solidFill>
              </a:rPr>
              <a:t>3,2 </a:t>
            </a:r>
            <a:r>
              <a:rPr lang="ru-RU" sz="2800" b="1" dirty="0" smtClean="0">
                <a:solidFill>
                  <a:srgbClr val="C00000"/>
                </a:solidFill>
              </a:rPr>
              <a:t>миллионов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</a:rPr>
              <a:t>профилей исследователей</a:t>
            </a:r>
            <a:endParaRPr lang="en-GB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 smtClean="0">
                <a:solidFill>
                  <a:srgbClr val="333333"/>
                </a:solidFill>
              </a:rPr>
              <a:t>из</a:t>
            </a:r>
            <a:r>
              <a:rPr lang="en-US" sz="2800" b="1" dirty="0" smtClean="0">
                <a:solidFill>
                  <a:srgbClr val="333333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&gt; </a:t>
            </a:r>
            <a:r>
              <a:rPr lang="en-US" sz="2800" b="1" dirty="0" smtClean="0">
                <a:solidFill>
                  <a:srgbClr val="C00000"/>
                </a:solidFill>
              </a:rPr>
              <a:t>2000 </a:t>
            </a:r>
            <a:r>
              <a:rPr lang="ru-RU" sz="2800" b="1" dirty="0" smtClean="0">
                <a:solidFill>
                  <a:srgbClr val="333333"/>
                </a:solidFill>
              </a:rPr>
              <a:t>исслед. учреждений</a:t>
            </a:r>
            <a:endParaRPr lang="en-GB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 smtClean="0">
                <a:solidFill>
                  <a:srgbClr val="C00000"/>
                </a:solidFill>
              </a:rPr>
              <a:t>									с опцией добавления!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defTabSz="457200">
              <a:buFont typeface="Arial"/>
              <a:buNone/>
            </a:pPr>
            <a:endParaRPr lang="en-GB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Опции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2454" y="1482237"/>
            <a:ext cx="83347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Поиск по проектам во всем мире </a:t>
            </a:r>
            <a:r>
              <a:rPr lang="en-US" sz="2000" dirty="0" smtClean="0">
                <a:solidFill>
                  <a:srgbClr val="333333"/>
                </a:solidFill>
              </a:rPr>
              <a:t>=&gt;</a:t>
            </a:r>
            <a:endParaRPr lang="ru-RU" sz="2000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000" b="1" dirty="0">
                <a:solidFill>
                  <a:srgbClr val="333333"/>
                </a:solidFill>
              </a:rPr>
              <a:t>	</a:t>
            </a:r>
            <a:r>
              <a:rPr lang="ru-RU" sz="2000" b="1" dirty="0" smtClean="0">
                <a:solidFill>
                  <a:srgbClr val="333333"/>
                </a:solidFill>
              </a:rPr>
              <a:t>						повышение перспектив финансирования</a:t>
            </a:r>
            <a:endParaRPr lang="en-US" sz="2000" dirty="0" smtClean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Сохранение перспективных проектов в </a:t>
            </a:r>
            <a:r>
              <a:rPr lang="en-GB" sz="2000" b="1" dirty="0" smtClean="0">
                <a:solidFill>
                  <a:srgbClr val="333333"/>
                </a:solidFill>
              </a:rPr>
              <a:t>“</a:t>
            </a:r>
            <a:r>
              <a:rPr lang="ru-RU" sz="2000" b="1" dirty="0" smtClean="0">
                <a:solidFill>
                  <a:srgbClr val="333333"/>
                </a:solidFill>
              </a:rPr>
              <a:t>активном списке</a:t>
            </a:r>
            <a:r>
              <a:rPr lang="en-GB" sz="2000" b="1" dirty="0" smtClean="0">
                <a:solidFill>
                  <a:srgbClr val="333333"/>
                </a:solidFill>
              </a:rPr>
              <a:t>”</a:t>
            </a:r>
            <a:endParaRPr lang="en-GB" sz="2000" b="1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Сохранение лишь интересных проектов в </a:t>
            </a:r>
            <a:r>
              <a:rPr lang="en-GB" sz="2000" dirty="0" smtClean="0">
                <a:solidFill>
                  <a:srgbClr val="333333"/>
                </a:solidFill>
              </a:rPr>
              <a:t>“</a:t>
            </a:r>
            <a:r>
              <a:rPr lang="ru-RU" sz="2000" b="1" dirty="0" smtClean="0">
                <a:solidFill>
                  <a:srgbClr val="333333"/>
                </a:solidFill>
              </a:rPr>
              <a:t>второстепенном списке</a:t>
            </a:r>
            <a:r>
              <a:rPr lang="en-GB" sz="2000" dirty="0" smtClean="0">
                <a:solidFill>
                  <a:srgbClr val="333333"/>
                </a:solidFill>
              </a:rPr>
              <a:t>”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Индивидуальные функции воспоминания о </a:t>
            </a:r>
            <a:r>
              <a:rPr lang="ru-RU" sz="2000" b="1" dirty="0" smtClean="0">
                <a:solidFill>
                  <a:srgbClr val="333333"/>
                </a:solidFill>
              </a:rPr>
              <a:t>крайных сроках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Обзор и </a:t>
            </a:r>
            <a:r>
              <a:rPr lang="ru-RU" sz="2000" b="1" dirty="0" smtClean="0">
                <a:solidFill>
                  <a:srgbClr val="333333"/>
                </a:solidFill>
              </a:rPr>
              <a:t>объемные статистики </a:t>
            </a:r>
            <a:r>
              <a:rPr lang="ru-RU" sz="2000" dirty="0" smtClean="0">
                <a:solidFill>
                  <a:srgbClr val="333333"/>
                </a:solidFill>
              </a:rPr>
              <a:t>активности в вашем учреждении</a:t>
            </a:r>
            <a:endParaRPr lang="en-GB" sz="2000" b="1" dirty="0" smtClean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Добавка проектных перспектив к профилям исследователей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Оценка ситуации интересов в учреждении</a:t>
            </a:r>
            <a:endParaRPr lang="en-GB" sz="2000" dirty="0" smtClean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Разнообразные </a:t>
            </a:r>
            <a:r>
              <a:rPr lang="ru-RU" sz="2000" b="1" dirty="0" smtClean="0">
                <a:solidFill>
                  <a:srgbClr val="333333"/>
                </a:solidFill>
              </a:rPr>
              <a:t>фильтры</a:t>
            </a:r>
            <a:endParaRPr lang="en-GB" sz="2000" b="1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33333"/>
                </a:solidFill>
              </a:rPr>
              <a:t>Рассылка сообщений </a:t>
            </a:r>
            <a:r>
              <a:rPr lang="ru-RU" sz="2000" dirty="0" smtClean="0">
                <a:solidFill>
                  <a:srgbClr val="333333"/>
                </a:solidFill>
              </a:rPr>
              <a:t>ряду сотрудников учреждения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33333"/>
                </a:solidFill>
              </a:rPr>
              <a:t>Группирование </a:t>
            </a:r>
            <a:r>
              <a:rPr lang="ru-RU" sz="2000" dirty="0" smtClean="0">
                <a:solidFill>
                  <a:srgbClr val="333333"/>
                </a:solidFill>
              </a:rPr>
              <a:t>исследователей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33333"/>
                </a:solidFill>
              </a:rPr>
              <a:t>Виджет </a:t>
            </a:r>
            <a:r>
              <a:rPr lang="ru-RU" sz="2000" dirty="0" smtClean="0">
                <a:solidFill>
                  <a:srgbClr val="333333"/>
                </a:solidFill>
              </a:rPr>
              <a:t>для интегрирования в страници интернета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Снабжение проектных перспектив с </a:t>
            </a:r>
            <a:r>
              <a:rPr lang="ru-RU" sz="2000" b="1" dirty="0" smtClean="0">
                <a:solidFill>
                  <a:srgbClr val="333333"/>
                </a:solidFill>
              </a:rPr>
              <a:t>замечаниями</a:t>
            </a:r>
            <a:endParaRPr lang="en-GB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6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цель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56" y="3343713"/>
            <a:ext cx="2666999" cy="188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CWolf\AppData\Local\Microsoft\Windows\Temporary Internet Files\Content.IE5\JY2E382O\MP900423112[1].jpg"/>
          <p:cNvPicPr>
            <a:picLocks noChangeAspect="1" noChangeArrowheads="1"/>
          </p:cNvPicPr>
          <p:nvPr/>
        </p:nvPicPr>
        <p:blipFill>
          <a:blip r:embed="rId4" cstate="print"/>
          <a:srcRect t="28247"/>
          <a:stretch>
            <a:fillRect/>
          </a:stretch>
        </p:blipFill>
        <p:spPr bwMode="auto">
          <a:xfrm>
            <a:off x="6278103" y="3390708"/>
            <a:ext cx="2658281" cy="1907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Найти финансирование для научных проектов</a:t>
            </a:r>
            <a:endParaRPr lang="en-US" sz="2800" dirty="0" smtClean="0"/>
          </a:p>
          <a:p>
            <a:r>
              <a:rPr lang="ru-RU" sz="2800" dirty="0" smtClean="0"/>
              <a:t>Найти нужный факультет  для гранта</a:t>
            </a:r>
            <a:endParaRPr lang="de-DE" sz="2800" dirty="0" smtClean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318" y="3887406"/>
            <a:ext cx="2895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Arrow Connector 80"/>
          <p:cNvCxnSpPr/>
          <p:nvPr/>
        </p:nvCxnSpPr>
        <p:spPr>
          <a:xfrm rot="10800000">
            <a:off x="3161841" y="4968607"/>
            <a:ext cx="2622014" cy="1588"/>
          </a:xfrm>
          <a:prstGeom prst="straightConnector1">
            <a:avLst/>
          </a:prstGeom>
          <a:ln w="47625">
            <a:solidFill>
              <a:srgbClr val="118A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338111" y="5210978"/>
            <a:ext cx="2644048" cy="1588"/>
          </a:xfrm>
          <a:prstGeom prst="straightConnector1">
            <a:avLst/>
          </a:prstGeom>
          <a:ln w="47625">
            <a:solidFill>
              <a:srgbClr val="118A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208962" cy="40989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COS Pivot?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71600" y="1828800"/>
            <a:ext cx="3581400" cy="582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Funding Opportunities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magnify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3320143" cy="231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001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48200" y="2743200"/>
            <a:ext cx="3810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Глобальная база данных , включающая 26 тыс.  </a:t>
            </a:r>
            <a:r>
              <a:rPr lang="ru-RU" dirty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аписей  по грантам на научные исследования на общую сумму около 33 млрд. Долларов США. </a:t>
            </a:r>
            <a:r>
              <a:rPr lang="en-US" dirty="0" smtClean="0">
                <a:latin typeface="Calibri" pitchFamily="34" charset="0"/>
              </a:rPr>
              <a:t>COS </a:t>
            </a:r>
            <a:r>
              <a:rPr lang="en-US" dirty="0">
                <a:latin typeface="Calibri" pitchFamily="34" charset="0"/>
              </a:rPr>
              <a:t>Funding Opportunities </a:t>
            </a:r>
            <a:r>
              <a:rPr lang="ru-RU" dirty="0" smtClean="0">
                <a:latin typeface="Calibri" pitchFamily="34" charset="0"/>
              </a:rPr>
              <a:t>помогает найти гранты и стипендии, а также другие формы финансирования от государственных и частных спонсоров.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Обновляется ежедневно</a:t>
            </a:r>
            <a:r>
              <a:rPr lang="en-US" b="1" dirty="0" smtClean="0">
                <a:latin typeface="Calibri" pitchFamily="34" charset="0"/>
              </a:rPr>
              <a:t>!</a:t>
            </a:r>
            <a:endParaRPr lang="en-US" b="1" dirty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is COS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234"/>
            <a:ext cx="8229600" cy="4525963"/>
          </a:xfrm>
        </p:spPr>
        <p:txBody>
          <a:bodyPr/>
          <a:lstStyle/>
          <a:p>
            <a:r>
              <a:rPr lang="ru-RU" dirty="0" smtClean="0"/>
              <a:t>Самый полный ресурс по источникам финансирования</a:t>
            </a:r>
            <a:endParaRPr lang="en-US" dirty="0" smtClean="0"/>
          </a:p>
          <a:p>
            <a:pPr lvl="1"/>
            <a:r>
              <a:rPr lang="ru-RU" dirty="0" smtClean="0"/>
              <a:t>Деятельность по всему миру</a:t>
            </a:r>
            <a:r>
              <a:rPr lang="de-DE" dirty="0" smtClean="0"/>
              <a:t> / </a:t>
            </a:r>
            <a:r>
              <a:rPr lang="en-US" dirty="0" smtClean="0"/>
              <a:t>89 </a:t>
            </a:r>
            <a:r>
              <a:rPr lang="ru-RU" dirty="0" smtClean="0"/>
              <a:t>стран</a:t>
            </a:r>
            <a:endParaRPr lang="en-US" dirty="0" smtClean="0"/>
          </a:p>
          <a:p>
            <a:pPr lvl="1"/>
            <a:r>
              <a:rPr lang="en-US" dirty="0" smtClean="0"/>
              <a:t>11,500+ </a:t>
            </a:r>
            <a:r>
              <a:rPr lang="ru-RU" dirty="0" smtClean="0"/>
              <a:t>национальных  и международных спонсоров</a:t>
            </a:r>
            <a:endParaRPr lang="en-US" dirty="0" smtClean="0"/>
          </a:p>
          <a:p>
            <a:pPr lvl="2"/>
            <a:r>
              <a:rPr lang="ru-RU" dirty="0" smtClean="0"/>
              <a:t>правительственные организации, частные фонды, корпорации, некоммерческие организации,</a:t>
            </a:r>
            <a:r>
              <a:rPr lang="en-US" dirty="0" smtClean="0"/>
              <a:t> …</a:t>
            </a:r>
          </a:p>
          <a:p>
            <a:pPr lvl="1"/>
            <a:r>
              <a:rPr lang="ru-RU" dirty="0" smtClean="0"/>
              <a:t>Многоцелевое финансирование</a:t>
            </a:r>
            <a:endParaRPr lang="en-US" dirty="0" smtClean="0"/>
          </a:p>
          <a:p>
            <a:pPr lvl="2"/>
            <a:r>
              <a:rPr lang="ru-RU" dirty="0" smtClean="0"/>
              <a:t>гранты</a:t>
            </a:r>
            <a:r>
              <a:rPr lang="en-US" dirty="0" smtClean="0"/>
              <a:t>, </a:t>
            </a:r>
            <a:r>
              <a:rPr lang="ru-RU" dirty="0" smtClean="0"/>
              <a:t>стипендии</a:t>
            </a:r>
            <a:r>
              <a:rPr lang="en-US" dirty="0" smtClean="0"/>
              <a:t>, </a:t>
            </a:r>
            <a:r>
              <a:rPr lang="ru-RU" dirty="0" smtClean="0"/>
              <a:t>модернизация, ремонт, поездки, приглашение преподавать</a:t>
            </a:r>
            <a:r>
              <a:rPr lang="en-US" dirty="0" smtClean="0"/>
              <a:t>, </a:t>
            </a:r>
            <a:r>
              <a:rPr lang="ru-RU" dirty="0" smtClean="0"/>
              <a:t>тренинги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pic>
        <p:nvPicPr>
          <p:cNvPr id="4100" name="Picture 4" descr="C:\Users\CWolf\AppData\Local\Microsoft\Windows\Temporary Internet Files\Content.IE5\MFZLB3U9\MP900444203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5515428"/>
            <a:ext cx="1441154" cy="95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45475" cy="4724399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Перспективная академическая и профессиональная работа </a:t>
            </a:r>
            <a:r>
              <a:rPr lang="ru-RU" i="1" dirty="0" smtClean="0">
                <a:solidFill>
                  <a:schemeClr val="tx1"/>
                </a:solidFill>
              </a:rPr>
              <a:t>(не материальная помощь)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/>
              <a:t>Все опубликованные гранты доступны </a:t>
            </a:r>
            <a:r>
              <a:rPr lang="ru-RU" dirty="0" smtClean="0">
                <a:solidFill>
                  <a:srgbClr val="FF0000"/>
                </a:solidFill>
              </a:rPr>
              <a:t>в настоящее время</a:t>
            </a:r>
            <a:r>
              <a:rPr lang="ru-RU" dirty="0" smtClean="0"/>
              <a:t>  с подтвержденной датой окончания подачи заявок и максимально возможным количеством деталей. По истечение срока приема заявок, запись удаляется из базы данных.</a:t>
            </a:r>
            <a:endParaRPr lang="en-US" dirty="0" smtClean="0"/>
          </a:p>
        </p:txBody>
      </p:sp>
      <p:pic>
        <p:nvPicPr>
          <p:cNvPr id="4" name="Picture 4" descr="C:\Users\CWolf\AppData\Local\Microsoft\Windows\Temporary Internet Files\Content.IE5\MFZLB3U9\MP900444203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5342144"/>
            <a:ext cx="2280492" cy="1515856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de-DE" b="0" dirty="0" smtClean="0"/>
              <a:t>What is COS Pivot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CWolf\AppData\Local\Microsoft\Windows\Temporary Internet Files\Content.IE5\MFZLB3U9\MP900444203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5342144"/>
            <a:ext cx="2280492" cy="151585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6013" y="1454229"/>
            <a:ext cx="4456323" cy="4693970"/>
          </a:xfrm>
        </p:spPr>
        <p:txBody>
          <a:bodyPr>
            <a:noAutofit/>
          </a:bodyPr>
          <a:lstStyle/>
          <a:p>
            <a:pPr lvl="0"/>
            <a:r>
              <a:rPr lang="en-US" sz="1100" b="1" dirty="0" smtClean="0"/>
              <a:t>US Government Agencies</a:t>
            </a:r>
            <a:r>
              <a:rPr lang="en-US" sz="1100" dirty="0" smtClean="0"/>
              <a:t> </a:t>
            </a:r>
          </a:p>
          <a:p>
            <a:pPr lvl="1"/>
            <a:r>
              <a:rPr lang="en-US" sz="1100" dirty="0" smtClean="0"/>
              <a:t>National Institutes of Health (NIH)</a:t>
            </a:r>
          </a:p>
          <a:p>
            <a:pPr lvl="1"/>
            <a:r>
              <a:rPr lang="en-US" sz="1100" dirty="0" smtClean="0"/>
              <a:t>US Department of Defense (</a:t>
            </a:r>
            <a:r>
              <a:rPr lang="en-US" sz="1100" dirty="0" err="1" smtClean="0"/>
              <a:t>DoD</a:t>
            </a:r>
            <a:r>
              <a:rPr lang="en-US" sz="1100" dirty="0" smtClean="0"/>
              <a:t>)</a:t>
            </a:r>
          </a:p>
          <a:p>
            <a:pPr lvl="1"/>
            <a:r>
              <a:rPr lang="en-US" sz="1100" dirty="0" smtClean="0"/>
              <a:t>National Science Foundation (NSF)</a:t>
            </a:r>
          </a:p>
          <a:p>
            <a:pPr lvl="0"/>
            <a:r>
              <a:rPr lang="en-US" sz="1100" b="1" dirty="0" smtClean="0"/>
              <a:t>Non US Government Agencies</a:t>
            </a:r>
            <a:endParaRPr lang="en-US" sz="1100" dirty="0" smtClean="0"/>
          </a:p>
          <a:p>
            <a:pPr lvl="1"/>
            <a:r>
              <a:rPr lang="en-US" sz="1100" dirty="0" smtClean="0"/>
              <a:t>Finland’s Centre for International Mobility (</a:t>
            </a:r>
            <a:r>
              <a:rPr lang="en-US" sz="1100" dirty="0" err="1" smtClean="0"/>
              <a:t>CIMO</a:t>
            </a:r>
            <a:r>
              <a:rPr lang="en-US" sz="1100" dirty="0" smtClean="0"/>
              <a:t>)</a:t>
            </a:r>
          </a:p>
          <a:p>
            <a:pPr lvl="1"/>
            <a:r>
              <a:rPr lang="en-US" sz="1100" dirty="0" smtClean="0"/>
              <a:t> Social Sciences and Humanities Research Council of Canada (</a:t>
            </a:r>
            <a:r>
              <a:rPr lang="en-US" sz="1100" dirty="0" err="1" smtClean="0"/>
              <a:t>SSHRC</a:t>
            </a:r>
            <a:r>
              <a:rPr lang="en-US" sz="1100" dirty="0" smtClean="0"/>
              <a:t>)</a:t>
            </a:r>
          </a:p>
          <a:p>
            <a:pPr lvl="1"/>
            <a:r>
              <a:rPr lang="en-US" sz="1100" dirty="0" smtClean="0"/>
              <a:t>Australian Commonwealth Government</a:t>
            </a:r>
          </a:p>
          <a:p>
            <a:pPr lvl="1"/>
            <a:r>
              <a:rPr lang="en-US" sz="1100" dirty="0" smtClean="0"/>
              <a:t>UK’s  Biotechnology and Biological Sciences Research Council (</a:t>
            </a:r>
            <a:r>
              <a:rPr lang="en-US" sz="1100" dirty="0" err="1" smtClean="0"/>
              <a:t>BBSRC</a:t>
            </a:r>
            <a:r>
              <a:rPr lang="en-US" sz="1100" dirty="0" smtClean="0"/>
              <a:t>) </a:t>
            </a:r>
          </a:p>
          <a:p>
            <a:pPr lvl="0"/>
            <a:r>
              <a:rPr lang="en-US" sz="1100" b="1" dirty="0" smtClean="0"/>
              <a:t>Private Foundations</a:t>
            </a:r>
            <a:endParaRPr lang="en-US" sz="1100" dirty="0" smtClean="0"/>
          </a:p>
          <a:p>
            <a:pPr lvl="1"/>
            <a:r>
              <a:rPr lang="en-US" sz="1100" dirty="0" smtClean="0"/>
              <a:t>Charles A. and Anne Morrow Lindbergh Foundation</a:t>
            </a:r>
          </a:p>
          <a:p>
            <a:pPr lvl="1"/>
            <a:r>
              <a:rPr lang="en-US" sz="1100" dirty="0" smtClean="0"/>
              <a:t>Hereditary Disease Foundation</a:t>
            </a:r>
          </a:p>
          <a:p>
            <a:pPr lvl="1"/>
            <a:r>
              <a:rPr lang="en-US" sz="1100" dirty="0" smtClean="0"/>
              <a:t>Robert Mapplethorpe Foundation</a:t>
            </a:r>
          </a:p>
          <a:p>
            <a:pPr lvl="1"/>
            <a:r>
              <a:rPr lang="en-US" sz="1100" dirty="0" smtClean="0"/>
              <a:t> </a:t>
            </a:r>
            <a:r>
              <a:rPr lang="en-US" sz="1100" dirty="0" err="1" smtClean="0"/>
              <a:t>Wellcome</a:t>
            </a:r>
            <a:r>
              <a:rPr lang="en-US" sz="1100" dirty="0" smtClean="0"/>
              <a:t> Trust</a:t>
            </a:r>
          </a:p>
          <a:p>
            <a:pPr lvl="0"/>
            <a:r>
              <a:rPr lang="en-US" sz="1100" b="1" dirty="0" smtClean="0"/>
              <a:t>Academic  Institutions</a:t>
            </a:r>
            <a:endParaRPr lang="en-US" sz="1100" dirty="0" smtClean="0"/>
          </a:p>
          <a:p>
            <a:pPr lvl="1"/>
            <a:r>
              <a:rPr lang="en-US" sz="1100" dirty="0" smtClean="0"/>
              <a:t>University of British Columbia</a:t>
            </a:r>
          </a:p>
          <a:p>
            <a:pPr lvl="1"/>
            <a:r>
              <a:rPr lang="en-US" sz="1100" dirty="0" smtClean="0"/>
              <a:t>Harvard University</a:t>
            </a:r>
          </a:p>
          <a:p>
            <a:pPr lvl="1"/>
            <a:r>
              <a:rPr lang="en-US" sz="1100" dirty="0" err="1" smtClean="0"/>
              <a:t>Freie</a:t>
            </a:r>
            <a:r>
              <a:rPr lang="en-US" sz="1100" dirty="0" smtClean="0"/>
              <a:t> </a:t>
            </a:r>
            <a:r>
              <a:rPr lang="en-US" sz="1100" dirty="0" err="1" smtClean="0"/>
              <a:t>Universitat</a:t>
            </a:r>
            <a:r>
              <a:rPr lang="en-US" sz="1100" dirty="0" smtClean="0"/>
              <a:t> Berlin</a:t>
            </a:r>
          </a:p>
          <a:p>
            <a:pPr lvl="1"/>
            <a:r>
              <a:rPr lang="en-US" sz="1100" dirty="0" smtClean="0"/>
              <a:t>Royal Netherlands Academy of Arts and Sciences (KNAW)</a:t>
            </a:r>
          </a:p>
          <a:p>
            <a:pPr lvl="1">
              <a:buNone/>
            </a:pPr>
            <a:endParaRPr lang="en-US" sz="11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773974" y="1448720"/>
            <a:ext cx="3962400" cy="5040217"/>
          </a:xfrm>
        </p:spPr>
        <p:txBody>
          <a:bodyPr/>
          <a:lstStyle/>
          <a:p>
            <a:pPr lvl="0"/>
            <a:r>
              <a:rPr lang="en-US" sz="1100" b="1" dirty="0" smtClean="0"/>
              <a:t>Professional Organizations</a:t>
            </a:r>
            <a:endParaRPr lang="en-US" sz="1100" dirty="0" smtClean="0"/>
          </a:p>
          <a:p>
            <a:pPr lvl="1"/>
            <a:r>
              <a:rPr lang="en-US" sz="1100" dirty="0" smtClean="0"/>
              <a:t>American Academy of Optometry (AAO) </a:t>
            </a:r>
          </a:p>
          <a:p>
            <a:pPr lvl="1"/>
            <a:r>
              <a:rPr lang="en-US" sz="1100" dirty="0" smtClean="0"/>
              <a:t>College Women's Association of Japan (CWAJ)</a:t>
            </a:r>
          </a:p>
          <a:p>
            <a:pPr lvl="1"/>
            <a:r>
              <a:rPr lang="en-US" sz="1100" dirty="0" smtClean="0"/>
              <a:t>Canadian Diabetes Association (CDA)</a:t>
            </a:r>
          </a:p>
          <a:p>
            <a:pPr lvl="0"/>
            <a:endParaRPr lang="en-US" sz="1100" b="1" dirty="0" smtClean="0"/>
          </a:p>
          <a:p>
            <a:pPr lvl="0"/>
            <a:r>
              <a:rPr lang="en-US" sz="1100" b="1" dirty="0" smtClean="0"/>
              <a:t>Other Non-Profit Organizations</a:t>
            </a:r>
            <a:endParaRPr lang="en-US" sz="1100" dirty="0" smtClean="0"/>
          </a:p>
          <a:p>
            <a:pPr lvl="1"/>
            <a:r>
              <a:rPr lang="en-US" sz="1100" dirty="0" smtClean="0"/>
              <a:t>Howard Hughes Medical Institute (</a:t>
            </a:r>
            <a:r>
              <a:rPr lang="en-US" sz="1100" dirty="0" err="1" smtClean="0"/>
              <a:t>HHMI</a:t>
            </a:r>
            <a:r>
              <a:rPr lang="en-US" sz="1100" dirty="0" smtClean="0"/>
              <a:t>)</a:t>
            </a:r>
          </a:p>
          <a:p>
            <a:pPr lvl="1"/>
            <a:r>
              <a:rPr lang="en-US" sz="1100" dirty="0" smtClean="0"/>
              <a:t>Sigma Delta Epsilon/Graduate Women in Science, Inc.</a:t>
            </a:r>
          </a:p>
          <a:p>
            <a:pPr lvl="1"/>
            <a:r>
              <a:rPr lang="en-US" sz="1100" dirty="0" smtClean="0"/>
              <a:t>Center for Science in the Public Interest</a:t>
            </a:r>
          </a:p>
          <a:p>
            <a:pPr lvl="1"/>
            <a:r>
              <a:rPr lang="en-US" sz="1100" dirty="0" smtClean="0"/>
              <a:t>Millay Colony for the Arts, Inc.</a:t>
            </a:r>
          </a:p>
          <a:p>
            <a:pPr lvl="0"/>
            <a:r>
              <a:rPr lang="en-US" sz="1100" b="1" dirty="0" smtClean="0"/>
              <a:t>Commercial Organizations</a:t>
            </a:r>
            <a:endParaRPr lang="en-US" sz="1100" dirty="0" smtClean="0"/>
          </a:p>
          <a:p>
            <a:pPr lvl="1"/>
            <a:r>
              <a:rPr lang="en-US" sz="1100" dirty="0" smtClean="0"/>
              <a:t>DaimlerChrysler Corporation Fund</a:t>
            </a:r>
          </a:p>
          <a:p>
            <a:pPr lvl="1"/>
            <a:r>
              <a:rPr lang="en-US" sz="1100" dirty="0" smtClean="0"/>
              <a:t>American Express Company</a:t>
            </a:r>
          </a:p>
          <a:p>
            <a:pPr lvl="1"/>
            <a:r>
              <a:rPr lang="en-US" sz="1100" dirty="0" smtClean="0"/>
              <a:t>ExxonMobil Corporation</a:t>
            </a:r>
          </a:p>
          <a:p>
            <a:pPr lvl="1"/>
            <a:r>
              <a:rPr lang="en-US" sz="1100" dirty="0" smtClean="0"/>
              <a:t>Austrian Broadcasting Company (</a:t>
            </a:r>
            <a:r>
              <a:rPr lang="en-US" sz="1100" dirty="0" err="1" smtClean="0"/>
              <a:t>ORF</a:t>
            </a:r>
            <a:r>
              <a:rPr lang="en-US" sz="1100" dirty="0" smtClean="0"/>
              <a:t>)</a:t>
            </a:r>
          </a:p>
          <a:p>
            <a:pPr lvl="0"/>
            <a:r>
              <a:rPr lang="en-US" sz="1100" b="1" dirty="0" smtClean="0"/>
              <a:t>Multinational Organizations</a:t>
            </a:r>
            <a:endParaRPr lang="en-US" sz="1100" dirty="0" smtClean="0"/>
          </a:p>
          <a:p>
            <a:pPr lvl="1"/>
            <a:r>
              <a:rPr lang="en-US" sz="1100" dirty="0" smtClean="0"/>
              <a:t>United Nations (UN)</a:t>
            </a:r>
          </a:p>
          <a:p>
            <a:pPr lvl="1"/>
            <a:r>
              <a:rPr lang="en-US" sz="1100" dirty="0" smtClean="0"/>
              <a:t>World Health Organizations (WHO)</a:t>
            </a:r>
          </a:p>
          <a:p>
            <a:pPr lvl="1"/>
            <a:r>
              <a:rPr lang="en-US" sz="1100" dirty="0" smtClean="0"/>
              <a:t>Association of Commonwealth Universities (</a:t>
            </a:r>
            <a:r>
              <a:rPr lang="en-US" sz="1100" dirty="0" err="1" smtClean="0"/>
              <a:t>ACU</a:t>
            </a:r>
            <a:r>
              <a:rPr lang="en-US" sz="1100" dirty="0" smtClean="0"/>
              <a:t>)</a:t>
            </a:r>
          </a:p>
          <a:p>
            <a:pPr lvl="1"/>
            <a:r>
              <a:rPr lang="en-US" sz="1100" dirty="0" smtClean="0"/>
              <a:t>North Atlantic Treaty Organization (NATO)</a:t>
            </a:r>
          </a:p>
          <a:p>
            <a:pPr lvl="0"/>
            <a:r>
              <a:rPr lang="en-US" sz="1100" b="1" dirty="0" smtClean="0"/>
              <a:t>State, Province or Local Government</a:t>
            </a:r>
            <a:endParaRPr lang="en-US" sz="1100" dirty="0" smtClean="0"/>
          </a:p>
          <a:p>
            <a:pPr lvl="1"/>
            <a:r>
              <a:rPr lang="en-US" sz="1100" dirty="0" err="1" smtClean="0"/>
              <a:t>Fonds</a:t>
            </a:r>
            <a:r>
              <a:rPr lang="en-US" sz="1100" dirty="0" smtClean="0"/>
              <a:t> Quebecois de la </a:t>
            </a:r>
            <a:r>
              <a:rPr lang="en-US" sz="1100" dirty="0" err="1" smtClean="0"/>
              <a:t>Recherche</a:t>
            </a:r>
            <a:r>
              <a:rPr lang="en-US" sz="1100" dirty="0" smtClean="0"/>
              <a:t> Sur la Nature et les Technologies</a:t>
            </a:r>
          </a:p>
          <a:p>
            <a:pPr lvl="1"/>
            <a:r>
              <a:rPr lang="en-US" sz="1100" dirty="0" smtClean="0"/>
              <a:t>New South Wales (NSW) Government</a:t>
            </a:r>
          </a:p>
          <a:p>
            <a:pPr lvl="1"/>
            <a:r>
              <a:rPr lang="en-US" sz="1100" dirty="0" smtClean="0"/>
              <a:t>New York Public Library</a:t>
            </a:r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de-DE" dirty="0" smtClean="0"/>
              <a:t>Selection of Covered Sponsors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72815" y="1866119"/>
          <a:ext cx="5495731" cy="4208112"/>
        </p:xfrm>
        <a:graphic>
          <a:graphicData uri="http://schemas.openxmlformats.org/drawingml/2006/table">
            <a:tbl>
              <a:tblPr/>
              <a:tblGrid>
                <a:gridCol w="1195445"/>
                <a:gridCol w="4300286"/>
              </a:tblGrid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Professional Society or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Other, Nonprofit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Private Foundation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Federal, 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National Government, non-US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Academic Institution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State, Province or Local Government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Commercial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Multinational Organization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Типы источников финансирования</a:t>
            </a:r>
            <a:endParaRPr lang="en-US" sz="4000" dirty="0"/>
          </a:p>
        </p:txBody>
      </p:sp>
      <p:pic>
        <p:nvPicPr>
          <p:cNvPr id="6" name="Picture 4" descr="C:\Users\CWolf\AppData\Local\Microsoft\Windows\Temporary Internet Files\Content.IE5\MFZLB3U9\MP900444203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5342144"/>
            <a:ext cx="2280492" cy="151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Типы финансируемых  проектов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8487" y="1718392"/>
          <a:ext cx="6534798" cy="4383921"/>
        </p:xfrm>
        <a:graphic>
          <a:graphicData uri="http://schemas.openxmlformats.org/drawingml/2006/table">
            <a:tbl>
              <a:tblPr/>
              <a:tblGrid>
                <a:gridCol w="1421464"/>
                <a:gridCol w="5113334"/>
              </a:tblGrid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Research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Training, Scholarship, Fellowship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Prize or Award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Program, Curriculum Development or Provision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Meeting, Conference or Seminar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Visiting 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Travel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Artistic Pursuit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Collaboration or Cooperative Agreement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Postdoctoral Award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Equipment, Materials Acquisition or Facility 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Contract or Tender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Dissertation or Thesis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Facility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Construction or Operation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Publishing or Editorial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CWolf\AppData\Local\Microsoft\Windows\Temporary Internet Files\Content.IE5\MFZLB3U9\MP900444203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5342144"/>
            <a:ext cx="2280492" cy="151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-COS11-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0DA403AE60045AA46F5E258AF9825" ma:contentTypeVersion="7" ma:contentTypeDescription="Create a new document." ma:contentTypeScope="" ma:versionID="184e17b7c52a6274a767b3ad8dbf3b86">
  <xsd:schema xmlns:xsd="http://www.w3.org/2001/XMLSchema" xmlns:p="http://schemas.microsoft.com/office/2006/metadata/properties" xmlns:ns2="c7ab01ff-3193-4584-9467-5690f0e866f2" targetNamespace="http://schemas.microsoft.com/office/2006/metadata/properties" ma:root="true" ma:fieldsID="372a2d2ffb28614a63857d72425527b1" ns2:_="">
    <xsd:import namespace="c7ab01ff-3193-4584-9467-5690f0e866f2"/>
    <xsd:element name="properties">
      <xsd:complexType>
        <xsd:sequence>
          <xsd:element name="documentManagement">
            <xsd:complexType>
              <xsd:all>
                <xsd:element ref="ns2:Use" minOccurs="0"/>
                <xsd:element ref="ns2:Doc_x0020_Type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7ab01ff-3193-4584-9467-5690f0e866f2" elementFormDefault="qualified">
    <xsd:import namespace="http://schemas.microsoft.com/office/2006/documentManagement/types"/>
    <xsd:element name="Use" ma:index="2" nillable="true" ma:displayName="Use" ma:format="RadioButtons" ma:internalName="Use">
      <xsd:simpleType>
        <xsd:restriction base="dms:Choice">
          <xsd:enumeration value="Internal Use Only"/>
          <xsd:enumeration value="External/Customer-Facing"/>
          <xsd:enumeration value="External/Customer-Facing -- with restrictions"/>
        </xsd:restriction>
      </xsd:simpleType>
    </xsd:element>
    <xsd:element name="Doc_x0020_Type" ma:index="3" nillable="true" ma:displayName="Doc Type" ma:format="RadioButtons" ma:internalName="Doc_x0020_Type">
      <xsd:simpleType>
        <xsd:restriction base="dms:Choice">
          <xsd:enumeration value="At-A-Glance"/>
          <xsd:enumeration value="Competitive Analysis"/>
          <xsd:enumeration value="Customer Analysis"/>
          <xsd:enumeration value="Customer Communication"/>
          <xsd:enumeration value="Customer Presentation"/>
          <xsd:enumeration value="Customer Webinar Information"/>
          <xsd:enumeration value="Datasheet/Collection Detail"/>
          <xsd:enumeration value="FAQ"/>
          <xsd:enumeration value="Market Intelligence"/>
          <xsd:enumeration value="News &amp; Updates"/>
          <xsd:enumeration value="Pipeline"/>
          <xsd:enumeration value="Positioning"/>
          <xsd:enumeration value="Press Release"/>
          <xsd:enumeration value="Pricing"/>
          <xsd:enumeration value="Process Documents"/>
          <xsd:enumeration value="Product Promotion"/>
          <xsd:enumeration value="Product Review/Award"/>
          <xsd:enumeration value="Sales Tool"/>
          <xsd:enumeration value="Sales Tool (ebrary)"/>
          <xsd:enumeration value="Sales Tool (SerSol)"/>
          <xsd:enumeration value="Training or Demo"/>
          <xsd:enumeration value="OTHER"/>
        </xsd:restriction>
      </xsd:simpleType>
    </xsd:element>
    <xsd:element name="Product" ma:index="4" nillable="true" ma:displayName="Product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940 Census"/>
                    <xsd:enumeration value="360 Core"/>
                    <xsd:enumeration value="360 Counter"/>
                    <xsd:enumeration value="360 Link"/>
                    <xsd:enumeration value="360 MARC Updates"/>
                    <xsd:enumeration value="360 Resource Manager"/>
                    <xsd:enumeration value="360 Search"/>
                    <xsd:enumeration value="ABI/INFORM"/>
                    <xsd:enumeration value="Acta Sanctorum"/>
                    <xsd:enumeration value="African American Biographical Database"/>
                    <xsd:enumeration value="AGRICOLA"/>
                    <xsd:enumeration value="Alt-PressWatch"/>
                    <xsd:enumeration value="Alumni Access"/>
                    <xsd:enumeration value="American Periodical Series (APS) &amp; American Periodicals from the Center for Research Libraries"/>
                    <xsd:enumeration value="Ancestry Library Edition"/>
                    <xsd:enumeration value="Annual Register"/>
                    <xsd:enumeration value="APA PsycINFO"/>
                    <xsd:enumeration value="Applied Social Sciences Index and Abstracts (ASSIA)"/>
                    <xsd:enumeration value="AquaBrowser"/>
                    <xsd:enumeration value="AquaBrowser Liquid"/>
                    <xsd:enumeration value="Archive Finder"/>
                    <xsd:enumeration value="Art &amp; Architecture Archive"/>
                    <xsd:enumeration value="Art Theorists of the Italian Renaissance"/>
                    <xsd:enumeration value="ARTbibliographies Modern (ABM)"/>
                    <xsd:enumeration value="Arts &amp; Humanities Full Text"/>
                    <xsd:enumeration value="AskZad"/>
                    <xsd:enumeration value="Australian Education Index and British Education Index"/>
                    <xsd:enumeration value="Avery Index to Architectural Periodicals"/>
                    <xsd:enumeration value="Bibliografia de la literatura Espanola"/>
                    <xsd:enumeration value="Black Abolitionist Papers"/>
                    <xsd:enumeration value="Black Studies Center"/>
                    <xsd:enumeration value="Book Analysis System"/>
                    <xsd:enumeration value="Books in Print"/>
                    <xsd:enumeration value="Bowker"/>
                    <xsd:enumeration value="Bowker Market Research"/>
                    <xsd:enumeration value="British Humanities Index (BHI)"/>
                    <xsd:enumeration value="British Nursing Index"/>
                    <xsd:enumeration value="British Periodicals"/>
                    <xsd:enumeration value="Business: Other (EconLit, Hoover's, Acct &amp; Tax, Asian Business, Banking, Snapshots)"/>
                    <xsd:enumeration value="C19 - The 19th Century Index"/>
                    <xsd:enumeration value="CBCA"/>
                    <xsd:enumeration value="The Cecil Papers"/>
                    <xsd:enumeration value="Colonial State Papers"/>
                    <xsd:enumeration value="ComDisDome"/>
                    <xsd:enumeration value="COS Papers Invited"/>
                    <xsd:enumeration value="CultureGrams"/>
                    <xsd:enumeration value="Design and Applied Arts Index (DAAI)"/>
                    <xsd:enumeration value="Digital National Security Archive (DNSA)"/>
                    <xsd:enumeration value="Digital Sanborn Maps"/>
                    <xsd:enumeration value="Documents on British Policy Overseas (DBPO)"/>
                    <xsd:enumeration value="Early English Books Online (EEBO)"/>
                    <xsd:enumeration value="Early European Books (EEB)"/>
                    <xsd:enumeration value="EBL - Ebook Library"/>
                    <xsd:enumeration value="ebrary - perpetual"/>
                    <xsd:enumeration value="ebrary Academic Complete"/>
                    <xsd:enumeration value="ebrary College Complete"/>
                    <xsd:enumeration value="ebrary for Corporate"/>
                    <xsd:enumeration value="ebrary for Government"/>
                    <xsd:enumeration value="ebrary Packs"/>
                    <xsd:enumeration value="ebrary Public Library Complete"/>
                    <xsd:enumeration value="ebrary Schools and Educators Complete"/>
                    <xsd:enumeration value="Economist Intelligence Unit Country Reports Archive"/>
                    <xsd:enumeration value="eLibrary"/>
                    <xsd:enumeration value="Entertainment Industry Magazine Archive (EIMA)"/>
                    <xsd:enumeration value="ERIC &amp; ProQuest Education Journals"/>
                    <xsd:enumeration value="Ethnic NewsWatch"/>
                    <xsd:enumeration value="European Literature Collections"/>
                    <xsd:enumeration value="Executive Orders and Presidential Proclamations"/>
                    <xsd:enumeration value="Factiva"/>
                    <xsd:enumeration value="FIAF International Index to Film Periodicals"/>
                    <xsd:enumeration value="Film Indexes Online"/>
                    <xsd:enumeration value="FRANCIS"/>
                    <xsd:enumeration value="GenderWatch"/>
                    <xsd:enumeration value="GeoRef"/>
                    <xsd:enumeration value="Gerritsen Collection"/>
                    <xsd:enumeration value="Government Print and Microfilm Collections"/>
                    <xsd:enumeration value="Graduate Education Program (GEP)"/>
                    <xsd:enumeration value="HeritageQuest Online"/>
                    <xsd:enumeration value="Historic Map Works Library Edition"/>
                    <xsd:enumeration value="Historical Statistical Abstracts of the US"/>
                    <xsd:enumeration value="History Makers"/>
                    <xsd:enumeration value="History Study Center"/>
                    <xsd:enumeration value="House of Commons Parliamentary Papers (HCPP)"/>
                    <xsd:enumeration value="Index Islamicus"/>
                    <xsd:enumeration value="International Bibliography of Art (IBA)"/>
                    <xsd:enumeration value="International Bibliography of the Social Sciences (IBSS)"/>
                    <xsd:enumeration value="International Index to Black Periodicals"/>
                    <xsd:enumeration value="International Index to Music Periodicals (IIMP)"/>
                    <xsd:enumeration value="International Index to Performing Arts (IIPA)"/>
                    <xsd:enumeration value="International Pharmaceutical Abstracts"/>
                    <xsd:enumeration value="Intota"/>
                    <xsd:enumeration value="Intota Assessment"/>
                    <xsd:enumeration value="John Johnson Collection"/>
                    <xsd:enumeration value="JP Morgan Research"/>
                    <xsd:enumeration value="KnowledgeWorks"/>
                    <xsd:enumeration value="Library and Information Science Abstracts (LISA)"/>
                    <xsd:enumeration value="Library Thing for Libraries"/>
                    <xsd:enumeration value="Linguistics and Language Behavior Abstracts (LLBA)"/>
                    <xsd:enumeration value="Literature Collections"/>
                    <xsd:enumeration value="Literature Online (LION)"/>
                    <xsd:enumeration value="MEDLINE with Full Text"/>
                    <xsd:enumeration value="MLA International Bibliography"/>
                    <xsd:enumeration value="Monthly Catalog of US Government Publications"/>
                    <xsd:enumeration value="National Technical Information Service (NTIS)"/>
                    <xsd:enumeration value="NewspaperARCHIVE Library Edition"/>
                    <xsd:enumeration value="Nineteenth Century Short Title Catalog"/>
                    <xsd:enumeration value="PAIS"/>
                    <xsd:enumeration value="Paley Centre Seminars"/>
                    <xsd:enumeration value="Patrologia Latina"/>
                    <xsd:enumeration value="Periodicals Archive Online &amp; Periodicals Index Online"/>
                    <xsd:enumeration value="Pharmaceutical News Index"/>
                    <xsd:enumeration value="Philosopher's Index"/>
                    <xsd:enumeration value="Physical Education Index"/>
                    <xsd:enumeration value="PILOTS"/>
                    <xsd:enumeration value="PIN"/>
                    <xsd:enumeration value="Pivot"/>
                    <xsd:enumeration value="PolicyFile"/>
                    <xsd:enumeration value="Polymer Library"/>
                    <xsd:enumeration value="Press Display and ND Press"/>
                    <xsd:enumeration value="PRISMA"/>
                    <xsd:enumeration value="ProQuest Advanced Technologies &amp; Aerospace Collection"/>
                    <xsd:enumeration value="ProQuest African American Heritage"/>
                    <xsd:enumeration value="ProQuest Agricultural Science Collection"/>
                    <xsd:enumeration value="ProQuest Aquatic Science Collection"/>
                    <xsd:enumeration value="ProQuest Art, Design and Architecture Library Collection"/>
                    <xsd:enumeration value="ProQuest Arts Premium Collection"/>
                    <xsd:enumeration value="ProQuest Atmospheric Science Collection"/>
                    <xsd:enumeration value="ProQuest Biological Science Collection"/>
                    <xsd:enumeration value="ProQuest Business Collection"/>
                    <xsd:enumeration value="ProQuest Career and Technical Education"/>
                    <xsd:enumeration value="ProQuest Central"/>
                    <xsd:enumeration value="ProQUest Central K12"/>
                    <xsd:enumeration value="ProQuest Computer Science Collection"/>
                    <xsd:enumeration value="ProQuest Congressional"/>
                    <xsd:enumeration value="ProQuest Congressional Hearings Digital Collection"/>
                    <xsd:enumeration value="ProQuest Congressional Record Permanent Digital Collection"/>
                    <xsd:enumeration value="ProQuest Congressional Research Digital Collection"/>
                    <xsd:enumeration value="ProQuest Criminal Justice"/>
                    <xsd:enumeration value="ProQuest Dialog"/>
                    <xsd:enumeration value="ProQuest Digital Microfilm"/>
                    <xsd:enumeration value="ProQuest Digital U.S. Bills and Resolutions"/>
                    <xsd:enumeration value="ProQuest Discovery"/>
                    <xsd:enumeration value="ProQuest Dissertations Archiving and Access Program (DAAP)"/>
                    <xsd:enumeration value="ProQuest Dissertations &amp; Theses (PQDT)"/>
                    <xsd:enumeration value="ProQuest Dissertations &amp; Theses Global"/>
                    <xsd:enumeration value="ProQuest Dissertations &amp; Theses: UK and Ireland (PQDT: UK&amp;I)"/>
                    <xsd:enumeration value="ProQuest Earth Science Collection"/>
                    <xsd:enumeration value="ProQuest Engineering Collection"/>
                    <xsd:enumeration value="ProQuest Entrepreneurship"/>
                    <xsd:enumeration value="ProQuest Environmental Science Collection"/>
                    <xsd:enumeration value="ProQuest Executive Branch Documents"/>
                    <xsd:enumeration value="ProQuest Family Health"/>
                    <xsd:enumeration value="ProQuest Film Music and Performing Arts Package"/>
                    <xsd:enumeration value="ProQuest Flow"/>
                    <xsd:enumeration value="ProQuest Government Periodical Index"/>
                    <xsd:enumeration value="ProQuest Health &amp; Medical Complete"/>
                    <xsd:enumeration value="ProQuest Health Management"/>
                    <xsd:enumeration value="ProQuest Historical Annual Reports"/>
                    <xsd:enumeration value="ProQuest Historical Newspapers"/>
                    <xsd:enumeration value="ProQuest History Vault"/>
                    <xsd:enumeration value="ProQuest Hospital Collection"/>
                    <xsd:enumeration value="ProQuest Illustrata: Natural Sciences &amp; Technology"/>
                    <xsd:enumeration value="ProQuest Indian Journals"/>
                    <xsd:enumeration value="ProQuest International DataSets"/>
                    <xsd:enumeration value="ProQuest Learning: Literature"/>
                    <xsd:enumeration value="ProQuest Legislative Insight"/>
                    <xsd:enumeration value="ProQuest Legislative Insight – Major Laws"/>
                    <xsd:enumeration value="ProQuest Library Science"/>
                    <xsd:enumeration value="ProQuest Materials Science Collection"/>
                    <xsd:enumeration value="ProQuest Medical Library"/>
                    <xsd:enumeration value="ProQuest Military Collection"/>
                    <xsd:enumeration value="ProQuest Natural Science Collection"/>
                    <xsd:enumeration value="ProQuest Newsstand"/>
                    <xsd:enumeration value="ProQuest Nursing &amp; Allied Health Source"/>
                    <xsd:enumeration value="ProQuest Obituaries"/>
                    <xsd:enumeration value="ProQuest Pharma Collection"/>
                    <xsd:enumeration value="ProQuest Platform Information"/>
                    <xsd:enumeration value="ProQuest Political Science"/>
                    <xsd:enumeration value="ProQuest Politics Collection"/>
                    <xsd:enumeration value="ProQuest Polymer Science Collection"/>
                    <xsd:enumeration value="ProQuest Psychology Journals"/>
                    <xsd:enumeration value="ProQuest Public Health"/>
                    <xsd:enumeration value="ProQuest Religion"/>
                    <xsd:enumeration value="ProQuest Research Companion"/>
                    <xsd:enumeration value="ProQuest Research Library"/>
                    <xsd:enumeration value="ProQuest Research Library Prep"/>
                    <xsd:enumeration value="ProQuest Sanborn Maps Geo Edition"/>
                    <xsd:enumeration value="ProQuest Science Journals"/>
                    <xsd:enumeration value="ProQuest SciTech Collection"/>
                    <xsd:enumeration value="ProQuest Social Science Journals"/>
                    <xsd:enumeration value="ProQuest Social Science Premium Collection"/>
                    <xsd:enumeration value="ProQuest Sociology"/>
                    <xsd:enumeration value="ProQuest Sociology Collection"/>
                    <xsd:enumeration value="ProQuest Statistical Abstracts of the World"/>
                    <xsd:enumeration value="ProQuest Statistical DataSets"/>
                    <xsd:enumeration value="ProQuest Statistical Insight"/>
                    <xsd:enumeration value="ProQuest Technology Collection"/>
                    <xsd:enumeration value="ProQuest U.S. Serial Set Digital Collection"/>
                    <xsd:enumeration value="ProQuest U.S. Serial Set Maps Digital Collection"/>
                    <xsd:enumeration value="PubEasy"/>
                    <xsd:enumeration value="Pubnet"/>
                    <xsd:enumeration value="PubTrack"/>
                    <xsd:enumeration value="Queen Victoria’s Journals"/>
                    <xsd:enumeration value="RefWorks"/>
                    <xsd:enumeration value="Research Collections (Microfilm)"/>
                    <xsd:enumeration value="Resources for College Libraries"/>
                    <xsd:enumeration value="RILM Abstracts of Music Literature"/>
                    <xsd:enumeration value="Safari Books Online"/>
                    <xsd:enumeration value="Schomburg Studies on the Black Experience"/>
                    <xsd:enumeration value="Science and Technology Resources"/>
                    <xsd:enumeration value="SIRS Discoverer"/>
                    <xsd:enumeration value="SIRS Issues Researcher"/>
                    <xsd:enumeration value="Social Services Abstracts"/>
                    <xsd:enumeration value="Social Science Resources"/>
                    <xsd:enumeration value="Sociological Abstracts"/>
                    <xsd:enumeration value="Statistical Abstract of the United States"/>
                    <xsd:enumeration value="Summon"/>
                    <xsd:enumeration value="Syndetic Solutions"/>
                    <xsd:enumeration value="Text and Data Mining Service"/>
                    <xsd:enumeration value="Trench Journals and Unit Magazines of the First World War"/>
                    <xsd:enumeration value="Udini"/>
                    <xsd:enumeration value="Udini Alumni Access Program"/>
                    <xsd:enumeration value="Ulrichsweb"/>
                    <xsd:enumeration value="Ulrich's SAS"/>
                    <xsd:enumeration value="Ulrich's XML Data Service"/>
                    <xsd:enumeration value="Video Preservation and Discovery Service"/>
                    <xsd:enumeration value="The Vogue Archive"/>
                    <xsd:enumeration value="Voltaire Electronique"/>
                    <xsd:enumeration value="Women’s Wear Daily"/>
                    <xsd:enumeration value="World News Connection"/>
                    <xsd:enumeration value="Worldwide Political Science Abstracts"/>
                    <xsd:enumeration value="Zoological Record Plu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Use xmlns="c7ab01ff-3193-4584-9467-5690f0e866f2">External/Customer-Facing</Use>
    <Doc_x0020_Type xmlns="c7ab01ff-3193-4584-9467-5690f0e866f2">Customer Presentation</Doc_x0020_Type>
    <Product xmlns="c7ab01ff-3193-4584-9467-5690f0e866f2">
      <Value>Pivot</Value>
    </Product>
  </documentManagement>
</p:properties>
</file>

<file path=customXml/itemProps1.xml><?xml version="1.0" encoding="utf-8"?>
<ds:datastoreItem xmlns:ds="http://schemas.openxmlformats.org/officeDocument/2006/customXml" ds:itemID="{65371CBD-CBC9-41C9-BAB7-D33F94BDE5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73CA5A-8529-4B98-9FBA-BE27D7DCE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b01ff-3193-4584-9467-5690f0e866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F248690-4E1E-459A-A3B7-39C0FBDDB323}">
  <ds:schemaRefs>
    <ds:schemaRef ds:uri="http://schemas.microsoft.com/office/2006/documentManagement/types"/>
    <ds:schemaRef ds:uri="c7ab01ff-3193-4584-9467-5690f0e866f2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RW-COS11-08</Template>
  <TotalTime>1229</TotalTime>
  <Words>1039</Words>
  <Application>Microsoft Office PowerPoint</Application>
  <PresentationFormat>Экран (4:3)</PresentationFormat>
  <Paragraphs>265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RW-COS11-08</vt:lpstr>
      <vt:lpstr>Презентация PowerPoint</vt:lpstr>
      <vt:lpstr>About Us</vt:lpstr>
      <vt:lpstr>Основная цель</vt:lpstr>
      <vt:lpstr>What is COS Pivot?</vt:lpstr>
      <vt:lpstr>What is COS Pivot</vt:lpstr>
      <vt:lpstr>What is COS Pivot</vt:lpstr>
      <vt:lpstr>Selection of Covered Sponsors</vt:lpstr>
      <vt:lpstr>Типы источников финансирования</vt:lpstr>
      <vt:lpstr>Типы финансируемых  проектов</vt:lpstr>
      <vt:lpstr>What is COS Pivot?</vt:lpstr>
      <vt:lpstr>What is COS Pivot</vt:lpstr>
      <vt:lpstr>Источники контента</vt:lpstr>
      <vt:lpstr>Мульти-дисциплинарный охват</vt:lpstr>
      <vt:lpstr>Расширенные сведения об ученых</vt:lpstr>
      <vt:lpstr>What COS Pivot Delivers</vt:lpstr>
      <vt:lpstr>Преимущества</vt:lpstr>
      <vt:lpstr>Table of Contents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RefWorks-COS, A Business Unit of ProQuest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 Pivot Sales Presentation Oct 2011</dc:title>
  <dc:subject>COS Pivot</dc:subject>
  <dc:creator>Claus G. Wolf</dc:creator>
  <cp:keywords>COS Pivot, Funding, Scholars, Profiles, Matching</cp:keywords>
  <dc:description>The little "home" icon on some title slides takes you to the last page and a Table of Contents</dc:description>
  <cp:lastModifiedBy>Ермилова Диана Борисовна</cp:lastModifiedBy>
  <cp:revision>119</cp:revision>
  <dcterms:created xsi:type="dcterms:W3CDTF">2009-01-08T20:24:51Z</dcterms:created>
  <dcterms:modified xsi:type="dcterms:W3CDTF">2014-10-28T09:24:09Z</dcterms:modified>
  <cp:category>Sales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0x01010025F0DA403AE60045AA46F5E258AF9825</vt:lpwstr>
  </property>
  <property fmtid="{D5CDD505-2E9C-101B-9397-08002B2CF9AE}" pid="3" name="Creator">
    <vt:lpwstr>Claus Wolf</vt:lpwstr>
  </property>
  <property fmtid="{D5CDD505-2E9C-101B-9397-08002B2CF9AE}" pid="4" name="Date">
    <vt:lpwstr>October, 2011</vt:lpwstr>
  </property>
  <property fmtid="{D5CDD505-2E9C-101B-9397-08002B2CF9AE}" pid="5" name="Order">
    <vt:r8>319700</vt:r8>
  </property>
</Properties>
</file>