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5" r:id="rId2"/>
    <p:sldMasterId id="2147483672" r:id="rId3"/>
    <p:sldMasterId id="2147483660" r:id="rId4"/>
  </p:sldMasterIdLst>
  <p:notesMasterIdLst>
    <p:notesMasterId r:id="rId17"/>
  </p:notesMasterIdLst>
  <p:handoutMasterIdLst>
    <p:handoutMasterId r:id="rId18"/>
  </p:handoutMasterIdLst>
  <p:sldIdLst>
    <p:sldId id="624" r:id="rId5"/>
    <p:sldId id="628" r:id="rId6"/>
    <p:sldId id="636" r:id="rId7"/>
    <p:sldId id="627" r:id="rId8"/>
    <p:sldId id="632" r:id="rId9"/>
    <p:sldId id="630" r:id="rId10"/>
    <p:sldId id="633" r:id="rId11"/>
    <p:sldId id="639" r:id="rId12"/>
    <p:sldId id="640" r:id="rId13"/>
    <p:sldId id="634" r:id="rId14"/>
    <p:sldId id="637" r:id="rId15"/>
    <p:sldId id="638" r:id="rId16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tta, Ted" initials="DT" lastIdx="0" clrIdx="0"/>
  <p:cmAuthor id="1" name="Green, Louise" initials="GL" lastIdx="5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A7F"/>
    <a:srgbClr val="7A0661"/>
    <a:srgbClr val="000099"/>
    <a:srgbClr val="626464"/>
    <a:srgbClr val="46433A"/>
    <a:srgbClr val="0674CA"/>
    <a:srgbClr val="061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3838" autoAdjust="0"/>
  </p:normalViewPr>
  <p:slideViewPr>
    <p:cSldViewPr>
      <p:cViewPr varScale="1">
        <p:scale>
          <a:sx n="108" d="100"/>
          <a:sy n="108" d="100"/>
        </p:scale>
        <p:origin x="108" y="96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852" y="6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31" tIns="45515" rIns="91031" bIns="455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0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31" tIns="45515" rIns="91031" bIns="455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B139CF35-F0F2-49B7-80A5-F2FD3C420970}" type="datetimeFigureOut">
              <a:rPr lang="en-GB"/>
              <a:pPr>
                <a:defRPr/>
              </a:pPr>
              <a:t>14/09/2017</a:t>
            </a:fld>
            <a:endParaRPr lang="en-GB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675"/>
            <a:ext cx="2946400" cy="4969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31" tIns="45515" rIns="91031" bIns="455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0" y="9429675"/>
            <a:ext cx="2946400" cy="4969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31" tIns="45515" rIns="91031" bIns="455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52994740-3922-4C1E-A514-0E563293FE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456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31" tIns="45515" rIns="91031" bIns="455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7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31" tIns="45515" rIns="91031" bIns="455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5" y="4715633"/>
            <a:ext cx="4984750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31" tIns="45515" rIns="91031" bIns="45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1258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31" tIns="45515" rIns="91031" bIns="455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7" y="9431258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31" tIns="45515" rIns="91031" bIns="455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96" charset="-128"/>
                <a:cs typeface="+mn-cs"/>
              </a:defRPr>
            </a:lvl1pPr>
          </a:lstStyle>
          <a:p>
            <a:pPr>
              <a:defRPr/>
            </a:pPr>
            <a:fld id="{B138DA37-2E7D-45FB-A8C6-64932DC3B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08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70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528" y="6525344"/>
            <a:ext cx="864096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75511EC7-6901-4157-B520-BBBE67D9596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9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528" y="6525344"/>
            <a:ext cx="864096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75511EC7-6901-4157-B520-BBBE67D9596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312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528" y="6525344"/>
            <a:ext cx="864096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75511EC7-6901-4157-B520-BBBE67D9596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119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528" y="6525344"/>
            <a:ext cx="864096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75511EC7-6901-4157-B520-BBBE67D9596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444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528" y="6525344"/>
            <a:ext cx="864096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75511EC7-6901-4157-B520-BBBE67D9596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712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 b="1"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528" y="6525344"/>
            <a:ext cx="864096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75511EC7-6901-4157-B520-BBBE67D9596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74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6092825"/>
            <a:ext cx="4320034" cy="2159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000" b="1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 sz="2000" b="1">
                <a:latin typeface="+mn-lt"/>
              </a:defRPr>
            </a:lvl2pPr>
            <a:lvl3pPr marL="914400" indent="0">
              <a:buNone/>
              <a:defRPr sz="2000" b="1">
                <a:latin typeface="+mn-lt"/>
              </a:defRPr>
            </a:lvl3pPr>
            <a:lvl4pPr marL="1371600" indent="0">
              <a:buNone/>
              <a:defRPr sz="2000" b="1">
                <a:latin typeface="+mn-lt"/>
              </a:defRPr>
            </a:lvl4pPr>
            <a:lvl5pPr marL="1828800" indent="0">
              <a:buNone/>
              <a:defRPr sz="2000" b="1">
                <a:latin typeface="+mn-lt"/>
              </a:defRPr>
            </a:lvl5pPr>
          </a:lstStyle>
          <a:p>
            <a:pPr lvl="0"/>
            <a:r>
              <a:rPr lang="en-US" dirty="0"/>
              <a:t>Insert office email address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61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egi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36912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 of Chapter.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6597352"/>
            <a:ext cx="864096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75511EC7-6901-4157-B520-BBBE67D9596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50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6597352"/>
            <a:ext cx="864096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75511EC7-6901-4157-B520-BBBE67D9596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98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34888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b="1" baseline="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83768" y="4293096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33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483768" y="4932858"/>
            <a:ext cx="4040188" cy="6480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  <a:lvl2pPr algn="ctr">
              <a:defRPr sz="2000">
                <a:solidFill>
                  <a:schemeClr val="bg2"/>
                </a:solidFill>
              </a:defRPr>
            </a:lvl2pPr>
            <a:lvl3pPr algn="ctr">
              <a:defRPr sz="1800">
                <a:solidFill>
                  <a:schemeClr val="bg2"/>
                </a:solidFill>
              </a:defRPr>
            </a:lvl3pPr>
            <a:lvl4pPr algn="ctr">
              <a:defRPr sz="1600">
                <a:solidFill>
                  <a:schemeClr val="bg2"/>
                </a:solidFill>
              </a:defRPr>
            </a:lvl4pPr>
            <a:lvl5pPr algn="ctr"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Job title</a:t>
            </a:r>
          </a:p>
          <a:p>
            <a:pPr lvl="0"/>
            <a:r>
              <a:rPr lang="en-US" dirty="0"/>
              <a:t>Bureau van </a:t>
            </a:r>
            <a:r>
              <a:rPr lang="en-US" dirty="0" err="1"/>
              <a:t>Dijk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3528" y="6525344"/>
            <a:ext cx="864096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75511EC7-6901-4157-B520-BBBE67D9596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38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528" y="6525344"/>
            <a:ext cx="864096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75511EC7-6901-4157-B520-BBBE67D9596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81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diagram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400">
                <a:solidFill>
                  <a:schemeClr val="bg2"/>
                </a:solidFill>
              </a:defRPr>
            </a:lvl2pPr>
            <a:lvl3pPr marL="914400" indent="0" algn="ctr">
              <a:buNone/>
              <a:defRPr sz="2000">
                <a:solidFill>
                  <a:schemeClr val="bg2"/>
                </a:solidFill>
              </a:defRPr>
            </a:lvl3pPr>
            <a:lvl4pPr marL="1371600" indent="0" algn="ctr">
              <a:buNone/>
              <a:defRPr sz="1800">
                <a:solidFill>
                  <a:schemeClr val="bg2"/>
                </a:solidFill>
              </a:defRPr>
            </a:lvl4pPr>
            <a:lvl5pPr marL="1828800" indent="0" algn="ctr">
              <a:buNone/>
              <a:defRPr sz="1800">
                <a:solidFill>
                  <a:schemeClr val="bg2"/>
                </a:solidFill>
              </a:defRPr>
            </a:lvl5pPr>
          </a:lstStyle>
          <a:p>
            <a:pPr lvl="1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528" y="6525344"/>
            <a:ext cx="864096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75511EC7-6901-4157-B520-BBBE67D9596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01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528" y="6525344"/>
            <a:ext cx="864096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75511EC7-6901-4157-B520-BBBE67D9596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06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3528" y="6525344"/>
            <a:ext cx="864096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75511EC7-6901-4157-B520-BBBE67D9596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32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535" y="2708920"/>
            <a:ext cx="1818567" cy="88406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427984" y="5993720"/>
            <a:ext cx="18517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chemeClr val="accent6"/>
                </a:solidFill>
              </a:rPr>
              <a:t>| bvdinfo.com</a:t>
            </a:r>
          </a:p>
          <a:p>
            <a:pPr algn="ctr"/>
            <a:endParaRPr lang="en-GB" sz="28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  <a:solidFill>
            <a:srgbClr val="003399"/>
          </a:solidFill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6597352"/>
            <a:ext cx="864096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75511EC7-6901-4157-B520-BBBE67D9596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60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528" y="6525344"/>
            <a:ext cx="864096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75511EC7-6901-4157-B520-BBBE67D9596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87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2" r:id="rId2"/>
    <p:sldLayoutId id="2147483678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423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4473"/>
            <a:ext cx="8229600" cy="922114"/>
          </a:xfrm>
        </p:spPr>
        <p:txBody>
          <a:bodyPr/>
          <a:lstStyle/>
          <a:p>
            <a:pPr algn="ctr"/>
            <a:r>
              <a:rPr lang="ru-RU" dirty="0"/>
              <a:t>Реализация </a:t>
            </a:r>
            <a:r>
              <a:rPr lang="en-US" dirty="0">
                <a:latin typeface="Arial Rounded MT Bold" panose="020F0704030504030204" pitchFamily="34" charset="0"/>
              </a:rPr>
              <a:t>Basel III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8225993" cy="505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1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en-US" sz="2400" dirty="0">
                <a:latin typeface="Arial Rounded MT Bold" panose="020F0704030504030204" pitchFamily="34" charset="0"/>
              </a:rPr>
              <a:t>Camels:</a:t>
            </a:r>
            <a:r>
              <a:rPr lang="ru-RU" sz="2400" dirty="0"/>
              <a:t> достаточность капитала и качество активов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864" y="1300210"/>
            <a:ext cx="4048690" cy="2648320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1520" y="1300210"/>
            <a:ext cx="4389884" cy="35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44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API – </a:t>
            </a:r>
            <a:r>
              <a:rPr lang="ru-RU" sz="2800" dirty="0"/>
              <a:t>решение позволяет выгружать данные из </a:t>
            </a:r>
            <a:r>
              <a:rPr lang="en-US" sz="2800" dirty="0">
                <a:latin typeface="Arial Rounded MT Bold" panose="020F0704030504030204" pitchFamily="34" charset="0"/>
              </a:rPr>
              <a:t>OBF </a:t>
            </a:r>
            <a:r>
              <a:rPr lang="ru-RU" sz="2800" dirty="0"/>
              <a:t>в свои собственные системы по анализу рисковых моделей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81" y="2822068"/>
            <a:ext cx="1742898" cy="17428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741" y="2876972"/>
            <a:ext cx="2647209" cy="1874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724" y="3496686"/>
            <a:ext cx="787322" cy="3936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634" y="3517978"/>
            <a:ext cx="787322" cy="3936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7640" y="2876972"/>
            <a:ext cx="1519165" cy="151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8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41720" y="1268760"/>
            <a:ext cx="8229600" cy="1143000"/>
          </a:xfrm>
        </p:spPr>
        <p:txBody>
          <a:bodyPr/>
          <a:lstStyle/>
          <a:p>
            <a:r>
              <a:rPr lang="en-GB" sz="6600" dirty="0"/>
              <a:t>Orbis Bank Focus</a:t>
            </a:r>
            <a:r>
              <a:rPr lang="ru-RU" sz="6600" dirty="0"/>
              <a:t/>
            </a:r>
            <a:br>
              <a:rPr lang="ru-RU" sz="6600" dirty="0"/>
            </a:br>
            <a:r>
              <a:rPr lang="en-US" sz="6600" dirty="0">
                <a:latin typeface="Arial Rounded MT Bold" panose="020F0704030504030204" pitchFamily="34" charset="0"/>
              </a:rPr>
              <a:t/>
            </a:r>
            <a:br>
              <a:rPr lang="en-US" sz="6600" dirty="0">
                <a:latin typeface="Arial Rounded MT Bold" panose="020F0704030504030204" pitchFamily="34" charset="0"/>
              </a:rPr>
            </a:br>
            <a:r>
              <a:rPr lang="ru-RU" sz="2400" dirty="0">
                <a:latin typeface="Arial Rounded MT Bold" panose="020F0704030504030204" pitchFamily="34" charset="0"/>
              </a:rPr>
              <a:t>Глобальная база данных с финансовой отчетностью банков, рейтингами и исследованиями</a:t>
            </a:r>
            <a:r>
              <a:rPr lang="en-US" sz="2400" dirty="0">
                <a:latin typeface="Arial Rounded MT Bold" panose="020F0704030504030204" pitchFamily="34" charset="0"/>
              </a:rPr>
              <a:t/>
            </a:r>
            <a:br>
              <a:rPr lang="en-US" sz="2400" dirty="0">
                <a:latin typeface="Arial Rounded MT Bold" panose="020F0704030504030204" pitchFamily="34" charset="0"/>
              </a:rPr>
            </a:br>
            <a:r>
              <a:rPr lang="en-US" sz="2400" dirty="0">
                <a:latin typeface="Arial Rounded MT Bold" panose="020F0704030504030204" pitchFamily="34" charset="0"/>
              </a:rPr>
              <a:t/>
            </a:r>
            <a:br>
              <a:rPr lang="en-US" sz="2400" dirty="0">
                <a:latin typeface="Arial Rounded MT Bold" panose="020F0704030504030204" pitchFamily="34" charset="0"/>
              </a:rPr>
            </a:br>
            <a:endParaRPr lang="en-GB" sz="2400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229200"/>
            <a:ext cx="1897232" cy="92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42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/>
              <a:t>Международная компания с офисами в 3</a:t>
            </a:r>
            <a:r>
              <a:rPr lang="en-US" sz="2000" dirty="0">
                <a:latin typeface="Arial Rounded MT Bold" panose="020F0704030504030204" pitchFamily="34" charset="0"/>
              </a:rPr>
              <a:t>5</a:t>
            </a:r>
            <a:r>
              <a:rPr lang="ru-RU" sz="2000" dirty="0"/>
              <a:t> городах, включая крупнейшие мировые финансовые центры </a:t>
            </a:r>
            <a:r>
              <a:rPr lang="en-US" sz="2000" dirty="0">
                <a:latin typeface="Arial Rounded MT Bold" panose="020F0704030504030204" pitchFamily="34" charset="0"/>
              </a:rPr>
              <a:t>23 </a:t>
            </a:r>
            <a:r>
              <a:rPr lang="ru-RU" sz="2000" dirty="0"/>
              <a:t>стран мира</a:t>
            </a:r>
            <a:endParaRPr lang="en-GB" sz="2000" dirty="0">
              <a:latin typeface="Arial Rounded MT Bold" panose="020F070403050403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8352928" cy="52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46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9111" y="116632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latin typeface="Arial Rounded MT Bold" panose="020F0704030504030204" pitchFamily="34" charset="0"/>
              </a:rPr>
              <a:t>Orbis Bank Focus</a:t>
            </a:r>
            <a:endParaRPr lang="en-GB" sz="4000" dirty="0"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3528" y="1772816"/>
            <a:ext cx="8229600" cy="4525963"/>
          </a:xfrm>
        </p:spPr>
        <p:txBody>
          <a:bodyPr/>
          <a:lstStyle/>
          <a:p>
            <a:r>
              <a:rPr lang="ru-RU" sz="2000" dirty="0">
                <a:solidFill>
                  <a:schemeClr val="accent2"/>
                </a:solidFill>
              </a:rPr>
              <a:t>45 000 банков  </a:t>
            </a:r>
            <a:r>
              <a:rPr lang="en-US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(</a:t>
            </a:r>
            <a:r>
              <a:rPr lang="ru-RU" sz="2000" dirty="0">
                <a:solidFill>
                  <a:schemeClr val="accent2"/>
                </a:solidFill>
              </a:rPr>
              <a:t>июль 2017 года</a:t>
            </a:r>
            <a:r>
              <a:rPr lang="en-US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)</a:t>
            </a:r>
            <a:endParaRPr lang="ru-RU" sz="2000" dirty="0">
              <a:solidFill>
                <a:schemeClr val="accent2"/>
              </a:solidFill>
            </a:endParaRPr>
          </a:p>
          <a:p>
            <a:r>
              <a:rPr lang="ru-RU" sz="2000" dirty="0">
                <a:solidFill>
                  <a:schemeClr val="accent2"/>
                </a:solidFill>
              </a:rPr>
              <a:t>Данные рейтинговых агентств с историей изменения</a:t>
            </a:r>
            <a:endParaRPr lang="en-US" sz="20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  <a:p>
            <a:r>
              <a:rPr lang="ru-RU" sz="2000" dirty="0">
                <a:solidFill>
                  <a:schemeClr val="accent2"/>
                </a:solidFill>
              </a:rPr>
              <a:t>Национальный </a:t>
            </a:r>
            <a:r>
              <a:rPr lang="en-US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GAAP </a:t>
            </a:r>
            <a:r>
              <a:rPr lang="ru-RU" sz="2000" dirty="0">
                <a:solidFill>
                  <a:schemeClr val="accent2"/>
                </a:solidFill>
              </a:rPr>
              <a:t>и международный </a:t>
            </a:r>
            <a:r>
              <a:rPr lang="en-US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IFRS </a:t>
            </a:r>
            <a:r>
              <a:rPr lang="ru-RU" sz="2000" dirty="0">
                <a:solidFill>
                  <a:schemeClr val="accent2"/>
                </a:solidFill>
              </a:rPr>
              <a:t>форматы финансовой отчетности</a:t>
            </a:r>
          </a:p>
          <a:p>
            <a:r>
              <a:rPr lang="ru-RU" sz="2000" dirty="0">
                <a:solidFill>
                  <a:schemeClr val="accent2"/>
                </a:solidFill>
              </a:rPr>
              <a:t>32 000 источников из </a:t>
            </a:r>
            <a:r>
              <a:rPr lang="en-US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Factiva </a:t>
            </a:r>
            <a:endParaRPr lang="ru-RU" sz="2000" dirty="0">
              <a:solidFill>
                <a:schemeClr val="accent2"/>
              </a:solidFill>
            </a:endParaRPr>
          </a:p>
          <a:p>
            <a:r>
              <a:rPr lang="ru-RU" sz="2000" dirty="0">
                <a:solidFill>
                  <a:schemeClr val="accent2"/>
                </a:solidFill>
              </a:rPr>
              <a:t>Свопы кредитных дефолтов </a:t>
            </a:r>
            <a:r>
              <a:rPr lang="en-US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c </a:t>
            </a:r>
            <a:r>
              <a:rPr lang="en-US" sz="20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Markit</a:t>
            </a:r>
            <a:r>
              <a:rPr lang="en-US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ru-RU" sz="2000" dirty="0">
                <a:solidFill>
                  <a:schemeClr val="accent2"/>
                </a:solidFill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CDS) </a:t>
            </a:r>
            <a:endParaRPr lang="ru-RU" sz="2000" dirty="0">
              <a:solidFill>
                <a:schemeClr val="accent2"/>
              </a:solidFill>
            </a:endParaRPr>
          </a:p>
          <a:p>
            <a:r>
              <a:rPr lang="en-US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CAMEL Ratios </a:t>
            </a:r>
          </a:p>
          <a:p>
            <a:r>
              <a:rPr lang="ru-RU" sz="2000" dirty="0">
                <a:solidFill>
                  <a:schemeClr val="accent2"/>
                </a:solidFill>
              </a:rPr>
              <a:t>Данные о структуре собственности и менеджмент</a:t>
            </a:r>
            <a:endParaRPr lang="en-US" sz="20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  <a:p>
            <a:r>
              <a:rPr lang="en-US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Segmentation / Peer Analysis / Pivot Analysis</a:t>
            </a:r>
          </a:p>
          <a:p>
            <a:r>
              <a:rPr lang="ru-RU" sz="2000" dirty="0">
                <a:solidFill>
                  <a:schemeClr val="accent2"/>
                </a:solidFill>
              </a:rPr>
              <a:t>Возможность настройки автоматических уведомлений на изменения данных (</a:t>
            </a:r>
            <a:r>
              <a:rPr lang="en-US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alerts) </a:t>
            </a:r>
          </a:p>
          <a:p>
            <a:r>
              <a:rPr lang="en-US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Web Add-in </a:t>
            </a:r>
            <a:r>
              <a:rPr lang="ru-RU" sz="2000" dirty="0">
                <a:solidFill>
                  <a:schemeClr val="accent2"/>
                </a:solidFill>
              </a:rPr>
              <a:t>и </a:t>
            </a:r>
            <a:r>
              <a:rPr lang="en-US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API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54712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7584" y="476672"/>
            <a:ext cx="8229600" cy="1143000"/>
          </a:xfrm>
        </p:spPr>
        <p:txBody>
          <a:bodyPr/>
          <a:lstStyle/>
          <a:p>
            <a:r>
              <a:rPr lang="ru-RU" sz="2800" dirty="0"/>
              <a:t>Финансовые форматы </a:t>
            </a:r>
            <a:r>
              <a:rPr lang="en-US" sz="2800" dirty="0">
                <a:latin typeface="Arial Rounded MT Bold" panose="020F0704030504030204" pitchFamily="34" charset="0"/>
              </a:rPr>
              <a:t>Orbis Bank Focus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417638"/>
            <a:ext cx="8568952" cy="417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13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/>
              <a:t>Глобальный детализированный формат</a:t>
            </a:r>
            <a:r>
              <a:rPr lang="en-US" sz="2000" dirty="0">
                <a:latin typeface="Arial Rounded MT Bold" panose="020F0704030504030204" pitchFamily="34" charset="0"/>
              </a:rPr>
              <a:t> (</a:t>
            </a:r>
            <a:r>
              <a:rPr lang="ru-RU" sz="2000" dirty="0"/>
              <a:t>более 500 строк)</a:t>
            </a:r>
            <a:br>
              <a:rPr lang="ru-RU" sz="2000" dirty="0"/>
            </a:br>
            <a:r>
              <a:rPr lang="en-US" sz="2000" dirty="0">
                <a:latin typeface="Arial Rounded MT Bold" panose="020F0704030504030204" pitchFamily="34" charset="0"/>
              </a:rPr>
              <a:t>Assets, Liabilities, Income, Statements, Ratios, Notes</a:t>
            </a:r>
            <a:endParaRPr lang="en-GB" sz="2000" dirty="0"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3528" y="980727"/>
            <a:ext cx="7704856" cy="539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2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5" y="121196"/>
            <a:ext cx="8229600" cy="1143000"/>
          </a:xfrm>
        </p:spPr>
        <p:txBody>
          <a:bodyPr/>
          <a:lstStyle/>
          <a:p>
            <a:pPr algn="ctr"/>
            <a:r>
              <a:rPr lang="ru-RU" sz="2400" b="0" dirty="0"/>
              <a:t>Подборка </a:t>
            </a:r>
            <a:r>
              <a:rPr lang="en-US" sz="2400" b="0" dirty="0">
                <a:latin typeface="Arial Rounded MT Bold" panose="020F0704030504030204" pitchFamily="34" charset="0"/>
              </a:rPr>
              <a:t>M&amp;A </a:t>
            </a:r>
            <a:r>
              <a:rPr lang="ru-RU" sz="2400" b="0" dirty="0"/>
              <a:t>сообщений</a:t>
            </a:r>
            <a:endParaRPr lang="en-GB" sz="2400" b="0"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7776864" cy="566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73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288" y="258937"/>
            <a:ext cx="8229600" cy="1143000"/>
          </a:xfrm>
        </p:spPr>
        <p:txBody>
          <a:bodyPr/>
          <a:lstStyle/>
          <a:p>
            <a:r>
              <a:rPr lang="en-US" sz="2800" dirty="0">
                <a:latin typeface="Arial Rounded MT Bold" panose="020F0704030504030204" pitchFamily="34" charset="0"/>
              </a:rPr>
              <a:t>Peer Analysis:</a:t>
            </a:r>
            <a:r>
              <a:rPr lang="ru-RU" sz="2800" dirty="0"/>
              <a:t> сравнение двух или более банков по показателям деятельности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1268760"/>
            <a:ext cx="8385396" cy="459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6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r>
              <a:rPr lang="ru-RU" sz="2800" dirty="0"/>
              <a:t>Доступ к внутренним документам банка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1520" y="1268760"/>
            <a:ext cx="7848872" cy="513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30026"/>
      </p:ext>
    </p:extLst>
  </p:cSld>
  <p:clrMapOvr>
    <a:masterClrMapping/>
  </p:clrMapOvr>
</p:sld>
</file>

<file path=ppt/theme/theme1.xml><?xml version="1.0" encoding="utf-8"?>
<a:theme xmlns:a="http://schemas.openxmlformats.org/drawingml/2006/main" name="Front Cov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72C72F6F-4F63-4FD8-AD97-920FC15A683C}" vid="{D8CA0810-AD58-4900-AD25-4A5E47046FC3}"/>
    </a:ext>
  </a:extLst>
</a:theme>
</file>

<file path=ppt/theme/theme2.xml><?xml version="1.0" encoding="utf-8"?>
<a:theme xmlns:a="http://schemas.openxmlformats.org/drawingml/2006/main" name="Back Cov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72C72F6F-4F63-4FD8-AD97-920FC15A683C}" vid="{8D6996A8-949C-4314-8FBC-94AE54CF947F}"/>
    </a:ext>
  </a:extLst>
</a:theme>
</file>

<file path=ppt/theme/theme3.xml><?xml version="1.0" encoding="utf-8"?>
<a:theme xmlns:a="http://schemas.openxmlformats.org/drawingml/2006/main" name="Chapter Divid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72C72F6F-4F63-4FD8-AD97-920FC15A683C}" vid="{9B3CBB7A-34CC-476F-AAF2-00EE9732380C}"/>
    </a:ext>
  </a:extLst>
</a:theme>
</file>

<file path=ppt/theme/theme4.xml><?xml version="1.0" encoding="utf-8"?>
<a:theme xmlns:a="http://schemas.openxmlformats.org/drawingml/2006/main" name="Main Content Slides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72C72F6F-4F63-4FD8-AD97-920FC15A683C}" vid="{8F59329A-7F89-4819-98C0-F6FB6729189D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Blank_-_Presentation_TEMPLATE</Template>
  <TotalTime>308</TotalTime>
  <Words>142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ＭＳ Ｐゴシック</vt:lpstr>
      <vt:lpstr>ＭＳ Ｐゴシック</vt:lpstr>
      <vt:lpstr>Arial</vt:lpstr>
      <vt:lpstr>Arial Rounded MT Bold</vt:lpstr>
      <vt:lpstr>Front Cover</vt:lpstr>
      <vt:lpstr>Back Cover</vt:lpstr>
      <vt:lpstr>Chapter Divider</vt:lpstr>
      <vt:lpstr>Main Content Slides</vt:lpstr>
      <vt:lpstr>Презентация PowerPoint</vt:lpstr>
      <vt:lpstr>Orbis Bank Focus  Глобальная база данных с финансовой отчетностью банков, рейтингами и исследованиями  </vt:lpstr>
      <vt:lpstr>Международная компания с офисами в 35 городах, включая крупнейшие мировые финансовые центры 23 стран мира</vt:lpstr>
      <vt:lpstr> Orbis Bank Focus</vt:lpstr>
      <vt:lpstr>Финансовые форматы Orbis Bank Focus</vt:lpstr>
      <vt:lpstr>Глобальный детализированный формат (более 500 строк) Assets, Liabilities, Income, Statements, Ratios, Notes</vt:lpstr>
      <vt:lpstr>Подборка M&amp;A сообщений</vt:lpstr>
      <vt:lpstr>Peer Analysis: сравнение двух или более банков по показателям деятельности</vt:lpstr>
      <vt:lpstr>Доступ к внутренним документам банка</vt:lpstr>
      <vt:lpstr>Реализация Basel III</vt:lpstr>
      <vt:lpstr>Camels: достаточность капитала и качество активов</vt:lpstr>
      <vt:lpstr>API – решение позволяет выгружать данные из OBF в свои собственные системы по анализу рисковых моделей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Lator, Cédric</dc:creator>
  <cp:lastModifiedBy>Ермилова Диана Борисовна</cp:lastModifiedBy>
  <cp:revision>23</cp:revision>
  <cp:lastPrinted>2016-05-11T14:53:36Z</cp:lastPrinted>
  <dcterms:created xsi:type="dcterms:W3CDTF">2017-04-03T15:33:06Z</dcterms:created>
  <dcterms:modified xsi:type="dcterms:W3CDTF">2017-09-14T06:33:21Z</dcterms:modified>
</cp:coreProperties>
</file>