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10"/>
  </p:notesMasterIdLst>
  <p:handoutMasterIdLst>
    <p:handoutMasterId r:id="rId11"/>
  </p:handoutMasterIdLst>
  <p:sldIdLst>
    <p:sldId id="268" r:id="rId2"/>
    <p:sldId id="258" r:id="rId3"/>
    <p:sldId id="310" r:id="rId4"/>
    <p:sldId id="271" r:id="rId5"/>
    <p:sldId id="311" r:id="rId6"/>
    <p:sldId id="312" r:id="rId7"/>
    <p:sldId id="313" r:id="rId8"/>
    <p:sldId id="314" r:id="rId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1" autoAdjust="0"/>
  </p:normalViewPr>
  <p:slideViewPr>
    <p:cSldViewPr>
      <p:cViewPr varScale="1">
        <p:scale>
          <a:sx n="67" d="100"/>
          <a:sy n="67" d="100"/>
        </p:scale>
        <p:origin x="43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1D523-EC50-4DD3-A012-4B7A07B3E730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8A016-E9D3-47E4-8334-81E2650EA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911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CC102-6FCA-474F-9D6F-1463E925CC11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9C162-A304-4F38-9291-F14D0B38CA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19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801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801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552EA4-6B7B-4B2D-B00C-7D88B8A2C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0977B-2E91-4CE0-BFD5-8C593E6AB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D6E56-996D-4A63-8B62-83E2EFD55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85996-6644-4996-A09A-9C0F0AFC5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00EC0-2F01-4D8C-9320-FAC6C9D6A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8BC37-1E33-4B77-86B8-994A1F944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F0848-46A7-45D5-BF2E-A66FEE28B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2A4C3-F96C-4CBC-BA60-A323D6E1A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B3128-1917-4EE8-8119-48AA50198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1D937-7A19-46B4-9549-FF582A7C7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71FBF-FDA8-49DB-836C-391409306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97D4B-B4C6-4F76-8215-1B793BBA9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079CE-1FF4-42BF-8C96-246250496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3997FFA8-443E-4891-B3BB-0F699FF79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698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8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8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8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8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2698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98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698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2699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69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57158" y="-571528"/>
            <a:ext cx="8501122" cy="6357958"/>
          </a:xfrm>
        </p:spPr>
        <p:txBody>
          <a:bodyPr/>
          <a:lstStyle/>
          <a:p>
            <a:pPr algn="l"/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8715436" cy="6357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13694"/>
            <a:ext cx="853418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+mj-lt"/>
              </a:rPr>
              <a:t>Редкий фонд  библиотеки (РФБ)</a:t>
            </a:r>
          </a:p>
          <a:p>
            <a:pPr algn="ctr"/>
            <a:endParaRPr lang="ru-RU" sz="3600" dirty="0">
              <a:latin typeface="+mj-lt"/>
            </a:endParaRPr>
          </a:p>
          <a:p>
            <a:pPr algn="ctr"/>
            <a:r>
              <a:rPr lang="ru-RU" sz="2800" dirty="0">
                <a:latin typeface="+mj-lt"/>
              </a:rPr>
              <a:t>как информационный источник</a:t>
            </a:r>
            <a:r>
              <a:rPr lang="ru-RU" sz="2800" dirty="0"/>
              <a:t> материалов для </a:t>
            </a:r>
          </a:p>
          <a:p>
            <a:pPr algn="ctr"/>
            <a:r>
              <a:rPr lang="ru-RU" sz="2800" dirty="0"/>
              <a:t>научно-методической и научно-исследовательской работы</a:t>
            </a:r>
          </a:p>
          <a:p>
            <a:pPr algn="ctr"/>
            <a:endParaRPr lang="ru-RU" sz="3600" dirty="0">
              <a:latin typeface="+mj-lt"/>
            </a:endParaRPr>
          </a:p>
          <a:p>
            <a:pPr algn="ctr"/>
            <a:endParaRPr lang="ru-RU" sz="3600" dirty="0">
              <a:latin typeface="+mj-lt"/>
            </a:endParaRPr>
          </a:p>
          <a:p>
            <a:pPr algn="ctr"/>
            <a:r>
              <a:rPr lang="ru-RU" sz="3600" dirty="0"/>
              <a:t> 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358246" cy="6000792"/>
          </a:xfrm>
        </p:spPr>
        <p:txBody>
          <a:bodyPr/>
          <a:lstStyle/>
          <a:p>
            <a:pPr marL="180000" indent="0" algn="just">
              <a:spcBef>
                <a:spcPts val="0"/>
              </a:spcBef>
              <a:spcAft>
                <a:spcPts val="1000"/>
              </a:spcAft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85728"/>
            <a:ext cx="8715436" cy="62151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594650"/>
            <a:ext cx="871543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Примерное положение о формировании фондов библиотеки высшего учебного заведения (2000 г.)</a:t>
            </a:r>
          </a:p>
          <a:p>
            <a:endParaRPr lang="ru-RU" b="1" dirty="0"/>
          </a:p>
          <a:p>
            <a:pPr algn="just"/>
            <a:r>
              <a:rPr lang="ru-RU" b="1" dirty="0"/>
              <a:t> </a:t>
            </a:r>
            <a:r>
              <a:rPr lang="ru-RU" sz="2000" i="1" dirty="0"/>
              <a:t>Фонд редких книг – часть основного фонда, в которую включаются редкие или особо ценные документы, отличающиеся выдающимися историческими, научными, художественно-эстетическими и полиграфическими достоинствами.</a:t>
            </a:r>
          </a:p>
          <a:p>
            <a:pPr algn="just"/>
            <a:endParaRPr lang="ru-RU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/>
              <a:t>Указ об антиквариате (1994 г.)</a:t>
            </a:r>
          </a:p>
          <a:p>
            <a:pPr algn="just"/>
            <a:endParaRPr lang="ru-RU" sz="2000" b="1" dirty="0"/>
          </a:p>
          <a:p>
            <a:pPr algn="just"/>
            <a:r>
              <a:rPr lang="ru-RU" dirty="0"/>
              <a:t> </a:t>
            </a:r>
            <a:r>
              <a:rPr lang="ru-RU" i="1" dirty="0"/>
              <a:t>Антикварными считаются книги, созданные до 1950 г. Оригиналы их находятся в музеях и крупнейших российских библиотеках. Это национальное достояние, их вывоз из страны запрещён. Редкие издания отличаются неповторимыми приметами: автографом писателя, дарственной надписью, особым переплетом</a:t>
            </a:r>
            <a:r>
              <a:rPr lang="en-US" i="1" dirty="0"/>
              <a:t> </a:t>
            </a:r>
            <a:r>
              <a:rPr lang="ru-RU" i="1" dirty="0"/>
              <a:t> и т. п…..</a:t>
            </a:r>
          </a:p>
          <a:p>
            <a:pPr algn="just"/>
            <a:endParaRPr lang="ru-RU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Редкий фонд недоступен широкому читателю, информирование о нём обычно осуществляется с помощью выставок, обзоров и отражается в электронных каталогах.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 Библиотеки приступили к созданию электронной полнотекстовой базы «Редкие книги» с тем, чтобы они стали доступны всем читателям.</a:t>
            </a:r>
          </a:p>
          <a:p>
            <a:r>
              <a:rPr lang="ru-RU" sz="2000" dirty="0"/>
              <a:t> 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6143644"/>
          </a:xfrm>
        </p:spPr>
        <p:txBody>
          <a:bodyPr/>
          <a:lstStyle/>
          <a:p>
            <a:endParaRPr lang="ru-RU" sz="2000" b="1" dirty="0">
              <a:effectLst/>
            </a:endParaRPr>
          </a:p>
          <a:p>
            <a:pPr marL="0" indent="0" algn="ctr">
              <a:buNone/>
            </a:pPr>
            <a:r>
              <a:rPr lang="ru-RU" sz="2800" b="1" dirty="0">
                <a:effectLst/>
              </a:rPr>
              <a:t> Формат взаимодействия с РФБ</a:t>
            </a:r>
          </a:p>
          <a:p>
            <a:endParaRPr lang="ru-RU" sz="2000" b="1" dirty="0">
              <a:effectLst/>
            </a:endParaRPr>
          </a:p>
          <a:p>
            <a:endParaRPr lang="ru-RU" sz="2000" b="1" dirty="0">
              <a:effectLst/>
            </a:endParaRPr>
          </a:p>
          <a:p>
            <a:pPr marL="0" indent="0" algn="ctr">
              <a:buNone/>
            </a:pPr>
            <a:r>
              <a:rPr lang="ru-RU" sz="2000" i="1" dirty="0">
                <a:effectLst/>
              </a:rPr>
              <a:t>(</a:t>
            </a:r>
            <a:r>
              <a:rPr lang="ru-RU" sz="2000" b="1" i="1" dirty="0">
                <a:effectLst/>
              </a:rPr>
              <a:t>Формат </a:t>
            </a:r>
            <a:r>
              <a:rPr lang="ru-RU" sz="2000" dirty="0">
                <a:effectLst/>
              </a:rPr>
              <a:t> </a:t>
            </a:r>
            <a:r>
              <a:rPr lang="ru-RU" sz="2000" i="1" dirty="0">
                <a:effectLst/>
              </a:rPr>
              <a:t>-  определённая структура, способ построения и подачи, форма проведения какого-либо мероприятия)</a:t>
            </a:r>
          </a:p>
          <a:p>
            <a:pPr marL="0" indent="0" algn="ctr">
              <a:buNone/>
            </a:pPr>
            <a:endParaRPr lang="ru-RU" sz="2000" i="1" dirty="0">
              <a:effectLst/>
            </a:endParaRPr>
          </a:p>
          <a:p>
            <a:pPr marL="0" indent="0" algn="ctr">
              <a:buNone/>
            </a:pPr>
            <a:endParaRPr lang="ru-RU" sz="2000" dirty="0">
              <a:effectLst/>
            </a:endParaRPr>
          </a:p>
          <a:p>
            <a:pPr marL="0" indent="0" algn="just">
              <a:buNone/>
            </a:pPr>
            <a:r>
              <a:rPr lang="ru-RU" sz="2000" dirty="0">
                <a:effectLst/>
              </a:rPr>
              <a:t> 1.   РФБ  + ППС  (заседание секции,  изучение фондов) </a:t>
            </a:r>
          </a:p>
          <a:p>
            <a:pPr marL="0" indent="0" algn="just">
              <a:buNone/>
            </a:pPr>
            <a:endParaRPr lang="ru-RU" sz="2000" dirty="0">
              <a:effectLst/>
            </a:endParaRPr>
          </a:p>
          <a:p>
            <a:pPr marL="0" indent="0" algn="just">
              <a:buNone/>
            </a:pPr>
            <a:r>
              <a:rPr lang="ru-RU" sz="2000" dirty="0">
                <a:effectLst/>
              </a:rPr>
              <a:t> 2.   РФБ  + студенты (индивидуальная работа;  мероприятия)</a:t>
            </a:r>
          </a:p>
          <a:p>
            <a:pPr marL="0" indent="0" algn="just">
              <a:buNone/>
            </a:pPr>
            <a:endParaRPr lang="ru-RU" sz="2000" dirty="0">
              <a:effectLst/>
            </a:endParaRPr>
          </a:p>
          <a:p>
            <a:pPr marL="0" indent="0" algn="just">
              <a:buNone/>
            </a:pPr>
            <a:r>
              <a:rPr lang="ru-RU" sz="2000" dirty="0">
                <a:effectLst/>
              </a:rPr>
              <a:t> 3. РФБ + моделирование научно-методической и научно-исследовательской работы (семинаров)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8715436" cy="6357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37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715436" cy="6357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Папки пользователя\Desktop\ВЫСТУПЛЕНИЕ ОЛИМП 26 апреля\НИНА РФ\IMG_54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37912" y="-4851920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Папки пользователя\Desktop\ВЫСТУПЛЕНИЕ ОЛИМП 26 апреля\НИНА РФ\IMG_54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Папки пользователя\Desktop\ВЫСТУПЛЕНИЕ ОЛИМП 26 апреля\НИНА РФ\IMG_54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Папки пользователя\Desktop\ВЫСТУПЛЕНИЕ ОЛИМП 26 апреля\НИНА РФ\IMG_54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Папки пользователя\Desktop\ВЫСТУПЛЕНИЕ ОЛИМП 26 апреля\НИНА РФ\IMG_54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80805"/>
            <a:ext cx="5040000" cy="389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Папки пользователя\Desktop\ВЫСТУПЛЕНИЕ ОЛИМП 26 апреля\НИНА РФ\IMG_54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1272"/>
            <a:ext cx="4585830" cy="381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476672"/>
            <a:ext cx="417646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/>
              <a:t>РФБ + ППС</a:t>
            </a:r>
          </a:p>
          <a:p>
            <a:pPr marL="342900" indent="-342900">
              <a:buAutoNum type="arabicPeriod"/>
            </a:pPr>
            <a:endParaRPr lang="ru-RU" sz="2400" dirty="0"/>
          </a:p>
          <a:p>
            <a:pPr marL="342900" indent="-342900">
              <a:buAutoNum type="arabicPeriod"/>
            </a:pPr>
            <a:endParaRPr lang="ru-RU" dirty="0"/>
          </a:p>
          <a:p>
            <a:pPr algn="ctr"/>
            <a:r>
              <a:rPr lang="ru-RU" sz="2000" dirty="0"/>
              <a:t> Заседание секции историков Департамента экономической теории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57158" y="-571528"/>
            <a:ext cx="8501122" cy="6357958"/>
          </a:xfrm>
        </p:spPr>
        <p:txBody>
          <a:bodyPr/>
          <a:lstStyle/>
          <a:p>
            <a:pPr algn="l"/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8715436" cy="6357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13694"/>
            <a:ext cx="8534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 </a:t>
            </a:r>
            <a:endParaRPr lang="ru-RU" sz="3600" dirty="0">
              <a:latin typeface="+mj-lt"/>
            </a:endParaRPr>
          </a:p>
        </p:txBody>
      </p:sp>
      <p:pic>
        <p:nvPicPr>
          <p:cNvPr id="1027" name="Picture 3" descr="D:\Папки пользователя\Desktop\ФОТО\ГПИБ -Новый чит зал\ВСЕ по ЦСПИ\ЦСПИ-студентам\IMG_94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18" y="1542227"/>
            <a:ext cx="7398000" cy="49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404664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000" dirty="0"/>
              <a:t>2. РФБ + студенты</a:t>
            </a:r>
          </a:p>
          <a:p>
            <a:r>
              <a:rPr lang="ru-RU" dirty="0"/>
              <a:t>Дипломанты Всероссийского Конкурса Государственной публичной исторической библиотеки России (ЦСПИ)</a:t>
            </a:r>
          </a:p>
        </p:txBody>
      </p:sp>
    </p:spTree>
    <p:extLst>
      <p:ext uri="{BB962C8B-B14F-4D97-AF65-F5344CB8AC3E}">
        <p14:creationId xmlns:p14="http://schemas.microsoft.com/office/powerpoint/2010/main" val="1335717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57158" y="-571528"/>
            <a:ext cx="8501122" cy="7143800"/>
          </a:xfrm>
        </p:spPr>
        <p:txBody>
          <a:bodyPr/>
          <a:lstStyle/>
          <a:p>
            <a:pPr algn="just"/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rPr>
              <a:t>1. «Историческое и политическое источниковедение (по материалам фонда Научно-исследовательского отдела редких книг (Музей книги) Российской государственной библиотеки (РГБ) и Отдела редких книг и диссертаций библиотеки Финансового университета»</a:t>
            </a:r>
            <a:r>
              <a:rPr lang="en-US" sz="2400" b="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rPr>
              <a:t>   </a:t>
            </a:r>
            <a:r>
              <a:rPr lang="ru-RU" sz="2400" b="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rPr>
              <a:t/>
            </a:r>
            <a:br>
              <a:rPr lang="ru-RU" sz="2400" b="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rPr>
            </a:br>
            <a:r>
              <a:rPr lang="ru-RU" sz="2400" b="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rPr>
              <a:t/>
            </a:r>
            <a:br>
              <a:rPr lang="ru-RU" sz="2400" b="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rPr>
            </a:br>
            <a:r>
              <a:rPr lang="ru-RU" sz="2400" b="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rPr>
              <a:t/>
            </a:r>
            <a:br>
              <a:rPr lang="ru-RU" sz="2400" b="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rPr>
            </a:br>
            <a:r>
              <a:rPr lang="ru-RU" sz="2400" b="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rPr>
              <a:t/>
            </a:r>
            <a:br>
              <a:rPr lang="ru-RU" sz="2400" b="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rPr>
            </a:br>
            <a:r>
              <a:rPr lang="ru-RU" sz="2400" b="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rPr>
              <a:t>2.</a:t>
            </a:r>
            <a:r>
              <a:rPr lang="en-US" sz="2400" b="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rPr>
              <a:t> </a:t>
            </a:r>
            <a:r>
              <a:rPr lang="ru-RU" sz="2400" b="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rPr>
              <a:t>«Экономическая история СССР в 1930 - 1940-е гг.: научное и учебно-методическое наследие д.э.н., проф. </a:t>
            </a:r>
            <a:r>
              <a:rPr lang="ru-RU" sz="2400" b="0" kern="1200" dirty="0" err="1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rPr>
              <a:t>В.П.Дьяченко</a:t>
            </a:r>
            <a:r>
              <a:rPr lang="ru-RU" sz="2400" b="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rPr>
              <a:t>»</a:t>
            </a:r>
            <a:br>
              <a:rPr lang="ru-RU" sz="2400" b="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rPr>
            </a:br>
            <a:r>
              <a:rPr lang="en-US" sz="2400" b="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rPr>
              <a:t>                      </a:t>
            </a:r>
            <a:endParaRPr lang="ru-RU" sz="2400" b="0" kern="1200" dirty="0">
              <a:solidFill>
                <a:schemeClr val="tx1"/>
              </a:solidFill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8715436" cy="6357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13694"/>
            <a:ext cx="85341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latin typeface="+mj-lt"/>
            </a:endParaRPr>
          </a:p>
          <a:p>
            <a:pPr algn="ctr"/>
            <a:endParaRPr lang="ru-RU" sz="3600" dirty="0">
              <a:latin typeface="+mj-lt"/>
            </a:endParaRPr>
          </a:p>
          <a:p>
            <a:pPr algn="ctr"/>
            <a:r>
              <a:rPr lang="ru-RU" sz="3600" dirty="0"/>
              <a:t> </a:t>
            </a:r>
            <a:endParaRPr lang="ru-RU" sz="36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620688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dirty="0"/>
              <a:t>  </a:t>
            </a:r>
            <a:r>
              <a:rPr lang="en-US" sz="2400" b="1" dirty="0"/>
              <a:t>3. </a:t>
            </a:r>
            <a:r>
              <a:rPr lang="ru-RU" sz="2400" b="1" dirty="0"/>
              <a:t>РФБ  +  моделирование научно-методической и научно-исследовательской работы (семинаров) </a:t>
            </a:r>
          </a:p>
        </p:txBody>
      </p:sp>
    </p:spTree>
    <p:extLst>
      <p:ext uri="{BB962C8B-B14F-4D97-AF65-F5344CB8AC3E}">
        <p14:creationId xmlns:p14="http://schemas.microsoft.com/office/powerpoint/2010/main" val="145699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57158" y="-571528"/>
            <a:ext cx="8501122" cy="7143800"/>
          </a:xfrm>
        </p:spPr>
        <p:txBody>
          <a:bodyPr/>
          <a:lstStyle/>
          <a:p>
            <a:pPr algn="just"/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b="0" kern="1200" dirty="0">
              <a:solidFill>
                <a:schemeClr val="tx1"/>
              </a:solidFill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8715436" cy="6357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13694"/>
            <a:ext cx="85341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latin typeface="+mj-lt"/>
            </a:endParaRPr>
          </a:p>
          <a:p>
            <a:pPr algn="ctr"/>
            <a:endParaRPr lang="ru-RU" sz="3600" dirty="0">
              <a:latin typeface="+mj-lt"/>
            </a:endParaRPr>
          </a:p>
          <a:p>
            <a:pPr algn="ctr"/>
            <a:r>
              <a:rPr lang="ru-RU" sz="3600" dirty="0"/>
              <a:t> </a:t>
            </a:r>
            <a:endParaRPr lang="ru-RU" sz="36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087" y="214492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/>
              <a:t>3. </a:t>
            </a:r>
            <a:r>
              <a:rPr lang="ru-RU" sz="2400" b="1" dirty="0"/>
              <a:t>РФБ  +  моделирование научно-методической и научно-исследовательской работы (семинаров) </a:t>
            </a:r>
          </a:p>
          <a:p>
            <a:pPr marL="0" indent="0" algn="ctr">
              <a:buNone/>
            </a:pPr>
            <a:r>
              <a:rPr lang="ru-RU" sz="2400" dirty="0"/>
              <a:t>Семинар «Экономическая история СССР в 1930 - 1940- е гг.: научное и учебно-методическое наследие  д.э.н., проф. </a:t>
            </a:r>
          </a:p>
          <a:p>
            <a:pPr marL="0" indent="0" algn="ctr">
              <a:buNone/>
            </a:pPr>
            <a:r>
              <a:rPr lang="ru-RU" sz="2400" dirty="0"/>
              <a:t>В.П. Дьяченко»</a:t>
            </a:r>
            <a:br>
              <a:rPr lang="ru-RU" sz="2400" dirty="0"/>
            </a:br>
            <a:endParaRPr lang="ru-RU" sz="2400" b="1" dirty="0"/>
          </a:p>
        </p:txBody>
      </p:sp>
      <p:pic>
        <p:nvPicPr>
          <p:cNvPr id="2050" name="Picture 2" descr="D:\Папки пользователя\Desktop\ДЭТ-Дьяченко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15" y="2237604"/>
            <a:ext cx="7526814" cy="43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305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57158" y="-571528"/>
            <a:ext cx="8501122" cy="7143800"/>
          </a:xfrm>
        </p:spPr>
        <p:txBody>
          <a:bodyPr/>
          <a:lstStyle/>
          <a:p>
            <a:pPr algn="just"/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b="0" kern="1200" dirty="0">
              <a:solidFill>
                <a:schemeClr val="tx1"/>
              </a:solidFill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8715436" cy="6357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13694"/>
            <a:ext cx="85341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latin typeface="+mj-lt"/>
            </a:endParaRPr>
          </a:p>
          <a:p>
            <a:pPr algn="ctr"/>
            <a:endParaRPr lang="ru-RU" sz="3600" dirty="0">
              <a:latin typeface="+mj-lt"/>
            </a:endParaRPr>
          </a:p>
          <a:p>
            <a:pPr algn="ctr"/>
            <a:r>
              <a:rPr lang="ru-RU" sz="3600" dirty="0"/>
              <a:t> </a:t>
            </a:r>
            <a:endParaRPr lang="ru-RU" sz="36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36264"/>
            <a:ext cx="8715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 3. </a:t>
            </a:r>
            <a:r>
              <a:rPr lang="ru-RU" sz="2400" b="1" dirty="0"/>
              <a:t>РФБ  +  моделирование научно-методической и научно-исследовательской работы (семинаров)</a:t>
            </a:r>
          </a:p>
          <a:p>
            <a:pPr algn="ctr"/>
            <a:r>
              <a:rPr lang="ru-RU" sz="2400" dirty="0"/>
              <a:t>Семинар «Экономическая история СССР в 1930 - 1940- е гг.: научное и учебно-методическое наследие  д.э.н., проф.</a:t>
            </a:r>
          </a:p>
          <a:p>
            <a:pPr algn="ctr"/>
            <a:r>
              <a:rPr lang="ru-RU" sz="2400" dirty="0"/>
              <a:t> В.П. Дьяченко»</a:t>
            </a:r>
            <a:br>
              <a:rPr lang="ru-RU" sz="2400" dirty="0"/>
            </a:br>
            <a:endParaRPr lang="ru-RU" sz="2400" b="1" dirty="0"/>
          </a:p>
          <a:p>
            <a:pPr marL="0" indent="0" algn="ctr">
              <a:buNone/>
            </a:pPr>
            <a:r>
              <a:rPr lang="ru-RU" sz="2400" b="1" dirty="0"/>
              <a:t> </a:t>
            </a:r>
          </a:p>
        </p:txBody>
      </p:sp>
      <p:pic>
        <p:nvPicPr>
          <p:cNvPr id="3074" name="Picture 2" descr="D:\Папки пользователя\Desktop\ДЭТ-Дьяченко папка\IMG_77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017" y="2496887"/>
            <a:ext cx="5674983" cy="403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Папки пользователя\Desktop\ДЭТ-Дьяченко папка\IMG_78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2" y="3861048"/>
            <a:ext cx="3707230" cy="2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4619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1130</TotalTime>
  <Words>208</Words>
  <Application>Microsoft Office PowerPoint</Application>
  <PresentationFormat>Экран (4:3)</PresentationFormat>
  <Paragraphs>62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Garamond</vt:lpstr>
      <vt:lpstr>Times New Roman</vt:lpstr>
      <vt:lpstr>Wingdings</vt:lpstr>
      <vt:lpstr>Течение</vt:lpstr>
      <vt:lpstr>                                   </vt:lpstr>
      <vt:lpstr>Презентация PowerPoint</vt:lpstr>
      <vt:lpstr>Презентация PowerPoint</vt:lpstr>
      <vt:lpstr>Презентация PowerPoint</vt:lpstr>
      <vt:lpstr>                                   </vt:lpstr>
      <vt:lpstr>       1. «Историческое и политическое источниковедение (по материалам фонда Научно-исследовательского отдела редких книг (Музей книги) Российской государственной библиотеки (РГБ) и Отдела редких книг и диссертаций библиотеки Финансового университета»       2. «Экономическая история СССР в 1930 - 1940-е гг.: научное и учебно-методическое наследие д.э.н., проф. В.П.Дьяченко»                       </vt:lpstr>
      <vt:lpstr>    </vt:lpstr>
      <vt:lpstr>    </vt:lpstr>
    </vt:vector>
  </TitlesOfParts>
  <Company>школа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Мировой экономический кризис (1929-1932)</dc:title>
  <dc:creator>учителя</dc:creator>
  <cp:lastModifiedBy>Ермилова Диана Борисовна</cp:lastModifiedBy>
  <cp:revision>124</cp:revision>
  <cp:lastPrinted>2018-04-26T04:42:31Z</cp:lastPrinted>
  <dcterms:created xsi:type="dcterms:W3CDTF">2006-06-08T09:52:32Z</dcterms:created>
  <dcterms:modified xsi:type="dcterms:W3CDTF">2018-05-04T05:19:39Z</dcterms:modified>
</cp:coreProperties>
</file>