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9" r:id="rId4"/>
    <p:sldId id="265" r:id="rId5"/>
    <p:sldId id="259" r:id="rId6"/>
    <p:sldId id="260" r:id="rId7"/>
    <p:sldId id="262" r:id="rId8"/>
    <p:sldId id="266" r:id="rId9"/>
    <p:sldId id="267" r:id="rId10"/>
    <p:sldId id="268" r:id="rId11"/>
    <p:sldId id="261" r:id="rId12"/>
    <p:sldId id="26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92B1-2CAD-42C2-82CE-4B44AD6B6A99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D402-D3AB-4096-AF6F-621BA821E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21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92B1-2CAD-42C2-82CE-4B44AD6B6A99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D402-D3AB-4096-AF6F-621BA821E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30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92B1-2CAD-42C2-82CE-4B44AD6B6A99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D402-D3AB-4096-AF6F-621BA821E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04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92B1-2CAD-42C2-82CE-4B44AD6B6A99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D402-D3AB-4096-AF6F-621BA821E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29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92B1-2CAD-42C2-82CE-4B44AD6B6A99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D402-D3AB-4096-AF6F-621BA821E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786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92B1-2CAD-42C2-82CE-4B44AD6B6A99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D402-D3AB-4096-AF6F-621BA821E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74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92B1-2CAD-42C2-82CE-4B44AD6B6A99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D402-D3AB-4096-AF6F-621BA821E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26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92B1-2CAD-42C2-82CE-4B44AD6B6A99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D402-D3AB-4096-AF6F-621BA821E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89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92B1-2CAD-42C2-82CE-4B44AD6B6A99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D402-D3AB-4096-AF6F-621BA821E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80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92B1-2CAD-42C2-82CE-4B44AD6B6A99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D402-D3AB-4096-AF6F-621BA821E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63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E92B1-2CAD-42C2-82CE-4B44AD6B6A99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1D402-D3AB-4096-AF6F-621BA821E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87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E92B1-2CAD-42C2-82CE-4B44AD6B6A99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1D402-D3AB-4096-AF6F-621BA821E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9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vk.com/away.php?to=http://Elibrary.ru&amp;post=-134781051_55&amp;cc_key=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rg.ru/2016/11/03/reg-cfo/v-bibliotekah-moskvy-nachali-rabotat-besplatnye-prodlenki-dlia-uchenikov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8876" y="2364260"/>
            <a:ext cx="8353425" cy="4118918"/>
          </a:xfrm>
        </p:spPr>
        <p:txBody>
          <a:bodyPr>
            <a:normAutofit fontScale="92500"/>
          </a:bodyPr>
          <a:lstStyle/>
          <a:p>
            <a:r>
              <a:rPr lang="ru-RU" sz="4400" dirty="0"/>
              <a:t>Встречи на Методическом Олимпе</a:t>
            </a:r>
          </a:p>
          <a:p>
            <a:r>
              <a:rPr lang="ru-RU" sz="4400" b="1" dirty="0">
                <a:solidFill>
                  <a:srgbClr val="002060"/>
                </a:solidFill>
              </a:rPr>
              <a:t>Формирование исследовательской культуры студентов</a:t>
            </a:r>
          </a:p>
          <a:p>
            <a:endParaRPr lang="ru-RU" altLang="ru-RU" sz="4400" b="1" dirty="0">
              <a:solidFill>
                <a:srgbClr val="002060"/>
              </a:solidFill>
            </a:endParaRPr>
          </a:p>
          <a:p>
            <a:pPr algn="l"/>
            <a:r>
              <a:rPr lang="ru-RU" altLang="ru-RU" sz="2800" b="1" dirty="0"/>
              <a:t>26.04.2018</a:t>
            </a:r>
          </a:p>
          <a:p>
            <a:pPr algn="r"/>
            <a:r>
              <a:rPr lang="ru-RU" altLang="ru-RU" sz="2800" b="1" dirty="0"/>
              <a:t>Проф. М.А. Пивоварова</a:t>
            </a:r>
          </a:p>
          <a:p>
            <a:pPr algn="l"/>
            <a:r>
              <a:rPr lang="en-US" altLang="ru-RU" sz="2800" b="1" dirty="0"/>
              <a:t>pivovarova2004@mail.ru</a:t>
            </a:r>
            <a:r>
              <a:rPr lang="ru-RU" altLang="ru-RU" sz="2800" b="1" dirty="0"/>
              <a:t> </a:t>
            </a:r>
            <a:endParaRPr lang="ru-RU" altLang="ru-RU" b="1" dirty="0"/>
          </a:p>
        </p:txBody>
      </p:sp>
      <p:pic>
        <p:nvPicPr>
          <p:cNvPr id="6147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53" y="543011"/>
            <a:ext cx="45370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122" y="88539"/>
            <a:ext cx="3830438" cy="210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9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3836258" cy="1325563"/>
          </a:xfrm>
        </p:spPr>
        <p:txBody>
          <a:bodyPr/>
          <a:lstStyle/>
          <a:p>
            <a:r>
              <a:rPr lang="ru-RU" dirty="0"/>
              <a:t>День: 14 час….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2963" y="-209121"/>
            <a:ext cx="4827373" cy="720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52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13.12. 2017: Библиотечно-информационные ресурсы в помощь научно-исследовательской работе первокурсника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Электронные информационные ресурсы в научно-исследовательской работе</a:t>
            </a:r>
          </a:p>
          <a:p>
            <a:r>
              <a:rPr lang="ru-RU" dirty="0"/>
              <a:t>Библиографическое оформление научной работы (О.А. Тавасиева)</a:t>
            </a:r>
          </a:p>
          <a:p>
            <a:r>
              <a:rPr lang="ru-RU" dirty="0"/>
              <a:t>«</a:t>
            </a:r>
            <a:r>
              <a:rPr lang="ru-RU" u="sng" dirty="0">
                <a:hlinkClick r:id="rId2"/>
              </a:rPr>
              <a:t>Elibrary.ru</a:t>
            </a:r>
            <a:r>
              <a:rPr lang="ru-RU" u="sng" dirty="0"/>
              <a:t>»</a:t>
            </a:r>
            <a:r>
              <a:rPr lang="ru-RU" dirty="0"/>
              <a:t> – аналитический инструмент для науки и образования (В.А. </a:t>
            </a:r>
            <a:r>
              <a:rPr lang="ru-RU" dirty="0" err="1"/>
              <a:t>Перегонцев</a:t>
            </a:r>
            <a:r>
              <a:rPr lang="ru-RU" dirty="0"/>
              <a:t>)</a:t>
            </a:r>
          </a:p>
          <a:p>
            <a:r>
              <a:rPr lang="ru-RU" dirty="0"/>
              <a:t>Как написать и опубликовать научную статью: по материалам семинара издательства </a:t>
            </a:r>
            <a:r>
              <a:rPr lang="ru-RU" dirty="0" err="1"/>
              <a:t>Cambridge</a:t>
            </a:r>
            <a:r>
              <a:rPr lang="ru-RU" dirty="0"/>
              <a:t> </a:t>
            </a:r>
            <a:r>
              <a:rPr lang="ru-RU" dirty="0" err="1"/>
              <a:t>University</a:t>
            </a:r>
            <a:r>
              <a:rPr lang="ru-RU" dirty="0"/>
              <a:t> </a:t>
            </a:r>
            <a:r>
              <a:rPr lang="ru-RU" dirty="0" err="1"/>
              <a:t>Press</a:t>
            </a:r>
            <a:r>
              <a:rPr lang="ru-RU" dirty="0"/>
              <a:t> (CUP) (В.А. </a:t>
            </a:r>
            <a:r>
              <a:rPr lang="ru-RU" dirty="0" err="1"/>
              <a:t>Перегонцев</a:t>
            </a:r>
            <a:r>
              <a:rPr lang="ru-RU" dirty="0"/>
              <a:t>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4361" y="4555524"/>
            <a:ext cx="2987299" cy="2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82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03.04.2018: Информация как фактор производства: библиотечные технологии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Процесс обучения как интеллектуальное производство</a:t>
            </a:r>
          </a:p>
          <a:p>
            <a:r>
              <a:rPr lang="ru-RU" dirty="0"/>
              <a:t>Библиографическое описание документа: основные правила и требования (О.А. Тавасиева)</a:t>
            </a:r>
          </a:p>
          <a:p>
            <a:r>
              <a:rPr lang="ru-RU" dirty="0"/>
              <a:t>Библиотечные технологии: алгоритм работы в базах данных (РИНЦ, </a:t>
            </a:r>
            <a:r>
              <a:rPr lang="ru-RU" dirty="0" err="1"/>
              <a:t>Elsevier</a:t>
            </a:r>
            <a:r>
              <a:rPr lang="ru-RU" dirty="0"/>
              <a:t>, </a:t>
            </a:r>
            <a:r>
              <a:rPr lang="ru-RU" dirty="0" err="1"/>
              <a:t>Web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Science</a:t>
            </a:r>
            <a:r>
              <a:rPr lang="ru-RU" dirty="0"/>
              <a:t>) (В.А. </a:t>
            </a:r>
            <a:r>
              <a:rPr lang="ru-RU" dirty="0" err="1"/>
              <a:t>Перегонцев</a:t>
            </a:r>
            <a:r>
              <a:rPr lang="ru-RU" dirty="0"/>
              <a:t>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296" y="4562189"/>
            <a:ext cx="3670110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79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Вопросы…..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7710" indent="-457200" algn="just"/>
            <a:r>
              <a:rPr lang="ru-RU" dirty="0">
                <a:effectLst/>
                <a:ea typeface="Times New Roman" panose="02020603050405020304" pitchFamily="18" charset="0"/>
              </a:rPr>
              <a:t>как информационные ресурсы БИК помогают формировать исследовательскую культуру студентов?</a:t>
            </a:r>
          </a:p>
          <a:p>
            <a:pPr marL="727710" indent="-457200" algn="just"/>
            <a:r>
              <a:rPr lang="ru-RU" dirty="0">
                <a:effectLst/>
                <a:ea typeface="Times New Roman" panose="02020603050405020304" pitchFamily="18" charset="0"/>
              </a:rPr>
              <a:t>какие электронные информационные ресурсы наиболее востребованы в научно-исследовательской деятельности студентов?</a:t>
            </a:r>
          </a:p>
          <a:p>
            <a:pPr marL="727710" indent="-457200" algn="just"/>
            <a:r>
              <a:rPr lang="ru-RU" dirty="0">
                <a:effectLst/>
                <a:ea typeface="Times New Roman" panose="02020603050405020304" pitchFamily="18" charset="0"/>
              </a:rPr>
              <a:t>как организовать практическое занятие по теме «Информация как фактор производства» (дисциплина «Микроэкономика») совместно с библиотекой ФЭФ?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30379" y="411187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0510" indent="89535" algn="just">
              <a:spcAft>
                <a:spcPts val="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68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33168"/>
            <a:ext cx="10515600" cy="471062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БИК + Департамент экономической теории</a:t>
            </a:r>
          </a:p>
          <a:p>
            <a:pPr marL="0" indent="0">
              <a:buNone/>
            </a:pPr>
            <a:r>
              <a:rPr lang="ru-RU" dirty="0"/>
              <a:t>Осень 2016 г.</a:t>
            </a:r>
            <a:endParaRPr lang="en-US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Цикл: 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002060"/>
                </a:solidFill>
              </a:rPr>
              <a:t>«Электронные ресурсы БИК как основа развития науки и образования на современном этапе»</a:t>
            </a:r>
          </a:p>
        </p:txBody>
      </p:sp>
      <p:pic>
        <p:nvPicPr>
          <p:cNvPr id="5" name="Рисунок 4" descr="Фото: Владимир Смирнов/ТАСС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349" y="-114273"/>
            <a:ext cx="3321651" cy="21600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238057" y="5026621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Студенческий кружок «Актуальные проблемы экономической теории и истории» </a:t>
            </a:r>
            <a:r>
              <a:rPr lang="ru-RU" dirty="0"/>
              <a:t>(Е.А. </a:t>
            </a:r>
            <a:r>
              <a:rPr lang="ru-RU" dirty="0" err="1"/>
              <a:t>Ялозина</a:t>
            </a:r>
            <a:r>
              <a:rPr lang="ru-RU" dirty="0"/>
              <a:t>, М.А. Пивоварова)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05441" y="1812322"/>
            <a:ext cx="446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Экономическая история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Микроэкономика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5458" y="3733565"/>
            <a:ext cx="4036541" cy="299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28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200221"/>
            <a:ext cx="7886700" cy="1325563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НИР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62131" y="1404227"/>
            <a:ext cx="2672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Процесс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94258" y="2798639"/>
            <a:ext cx="26804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Продукт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35629" y="4895886"/>
            <a:ext cx="3006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Практика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53452" y="1624723"/>
            <a:ext cx="4685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Персональный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60504" y="3797353"/>
            <a:ext cx="3649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Публичный</a:t>
            </a:r>
          </a:p>
        </p:txBody>
      </p:sp>
      <p:pic>
        <p:nvPicPr>
          <p:cNvPr id="10" name="Picture 4" descr="https://i.kapital.kz/c/23207c6e1450c0ed0f3a0dd22ef9f3a7/n/1024/768/c/d/5/4/e/8b725076c661ccf5115ef45a7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576" y="4895886"/>
            <a:ext cx="2916862" cy="166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319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87178"/>
            <a:ext cx="10515600" cy="63348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25.10. 2016 в БИК (Малый </a:t>
            </a:r>
            <a:r>
              <a:rPr lang="ru-RU" dirty="0" err="1"/>
              <a:t>Златоустинский</a:t>
            </a:r>
            <a:r>
              <a:rPr lang="ru-RU" dirty="0"/>
              <a:t> пер., д.7, ком. 315) </a:t>
            </a:r>
          </a:p>
          <a:p>
            <a:r>
              <a:rPr lang="ru-RU" dirty="0"/>
              <a:t> научно-практический семинар для студентов 1 курса ФЭФ «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источниками информации</a:t>
            </a:r>
            <a:r>
              <a:rPr lang="ru-RU" dirty="0"/>
              <a:t>» </a:t>
            </a:r>
          </a:p>
          <a:p>
            <a:r>
              <a:rPr lang="ru-RU" dirty="0"/>
              <a:t>Основы информационной культуры</a:t>
            </a:r>
          </a:p>
          <a:p>
            <a:pPr marL="0" indent="0">
              <a:buNone/>
            </a:pPr>
            <a:r>
              <a:rPr lang="ru-RU" sz="2600" dirty="0"/>
              <a:t> «Почему мы начинаем изучение источников информации именно с книги?»</a:t>
            </a:r>
          </a:p>
          <a:p>
            <a:r>
              <a:rPr lang="ru-RU" dirty="0"/>
              <a:t>Информационная культура. Работа с книгой (О.А. Тавасиева) </a:t>
            </a:r>
          </a:p>
          <a:p>
            <a:r>
              <a:rPr lang="ru-RU" dirty="0"/>
              <a:t>Электронная книга как информационный продукт (В.А. </a:t>
            </a:r>
            <a:r>
              <a:rPr lang="ru-RU" dirty="0" err="1"/>
              <a:t>Перегонцев</a:t>
            </a:r>
            <a:r>
              <a:rPr lang="ru-RU" dirty="0"/>
              <a:t>) </a:t>
            </a:r>
          </a:p>
          <a:p>
            <a:pPr>
              <a:buFontTx/>
              <a:buChar char="-"/>
            </a:pPr>
            <a:r>
              <a:rPr lang="ru-RU" sz="2600" dirty="0"/>
              <a:t>основные формы и условия доступа к отечественным и зарубежным электронным ресурсам, в том числе таким как электронно-библиотечные системы, </a:t>
            </a:r>
            <a:r>
              <a:rPr lang="ru-RU" sz="2600" dirty="0" err="1"/>
              <a:t>Bloomberg</a:t>
            </a:r>
            <a:r>
              <a:rPr lang="ru-RU" sz="2600" dirty="0"/>
              <a:t> </a:t>
            </a:r>
            <a:r>
              <a:rPr lang="ru-RU" sz="2600" dirty="0" err="1"/>
              <a:t>Terminal</a:t>
            </a:r>
            <a:r>
              <a:rPr lang="ru-RU" sz="2600" dirty="0"/>
              <a:t>  и </a:t>
            </a:r>
            <a:r>
              <a:rPr lang="ru-RU" sz="2600" dirty="0" err="1"/>
              <a:t>Amadeus</a:t>
            </a:r>
            <a:r>
              <a:rPr lang="ru-RU" sz="2600" dirty="0"/>
              <a:t>.</a:t>
            </a:r>
          </a:p>
          <a:p>
            <a:r>
              <a:rPr lang="ru-RU" sz="2400" dirty="0"/>
              <a:t>экономический взгляд на народные пословицы и </a:t>
            </a:r>
          </a:p>
          <a:p>
            <a:pPr marL="0" indent="0">
              <a:buNone/>
            </a:pPr>
            <a:r>
              <a:rPr lang="ru-RU" sz="2400" dirty="0"/>
              <a:t>поговорки о книгах </a:t>
            </a:r>
          </a:p>
          <a:p>
            <a:r>
              <a:rPr lang="ru-RU" sz="2400" dirty="0"/>
              <a:t>библиографическая игра «Изучаем книгу»</a:t>
            </a:r>
            <a:endParaRPr lang="ru-RU" sz="26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9868" y="4959177"/>
            <a:ext cx="2982132" cy="183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66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работы кружка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67481"/>
            <a:ext cx="10515600" cy="480948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/>
              <a:t>Воробьева А.П. Новые монетарные технологии : настоящее и будущее. </a:t>
            </a:r>
          </a:p>
          <a:p>
            <a:pPr marL="514350" indent="-514350">
              <a:buAutoNum type="arabicPeriod"/>
            </a:pPr>
            <a:r>
              <a:rPr lang="ru-RU" dirty="0"/>
              <a:t>Коломиец А.С. Электронные деньги: сущность и перспективы развития. </a:t>
            </a:r>
          </a:p>
          <a:p>
            <a:pPr marL="514350" indent="-514350">
              <a:buAutoNum type="arabicPeriod"/>
            </a:pPr>
            <a:r>
              <a:rPr lang="ru-RU" dirty="0" err="1"/>
              <a:t>Аймукашев</a:t>
            </a:r>
            <a:r>
              <a:rPr lang="ru-RU" dirty="0"/>
              <a:t> А.Е.,. </a:t>
            </a:r>
            <a:r>
              <a:rPr lang="ru-RU" dirty="0" err="1"/>
              <a:t>Сластной</a:t>
            </a:r>
            <a:r>
              <a:rPr lang="ru-RU" dirty="0"/>
              <a:t> С.В. Страховое дело в России начала ХХ в.(по материалам периодической печати 1906-1908 гг.) </a:t>
            </a:r>
          </a:p>
          <a:p>
            <a:pPr marL="514350" indent="-514350">
              <a:buAutoNum type="arabicPeriod"/>
            </a:pPr>
            <a:r>
              <a:rPr lang="ru-RU" dirty="0"/>
              <a:t>Бирон В.М., </a:t>
            </a:r>
            <a:r>
              <a:rPr lang="ru-RU" dirty="0" err="1"/>
              <a:t>Сницеров</a:t>
            </a:r>
            <a:r>
              <a:rPr lang="ru-RU" dirty="0"/>
              <a:t> Г.С. Научно-популярный журнал «Борьба с огнем и страхование» (1915-1916 гг.) как источник изучения истории страхового дела в России</a:t>
            </a:r>
          </a:p>
        </p:txBody>
      </p:sp>
    </p:spTree>
    <p:extLst>
      <p:ext uri="{BB962C8B-B14F-4D97-AF65-F5344CB8AC3E}">
        <p14:creationId xmlns:p14="http://schemas.microsoft.com/office/powerpoint/2010/main" val="2884452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211" y="406314"/>
            <a:ext cx="10515600" cy="1325563"/>
          </a:xfrm>
        </p:spPr>
        <p:txBody>
          <a:bodyPr/>
          <a:lstStyle/>
          <a:p>
            <a:r>
              <a:rPr lang="ru-RU" dirty="0"/>
              <a:t>18.10.2017: Работа с книгой как</a:t>
            </a:r>
            <a:br>
              <a:rPr lang="ru-RU" dirty="0"/>
            </a:br>
            <a:r>
              <a:rPr lang="ru-RU" dirty="0"/>
              <a:t> часть информационной культуры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/>
              <a:t>Информационная культура как часть учебно-образовательного процесса</a:t>
            </a:r>
          </a:p>
          <a:p>
            <a:r>
              <a:rPr lang="ru-RU" sz="3200" dirty="0"/>
              <a:t>Работа с печатной книгой. Структура книги (О.А. Тавасиева)</a:t>
            </a:r>
          </a:p>
          <a:p>
            <a:r>
              <a:rPr lang="ru-RU" sz="3200" dirty="0"/>
              <a:t>Электронная книга – ваш второй помощник (В.А. </a:t>
            </a:r>
            <a:r>
              <a:rPr lang="ru-RU" sz="3200" dirty="0" err="1"/>
              <a:t>Перегонцев</a:t>
            </a:r>
            <a:r>
              <a:rPr lang="ru-RU" sz="3200" dirty="0"/>
              <a:t>)</a:t>
            </a:r>
          </a:p>
          <a:p>
            <a:r>
              <a:rPr lang="ru-RU" sz="3200" dirty="0"/>
              <a:t>игра-викторина</a:t>
            </a:r>
          </a:p>
          <a:p>
            <a:r>
              <a:rPr lang="ru-RU" sz="3200" dirty="0"/>
              <a:t>Блиц-опрос «Бумажная </a:t>
            </a:r>
            <a:r>
              <a:rPr lang="ru-RU" sz="3200" dirty="0" err="1"/>
              <a:t>vs</a:t>
            </a:r>
            <a:r>
              <a:rPr lang="ru-RU" sz="3200" dirty="0"/>
              <a:t> электронная книга»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394" y="189879"/>
            <a:ext cx="3270422" cy="217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09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2920" y="606708"/>
            <a:ext cx="3671501" cy="5822736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Сюй</a:t>
            </a:r>
            <a:r>
              <a:rPr lang="ru-RU" dirty="0"/>
              <a:t> Бин. От и до. М.: Изд-во «Олимп-Бизнес», 2016. 120 с.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774" y="1"/>
            <a:ext cx="5063335" cy="68609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6531" y="2825579"/>
            <a:ext cx="3144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? Будущее книги?</a:t>
            </a:r>
          </a:p>
          <a:p>
            <a:r>
              <a:rPr lang="ru-RU" sz="2800" dirty="0"/>
              <a:t>? Тренд?</a:t>
            </a:r>
          </a:p>
          <a:p>
            <a:r>
              <a:rPr lang="ru-RU" sz="2800" dirty="0"/>
              <a:t>……..</a:t>
            </a:r>
          </a:p>
        </p:txBody>
      </p:sp>
    </p:spTree>
    <p:extLst>
      <p:ext uri="{BB962C8B-B14F-4D97-AF65-F5344CB8AC3E}">
        <p14:creationId xmlns:p14="http://schemas.microsoft.com/office/powerpoint/2010/main" val="2978787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278" y="447505"/>
            <a:ext cx="3893923" cy="1325563"/>
          </a:xfrm>
        </p:spPr>
        <p:txBody>
          <a:bodyPr/>
          <a:lstStyle/>
          <a:p>
            <a:r>
              <a:rPr lang="ru-RU" dirty="0"/>
              <a:t>Утро: 7 часов…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9838" y="-670442"/>
            <a:ext cx="5199395" cy="770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777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431</Words>
  <Application>Microsoft Office PowerPoint</Application>
  <PresentationFormat>Широкоэкранный</PresentationFormat>
  <Paragraphs>61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Вопросы…..</vt:lpstr>
      <vt:lpstr>Презентация PowerPoint</vt:lpstr>
      <vt:lpstr>НИР </vt:lpstr>
      <vt:lpstr>Презентация PowerPoint</vt:lpstr>
      <vt:lpstr>Результаты работы кружка</vt:lpstr>
      <vt:lpstr>18.10.2017: Работа с книгой как  часть информационной культуры</vt:lpstr>
      <vt:lpstr>Презентация PowerPoint</vt:lpstr>
      <vt:lpstr>Утро: 7 часов…</vt:lpstr>
      <vt:lpstr>День: 14 час….</vt:lpstr>
      <vt:lpstr>13.12. 2017: Библиотечно-информационные ресурсы в помощь научно-исследовательской работе первокурсника</vt:lpstr>
      <vt:lpstr>03.04.2018: Информация как фактор производства: библиотечные технологии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 Pivovarova</dc:creator>
  <cp:lastModifiedBy>Ермилова Диана Борисовна</cp:lastModifiedBy>
  <cp:revision>15</cp:revision>
  <dcterms:created xsi:type="dcterms:W3CDTF">2018-04-25T19:14:36Z</dcterms:created>
  <dcterms:modified xsi:type="dcterms:W3CDTF">2018-05-04T05:20:41Z</dcterms:modified>
</cp:coreProperties>
</file>