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59" r:id="rId2"/>
    <p:sldMasterId id="2147483871" r:id="rId3"/>
    <p:sldMasterId id="2147483890" r:id="rId4"/>
  </p:sldMasterIdLst>
  <p:notesMasterIdLst>
    <p:notesMasterId r:id="rId49"/>
  </p:notesMasterIdLst>
  <p:handoutMasterIdLst>
    <p:handoutMasterId r:id="rId50"/>
  </p:handoutMasterIdLst>
  <p:sldIdLst>
    <p:sldId id="375" r:id="rId5"/>
    <p:sldId id="391" r:id="rId6"/>
    <p:sldId id="392" r:id="rId7"/>
    <p:sldId id="401" r:id="rId8"/>
    <p:sldId id="396" r:id="rId9"/>
    <p:sldId id="393" r:id="rId10"/>
    <p:sldId id="394" r:id="rId11"/>
    <p:sldId id="398" r:id="rId12"/>
    <p:sldId id="402" r:id="rId13"/>
    <p:sldId id="378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382" r:id="rId44"/>
    <p:sldId id="388" r:id="rId45"/>
    <p:sldId id="399" r:id="rId46"/>
    <p:sldId id="403" r:id="rId47"/>
    <p:sldId id="390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BOER Kathleen" initials="D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78"/>
    <a:srgbClr val="009999"/>
    <a:srgbClr val="CC3300"/>
    <a:srgbClr val="FF7C80"/>
    <a:srgbClr val="5C6864"/>
    <a:srgbClr val="5F5F5F"/>
    <a:srgbClr val="6600FF"/>
    <a:srgbClr val="CC3100"/>
    <a:srgbClr val="7B7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7927" autoAdjust="0"/>
  </p:normalViewPr>
  <p:slideViewPr>
    <p:cSldViewPr>
      <p:cViewPr>
        <p:scale>
          <a:sx n="81" d="100"/>
          <a:sy n="81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08T15:47:30.164" idx="1">
    <p:pos x="10" y="10"/>
    <p:text>to perform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7-08T15:47:30.164" idx="2">
    <p:pos x="10" y="10"/>
    <p:text>to perform
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226CA53-E08E-4E30-BAA2-CF0261839789}" type="datetimeFigureOut">
              <a:rPr lang="de-DE"/>
              <a:pPr>
                <a:defRPr/>
              </a:pPr>
              <a:t>30.10.2014</a:t>
            </a:fld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249CCA87-FD5F-40F3-A64C-4F47D050839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1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87A0E641-9ED6-4F82-A7FC-98F1722B92B7}" type="datetimeFigureOut">
              <a:rPr lang="en-US"/>
              <a:pPr>
                <a:defRPr/>
              </a:pPr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824B4992-9D61-4456-A2D1-74CAEDDF5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ECD_TEXT_10c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207963"/>
            <a:ext cx="19700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749847"/>
            <a:ext cx="4894263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3332584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3E73302-D916-405A-AAFC-C4ADFC3E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346E9-85D9-4918-920D-1C3830590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530FC-D187-422E-BCF6-1D49A503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C5F164DC-7E8A-4671-A6EA-F1A75963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B85D-7E24-4AC7-A3DB-0FBA1F102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5104-2947-4C09-8546-514FC7749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E3B5-7F8F-4240-B52C-416B3CD8D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2266-C95D-41C5-AE9A-A68D2151B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63BF-4061-4B26-B651-B87A615C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1FD6-4111-4FCF-B9B5-4F99E293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4018-3799-4C10-AB40-E44E11D15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07A7-70E4-420D-AA0B-055EB00B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CAC8-423F-4523-84FC-2F89C6ED7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29915-CE02-4D71-9440-4A1DD9FFC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EF59-5792-4C27-AB39-EAA8288D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B070A161-AE40-4745-A226-415DDF23F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3E260-D694-4716-921F-F031BE68F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1DC6-532C-4890-B73F-53421827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4E81-2D54-4594-BB51-493A43710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E343-DE61-454C-B6E8-798338C7D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F2B3-0FC4-47CE-8B16-1BB4E9650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87AB-DF9C-4589-A3DB-226CA4BF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8761-9D4F-4181-8E64-EC6305FBA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7CC2-994E-4266-97C9-9F6F2D41E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7B02-C7DD-41CE-B945-19B04CCCC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8DEE-A92D-42CA-817E-E1120CBFC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3B84-E895-4C6C-A55F-B2D28771A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fondcou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Logo_E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23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45225"/>
            <a:ext cx="4043363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r>
              <a:rPr lang="en-GB"/>
              <a:t>Name 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E562F08D-CA9C-4DFC-B715-D0B31491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5F2F-9414-40A1-9262-626F199EC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5BF87-585D-4239-9A37-3C9E889A8CFD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688C-019D-43A7-A3E2-32537880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7954-117C-436E-A0AF-A7903D43C05A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CC46-AC3F-4538-BAEE-B9F31F9E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1D95-4509-4101-9AC1-1877A4D793FD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0FA-A283-4032-9368-AB9C4548C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2992-AAF8-4A84-903A-D0A28C9E1D85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AD835-A6AC-4C74-8296-129AA8B1B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CEF42-54EB-4073-9552-6CF55BA25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8990-5B0E-4DBA-839C-6DDD8C0F2253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D9249-4061-4019-932B-8F19B8492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A97A-52BB-408F-A549-F6E0D26852C6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14DBF-5DD0-4E8E-83AA-F8C04B975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DCC0-C757-480C-AA61-CB33EAE7A8B2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CE12-726D-4CED-B19B-BFD29022E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E2D7-C71F-4805-B113-E20804E808B6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1BA0-99A7-470A-8FE6-69AAD2E0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8573-5B0B-40AF-83B3-2F9A32D1BA70}" type="datetime1">
              <a:rPr lang="en-GB"/>
              <a:pPr>
                <a:defRPr/>
              </a:pPr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52F71-C4BA-4FB6-A331-DB5868677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48D2F-7FDC-4D53-9BA9-0956001A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B498B-BDF2-4C62-912F-DC4E95147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7F16-3440-4CD5-A375-3B8C7CDC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91D9-9D7A-413C-843C-7491D596E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0622C-FAA3-4A70-9F44-8891CA7F5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C0CD97F9-9063-4B48-801A-F4BF636E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121126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0E13B7AC-3592-46DA-98EF-91229818D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6" name="Picture 8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10EF74E2-6CC7-4479-9E40-F840C90F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PPT_fondslid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588"/>
            <a:ext cx="8218487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767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1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727272"/>
                </a:solidFill>
                <a:cs typeface="Arial" charset="0"/>
              </a:defRPr>
            </a:lvl1pPr>
          </a:lstStyle>
          <a:p>
            <a:pPr>
              <a:defRPr/>
            </a:pPr>
            <a:fld id="{068A3E60-7F57-4CA7-B339-5E3728579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11" descr="OECD_10cm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6172200"/>
            <a:ext cx="582612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2231578"/>
          </a:xfrm>
        </p:spPr>
        <p:txBody>
          <a:bodyPr/>
          <a:lstStyle/>
          <a:p>
            <a:pPr eaLnBrk="1" hangingPunct="1"/>
            <a:r>
              <a:rPr lang="fr-FR" sz="3200" b="1" dirty="0" smtClean="0"/>
              <a:t>OECD </a:t>
            </a:r>
            <a:r>
              <a:rPr lang="fr-FR" sz="3200" b="1" dirty="0" err="1" smtClean="0"/>
              <a:t>iLibrary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Data and </a:t>
            </a:r>
            <a:r>
              <a:rPr lang="fr-FR" sz="3200" dirty="0" err="1" smtClean="0"/>
              <a:t>Analysis</a:t>
            </a:r>
            <a:r>
              <a:rPr lang="fr-FR" sz="3200" dirty="0" smtClean="0"/>
              <a:t> for </a:t>
            </a:r>
            <a:r>
              <a:rPr lang="fr-FR" sz="3200" dirty="0" err="1" smtClean="0"/>
              <a:t>Economics</a:t>
            </a:r>
            <a:r>
              <a:rPr lang="fr-FR" sz="3200" dirty="0" smtClean="0"/>
              <a:t> &amp; Social Sciences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en-US" sz="2400" dirty="0" smtClean="0"/>
          </a:p>
        </p:txBody>
      </p:sp>
      <p:sp>
        <p:nvSpPr>
          <p:cNvPr id="3075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4005064"/>
            <a:ext cx="5544418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de-DE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DE" dirty="0" smtClean="0"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dirty="0" smtClean="0">
                <a:latin typeface="Helvetica" pitchFamily="34" charset="0"/>
              </a:rPr>
              <a:t>Damon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OECD iLibrary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+mj-lt"/>
              </a:rPr>
              <a:t>Data:</a:t>
            </a:r>
          </a:p>
          <a:p>
            <a:pPr lvl="1">
              <a:defRPr/>
            </a:pPr>
            <a:r>
              <a:rPr lang="de-DE" dirty="0" smtClean="0">
                <a:latin typeface="+mj-lt"/>
              </a:rPr>
              <a:t>300 </a:t>
            </a:r>
            <a:r>
              <a:rPr lang="de-DE" dirty="0" err="1" smtClean="0">
                <a:latin typeface="+mj-lt"/>
              </a:rPr>
              <a:t>Databases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 </a:t>
            </a:r>
            <a:r>
              <a:rPr lang="de-DE" b="1" dirty="0" smtClean="0">
                <a:latin typeface="+mj-lt"/>
              </a:rPr>
              <a:t>5,000,000,000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datapoints</a:t>
            </a:r>
            <a:endParaRPr lang="de-DE" dirty="0" smtClean="0">
              <a:latin typeface="+mj-lt"/>
            </a:endParaRPr>
          </a:p>
          <a:p>
            <a:pPr lvl="1" eaLnBrk="1" hangingPunct="1">
              <a:defRPr/>
            </a:pPr>
            <a:r>
              <a:rPr lang="de-DE" dirty="0" smtClean="0">
                <a:latin typeface="+mj-lt"/>
              </a:rPr>
              <a:t>50,000 Excel </a:t>
            </a:r>
            <a:r>
              <a:rPr lang="de-DE" dirty="0" err="1" smtClean="0">
                <a:latin typeface="+mj-lt"/>
              </a:rPr>
              <a:t>tables</a:t>
            </a:r>
            <a:endParaRPr lang="de-DE" dirty="0" smtClean="0">
              <a:latin typeface="+mj-lt"/>
            </a:endParaRPr>
          </a:p>
          <a:p>
            <a:pPr>
              <a:defRPr/>
            </a:pPr>
            <a:r>
              <a:rPr lang="de-DE" dirty="0" smtClean="0">
                <a:latin typeface="+mj-lt"/>
              </a:rPr>
              <a:t>Books/Journals:</a:t>
            </a:r>
          </a:p>
          <a:p>
            <a:pPr lvl="1">
              <a:defRPr/>
            </a:pPr>
            <a:r>
              <a:rPr lang="de-DE" dirty="0">
                <a:latin typeface="+mj-lt"/>
              </a:rPr>
              <a:t>9</a:t>
            </a:r>
            <a:r>
              <a:rPr lang="de-DE" dirty="0" smtClean="0">
                <a:latin typeface="+mj-lt"/>
              </a:rPr>
              <a:t>,000 </a:t>
            </a:r>
            <a:r>
              <a:rPr lang="de-DE" dirty="0" err="1" smtClean="0">
                <a:latin typeface="+mj-lt"/>
              </a:rPr>
              <a:t>E-books</a:t>
            </a:r>
            <a:endParaRPr lang="de-DE" dirty="0" smtClean="0">
              <a:latin typeface="+mj-lt"/>
            </a:endParaRPr>
          </a:p>
          <a:p>
            <a:pPr lvl="1">
              <a:defRPr/>
            </a:pPr>
            <a:r>
              <a:rPr lang="de-DE" dirty="0" smtClean="0">
                <a:latin typeface="+mj-lt"/>
              </a:rPr>
              <a:t>35 Journals</a:t>
            </a:r>
          </a:p>
          <a:p>
            <a:pPr lvl="1">
              <a:defRPr/>
            </a:pPr>
            <a:r>
              <a:rPr lang="de-DE" dirty="0" smtClean="0">
                <a:latin typeface="+mj-lt"/>
              </a:rPr>
              <a:t>4,000 Working </a:t>
            </a:r>
            <a:r>
              <a:rPr lang="de-DE" dirty="0" err="1" smtClean="0">
                <a:latin typeface="+mj-lt"/>
              </a:rPr>
              <a:t>papers</a:t>
            </a:r>
            <a:endParaRPr lang="de-DE" dirty="0" smtClean="0">
              <a:latin typeface="+mj-lt"/>
            </a:endParaRP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www.oecd-ilibrary.org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356992"/>
            <a:ext cx="3744416" cy="276917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900000"/>
            <a:ext cx="6132862" cy="580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-CH-1.main.oecd.org\Users1\Barnaud_F\promo\promo 2014\siteHP-redesign-iter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472608" cy="53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2839" y="1559534"/>
            <a:ext cx="7677553" cy="2739211"/>
            <a:chOff x="399837" y="1556792"/>
            <a:chExt cx="7677553" cy="2739211"/>
          </a:xfrm>
        </p:grpSpPr>
        <p:sp>
          <p:nvSpPr>
            <p:cNvPr id="5" name="TextBox 4"/>
            <p:cNvSpPr txBox="1"/>
            <p:nvPr/>
          </p:nvSpPr>
          <p:spPr>
            <a:xfrm>
              <a:off x="399837" y="1556792"/>
              <a:ext cx="1656184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atin typeface="+mj-lt"/>
                </a:rPr>
                <a:t>Quick </a:t>
              </a:r>
              <a:r>
                <a:rPr lang="fr-FR" sz="1800" dirty="0" err="1" smtClean="0">
                  <a:latin typeface="+mj-lt"/>
                </a:rPr>
                <a:t>access</a:t>
              </a:r>
              <a:endParaRPr lang="fr-FR" sz="1800" dirty="0" smtClean="0">
                <a:latin typeface="+mj-lt"/>
              </a:endParaRPr>
            </a:p>
            <a:p>
              <a:endParaRPr lang="fr-FR" sz="1800" dirty="0">
                <a:latin typeface="+mj-lt"/>
              </a:endParaRPr>
            </a:p>
            <a:p>
              <a:endParaRPr lang="fr-FR" sz="1800" dirty="0" smtClean="0">
                <a:latin typeface="+mj-lt"/>
              </a:endParaRPr>
            </a:p>
            <a:p>
              <a:r>
                <a:rPr lang="fr-FR" sz="1800" dirty="0" err="1" smtClean="0">
                  <a:latin typeface="+mj-lt"/>
                </a:rPr>
                <a:t>Theme</a:t>
              </a:r>
              <a:r>
                <a:rPr lang="fr-FR" sz="1800" dirty="0" smtClean="0">
                  <a:latin typeface="+mj-lt"/>
                </a:rPr>
                <a:t> +</a:t>
              </a:r>
            </a:p>
            <a:p>
              <a:r>
                <a:rPr lang="fr-FR" sz="1800" dirty="0" smtClean="0">
                  <a:latin typeface="+mj-lt"/>
                </a:rPr>
                <a:t>Country</a:t>
              </a:r>
            </a:p>
            <a:p>
              <a:endParaRPr lang="fr-FR" sz="1800" dirty="0">
                <a:latin typeface="+mj-lt"/>
              </a:endParaRPr>
            </a:p>
            <a:p>
              <a:r>
                <a:rPr lang="fr-FR" sz="1800" dirty="0" smtClean="0">
                  <a:latin typeface="+mj-lt"/>
                </a:rPr>
                <a:t>Books,</a:t>
              </a:r>
            </a:p>
            <a:p>
              <a:r>
                <a:rPr lang="fr-FR" sz="1800" dirty="0" err="1">
                  <a:latin typeface="+mj-lt"/>
                </a:rPr>
                <a:t>P</a:t>
              </a:r>
              <a:r>
                <a:rPr lang="fr-FR" sz="1800" dirty="0" err="1" smtClean="0">
                  <a:latin typeface="+mj-lt"/>
                </a:rPr>
                <a:t>apers</a:t>
              </a:r>
              <a:endParaRPr lang="fr-FR" sz="1800" dirty="0" smtClean="0">
                <a:latin typeface="+mj-lt"/>
              </a:endParaRPr>
            </a:p>
            <a:p>
              <a:r>
                <a:rPr lang="fr-FR" sz="1800" dirty="0" err="1">
                  <a:latin typeface="+mj-lt"/>
                </a:rPr>
                <a:t>S</a:t>
              </a:r>
              <a:r>
                <a:rPr lang="fr-FR" sz="1800" dirty="0" err="1" smtClean="0">
                  <a:latin typeface="+mj-lt"/>
                </a:rPr>
                <a:t>tatistics</a:t>
              </a:r>
              <a:endParaRPr lang="fr-FR" sz="1800" dirty="0">
                <a:latin typeface="+mj-lt"/>
              </a:endParaRPr>
            </a:p>
            <a:p>
              <a:endParaRPr lang="en-GB" sz="1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604782" y="1842082"/>
              <a:ext cx="5472608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5696" y="1916832"/>
            <a:ext cx="720080" cy="72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35696" y="2204864"/>
            <a:ext cx="2880320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35696" y="2204864"/>
            <a:ext cx="4536504" cy="129614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Browse</a:t>
            </a:r>
            <a:r>
              <a:rPr lang="fr-FR" dirty="0" smtClean="0"/>
              <a:t> by </a:t>
            </a:r>
            <a:r>
              <a:rPr lang="fr-FR" dirty="0" err="1" smtClean="0"/>
              <a:t>theme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27702"/>
            <a:ext cx="6373217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9836" y="1556792"/>
            <a:ext cx="8529157" cy="4817910"/>
            <a:chOff x="399836" y="1556792"/>
            <a:chExt cx="8529157" cy="4817910"/>
          </a:xfrm>
        </p:grpSpPr>
        <p:sp>
          <p:nvSpPr>
            <p:cNvPr id="5" name="TextBox 4"/>
            <p:cNvSpPr txBox="1"/>
            <p:nvPr/>
          </p:nvSpPr>
          <p:spPr>
            <a:xfrm>
              <a:off x="399836" y="1556792"/>
              <a:ext cx="1867907" cy="36471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latin typeface="+mj-lt"/>
                </a:rPr>
                <a:t>17 </a:t>
              </a:r>
              <a:r>
                <a:rPr lang="fr-FR" sz="1800" dirty="0" err="1" smtClean="0">
                  <a:latin typeface="+mj-lt"/>
                </a:rPr>
                <a:t>theme</a:t>
              </a:r>
              <a:r>
                <a:rPr lang="fr-FR" sz="1800" dirty="0" smtClean="0">
                  <a:latin typeface="+mj-lt"/>
                </a:rPr>
                <a:t> </a:t>
              </a:r>
              <a:r>
                <a:rPr lang="fr-FR" sz="1800" dirty="0" err="1" smtClean="0">
                  <a:latin typeface="+mj-lt"/>
                </a:rPr>
                <a:t>homepages</a:t>
              </a:r>
              <a:endParaRPr lang="fr-FR" sz="1800" dirty="0" smtClean="0">
                <a:latin typeface="+mj-lt"/>
              </a:endParaRPr>
            </a:p>
            <a:p>
              <a:endParaRPr lang="fr-FR" sz="1800" dirty="0">
                <a:latin typeface="+mj-lt"/>
              </a:endParaRPr>
            </a:p>
            <a:p>
              <a:r>
                <a:rPr lang="fr-FR" sz="1800" dirty="0" smtClean="0">
                  <a:latin typeface="+mj-lt"/>
                </a:rPr>
                <a:t>Books (PDF, </a:t>
              </a:r>
              <a:r>
                <a:rPr lang="fr-FR" sz="1800" dirty="0" err="1" smtClean="0">
                  <a:latin typeface="+mj-lt"/>
                </a:rPr>
                <a:t>ePub</a:t>
              </a:r>
              <a:r>
                <a:rPr lang="fr-FR" sz="1800" dirty="0" smtClean="0">
                  <a:latin typeface="+mj-lt"/>
                </a:rPr>
                <a:t>, Read)</a:t>
              </a:r>
            </a:p>
            <a:p>
              <a:endParaRPr lang="fr-FR" sz="1800" dirty="0">
                <a:latin typeface="+mj-lt"/>
              </a:endParaRPr>
            </a:p>
            <a:p>
              <a:r>
                <a:rPr lang="fr-FR" sz="1800" dirty="0" err="1" smtClean="0">
                  <a:latin typeface="+mj-lt"/>
                </a:rPr>
                <a:t>Papers</a:t>
              </a:r>
              <a:r>
                <a:rPr lang="fr-FR" sz="1800" dirty="0" smtClean="0">
                  <a:latin typeface="+mj-lt"/>
                </a:rPr>
                <a:t> (PDF, </a:t>
              </a:r>
              <a:r>
                <a:rPr lang="fr-FR" sz="1800" dirty="0" err="1" smtClean="0">
                  <a:latin typeface="+mj-lt"/>
                </a:rPr>
                <a:t>ePub</a:t>
              </a:r>
              <a:r>
                <a:rPr lang="fr-FR" sz="1800" dirty="0" smtClean="0">
                  <a:latin typeface="+mj-lt"/>
                </a:rPr>
                <a:t>, Read)</a:t>
              </a:r>
            </a:p>
            <a:p>
              <a:endParaRPr lang="fr-FR" sz="1800" dirty="0">
                <a:latin typeface="+mj-lt"/>
              </a:endParaRPr>
            </a:p>
            <a:p>
              <a:r>
                <a:rPr lang="fr-FR" sz="1800" dirty="0" err="1" smtClean="0">
                  <a:latin typeface="+mj-lt"/>
                </a:rPr>
                <a:t>Statistics</a:t>
              </a:r>
              <a:r>
                <a:rPr lang="fr-FR" sz="1800" dirty="0" smtClean="0">
                  <a:latin typeface="+mj-lt"/>
                </a:rPr>
                <a:t> (XLS, Data)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fr-FR" sz="1100" dirty="0" smtClean="0"/>
            </a:p>
            <a:p>
              <a:endParaRPr lang="fr-FR" sz="1100" dirty="0"/>
            </a:p>
            <a:p>
              <a:endParaRPr lang="fr-FR" sz="11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11960" y="2852936"/>
              <a:ext cx="431155" cy="36004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115" y="3140968"/>
              <a:ext cx="4285878" cy="3233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1877223" y="3212976"/>
              <a:ext cx="3774897" cy="654986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124621" y="4005064"/>
              <a:ext cx="2591395" cy="18002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50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Browse</a:t>
            </a:r>
            <a:r>
              <a:rPr lang="fr-FR" dirty="0" smtClean="0"/>
              <a:t> by country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6552728" cy="4835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97565" y="1484784"/>
            <a:ext cx="201622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Fast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access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 to country information</a:t>
            </a:r>
          </a:p>
          <a:p>
            <a:pPr marL="0" indent="0">
              <a:buNone/>
            </a:pPr>
            <a:endParaRPr lang="fr-FR" sz="11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79512" y="1412167"/>
            <a:ext cx="8010636" cy="4549135"/>
            <a:chOff x="179512" y="1412167"/>
            <a:chExt cx="8010636" cy="4549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100" y="1412167"/>
              <a:ext cx="5004048" cy="45491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211960" y="3129037"/>
              <a:ext cx="36004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4281500" y="5733256"/>
              <a:ext cx="360040" cy="2262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281500" y="5032981"/>
              <a:ext cx="360040" cy="2126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13789" y="3345061"/>
              <a:ext cx="1898171" cy="202815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313789" y="5139298"/>
              <a:ext cx="1898171" cy="30592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195736" y="5593828"/>
              <a:ext cx="2016224" cy="25256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ontent Placeholder 4"/>
            <p:cNvSpPr txBox="1">
              <a:spLocks/>
            </p:cNvSpPr>
            <p:nvPr/>
          </p:nvSpPr>
          <p:spPr>
            <a:xfrm>
              <a:off x="179512" y="5059208"/>
              <a:ext cx="2016224" cy="6463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fr-FR" sz="1800" dirty="0" smtClean="0">
                  <a:latin typeface="+mj-lt"/>
                </a:rPr>
                <a:t>Content </a:t>
              </a:r>
              <a:r>
                <a:rPr lang="fr-FR" sz="1800" dirty="0" err="1" smtClean="0">
                  <a:latin typeface="+mj-lt"/>
                </a:rPr>
                <a:t>broken</a:t>
              </a:r>
              <a:r>
                <a:rPr lang="fr-FR" sz="1800" dirty="0" smtClean="0">
                  <a:latin typeface="+mj-lt"/>
                </a:rPr>
                <a:t> down </a:t>
              </a:r>
              <a:r>
                <a:rPr lang="fr-FR" sz="1800" dirty="0" err="1" smtClean="0">
                  <a:latin typeface="+mj-lt"/>
                </a:rPr>
                <a:t>into</a:t>
              </a:r>
              <a:r>
                <a:rPr lang="fr-FR" sz="1800" dirty="0" smtClean="0">
                  <a:latin typeface="+mj-lt"/>
                </a:rPr>
                <a:t> parts</a:t>
              </a:r>
              <a:endParaRPr lang="en-GB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0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Theme</a:t>
            </a:r>
            <a:r>
              <a:rPr lang="fr-FR" dirty="0" smtClean="0"/>
              <a:t> + country </a:t>
            </a:r>
            <a:endParaRPr lang="en-GB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251520" y="1700808"/>
            <a:ext cx="1512168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Combine multiple</a:t>
            </a:r>
          </a:p>
          <a:p>
            <a:pPr marL="0" indent="0">
              <a:buNone/>
            </a:pPr>
            <a:endParaRPr lang="fr-FR" sz="18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Themes</a:t>
            </a:r>
            <a:endParaRPr lang="fr-FR" sz="18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+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Countries</a:t>
            </a:r>
          </a:p>
          <a:p>
            <a:pPr marL="0" indent="0">
              <a:buNone/>
            </a:pPr>
            <a:endParaRPr lang="fr-FR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99" y="1935737"/>
            <a:ext cx="5945472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126886" y="2852936"/>
            <a:ext cx="860938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38619" y="2861072"/>
            <a:ext cx="860938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61285" y="116632"/>
            <a:ext cx="6336704" cy="620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kern="0" dirty="0" smtClean="0">
                <a:solidFill>
                  <a:srgbClr val="727272"/>
                </a:solidFill>
              </a:rPr>
              <a:t>Advanced </a:t>
            </a:r>
            <a:r>
              <a:rPr lang="fr-FR" sz="4000" kern="0" dirty="0" err="1" smtClean="0">
                <a:solidFill>
                  <a:srgbClr val="727272"/>
                </a:solidFill>
              </a:rPr>
              <a:t>search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005E7-1E59-43E8-8A02-1D4F28345E1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Content Placeholder 4"/>
          <p:cNvSpPr txBox="1">
            <a:spLocks noGrp="1"/>
          </p:cNvSpPr>
          <p:nvPr>
            <p:ph idx="1"/>
          </p:nvPr>
        </p:nvSpPr>
        <p:spPr>
          <a:xfrm>
            <a:off x="179512" y="1702875"/>
            <a:ext cx="151216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Narrow </a:t>
            </a: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fr-FR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800" dirty="0" err="1" smtClean="0">
                <a:solidFill>
                  <a:schemeClr val="tx1"/>
                </a:solidFill>
                <a:latin typeface="+mj-lt"/>
              </a:rPr>
              <a:t>results</a:t>
            </a:r>
            <a:endParaRPr lang="fr-FR" sz="18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fr-FR" sz="11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2032383" y="1556792"/>
            <a:ext cx="6829239" cy="4434570"/>
            <a:chOff x="2032383" y="1556792"/>
            <a:chExt cx="6829239" cy="44345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383" y="1556792"/>
              <a:ext cx="6829239" cy="4434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5148064" y="2222866"/>
              <a:ext cx="576064" cy="270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3728" y="2222866"/>
              <a:ext cx="420486" cy="270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512" y="2357948"/>
            <a:ext cx="4464496" cy="653555"/>
            <a:chOff x="179512" y="2357948"/>
            <a:chExt cx="4464496" cy="653555"/>
          </a:xfrm>
        </p:grpSpPr>
        <p:sp>
          <p:nvSpPr>
            <p:cNvPr id="28" name="Content Placeholder 4"/>
            <p:cNvSpPr txBox="1">
              <a:spLocks/>
            </p:cNvSpPr>
            <p:nvPr/>
          </p:nvSpPr>
          <p:spPr>
            <a:xfrm>
              <a:off x="179512" y="2357948"/>
              <a:ext cx="1512168" cy="2616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fr-FR" sz="1100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23728" y="2759596"/>
              <a:ext cx="2520280" cy="2519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7504" y="2132856"/>
            <a:ext cx="7944707" cy="4524211"/>
            <a:chOff x="433527" y="2060848"/>
            <a:chExt cx="7944707" cy="4524211"/>
          </a:xfrm>
        </p:grpSpPr>
        <p:sp>
          <p:nvSpPr>
            <p:cNvPr id="31" name="Content Placeholder 4"/>
            <p:cNvSpPr txBox="1">
              <a:spLocks/>
            </p:cNvSpPr>
            <p:nvPr/>
          </p:nvSpPr>
          <p:spPr>
            <a:xfrm>
              <a:off x="433527" y="3002862"/>
              <a:ext cx="1512168" cy="20313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Georgi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fr-FR" sz="1800" dirty="0" err="1" smtClean="0">
                  <a:latin typeface="+mj-lt"/>
                </a:rPr>
                <a:t>Filter</a:t>
              </a:r>
              <a:r>
                <a:rPr lang="fr-FR" sz="1800" dirty="0" smtClean="0">
                  <a:latin typeface="+mj-lt"/>
                </a:rPr>
                <a:t> by </a:t>
              </a:r>
            </a:p>
            <a:p>
              <a:pPr marL="0" indent="0">
                <a:buFont typeface="Arial" pitchFamily="34" charset="0"/>
                <a:buNone/>
              </a:pPr>
              <a:endParaRPr lang="fr-FR" sz="1800" dirty="0">
                <a:latin typeface="+mj-lt"/>
              </a:endParaRPr>
            </a:p>
            <a:p>
              <a:pPr marL="0" indent="0">
                <a:buNone/>
              </a:pPr>
              <a:r>
                <a:rPr lang="fr-FR" sz="1800" dirty="0" smtClean="0">
                  <a:latin typeface="+mj-lt"/>
                </a:rPr>
                <a:t>Date</a:t>
              </a:r>
            </a:p>
            <a:p>
              <a:pPr marL="0" indent="0">
                <a:buNone/>
              </a:pPr>
              <a:r>
                <a:rPr lang="fr-FR" sz="1800" dirty="0" smtClean="0">
                  <a:latin typeface="+mj-lt"/>
                </a:rPr>
                <a:t>Content type</a:t>
              </a:r>
              <a:endParaRPr lang="en-GB" sz="1800" dirty="0">
                <a:latin typeface="+mj-lt"/>
              </a:endParaRPr>
            </a:p>
            <a:p>
              <a:pPr marL="0" indent="0">
                <a:buNone/>
              </a:pPr>
              <a:r>
                <a:rPr lang="de-DE" sz="1800" dirty="0" smtClean="0">
                  <a:latin typeface="+mj-lt"/>
                </a:rPr>
                <a:t>Language</a:t>
              </a:r>
            </a:p>
            <a:p>
              <a:pPr marL="0" indent="0">
                <a:buNone/>
              </a:pPr>
              <a:r>
                <a:rPr lang="de-DE" sz="1800" dirty="0">
                  <a:latin typeface="+mj-lt"/>
                </a:rPr>
                <a:t>e</a:t>
              </a:r>
              <a:r>
                <a:rPr lang="de-DE" sz="1800" dirty="0" smtClean="0">
                  <a:latin typeface="+mj-lt"/>
                </a:rPr>
                <a:t>tc.</a:t>
              </a:r>
              <a:endParaRPr lang="fr-FR" sz="1800" dirty="0" smtClean="0">
                <a:latin typeface="+mj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515769" y="2060848"/>
              <a:ext cx="5862465" cy="4524211"/>
              <a:chOff x="2504863" y="1569858"/>
              <a:chExt cx="5862465" cy="4524211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4863" y="1569858"/>
                <a:ext cx="5862465" cy="452421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2797458" y="3089108"/>
                <a:ext cx="1774542" cy="2678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724128" y="3933056"/>
                <a:ext cx="864096" cy="21602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11" y="2492896"/>
            <a:ext cx="7239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 flipV="1">
            <a:off x="2987824" y="5157192"/>
            <a:ext cx="273630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S-CH-1.main.oecd.org\Users1\Barnaud_F\promo\promo 2014\siteHP-redesign-iterat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5472608" cy="530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2839" y="1559534"/>
            <a:ext cx="7677553" cy="1200329"/>
            <a:chOff x="399837" y="1556792"/>
            <a:chExt cx="7677553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399837" y="1556792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1800" dirty="0" smtClean="0">
                <a:latin typeface="+mj-lt"/>
              </a:endParaRPr>
            </a:p>
            <a:p>
              <a:endParaRPr lang="fr-FR" sz="1800" dirty="0">
                <a:latin typeface="+mj-lt"/>
              </a:endParaRPr>
            </a:p>
            <a:p>
              <a:r>
                <a:rPr lang="fr-FR" sz="1800" dirty="0" smtClean="0">
                  <a:latin typeface="+mj-lt"/>
                </a:rPr>
                <a:t>Access to</a:t>
              </a:r>
            </a:p>
            <a:p>
              <a:r>
                <a:rPr lang="fr-FR" sz="1800" dirty="0" smtClean="0">
                  <a:latin typeface="+mj-lt"/>
                </a:rPr>
                <a:t>data</a:t>
              </a:r>
              <a:endParaRPr lang="en-GB" sz="10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069278" y="1842082"/>
              <a:ext cx="100811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Statistics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47664" y="2060848"/>
            <a:ext cx="5472608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4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Statistics</a:t>
            </a:r>
            <a:r>
              <a:rPr lang="de-DE" dirty="0" smtClean="0"/>
              <a:t> in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endParaRPr lang="en-US" dirty="0" smtClean="0"/>
          </a:p>
        </p:txBody>
      </p:sp>
      <p:pic>
        <p:nvPicPr>
          <p:cNvPr id="20483" name="Content Placeholder 7" descr="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4125" y="941388"/>
            <a:ext cx="6635750" cy="5511800"/>
          </a:xfrm>
          <a:ln>
            <a:solidFill>
              <a:schemeClr val="tx1">
                <a:alpha val="43137"/>
              </a:schemeClr>
            </a:solidFill>
          </a:ln>
        </p:spPr>
      </p:pic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187450" y="2276475"/>
            <a:ext cx="1081088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3275013" y="2276475"/>
            <a:ext cx="1081087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364163" y="2276475"/>
            <a:ext cx="1079500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56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E-Book</a:t>
            </a:r>
            <a:endParaRPr lang="en-US" dirty="0" smtClean="0"/>
          </a:p>
        </p:txBody>
      </p:sp>
      <p:pic>
        <p:nvPicPr>
          <p:cNvPr id="25603" name="Content Placeholder 6" descr="6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6088" y="831850"/>
            <a:ext cx="5711825" cy="5910263"/>
          </a:xfrm>
          <a:ln>
            <a:solidFill>
              <a:schemeClr val="tx1">
                <a:alpha val="50195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74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11237"/>
          </a:xfrm>
        </p:spPr>
        <p:txBody>
          <a:bodyPr/>
          <a:lstStyle/>
          <a:p>
            <a:pPr algn="ctr" eaLnBrk="1" hangingPunct="1"/>
            <a:r>
              <a:rPr lang="de-DE" sz="3600" dirty="0" err="1" smtClean="0"/>
              <a:t>Overview</a:t>
            </a:r>
            <a:endParaRPr lang="de-DE" sz="3600" dirty="0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68313" y="1428750"/>
            <a:ext cx="8218487" cy="4857750"/>
          </a:xfrm>
        </p:spPr>
        <p:txBody>
          <a:bodyPr/>
          <a:lstStyle/>
          <a:p>
            <a:pPr eaLnBrk="1" hangingPunct="1"/>
            <a:r>
              <a:rPr lang="de-DE" dirty="0" err="1" smtClean="0">
                <a:latin typeface="+mj-lt"/>
              </a:rPr>
              <a:t>What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OECD?</a:t>
            </a:r>
          </a:p>
          <a:p>
            <a:pPr eaLnBrk="1" hangingPunct="1"/>
            <a:r>
              <a:rPr lang="de-DE" dirty="0" smtClean="0">
                <a:latin typeface="+mj-lt"/>
              </a:rPr>
              <a:t>OECD </a:t>
            </a:r>
            <a:r>
              <a:rPr lang="de-DE" dirty="0" err="1" smtClean="0">
                <a:latin typeface="+mj-lt"/>
              </a:rPr>
              <a:t>iLibrary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Data</a:t>
            </a:r>
          </a:p>
          <a:p>
            <a:pPr lvl="1"/>
            <a:r>
              <a:rPr lang="de-DE" dirty="0" smtClean="0">
                <a:latin typeface="+mj-lt"/>
              </a:rPr>
              <a:t>Analysis</a:t>
            </a:r>
          </a:p>
          <a:p>
            <a:pPr eaLnBrk="1" hangingPunct="1"/>
            <a:r>
              <a:rPr lang="de-DE" dirty="0" err="1" smtClean="0">
                <a:latin typeface="+mj-lt"/>
              </a:rPr>
              <a:t>How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useful</a:t>
            </a:r>
            <a:r>
              <a:rPr lang="de-DE" dirty="0" smtClean="0">
                <a:latin typeface="+mj-lt"/>
              </a:rPr>
              <a:t>?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Content Placeholder 5" descr="6_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6088" y="879475"/>
            <a:ext cx="5711825" cy="5789613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64163" y="3068638"/>
            <a:ext cx="2232025" cy="143986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7" name="Picture 6" descr="6_3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08275"/>
            <a:ext cx="5157788" cy="3600450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419475" y="5805488"/>
            <a:ext cx="2376488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E-Book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25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5" descr="6_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6088" y="879475"/>
            <a:ext cx="5711825" cy="5789613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28675" name="Picture 7" descr="6_4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7854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E-Book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37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PDF</a:t>
            </a:r>
            <a:endParaRPr lang="en-US" dirty="0" smtClean="0"/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5364163" y="4868863"/>
            <a:ext cx="3240087" cy="5048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54276" name="Content Placeholder 6" descr="P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765175"/>
            <a:ext cx="7688262" cy="5184775"/>
          </a:xfrm>
        </p:spPr>
      </p:pic>
      <p:pic>
        <p:nvPicPr>
          <p:cNvPr id="54277" name="Picture 7" descr="sour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876925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5651500" y="6165850"/>
            <a:ext cx="3241675" cy="503238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10" name="Content Placeholder 6" descr="tabel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7238"/>
            <a:ext cx="808513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4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Key tables</a:t>
            </a:r>
            <a:endParaRPr lang="en-US" smtClean="0"/>
          </a:p>
        </p:txBody>
      </p:sp>
      <p:pic>
        <p:nvPicPr>
          <p:cNvPr id="22531" name="Content Placeholder 6" descr="3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6538" y="909638"/>
            <a:ext cx="6130925" cy="5688012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867400" y="4294188"/>
            <a:ext cx="503238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72225" y="4294188"/>
            <a:ext cx="504825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875463" y="4294188"/>
            <a:ext cx="504825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3316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GDP – key table</a:t>
            </a:r>
            <a:endParaRPr lang="en-US" smtClean="0"/>
          </a:p>
        </p:txBody>
      </p:sp>
      <p:pic>
        <p:nvPicPr>
          <p:cNvPr id="2" name="Content Placeholder 4" descr="4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892175"/>
            <a:ext cx="5537200" cy="57054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555875" y="2852738"/>
            <a:ext cx="1295400" cy="79216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08175" y="2997200"/>
            <a:ext cx="503238" cy="287338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851275" y="3644900"/>
            <a:ext cx="792163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6" name="Picture 5" descr="4_2_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36613"/>
            <a:ext cx="80867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29699" name="Content Placeholder 7" descr="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4125" y="941388"/>
            <a:ext cx="6635750" cy="5511800"/>
          </a:xfrm>
          <a:ln>
            <a:solidFill>
              <a:schemeClr val="tx1">
                <a:alpha val="43137"/>
              </a:schemeClr>
            </a:solidFill>
          </a:ln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187450" y="2276475"/>
            <a:ext cx="1079500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013200" y="4149725"/>
            <a:ext cx="20716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37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8" descr="9_0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1150" y="874713"/>
            <a:ext cx="8521700" cy="5218112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Cross-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endParaRPr lang="en-US" dirty="0" smtClean="0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4140200" y="836613"/>
            <a:ext cx="336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0000"/>
                </a:solidFill>
                <a:latin typeface="+mj-lt"/>
              </a:rPr>
              <a:t>  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Full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text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search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596188" y="836613"/>
            <a:ext cx="1368425" cy="576262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0217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Navigation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theme</a:t>
            </a:r>
            <a:endParaRPr lang="en-US" dirty="0" smtClean="0"/>
          </a:p>
        </p:txBody>
      </p:sp>
      <p:pic>
        <p:nvPicPr>
          <p:cNvPr id="33795" name="Content Placeholder 3" descr="9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5425" y="908050"/>
            <a:ext cx="8693150" cy="507682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7" name="Geschweifte Klammer rechts 5"/>
          <p:cNvSpPr>
            <a:spLocks/>
          </p:cNvSpPr>
          <p:nvPr/>
        </p:nvSpPr>
        <p:spPr bwMode="auto">
          <a:xfrm>
            <a:off x="1331913" y="1773238"/>
            <a:ext cx="998537" cy="3527425"/>
          </a:xfrm>
          <a:prstGeom prst="rightBrace">
            <a:avLst>
              <a:gd name="adj1" fmla="val 8341"/>
              <a:gd name="adj2" fmla="val 50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de-DE"/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2484438" y="3141663"/>
            <a:ext cx="2713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Choose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theme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4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Database </a:t>
            </a:r>
            <a:r>
              <a:rPr lang="de-DE" dirty="0" err="1" smtClean="0"/>
              <a:t>homepage</a:t>
            </a:r>
            <a:endParaRPr lang="en-US" dirty="0" smtClean="0"/>
          </a:p>
        </p:txBody>
      </p:sp>
      <p:pic>
        <p:nvPicPr>
          <p:cNvPr id="34819" name="Content Placeholder 5" descr="10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836712"/>
            <a:ext cx="8051800" cy="51847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948264" y="3717032"/>
            <a:ext cx="1008112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35696" y="2132856"/>
            <a:ext cx="5544616" cy="792088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9512" y="4221088"/>
            <a:ext cx="1872208" cy="720080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998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Working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35843" name="Content Placeholder 3" descr="1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77875"/>
            <a:ext cx="8715375" cy="5314950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35844" name="Textfeld 5"/>
          <p:cNvSpPr txBox="1">
            <a:spLocks noChangeArrowheads="1"/>
          </p:cNvSpPr>
          <p:nvPr/>
        </p:nvSpPr>
        <p:spPr bwMode="auto">
          <a:xfrm>
            <a:off x="6156325" y="1557338"/>
            <a:ext cx="2713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0000"/>
                </a:solidFill>
                <a:latin typeface="+mj-lt"/>
              </a:rPr>
              <a:t>Select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data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845" name="Rounded Rectangle 5"/>
          <p:cNvSpPr>
            <a:spLocks noChangeArrowheads="1"/>
          </p:cNvSpPr>
          <p:nvPr/>
        </p:nvSpPr>
        <p:spPr bwMode="auto">
          <a:xfrm>
            <a:off x="1763713" y="1773238"/>
            <a:ext cx="4321175" cy="215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94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OECD?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+mj-lt"/>
              </a:rPr>
              <a:t>International </a:t>
            </a:r>
            <a:r>
              <a:rPr lang="de-DE" dirty="0" err="1" smtClean="0">
                <a:latin typeface="+mj-lt"/>
              </a:rPr>
              <a:t>organisation</a:t>
            </a:r>
            <a:endParaRPr lang="de-DE" dirty="0" smtClean="0">
              <a:latin typeface="+mj-lt"/>
            </a:endParaRPr>
          </a:p>
          <a:p>
            <a:pPr eaLnBrk="1" hangingPunct="1"/>
            <a:r>
              <a:rPr lang="de-DE" dirty="0" err="1" smtClean="0">
                <a:latin typeface="+mj-lt"/>
              </a:rPr>
              <a:t>Advises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governments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about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economy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society</a:t>
            </a:r>
            <a:r>
              <a:rPr lang="de-DE" dirty="0" smtClean="0">
                <a:latin typeface="+mj-lt"/>
              </a:rPr>
              <a:t> &amp; </a:t>
            </a:r>
            <a:r>
              <a:rPr lang="de-DE" dirty="0" err="1" smtClean="0">
                <a:latin typeface="+mj-lt"/>
              </a:rPr>
              <a:t>environment</a:t>
            </a:r>
            <a:endParaRPr lang="de-DE" dirty="0" smtClean="0">
              <a:latin typeface="+mj-lt"/>
            </a:endParaRPr>
          </a:p>
          <a:p>
            <a:pPr eaLnBrk="1" hangingPunct="1"/>
            <a:r>
              <a:rPr lang="de-DE" dirty="0" err="1" smtClean="0">
                <a:latin typeface="+mj-lt"/>
              </a:rPr>
              <a:t>Publishes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data</a:t>
            </a:r>
            <a:r>
              <a:rPr lang="de-DE" dirty="0" smtClean="0">
                <a:latin typeface="+mj-lt"/>
              </a:rPr>
              <a:t> &amp; </a:t>
            </a:r>
            <a:r>
              <a:rPr lang="de-DE" dirty="0" err="1" smtClean="0">
                <a:latin typeface="+mj-lt"/>
              </a:rPr>
              <a:t>analysis</a:t>
            </a:r>
            <a:endParaRPr lang="de-DE" dirty="0" smtClean="0">
              <a:latin typeface="+mj-lt"/>
            </a:endParaRP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Working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36867" name="Content Placeholder 3" descr="1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77875"/>
            <a:ext cx="8715375" cy="5314950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36868" name="Rounded Rectangle 5"/>
          <p:cNvSpPr>
            <a:spLocks noChangeArrowheads="1"/>
          </p:cNvSpPr>
          <p:nvPr/>
        </p:nvSpPr>
        <p:spPr bwMode="auto">
          <a:xfrm>
            <a:off x="1692275" y="1916113"/>
            <a:ext cx="3024188" cy="217487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36869" name="Textfeld 5"/>
          <p:cNvSpPr txBox="1">
            <a:spLocks noChangeArrowheads="1"/>
          </p:cNvSpPr>
          <p:nvPr/>
        </p:nvSpPr>
        <p:spPr bwMode="auto">
          <a:xfrm>
            <a:off x="4859338" y="1754188"/>
            <a:ext cx="27130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Functions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9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46083" name="Content Placeholder 3" descr="1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77875"/>
            <a:ext cx="8715375" cy="5314950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555875" y="1844675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46085" name="Textfeld 5"/>
          <p:cNvSpPr txBox="1">
            <a:spLocks noChangeArrowheads="1"/>
          </p:cNvSpPr>
          <p:nvPr/>
        </p:nvSpPr>
        <p:spPr bwMode="auto">
          <a:xfrm>
            <a:off x="2843213" y="1412875"/>
            <a:ext cx="38170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dirty="0" smtClean="0">
                <a:solidFill>
                  <a:srgbClr val="FF0000"/>
                </a:solidFill>
                <a:latin typeface="+mj-lt"/>
              </a:rPr>
              <a:t>Export in different </a:t>
            </a:r>
            <a:r>
              <a:rPr lang="de-DE" sz="2800" b="1" dirty="0" err="1" smtClean="0">
                <a:solidFill>
                  <a:srgbClr val="FF0000"/>
                </a:solidFill>
                <a:latin typeface="+mj-lt"/>
              </a:rPr>
              <a:t>formats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19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48131" name="Content Placeholder 3" descr="12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77875"/>
            <a:ext cx="8715375" cy="5314950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2987675" y="1844675"/>
            <a:ext cx="287338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48133" name="Textfeld 5"/>
          <p:cNvSpPr txBox="1">
            <a:spLocks noChangeArrowheads="1"/>
          </p:cNvSpPr>
          <p:nvPr/>
        </p:nvSpPr>
        <p:spPr bwMode="auto">
          <a:xfrm>
            <a:off x="3348038" y="1412875"/>
            <a:ext cx="2713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0000"/>
                </a:solidFill>
                <a:latin typeface="+mj-lt"/>
              </a:rPr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803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49155" name="Content Placeholder 4" descr="19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" y="773113"/>
            <a:ext cx="8737600" cy="5311775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49156" name="Picture 3" descr="char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765175"/>
            <a:ext cx="6149975" cy="4330700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7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50179" name="Content Placeholder 4" descr="19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" y="773113"/>
            <a:ext cx="8737600" cy="5311775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50180" name="Picture 3" descr="char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765175"/>
            <a:ext cx="6149975" cy="4362450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49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51203" name="Content Placeholder 4" descr="19_1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3200" y="773113"/>
            <a:ext cx="8737600" cy="5311775"/>
          </a:xfrm>
          <a:ln>
            <a:solidFill>
              <a:schemeClr val="tx1">
                <a:alpha val="50195"/>
              </a:schemeClr>
            </a:solidFill>
          </a:ln>
        </p:spPr>
      </p:pic>
      <p:pic>
        <p:nvPicPr>
          <p:cNvPr id="51204" name="Picture 3" descr="chart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765175"/>
            <a:ext cx="6149975" cy="4378325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8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6" descr="20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92163"/>
            <a:ext cx="8715375" cy="52736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875088" y="1412875"/>
            <a:ext cx="3360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FF0000"/>
                </a:solidFill>
                <a:latin typeface="+mj-lt"/>
              </a:rPr>
              <a:t>Save </a:t>
            </a:r>
            <a:r>
              <a:rPr lang="de-DE" sz="2800" b="1" dirty="0" err="1" smtClean="0">
                <a:solidFill>
                  <a:srgbClr val="FF0000"/>
                </a:solidFill>
                <a:latin typeface="+mj-lt"/>
              </a:rPr>
              <a:t>table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3563938" y="1844675"/>
            <a:ext cx="360362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7327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Content Placeholder 6" descr="20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92163"/>
            <a:ext cx="8715375" cy="52736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pic>
        <p:nvPicPr>
          <p:cNvPr id="7" name="Picture 6" descr="Cite this databas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63" y="2205038"/>
            <a:ext cx="48402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4811713" y="1412875"/>
            <a:ext cx="3360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Cite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this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database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302" name="Oval 4"/>
          <p:cNvSpPr>
            <a:spLocks noChangeArrowheads="1"/>
          </p:cNvSpPr>
          <p:nvPr/>
        </p:nvSpPr>
        <p:spPr bwMode="auto">
          <a:xfrm>
            <a:off x="4140200" y="1844675"/>
            <a:ext cx="719138" cy="360363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865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6" descr="20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92163"/>
            <a:ext cx="8715375" cy="52736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2771775" y="1341438"/>
            <a:ext cx="5976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Metadata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and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further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information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2411413" y="1557338"/>
            <a:ext cx="287337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pic>
        <p:nvPicPr>
          <p:cNvPr id="13" name="Picture 12" descr="Metada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44675"/>
            <a:ext cx="2235200" cy="3313113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5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Content Placeholder 6" descr="20_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792163"/>
            <a:ext cx="8715375" cy="5273675"/>
          </a:xfrm>
          <a:ln>
            <a:solidFill>
              <a:schemeClr val="tx1">
                <a:alpha val="50195"/>
              </a:schemeClr>
            </a:solidFill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OECD </a:t>
            </a:r>
            <a:r>
              <a:rPr lang="de-DE" dirty="0" err="1" smtClean="0"/>
              <a:t>databases</a:t>
            </a:r>
            <a:endParaRPr lang="en-US" dirty="0" smtClean="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07950" y="4005263"/>
            <a:ext cx="1871663" cy="1584325"/>
          </a:xfrm>
          <a:prstGeom prst="ellipse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endParaRPr lang="en-US">
              <a:latin typeface="Helvetica 65 Medium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1979613" y="4221163"/>
            <a:ext cx="3360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 err="1">
                <a:solidFill>
                  <a:srgbClr val="FF0000"/>
                </a:solidFill>
                <a:latin typeface="+mj-lt"/>
              </a:rPr>
              <a:t>Related</a:t>
            </a:r>
            <a:r>
              <a:rPr lang="de-D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+mj-lt"/>
              </a:rPr>
              <a:t>books</a:t>
            </a:r>
            <a:endParaRPr lang="de-DE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8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arteFinal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00125"/>
            <a:ext cx="872013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</p:txBody>
      </p:sp>
      <p:pic>
        <p:nvPicPr>
          <p:cNvPr id="13" name="Picture 8" descr="CarteFinal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00125"/>
            <a:ext cx="8720138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itel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274763"/>
          </a:xfrm>
        </p:spPr>
        <p:txBody>
          <a:bodyPr/>
          <a:lstStyle/>
          <a:p>
            <a:pPr eaLnBrk="1" hangingPunct="1"/>
            <a:r>
              <a:rPr lang="de-DE" dirty="0" smtClean="0"/>
              <a:t>Global </a:t>
            </a:r>
            <a:r>
              <a:rPr lang="de-DE" dirty="0" err="1" smtClean="0"/>
              <a:t>reach</a:t>
            </a:r>
            <a:endParaRPr lang="de-DE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5" y="5280025"/>
            <a:ext cx="533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eck 6"/>
          <p:cNvSpPr>
            <a:spLocks noChangeArrowheads="1"/>
          </p:cNvSpPr>
          <p:nvPr/>
        </p:nvSpPr>
        <p:spPr bwMode="auto">
          <a:xfrm rot="10800000" flipV="1">
            <a:off x="3500437" y="5222910"/>
            <a:ext cx="330381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>
                <a:solidFill>
                  <a:srgbClr val="727272"/>
                </a:solidFill>
                <a:latin typeface="+mj-lt"/>
                <a:cs typeface="Arial" charset="0"/>
              </a:rPr>
              <a:t>OECD m</a:t>
            </a:r>
            <a:r>
              <a:rPr lang="en-US" sz="1700" b="1" dirty="0" smtClean="0">
                <a:solidFill>
                  <a:srgbClr val="727272"/>
                </a:solidFill>
                <a:latin typeface="+mj-lt"/>
                <a:cs typeface="Arial" charset="0"/>
              </a:rPr>
              <a:t>ember countries</a:t>
            </a:r>
            <a:endParaRPr lang="en-US" sz="1700" b="1" dirty="0">
              <a:solidFill>
                <a:srgbClr val="727272"/>
              </a:solidFill>
              <a:latin typeface="+mj-lt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4013" y="5805488"/>
            <a:ext cx="5381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hteck 8"/>
          <p:cNvSpPr>
            <a:spLocks noChangeArrowheads="1"/>
          </p:cNvSpPr>
          <p:nvPr/>
        </p:nvSpPr>
        <p:spPr bwMode="auto">
          <a:xfrm>
            <a:off x="3500438" y="5786438"/>
            <a:ext cx="46434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b="1" dirty="0" smtClean="0">
                <a:solidFill>
                  <a:srgbClr val="727272"/>
                </a:solidFill>
                <a:latin typeface="+mj-lt"/>
                <a:cs typeface="Arial" charset="0"/>
              </a:rPr>
              <a:t>OECD partner countries</a:t>
            </a:r>
            <a:endParaRPr lang="en-US" sz="1700" dirty="0">
              <a:solidFill>
                <a:srgbClr val="72727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OECD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useful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 err="1" smtClean="0">
                <a:latin typeface="+mj-lt"/>
              </a:rPr>
              <a:t>Compare</a:t>
            </a:r>
            <a:r>
              <a:rPr lang="de-DE" dirty="0" smtClean="0">
                <a:latin typeface="+mj-lt"/>
              </a:rPr>
              <a:t> countries‘ </a:t>
            </a:r>
            <a:r>
              <a:rPr lang="de-DE" dirty="0" err="1" smtClean="0">
                <a:latin typeface="+mj-lt"/>
              </a:rPr>
              <a:t>performance</a:t>
            </a:r>
            <a:endParaRPr lang="de-DE" dirty="0" smtClean="0">
              <a:latin typeface="+mj-lt"/>
            </a:endParaRPr>
          </a:p>
          <a:p>
            <a:pPr eaLnBrk="1" hangingPunct="1"/>
            <a:r>
              <a:rPr lang="de-DE" dirty="0" err="1" smtClean="0">
                <a:latin typeface="+mj-lt"/>
              </a:rPr>
              <a:t>Identify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new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economic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social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trends</a:t>
            </a:r>
            <a:endParaRPr lang="de-DE" dirty="0" smtClean="0">
              <a:latin typeface="+mj-lt"/>
            </a:endParaRPr>
          </a:p>
          <a:p>
            <a:pPr eaLnBrk="1" hangingPunct="1"/>
            <a:r>
              <a:rPr lang="de-DE" dirty="0" smtClean="0">
                <a:latin typeface="+mj-lt"/>
              </a:rPr>
              <a:t>In-</a:t>
            </a:r>
            <a:r>
              <a:rPr lang="de-DE" dirty="0" err="1" smtClean="0">
                <a:latin typeface="+mj-lt"/>
              </a:rPr>
              <a:t>depth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view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countries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markets</a:t>
            </a:r>
            <a:endParaRPr lang="de-DE" dirty="0" smtClean="0">
              <a:latin typeface="+mj-lt"/>
            </a:endParaRPr>
          </a:p>
          <a:p>
            <a:pPr eaLnBrk="1" hangingPunct="1"/>
            <a:r>
              <a:rPr lang="de-DE" dirty="0" err="1" smtClean="0">
                <a:latin typeface="+mj-lt"/>
              </a:rPr>
              <a:t>Reliable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data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researchers</a:t>
            </a:r>
            <a:endParaRPr lang="de-D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Features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endParaRPr lang="de-D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Easy </a:t>
            </a:r>
            <a:r>
              <a:rPr lang="de-DE" dirty="0" err="1" smtClean="0">
                <a:latin typeface="+mj-lt"/>
              </a:rPr>
              <a:t>citation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err="1" smtClean="0">
                <a:latin typeface="+mj-lt"/>
              </a:rPr>
              <a:t>citation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tool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Easy </a:t>
            </a:r>
            <a:r>
              <a:rPr lang="de-DE" dirty="0" err="1" smtClean="0">
                <a:latin typeface="+mj-lt"/>
              </a:rPr>
              <a:t>bookmarking</a:t>
            </a:r>
            <a:r>
              <a:rPr lang="de-DE" dirty="0" smtClean="0">
                <a:latin typeface="+mj-lt"/>
              </a:rPr>
              <a:t> &amp; </a:t>
            </a:r>
            <a:r>
              <a:rPr lang="de-DE" dirty="0" err="1" smtClean="0">
                <a:latin typeface="+mj-lt"/>
              </a:rPr>
              <a:t>linking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DOIs</a:t>
            </a:r>
          </a:p>
          <a:p>
            <a:r>
              <a:rPr lang="de-DE" dirty="0" smtClean="0">
                <a:latin typeface="+mj-lt"/>
              </a:rPr>
              <a:t>Easy </a:t>
            </a:r>
            <a:r>
              <a:rPr lang="de-DE" dirty="0" err="1" smtClean="0">
                <a:latin typeface="+mj-lt"/>
              </a:rPr>
              <a:t>download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charts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tables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„</a:t>
            </a:r>
            <a:r>
              <a:rPr lang="de-DE" dirty="0" err="1" smtClean="0">
                <a:latin typeface="+mj-lt"/>
              </a:rPr>
              <a:t>StatLinks</a:t>
            </a:r>
            <a:r>
              <a:rPr lang="de-DE" dirty="0" smtClean="0">
                <a:latin typeface="+mj-lt"/>
              </a:rPr>
              <a:t>“</a:t>
            </a:r>
          </a:p>
          <a:p>
            <a:r>
              <a:rPr lang="de-DE" dirty="0" smtClean="0">
                <a:latin typeface="+mj-lt"/>
              </a:rPr>
              <a:t>Different </a:t>
            </a:r>
            <a:r>
              <a:rPr lang="de-DE" dirty="0" err="1" smtClean="0">
                <a:latin typeface="+mj-lt"/>
              </a:rPr>
              <a:t>content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for</a:t>
            </a:r>
            <a:r>
              <a:rPr lang="de-DE" dirty="0" smtClean="0">
                <a:latin typeface="+mj-lt"/>
              </a:rPr>
              <a:t> different </a:t>
            </a:r>
            <a:r>
              <a:rPr lang="de-DE" dirty="0" err="1" smtClean="0">
                <a:latin typeface="+mj-lt"/>
              </a:rPr>
              <a:t>users</a:t>
            </a:r>
            <a:endParaRPr lang="de-DE" dirty="0" smtClean="0">
              <a:latin typeface="+mj-lt"/>
            </a:endParaRPr>
          </a:p>
          <a:p>
            <a:pPr lvl="1"/>
            <a:r>
              <a:rPr lang="de-DE" dirty="0" smtClean="0">
                <a:latin typeface="+mj-lt"/>
              </a:rPr>
              <a:t>Databases, </a:t>
            </a:r>
            <a:r>
              <a:rPr lang="de-DE" dirty="0" err="1" smtClean="0">
                <a:latin typeface="+mj-lt"/>
              </a:rPr>
              <a:t>indicators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e-books</a:t>
            </a:r>
            <a:endParaRPr lang="de-DE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Features for libraries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COUNTER </a:t>
            </a:r>
            <a:r>
              <a:rPr lang="de-DE" dirty="0" err="1" smtClean="0">
                <a:latin typeface="+mj-lt"/>
              </a:rPr>
              <a:t>usage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statistics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MARC 21 </a:t>
            </a:r>
            <a:r>
              <a:rPr lang="de-DE" dirty="0" err="1" smtClean="0">
                <a:latin typeface="+mj-lt"/>
              </a:rPr>
              <a:t>metadata</a:t>
            </a:r>
            <a:endParaRPr lang="de-DE" dirty="0" smtClean="0">
              <a:latin typeface="+mj-lt"/>
            </a:endParaRPr>
          </a:p>
          <a:p>
            <a:pPr marL="342900" lvl="1" indent="-342900">
              <a:buFontTx/>
              <a:buChar char="•"/>
            </a:pPr>
            <a:r>
              <a:rPr lang="de-DE" sz="3200" dirty="0" smtClean="0">
                <a:latin typeface="+mj-lt"/>
              </a:rPr>
              <a:t>Discovery </a:t>
            </a:r>
            <a:r>
              <a:rPr lang="de-DE" sz="3200" dirty="0" err="1" smtClean="0">
                <a:latin typeface="+mj-lt"/>
              </a:rPr>
              <a:t>services</a:t>
            </a:r>
            <a:r>
              <a:rPr lang="de-DE" sz="3200" dirty="0" smtClean="0">
                <a:latin typeface="+mj-lt"/>
              </a:rPr>
              <a:t> (EBSCO, </a:t>
            </a:r>
            <a:r>
              <a:rPr lang="de-DE" sz="3200" dirty="0" err="1" smtClean="0">
                <a:latin typeface="+mj-lt"/>
              </a:rPr>
              <a:t>ExLibris</a:t>
            </a:r>
            <a:r>
              <a:rPr lang="de-DE" sz="3200" dirty="0" smtClean="0">
                <a:latin typeface="+mj-lt"/>
              </a:rPr>
              <a:t> Primo, </a:t>
            </a:r>
            <a:r>
              <a:rPr lang="de-DE" sz="3200" dirty="0" err="1" smtClean="0">
                <a:latin typeface="+mj-lt"/>
              </a:rPr>
              <a:t>WorldCat</a:t>
            </a:r>
            <a:r>
              <a:rPr lang="de-DE" sz="3200" dirty="0" smtClean="0">
                <a:latin typeface="+mj-lt"/>
              </a:rPr>
              <a:t>, </a:t>
            </a:r>
            <a:r>
              <a:rPr lang="de-DE" sz="3200" dirty="0" err="1" smtClean="0">
                <a:latin typeface="+mj-lt"/>
              </a:rPr>
              <a:t>Summon</a:t>
            </a:r>
            <a:r>
              <a:rPr lang="de-DE" sz="3200" dirty="0" smtClean="0">
                <a:latin typeface="+mj-lt"/>
              </a:rPr>
              <a:t> etc.)</a:t>
            </a:r>
            <a:endParaRPr lang="de-DE" sz="3200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Interested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+mj-lt"/>
              </a:rPr>
              <a:t>Free </a:t>
            </a:r>
            <a:r>
              <a:rPr lang="de-DE" dirty="0" err="1" smtClean="0">
                <a:latin typeface="+mj-lt"/>
              </a:rPr>
              <a:t>trials</a:t>
            </a:r>
            <a:endParaRPr lang="de-DE" dirty="0" smtClean="0">
              <a:latin typeface="+mj-lt"/>
            </a:endParaRPr>
          </a:p>
          <a:p>
            <a:r>
              <a:rPr lang="de-DE" dirty="0" smtClean="0">
                <a:latin typeface="+mj-lt"/>
              </a:rPr>
              <a:t>Special </a:t>
            </a:r>
            <a:r>
              <a:rPr lang="de-DE" dirty="0" err="1" smtClean="0">
                <a:latin typeface="+mj-lt"/>
              </a:rPr>
              <a:t>pricing</a:t>
            </a:r>
            <a:endParaRPr lang="de-DE" dirty="0" smtClean="0">
              <a:latin typeface="+mj-lt"/>
            </a:endParaRPr>
          </a:p>
          <a:p>
            <a:r>
              <a:rPr lang="de-DE" dirty="0" err="1" smtClean="0">
                <a:latin typeface="+mj-lt"/>
              </a:rPr>
              <a:t>Contact</a:t>
            </a:r>
            <a:r>
              <a:rPr lang="de-DE" dirty="0" smtClean="0">
                <a:latin typeface="+mj-lt"/>
              </a:rPr>
              <a:t> KONEK </a:t>
            </a:r>
            <a:r>
              <a:rPr lang="de-DE" dirty="0">
                <a:latin typeface="+mj-lt"/>
              </a:rPr>
              <a:t>(</a:t>
            </a:r>
            <a:r>
              <a:rPr lang="de-DE" dirty="0" smtClean="0">
                <a:latin typeface="+mj-lt"/>
              </a:rPr>
              <a:t>info@metecbooks.ru)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60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b="1" dirty="0" smtClean="0">
                <a:latin typeface="+mj-lt"/>
              </a:rPr>
              <a:t>www.OECD-iLibrary.org</a:t>
            </a:r>
          </a:p>
          <a:p>
            <a:pPr>
              <a:buNone/>
            </a:pPr>
            <a:endParaRPr lang="de-DE" dirty="0" smtClean="0">
              <a:latin typeface="+mj-lt"/>
            </a:endParaRPr>
          </a:p>
          <a:p>
            <a:pPr>
              <a:buNone/>
            </a:pPr>
            <a:r>
              <a:rPr lang="de-DE" dirty="0" smtClean="0">
                <a:latin typeface="+mj-lt"/>
              </a:rPr>
              <a:t>Damon Allen</a:t>
            </a:r>
          </a:p>
          <a:p>
            <a:pPr>
              <a:buNone/>
            </a:pPr>
            <a:r>
              <a:rPr lang="de-DE" dirty="0" smtClean="0">
                <a:latin typeface="+mj-lt"/>
              </a:rPr>
              <a:t>Sales </a:t>
            </a:r>
            <a:r>
              <a:rPr lang="de-DE" dirty="0" err="1" smtClean="0">
                <a:latin typeface="+mj-lt"/>
              </a:rPr>
              <a:t>and</a:t>
            </a:r>
            <a:r>
              <a:rPr lang="de-DE" dirty="0" smtClean="0">
                <a:latin typeface="+mj-lt"/>
              </a:rPr>
              <a:t> Marketing Manager</a:t>
            </a:r>
          </a:p>
          <a:p>
            <a:pPr>
              <a:buNone/>
            </a:pPr>
            <a:r>
              <a:rPr lang="de-DE" dirty="0" smtClean="0">
                <a:latin typeface="+mj-lt"/>
              </a:rPr>
              <a:t>damon.allen@oecd.org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Global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Data </a:t>
            </a:r>
            <a:r>
              <a:rPr lang="de-DE" dirty="0" err="1" smtClean="0">
                <a:latin typeface="+mj-lt"/>
              </a:rPr>
              <a:t>from</a:t>
            </a:r>
            <a:r>
              <a:rPr lang="de-DE" dirty="0" smtClean="0">
                <a:latin typeface="+mj-lt"/>
              </a:rPr>
              <a:t> all </a:t>
            </a:r>
            <a:r>
              <a:rPr lang="de-DE" dirty="0" err="1" smtClean="0">
                <a:latin typeface="+mj-lt"/>
              </a:rPr>
              <a:t>over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world</a:t>
            </a:r>
            <a:endParaRPr lang="de-DE" dirty="0" smtClean="0">
              <a:latin typeface="+mj-lt"/>
            </a:endParaRPr>
          </a:p>
          <a:p>
            <a:r>
              <a:rPr lang="de-DE" dirty="0" err="1" smtClean="0">
                <a:latin typeface="+mj-lt"/>
              </a:rPr>
              <a:t>Compare</a:t>
            </a:r>
            <a:r>
              <a:rPr lang="de-DE" dirty="0" smtClean="0">
                <a:latin typeface="+mj-lt"/>
              </a:rPr>
              <a:t> countries‘ </a:t>
            </a:r>
            <a:r>
              <a:rPr lang="de-DE" dirty="0" err="1" smtClean="0">
                <a:latin typeface="+mj-lt"/>
              </a:rPr>
              <a:t>performance</a:t>
            </a:r>
            <a:endParaRPr lang="de-DE" dirty="0" smtClean="0">
              <a:latin typeface="+mj-lt"/>
            </a:endParaRPr>
          </a:p>
          <a:p>
            <a:r>
              <a:rPr lang="de-DE" dirty="0" err="1" smtClean="0">
                <a:latin typeface="+mj-lt"/>
              </a:rPr>
              <a:t>What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can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learn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from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other</a:t>
            </a:r>
            <a:r>
              <a:rPr lang="de-DE" dirty="0" smtClean="0">
                <a:latin typeface="+mj-lt"/>
              </a:rPr>
              <a:t> countries?</a:t>
            </a:r>
          </a:p>
          <a:p>
            <a:pPr eaLnBrk="1" hangingPunct="1">
              <a:buFontTx/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Topic: Economy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+mj-lt"/>
              </a:rPr>
              <a:t>Economy:</a:t>
            </a:r>
            <a:endParaRPr lang="de-DE" b="1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Country Surveys (OECD Economic Surveys)</a:t>
            </a:r>
            <a:endParaRPr lang="de-DE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Prognoses (OECD Economic Outlook)</a:t>
            </a:r>
            <a:endParaRPr lang="de-DE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Themes:</a:t>
            </a:r>
            <a:endParaRPr lang="de-DE" dirty="0" smtClean="0">
              <a:latin typeface="+mj-lt"/>
            </a:endParaRPr>
          </a:p>
          <a:p>
            <a:pPr lvl="2"/>
            <a:r>
              <a:rPr lang="en-US" dirty="0" smtClean="0">
                <a:latin typeface="+mj-lt"/>
              </a:rPr>
              <a:t>R &amp; D, Innovation</a:t>
            </a:r>
          </a:p>
          <a:p>
            <a:pPr lvl="2"/>
            <a:r>
              <a:rPr lang="en-US" dirty="0" smtClean="0">
                <a:latin typeface="+mj-lt"/>
              </a:rPr>
              <a:t>Business, industry and services</a:t>
            </a:r>
          </a:p>
          <a:p>
            <a:pPr lvl="2"/>
            <a:r>
              <a:rPr lang="en-US" dirty="0" smtClean="0">
                <a:latin typeface="+mj-lt"/>
              </a:rPr>
              <a:t>Trade</a:t>
            </a:r>
          </a:p>
          <a:p>
            <a:pPr lvl="2"/>
            <a:r>
              <a:rPr lang="en-US" dirty="0" smtClean="0">
                <a:latin typeface="+mj-lt"/>
              </a:rPr>
              <a:t>Finance, investment</a:t>
            </a:r>
          </a:p>
          <a:p>
            <a:pPr lvl="2"/>
            <a:r>
              <a:rPr lang="en-US" dirty="0">
                <a:latin typeface="+mj-lt"/>
              </a:rPr>
              <a:t>G</a:t>
            </a:r>
            <a:r>
              <a:rPr lang="en-US" dirty="0" smtClean="0">
                <a:latin typeface="+mj-lt"/>
              </a:rPr>
              <a:t>overnance</a:t>
            </a:r>
            <a:endParaRPr lang="de-DE" dirty="0" smtClean="0">
              <a:latin typeface="+mj-lt"/>
            </a:endParaRPr>
          </a:p>
          <a:p>
            <a:pPr eaLnBrk="1" hangingPunct="1">
              <a:buFontTx/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Topic: Society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+mj-lt"/>
              </a:rPr>
              <a:t>Social issues:</a:t>
            </a:r>
            <a:endParaRPr lang="de-DE" b="1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Employment</a:t>
            </a:r>
          </a:p>
          <a:p>
            <a:pPr lvl="1"/>
            <a:r>
              <a:rPr lang="en-US" dirty="0" smtClean="0">
                <a:latin typeface="+mj-lt"/>
              </a:rPr>
              <a:t>Education</a:t>
            </a:r>
            <a:endParaRPr lang="de-DE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Health</a:t>
            </a:r>
            <a:endParaRPr lang="de-DE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Migration</a:t>
            </a:r>
          </a:p>
          <a:p>
            <a:pPr lvl="1"/>
            <a:r>
              <a:rPr lang="en-US" dirty="0" smtClean="0">
                <a:latin typeface="+mj-lt"/>
              </a:rPr>
              <a:t>Quality of Life</a:t>
            </a:r>
            <a:endParaRPr lang="de-D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Topic: </a:t>
            </a:r>
            <a:r>
              <a:rPr lang="de-DE" dirty="0" err="1" smtClean="0"/>
              <a:t>Energy</a:t>
            </a:r>
            <a:r>
              <a:rPr lang="de-DE" dirty="0" smtClean="0"/>
              <a:t> &amp; Environment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4614863"/>
          </a:xfrm>
        </p:spPr>
        <p:txBody>
          <a:bodyPr/>
          <a:lstStyle/>
          <a:p>
            <a:pPr>
              <a:buFontTx/>
              <a:buNone/>
            </a:pPr>
            <a:r>
              <a:rPr lang="de-DE" b="1" dirty="0" err="1" smtClean="0">
                <a:latin typeface="+mj-lt"/>
              </a:rPr>
              <a:t>Energy</a:t>
            </a:r>
            <a:r>
              <a:rPr lang="de-DE" b="1" dirty="0" smtClean="0">
                <a:latin typeface="+mj-lt"/>
              </a:rPr>
              <a:t> &amp; Environment:</a:t>
            </a:r>
            <a:endParaRPr lang="en-US" b="1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Energy prognoses (International Energy Agency)</a:t>
            </a:r>
          </a:p>
          <a:p>
            <a:pPr lvl="1"/>
            <a:r>
              <a:rPr lang="en-US" dirty="0" err="1" smtClean="0">
                <a:latin typeface="+mj-lt"/>
              </a:rPr>
              <a:t>Sustainablity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Environmental policies</a:t>
            </a:r>
            <a:endParaRPr lang="de-DE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Online resources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>
                <a:latin typeface="+mj-lt"/>
              </a:rPr>
              <a:t>Homepage:</a:t>
            </a:r>
          </a:p>
          <a:p>
            <a:pPr eaLnBrk="1" hangingPunct="1">
              <a:buFontTx/>
              <a:buNone/>
            </a:pPr>
            <a:r>
              <a:rPr lang="de-DE" altLang="en-US" dirty="0" smtClean="0">
                <a:latin typeface="+mj-lt"/>
              </a:rPr>
              <a:t>	</a:t>
            </a:r>
            <a:r>
              <a:rPr lang="de-DE" altLang="en-US" b="1" dirty="0" smtClean="0">
                <a:latin typeface="+mj-lt"/>
              </a:rPr>
              <a:t>www.oecd.org</a:t>
            </a:r>
          </a:p>
          <a:p>
            <a:pPr eaLnBrk="1" hangingPunct="1">
              <a:buFontTx/>
              <a:buNone/>
            </a:pPr>
            <a:endParaRPr lang="de-DE" altLang="en-US" dirty="0" smtClean="0">
              <a:latin typeface="+mj-lt"/>
            </a:endParaRPr>
          </a:p>
          <a:p>
            <a:pPr eaLnBrk="1" hangingPunct="1"/>
            <a:r>
              <a:rPr lang="de-DE" altLang="en-US" dirty="0" smtClean="0">
                <a:latin typeface="+mj-lt"/>
              </a:rPr>
              <a:t>Online </a:t>
            </a:r>
            <a:r>
              <a:rPr lang="de-DE" altLang="en-US" dirty="0" err="1" smtClean="0">
                <a:latin typeface="+mj-lt"/>
              </a:rPr>
              <a:t>library</a:t>
            </a:r>
            <a:r>
              <a:rPr lang="de-DE" altLang="en-US" dirty="0" smtClean="0">
                <a:latin typeface="+mj-lt"/>
              </a:rPr>
              <a:t>:</a:t>
            </a:r>
          </a:p>
          <a:p>
            <a:pPr eaLnBrk="1" hangingPunct="1">
              <a:buFontTx/>
              <a:buNone/>
            </a:pPr>
            <a:r>
              <a:rPr lang="de-DE" altLang="en-US" dirty="0" smtClean="0">
                <a:latin typeface="+mj-lt"/>
              </a:rPr>
              <a:t>	</a:t>
            </a:r>
            <a:r>
              <a:rPr lang="de-DE" altLang="en-US" b="1" dirty="0" smtClean="0">
                <a:latin typeface="+mj-lt"/>
              </a:rPr>
              <a:t>www.OECD-iLibrary.org</a:t>
            </a:r>
          </a:p>
          <a:p>
            <a:pPr eaLnBrk="1" hangingPunct="1"/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ecd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oecd_50A_Eng_blue</Template>
  <TotalTime>6734</TotalTime>
  <Words>407</Words>
  <Application>Microsoft Office PowerPoint</Application>
  <PresentationFormat>Экран (4:3)</PresentationFormat>
  <Paragraphs>170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oecd_50A_Eng_BD</vt:lpstr>
      <vt:lpstr>oecd_Eng_BD</vt:lpstr>
      <vt:lpstr>1_oecd_Eng_BD</vt:lpstr>
      <vt:lpstr>2_oecd_Eng_BD</vt:lpstr>
      <vt:lpstr>OECD iLibrary  Data and Analysis for Economics &amp; Social Sciences  </vt:lpstr>
      <vt:lpstr>Overview</vt:lpstr>
      <vt:lpstr>What is the OECD?  </vt:lpstr>
      <vt:lpstr>Global reach</vt:lpstr>
      <vt:lpstr>Global comparison   </vt:lpstr>
      <vt:lpstr>Topic: Economy  </vt:lpstr>
      <vt:lpstr>Topic: Society  </vt:lpstr>
      <vt:lpstr>Topic: Energy &amp; Environment  </vt:lpstr>
      <vt:lpstr>Online resources</vt:lpstr>
      <vt:lpstr>OECD iLibrary</vt:lpstr>
      <vt:lpstr>www.oecd-ilibrary.org</vt:lpstr>
      <vt:lpstr>Navigation</vt:lpstr>
      <vt:lpstr>Browse by theme</vt:lpstr>
      <vt:lpstr>Browse by country</vt:lpstr>
      <vt:lpstr>Theme + country </vt:lpstr>
      <vt:lpstr>Презентация PowerPoint</vt:lpstr>
      <vt:lpstr>Statistics</vt:lpstr>
      <vt:lpstr>Statistics in three formats</vt:lpstr>
      <vt:lpstr>E-Book</vt:lpstr>
      <vt:lpstr>E-Book</vt:lpstr>
      <vt:lpstr>E-Book</vt:lpstr>
      <vt:lpstr>PDF</vt:lpstr>
      <vt:lpstr>Key tables</vt:lpstr>
      <vt:lpstr>GDP – key table</vt:lpstr>
      <vt:lpstr>Databases</vt:lpstr>
      <vt:lpstr>Cross-database search</vt:lpstr>
      <vt:lpstr>Navigation by theme</vt:lpstr>
      <vt:lpstr>Database homepage</vt:lpstr>
      <vt:lpstr>Working with databases</vt:lpstr>
      <vt:lpstr>Working with databases</vt:lpstr>
      <vt:lpstr>OECD databases</vt:lpstr>
      <vt:lpstr>OECD databases</vt:lpstr>
      <vt:lpstr>OECD databases</vt:lpstr>
      <vt:lpstr>OECD databases</vt:lpstr>
      <vt:lpstr>OECD databases</vt:lpstr>
      <vt:lpstr>OECD databases</vt:lpstr>
      <vt:lpstr>OECD databases</vt:lpstr>
      <vt:lpstr>OECD databases</vt:lpstr>
      <vt:lpstr>OECD databases</vt:lpstr>
      <vt:lpstr>Why is OECD content useful?</vt:lpstr>
      <vt:lpstr>Features for users</vt:lpstr>
      <vt:lpstr>Features for libraries</vt:lpstr>
      <vt:lpstr>Interested?</vt:lpstr>
      <vt:lpstr>Thank you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Tardy_A</dc:creator>
  <cp:lastModifiedBy>Ермилова Диана Борисовна</cp:lastModifiedBy>
  <cp:revision>546</cp:revision>
  <dcterms:created xsi:type="dcterms:W3CDTF">2007-04-02T09:19:18Z</dcterms:created>
  <dcterms:modified xsi:type="dcterms:W3CDTF">2014-10-30T08:26:09Z</dcterms:modified>
</cp:coreProperties>
</file>