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7" r:id="rId2"/>
    <p:sldId id="275" r:id="rId3"/>
    <p:sldId id="258" r:id="rId4"/>
    <p:sldId id="278" r:id="rId5"/>
    <p:sldId id="260" r:id="rId6"/>
    <p:sldId id="261" r:id="rId7"/>
    <p:sldId id="276" r:id="rId8"/>
    <p:sldId id="262" r:id="rId9"/>
    <p:sldId id="270" r:id="rId10"/>
    <p:sldId id="274" r:id="rId11"/>
    <p:sldId id="269" r:id="rId12"/>
    <p:sldId id="266" r:id="rId13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11" userDrawn="1">
          <p15:clr>
            <a:srgbClr val="A4A3A4"/>
          </p15:clr>
        </p15:guide>
        <p15:guide id="2" pos="1118" userDrawn="1">
          <p15:clr>
            <a:srgbClr val="A4A3A4"/>
          </p15:clr>
        </p15:guide>
        <p15:guide id="3" pos="1640" userDrawn="1">
          <p15:clr>
            <a:srgbClr val="A4A3A4"/>
          </p15:clr>
        </p15:guide>
        <p15:guide id="4" orient="horz" pos="3203" userDrawn="1">
          <p15:clr>
            <a:srgbClr val="A4A3A4"/>
          </p15:clr>
        </p15:guide>
        <p15:guide id="5" orient="horz" pos="1366" userDrawn="1">
          <p15:clr>
            <a:srgbClr val="A4A3A4"/>
          </p15:clr>
        </p15:guide>
        <p15:guide id="6" orient="horz" pos="32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4384"/>
    <a:srgbClr val="BBD6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474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948"/>
      </p:cViewPr>
      <p:guideLst>
        <p:guide orient="horz" pos="1911"/>
        <p:guide pos="1118"/>
        <p:guide pos="1640"/>
        <p:guide orient="horz" pos="3203"/>
        <p:guide orient="horz" pos="1366"/>
        <p:guide orient="horz" pos="32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5A8A9-01D6-4A2D-9DC7-BBF739A87709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632CF-9465-494D-A3ED-C5E0E5C60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974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C73E4-2DB6-42E0-800B-B4E3E8B0292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208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2CE2-8E20-4A41-9E1E-F203A2572DF4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26B1B-9A22-4E3A-A999-C8234A789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111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2CE2-8E20-4A41-9E1E-F203A2572DF4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26B1B-9A22-4E3A-A999-C8234A789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920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2CE2-8E20-4A41-9E1E-F203A2572DF4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26B1B-9A22-4E3A-A999-C8234A789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902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2CE2-8E20-4A41-9E1E-F203A2572DF4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26B1B-9A22-4E3A-A999-C8234A789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17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2CE2-8E20-4A41-9E1E-F203A2572DF4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26B1B-9A22-4E3A-A999-C8234A789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357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2CE2-8E20-4A41-9E1E-F203A2572DF4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26B1B-9A22-4E3A-A999-C8234A789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276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2CE2-8E20-4A41-9E1E-F203A2572DF4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26B1B-9A22-4E3A-A999-C8234A789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301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2CE2-8E20-4A41-9E1E-F203A2572DF4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26B1B-9A22-4E3A-A999-C8234A789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279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2CE2-8E20-4A41-9E1E-F203A2572DF4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26B1B-9A22-4E3A-A999-C8234A789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753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2CE2-8E20-4A41-9E1E-F203A2572DF4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26B1B-9A22-4E3A-A999-C8234A789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169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2CE2-8E20-4A41-9E1E-F203A2572DF4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26B1B-9A22-4E3A-A999-C8234A789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851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22CE2-8E20-4A41-9E1E-F203A2572DF4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26B1B-9A22-4E3A-A999-C8234A789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307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"/>
          <a:stretch/>
        </p:blipFill>
        <p:spPr>
          <a:xfrm>
            <a:off x="0" y="-130799"/>
            <a:ext cx="12203723" cy="700052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0220" y="3387667"/>
            <a:ext cx="11724968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100" b="1" dirty="0" smtClean="0">
                <a:solidFill>
                  <a:srgbClr val="1D4384"/>
                </a:solidFill>
                <a:latin typeface="Myriad Pro" pitchFamily="34" charset="0"/>
              </a:rPr>
              <a:t>ОБНОВЛЕННЫЕ МОДУЛИ И СЕРВИСЫ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80220" y="2719077"/>
            <a:ext cx="685799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0" b="1" dirty="0">
                <a:solidFill>
                  <a:srgbClr val="1D4384"/>
                </a:solidFill>
                <a:latin typeface="Myriad Pro" pitchFamily="34" charset="0"/>
              </a:rPr>
              <a:t>ЭБС </a:t>
            </a:r>
            <a:r>
              <a:rPr lang="en-US" sz="5000" b="1" dirty="0" smtClean="0">
                <a:solidFill>
                  <a:srgbClr val="1D4384"/>
                </a:solidFill>
                <a:latin typeface="Myriad Pro" pitchFamily="34" charset="0"/>
              </a:rPr>
              <a:t>BOOK.RU.</a:t>
            </a:r>
            <a:endParaRPr lang="ru-RU" sz="5000" b="1" dirty="0">
              <a:solidFill>
                <a:srgbClr val="1D4384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45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54"/>
            <a:ext cx="12192000" cy="687210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501590" y="1823191"/>
            <a:ext cx="590418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500" dirty="0" smtClean="0">
                <a:solidFill>
                  <a:srgbClr val="1D4384"/>
                </a:solidFill>
                <a:latin typeface="Myriad Pro" panose="020B0503030403020204" pitchFamily="34" charset="0"/>
              </a:rPr>
              <a:t>ФУНКЦИЯ ВЫГРУЗКИ ПОДПИСКИ В </a:t>
            </a:r>
            <a:r>
              <a:rPr lang="en-US" sz="2500" dirty="0" smtClean="0">
                <a:solidFill>
                  <a:srgbClr val="1D4384"/>
                </a:solidFill>
                <a:latin typeface="Myriad Pro" panose="020B0503030403020204" pitchFamily="34" charset="0"/>
              </a:rPr>
              <a:t>EXCEL</a:t>
            </a:r>
            <a:endParaRPr lang="ru-RU" sz="2500" b="1" dirty="0" smtClean="0">
              <a:solidFill>
                <a:srgbClr val="1D4384"/>
              </a:solidFill>
              <a:latin typeface="Myriad Pro" panose="020B0503030403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63262" y="247154"/>
            <a:ext cx="48074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2500" b="1" dirty="0" smtClean="0">
                <a:solidFill>
                  <a:srgbClr val="1D4384"/>
                </a:solidFill>
                <a:latin typeface="Myriad Pro" panose="020B0503030403020204" pitchFamily="34" charset="0"/>
              </a:rPr>
              <a:t>НОВЫЕ СЕРВИСЫ ЭБС </a:t>
            </a:r>
            <a:r>
              <a:rPr lang="en-US" sz="2500" b="1" dirty="0" smtClean="0">
                <a:solidFill>
                  <a:srgbClr val="1D4384"/>
                </a:solidFill>
                <a:latin typeface="Myriad Pro" panose="020B0503030403020204" pitchFamily="34" charset="0"/>
              </a:rPr>
              <a:t>BOOK.RU</a:t>
            </a:r>
            <a:endParaRPr lang="ru-RU" sz="2500" b="1" dirty="0">
              <a:solidFill>
                <a:srgbClr val="1D4384"/>
              </a:solidFill>
              <a:latin typeface="Myriad Pro" panose="020B0503030403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2022" b="28356"/>
          <a:stretch/>
        </p:blipFill>
        <p:spPr>
          <a:xfrm>
            <a:off x="1784876" y="3033713"/>
            <a:ext cx="8636595" cy="3824287"/>
          </a:xfrm>
          <a:prstGeom prst="rect">
            <a:avLst/>
          </a:prstGeom>
          <a:effectLst>
            <a:outerShdw blurRad="165100" dist="50800" dir="5400000" algn="tr" rotWithShape="0">
              <a:prstClr val="black">
                <a:alpha val="20000"/>
              </a:prst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912350" y="4095111"/>
            <a:ext cx="7917450" cy="1205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51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54"/>
            <a:ext cx="12192000" cy="68721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376" y="2032666"/>
            <a:ext cx="444971" cy="4510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376" y="3342614"/>
            <a:ext cx="444971" cy="4510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376" y="4032132"/>
            <a:ext cx="444971" cy="45106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53513" y="2025381"/>
            <a:ext cx="7197012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Функция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управления правами 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доступа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—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 </a:t>
            </a:r>
            <a:endParaRPr lang="ru-RU" sz="2200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п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озволяет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библиотекарю управлять пользователями группы и редактировать их персональные данные</a:t>
            </a:r>
          </a:p>
          <a:p>
            <a:endParaRPr lang="ru-RU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Обновление профиля пользователя</a:t>
            </a:r>
          </a:p>
          <a:p>
            <a:endParaRPr lang="ru-RU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Обновление раздела «Статистика пользователя»</a:t>
            </a:r>
          </a:p>
          <a:p>
            <a:endParaRPr lang="ru-RU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Функция формирования сводного отчета в статистике для библиотекарей</a:t>
            </a:r>
          </a:p>
          <a:p>
            <a:endParaRPr lang="ru-RU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endParaRPr lang="ru-RU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500" b="1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63262" y="247154"/>
            <a:ext cx="48074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2500" b="1" dirty="0" smtClean="0">
                <a:solidFill>
                  <a:srgbClr val="1D4384"/>
                </a:solidFill>
                <a:latin typeface="Myriad Pro" panose="020B0503030403020204" pitchFamily="34" charset="0"/>
              </a:rPr>
              <a:t>НОВЫЕ СЕРВИСЫ ЭБС </a:t>
            </a:r>
            <a:r>
              <a:rPr lang="en-US" sz="2500" b="1" dirty="0" smtClean="0">
                <a:solidFill>
                  <a:srgbClr val="1D4384"/>
                </a:solidFill>
                <a:latin typeface="Myriad Pro" panose="020B0503030403020204" pitchFamily="34" charset="0"/>
              </a:rPr>
              <a:t>BOOK.RU</a:t>
            </a:r>
            <a:endParaRPr lang="ru-RU" sz="2500" b="1" dirty="0">
              <a:solidFill>
                <a:srgbClr val="1D4384"/>
              </a:solidFill>
              <a:latin typeface="Myriad Pro" panose="020B0503030403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375" y="4720731"/>
            <a:ext cx="444971" cy="45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3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21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9470" y="3004721"/>
            <a:ext cx="81463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900" b="1" dirty="0" smtClean="0">
                <a:solidFill>
                  <a:srgbClr val="1D4384"/>
                </a:solidFill>
              </a:rPr>
              <a:t>ПОДКЛЮЧАЙТЕСЬ К ЭБС </a:t>
            </a:r>
            <a:r>
              <a:rPr lang="en-US" sz="2900" b="1" dirty="0" smtClean="0">
                <a:solidFill>
                  <a:srgbClr val="1D4384"/>
                </a:solidFill>
              </a:rPr>
              <a:t>BOOK.RU</a:t>
            </a:r>
          </a:p>
          <a:p>
            <a:r>
              <a:rPr lang="ru-RU" sz="2900" b="1" dirty="0" smtClean="0">
                <a:solidFill>
                  <a:srgbClr val="1D4384"/>
                </a:solidFill>
              </a:rPr>
              <a:t>ОЦЕНИТЕ НОВЫЕ ФУНКЦИИ УЖЕ СЕГОДНЯ</a:t>
            </a:r>
            <a:r>
              <a:rPr lang="en-US" sz="2900" b="1" dirty="0" smtClean="0">
                <a:solidFill>
                  <a:srgbClr val="1D4384"/>
                </a:solidFill>
              </a:rPr>
              <a:t> </a:t>
            </a:r>
            <a:endParaRPr lang="ru-RU" sz="2900" b="1" dirty="0">
              <a:solidFill>
                <a:srgbClr val="1D4384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65736" y="2076450"/>
            <a:ext cx="3540464" cy="2695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632360" y="874551"/>
            <a:ext cx="4235789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НЕСТЕРОВА НАДЕЖДА ИВАНОВНА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Коммерческий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директор</a:t>
            </a:r>
            <a:b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</a:b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+7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(985)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135-31-75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nni@knorus.ru</a:t>
            </a: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www.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knorus.ru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9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54"/>
            <a:ext cx="12192000" cy="68721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560" y="1710816"/>
            <a:ext cx="444971" cy="45106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97668" y="1169106"/>
            <a:ext cx="60960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2500" dirty="0">
                <a:solidFill>
                  <a:srgbClr val="1D4384"/>
                </a:solidFill>
                <a:latin typeface="Myriad Pro" panose="020B0503030403020204" pitchFamily="34" charset="0"/>
              </a:rPr>
              <a:t>ЭБС </a:t>
            </a:r>
            <a:r>
              <a:rPr lang="en-US" sz="2500" dirty="0">
                <a:solidFill>
                  <a:srgbClr val="1D4384"/>
                </a:solidFill>
                <a:latin typeface="Myriad Pro" panose="020B0503030403020204" pitchFamily="34" charset="0"/>
              </a:rPr>
              <a:t>BOOK.RU </a:t>
            </a:r>
            <a:r>
              <a:rPr lang="ru-RU" sz="2500" dirty="0">
                <a:solidFill>
                  <a:srgbClr val="1D4384"/>
                </a:solidFill>
                <a:latin typeface="Myriad Pro" panose="020B0503030403020204" pitchFamily="34" charset="0"/>
              </a:rPr>
              <a:t>– </a:t>
            </a:r>
            <a:r>
              <a:rPr lang="ru-RU" sz="2500" dirty="0" smtClean="0">
                <a:solidFill>
                  <a:srgbClr val="1D4384"/>
                </a:solidFill>
                <a:latin typeface="Myriad Pro" panose="020B0503030403020204" pitchFamily="34" charset="0"/>
              </a:rPr>
              <a:t>ЭТО</a:t>
            </a:r>
            <a:endParaRPr lang="ru-RU" sz="2500" dirty="0">
              <a:solidFill>
                <a:srgbClr val="1D4384"/>
              </a:solidFill>
              <a:latin typeface="Myriad Pro" panose="020B0503030403020204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159406" y="122445"/>
            <a:ext cx="5904455" cy="648071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2500" b="1" dirty="0" smtClean="0">
                <a:solidFill>
                  <a:srgbClr val="1D4384"/>
                </a:solidFill>
                <a:latin typeface="Myriad Pro" panose="020B0503030403020204" pitchFamily="34" charset="0"/>
                <a:ea typeface="+mj-ea"/>
                <a:cs typeface="+mj-cs"/>
              </a:rPr>
              <a:t>ЭБС </a:t>
            </a:r>
            <a:r>
              <a:rPr lang="en-US" sz="2500" b="1" dirty="0" smtClean="0">
                <a:solidFill>
                  <a:srgbClr val="1D4384"/>
                </a:solidFill>
                <a:latin typeface="Myriad Pro" panose="020B0503030403020204" pitchFamily="34" charset="0"/>
                <a:ea typeface="+mj-ea"/>
                <a:cs typeface="+mj-cs"/>
              </a:rPr>
              <a:t>BOOK.RU</a:t>
            </a:r>
            <a:endParaRPr lang="ru-RU" sz="2500" b="1" dirty="0">
              <a:solidFill>
                <a:srgbClr val="1D4384"/>
              </a:solidFill>
              <a:latin typeface="Myriad Pro" panose="020B0503030403020204" pitchFamily="34" charset="0"/>
              <a:ea typeface="+mj-ea"/>
              <a:cs typeface="+mj-cs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560" y="2348006"/>
            <a:ext cx="444971" cy="45106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560" y="3344963"/>
            <a:ext cx="444971" cy="45106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560" y="4980105"/>
            <a:ext cx="444971" cy="45106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560" y="5602607"/>
            <a:ext cx="444971" cy="45106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38009" y="1726421"/>
            <a:ext cx="425949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Контент от </a:t>
            </a:r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правообладателя</a:t>
            </a:r>
            <a:endParaRPr lang="ru-RU" sz="2500" dirty="0">
              <a:latin typeface="Myriad Pro" panose="020B0503030403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38009" y="2346713"/>
            <a:ext cx="722686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Более </a:t>
            </a:r>
            <a:r>
              <a:rPr lang="ru-RU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13 000 </a:t>
            </a: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учебных и научных изданий </a:t>
            </a:r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от </a:t>
            </a: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преподавателей ведущих вузов </a:t>
            </a:r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России</a:t>
            </a:r>
            <a:endParaRPr lang="ru-RU" sz="2500" dirty="0">
              <a:latin typeface="Myriad Pro" panose="020B0503030403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38009" y="3351725"/>
            <a:ext cx="665278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Удобный интерфейс и функциональный поиск</a:t>
            </a:r>
            <a:endParaRPr lang="en-US" sz="2500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038008" y="3972017"/>
            <a:ext cx="691488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Широкие возможности в </a:t>
            </a:r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зависимости </a:t>
            </a:r>
          </a:p>
          <a:p>
            <a:pPr>
              <a:spcBef>
                <a:spcPct val="0"/>
              </a:spcBef>
            </a:pPr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от статуса пользователя</a:t>
            </a:r>
            <a:endParaRPr lang="ru-RU" sz="2500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038009" y="4977029"/>
            <a:ext cx="287931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Все формы доступа</a:t>
            </a:r>
            <a:endParaRPr lang="ru-RU" sz="2500" dirty="0">
              <a:latin typeface="Myriad Pro" panose="020B0503030403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038009" y="5597322"/>
            <a:ext cx="805537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Интеграция с образовательным порталом </a:t>
            </a:r>
            <a:endParaRPr lang="ru-RU" sz="2500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pPr>
              <a:spcBef>
                <a:spcPct val="0"/>
              </a:spcBef>
            </a:pPr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учебного заведения</a:t>
            </a:r>
            <a:endParaRPr lang="en-US" sz="2500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560" y="3966307"/>
            <a:ext cx="444971" cy="45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09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54"/>
            <a:ext cx="12192000" cy="68721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92844" y="1809670"/>
            <a:ext cx="8784976" cy="132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Миссия </a:t>
            </a:r>
            <a:r>
              <a:rPr 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BOOK.RU </a:t>
            </a: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создание библиотеки нового формата, отвечающей потребностям современного студента, преподавателя, ученого. </a:t>
            </a:r>
          </a:p>
        </p:txBody>
      </p:sp>
      <p:pic>
        <p:nvPicPr>
          <p:cNvPr id="4" name="Picture 4" descr="R:\Реклама\РЕКЛАМА(новая)\!!!2017\презентация\для ppt\обложки для слайда фгос\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3887" y="3531632"/>
            <a:ext cx="2066140" cy="2417332"/>
          </a:xfrm>
          <a:prstGeom prst="rect">
            <a:avLst/>
          </a:prstGeom>
          <a:noFill/>
        </p:spPr>
      </p:pic>
      <p:pic>
        <p:nvPicPr>
          <p:cNvPr id="5" name="Picture 2" descr="R:\Реклама\РЕКЛАМА(новая)\!!!2017\презентация\для ppt\обложки для слайда фгос\0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03153" y="3730803"/>
            <a:ext cx="2066140" cy="2417332"/>
          </a:xfrm>
          <a:prstGeom prst="rect">
            <a:avLst/>
          </a:prstGeom>
          <a:noFill/>
        </p:spPr>
      </p:pic>
      <p:pic>
        <p:nvPicPr>
          <p:cNvPr id="6" name="Picture 3" descr="R:\Реклама\РЕКЛАМА(новая)\!!!2017\презентация\для ppt\обложки для слайда фгос\0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80717" y="3963467"/>
            <a:ext cx="2066140" cy="2417332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385" y="3042830"/>
            <a:ext cx="5875852" cy="3672408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159406" y="122445"/>
            <a:ext cx="5904455" cy="648071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2500" b="1" dirty="0">
                <a:solidFill>
                  <a:srgbClr val="1D4384"/>
                </a:solidFill>
                <a:latin typeface="Myriad Pro" panose="020B0503030403020204" pitchFamily="34" charset="0"/>
                <a:ea typeface="+mj-ea"/>
                <a:cs typeface="+mj-cs"/>
              </a:rPr>
              <a:t>УНИВЕРСИТЕТ 3.0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747" y="4532906"/>
            <a:ext cx="994553" cy="66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1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54"/>
            <a:ext cx="12192000" cy="6872108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2477996" y="1805534"/>
            <a:ext cx="6610248" cy="490653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r>
              <a:rPr lang="ru-RU" sz="2500" dirty="0" smtClean="0">
                <a:solidFill>
                  <a:srgbClr val="1D4384"/>
                </a:solidFill>
                <a:latin typeface="Myriad Pro" panose="020B0503030403020204" pitchFamily="34" charset="0"/>
              </a:rPr>
              <a:t>ВЗАИМОДЕЙСТВИЕ С БИБЛИОТЕКАМИ</a:t>
            </a:r>
            <a:endParaRPr lang="ru-RU" sz="2500" dirty="0">
              <a:solidFill>
                <a:srgbClr val="1D4384"/>
              </a:solidFill>
              <a:latin typeface="Myriad Pro" panose="020B0503030403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69002" y="248924"/>
            <a:ext cx="2813591" cy="4008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2500" b="1" dirty="0">
                <a:solidFill>
                  <a:srgbClr val="1D4384"/>
                </a:solidFill>
                <a:latin typeface="Myriad Pro" panose="020B0503030403020204" pitchFamily="34" charset="0"/>
              </a:rPr>
              <a:t>ОБРАТНАЯ </a:t>
            </a:r>
            <a:r>
              <a:rPr lang="ru-RU" sz="2500" b="1" dirty="0" smtClean="0">
                <a:solidFill>
                  <a:srgbClr val="1D4384"/>
                </a:solidFill>
                <a:latin typeface="Myriad Pro" panose="020B0503030403020204" pitchFamily="34" charset="0"/>
              </a:rPr>
              <a:t>СВЯЗЬ</a:t>
            </a:r>
            <a:endParaRPr lang="ru-RU" sz="2500" b="1" dirty="0">
              <a:solidFill>
                <a:srgbClr val="1D4384"/>
              </a:solidFill>
              <a:latin typeface="Myriad Pro" panose="020B0503030403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801" y="3550177"/>
            <a:ext cx="938168" cy="62544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463152" y="5473252"/>
            <a:ext cx="365420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Обновление модулей </a:t>
            </a:r>
          </a:p>
          <a:p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и сервисов ЭБС </a:t>
            </a:r>
            <a:r>
              <a:rPr 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BOOK</a:t>
            </a:r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.</a:t>
            </a:r>
            <a:r>
              <a:rPr 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RU</a:t>
            </a:r>
            <a:endParaRPr lang="ru-RU" sz="2500" b="1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12655" y="5472198"/>
            <a:ext cx="330731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Совместные </a:t>
            </a:r>
          </a:p>
          <a:p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мониторинги системы</a:t>
            </a:r>
            <a:endParaRPr lang="ru-RU" sz="2500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176" y="2023110"/>
            <a:ext cx="3863020" cy="38630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247" y="2441749"/>
            <a:ext cx="3143414" cy="317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19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54"/>
            <a:ext cx="12192000" cy="687210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63262" y="247154"/>
            <a:ext cx="48074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2500" b="1" dirty="0" smtClean="0">
                <a:solidFill>
                  <a:srgbClr val="1D4384"/>
                </a:solidFill>
                <a:latin typeface="Myriad Pro" panose="020B0503030403020204" pitchFamily="34" charset="0"/>
              </a:rPr>
              <a:t>НОВЫЕ СЕРВИСЫ ЭБС </a:t>
            </a:r>
            <a:r>
              <a:rPr lang="en-US" sz="2500" b="1" dirty="0" smtClean="0">
                <a:solidFill>
                  <a:srgbClr val="1D4384"/>
                </a:solidFill>
                <a:latin typeface="Myriad Pro" panose="020B0503030403020204" pitchFamily="34" charset="0"/>
              </a:rPr>
              <a:t>BOOK.RU</a:t>
            </a:r>
            <a:endParaRPr lang="ru-RU" sz="2500" b="1" dirty="0">
              <a:solidFill>
                <a:srgbClr val="1D4384"/>
              </a:solidFill>
              <a:latin typeface="Myriad Pro" panose="020B0503030403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3"/>
          <a:stretch/>
        </p:blipFill>
        <p:spPr>
          <a:xfrm>
            <a:off x="4876693" y="2956560"/>
            <a:ext cx="6517112" cy="3533775"/>
          </a:xfrm>
          <a:prstGeom prst="rect">
            <a:avLst/>
          </a:prstGeom>
          <a:effectLst>
            <a:outerShdw blurRad="127000" dist="50800" dir="5400000" algn="ctr" rotWithShape="0">
              <a:srgbClr val="000000">
                <a:alpha val="1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9"/>
          <a:stretch/>
        </p:blipFill>
        <p:spPr>
          <a:xfrm>
            <a:off x="838764" y="2330099"/>
            <a:ext cx="6474881" cy="3487022"/>
          </a:xfrm>
          <a:prstGeom prst="rect">
            <a:avLst/>
          </a:prstGeom>
          <a:effectLst>
            <a:outerShdw blurRad="127000" dist="50800" dir="5400000" algn="ctr" rotWithShape="0">
              <a:srgbClr val="000000">
                <a:alpha val="1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504552" y="1398657"/>
            <a:ext cx="6096000" cy="4770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500" dirty="0" smtClean="0">
                <a:solidFill>
                  <a:srgbClr val="1D4384"/>
                </a:solidFill>
                <a:latin typeface="Myriad Pro" panose="020B0503030403020204" pitchFamily="34" charset="0"/>
              </a:rPr>
              <a:t>НОВЫЙ</a:t>
            </a:r>
            <a:r>
              <a:rPr lang="en-US" sz="2500" dirty="0" smtClean="0">
                <a:solidFill>
                  <a:srgbClr val="1D4384"/>
                </a:solidFill>
                <a:latin typeface="Myriad Pro" panose="020B0503030403020204" pitchFamily="34" charset="0"/>
              </a:rPr>
              <a:t> </a:t>
            </a:r>
            <a:r>
              <a:rPr lang="ru-RU" sz="2500" dirty="0">
                <a:solidFill>
                  <a:srgbClr val="1D4384"/>
                </a:solidFill>
                <a:latin typeface="Myriad Pro" panose="020B0503030403020204" pitchFamily="34" charset="0"/>
              </a:rPr>
              <a:t>МОДУЛЬ ЧТЕНИЯ КНИГ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17462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54"/>
            <a:ext cx="12192000" cy="687210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68760" y="1420856"/>
            <a:ext cx="503375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500" dirty="0" smtClean="0">
                <a:solidFill>
                  <a:srgbClr val="1D4384"/>
                </a:solidFill>
                <a:latin typeface="Myriad Pro" panose="020B0503030403020204" pitchFamily="34" charset="0"/>
              </a:rPr>
              <a:t>ПРЕИМУЩЕСТВА НОВОГО МОДУЛЯ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532" y="2039295"/>
            <a:ext cx="444971" cy="4510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532" y="3048167"/>
            <a:ext cx="444971" cy="45106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59"/>
          <a:stretch/>
        </p:blipFill>
        <p:spPr>
          <a:xfrm>
            <a:off x="8991600" y="952894"/>
            <a:ext cx="3200401" cy="5905106"/>
          </a:xfrm>
          <a:prstGeom prst="rect">
            <a:avLst/>
          </a:prstGeom>
          <a:effectLst>
            <a:outerShdw blurRad="152400" dist="38100" dir="5400000" algn="t" rotWithShape="0">
              <a:prstClr val="black">
                <a:alpha val="20000"/>
              </a:prst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532" y="4383008"/>
            <a:ext cx="444971" cy="45106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532" y="5058056"/>
            <a:ext cx="444971" cy="45106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48104" y="2045259"/>
            <a:ext cx="719701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Новая функция: </a:t>
            </a:r>
          </a:p>
          <a:p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-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   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рекомендация книг по выбранной тематике</a:t>
            </a:r>
          </a:p>
          <a:p>
            <a:endParaRPr lang="ru-RU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Усовершенствованная навигация по книге:</a:t>
            </a:r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миниатюры страниц  </a:t>
            </a:r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плавный скроллинг</a:t>
            </a:r>
          </a:p>
          <a:p>
            <a:pPr marL="876404" lvl="1" indent="-342900">
              <a:buFontTx/>
              <a:buChar char="-"/>
            </a:pPr>
            <a:endParaRPr lang="ru-RU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Обновленный </a:t>
            </a:r>
            <a:r>
              <a:rPr lang="ru-RU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внутритекстовый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 поиск</a:t>
            </a:r>
          </a:p>
          <a:p>
            <a:endParaRPr lang="ru-RU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Улучшенная совместимость с мобильными </a:t>
            </a:r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устройствами</a:t>
            </a:r>
            <a:endParaRPr lang="ru-RU" sz="2500" b="1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63262" y="247154"/>
            <a:ext cx="48074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2500" b="1" dirty="0" smtClean="0">
                <a:solidFill>
                  <a:srgbClr val="1D4384"/>
                </a:solidFill>
                <a:latin typeface="Myriad Pro" panose="020B0503030403020204" pitchFamily="34" charset="0"/>
              </a:rPr>
              <a:t>НОВЫЕ СЕРВИСЫ ЭБС </a:t>
            </a:r>
            <a:r>
              <a:rPr lang="en-US" sz="2500" b="1" dirty="0" smtClean="0">
                <a:solidFill>
                  <a:srgbClr val="1D4384"/>
                </a:solidFill>
                <a:latin typeface="Myriad Pro" panose="020B0503030403020204" pitchFamily="34" charset="0"/>
              </a:rPr>
              <a:t>BOOK.RU</a:t>
            </a:r>
            <a:endParaRPr lang="ru-RU" sz="2500" b="1" dirty="0">
              <a:solidFill>
                <a:srgbClr val="1D4384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74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54"/>
            <a:ext cx="12192000" cy="687210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47633" y="1870006"/>
            <a:ext cx="716651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Взгляд библиотекаря и читателя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80138" y="260097"/>
            <a:ext cx="3243196" cy="388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2400" b="1" dirty="0">
                <a:solidFill>
                  <a:srgbClr val="1D4384"/>
                </a:solidFill>
                <a:latin typeface="Myriad Pro" panose="020B0503030403020204" pitchFamily="34" charset="0"/>
              </a:rPr>
              <a:t>МОТИВАЦИЯ ЧТЕНИЯ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380" y="1874626"/>
            <a:ext cx="444971" cy="4510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269" y="2317022"/>
            <a:ext cx="444971" cy="45106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503817" y="1263024"/>
            <a:ext cx="600036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500" dirty="0" smtClean="0">
                <a:solidFill>
                  <a:srgbClr val="1D4384"/>
                </a:solidFill>
                <a:latin typeface="Myriad Pro" panose="020B0503030403020204" pitchFamily="34" charset="0"/>
              </a:rPr>
              <a:t>СТАТИСТИКА ДЛЯ ВСЕХ ПОЛЬЗОВАТЕЛЕЙ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923162" y="2318997"/>
            <a:ext cx="652454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Формирование рейтинга пользователей </a:t>
            </a:r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вуза</a:t>
            </a:r>
            <a:endParaRPr lang="ru-RU" sz="2500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"/>
          <a:stretch/>
        </p:blipFill>
        <p:spPr>
          <a:xfrm>
            <a:off x="2613025" y="2967398"/>
            <a:ext cx="6924561" cy="3933996"/>
          </a:xfrm>
          <a:prstGeom prst="rect">
            <a:avLst/>
          </a:prstGeom>
          <a:effectLst>
            <a:outerShdw blurRad="152400" dist="50800" dir="13500000" algn="br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550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54"/>
            <a:ext cx="12192000" cy="68721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26"/>
          <a:stretch/>
        </p:blipFill>
        <p:spPr>
          <a:xfrm>
            <a:off x="1787917" y="3039715"/>
            <a:ext cx="8658225" cy="3818178"/>
          </a:xfrm>
          <a:prstGeom prst="rect">
            <a:avLst/>
          </a:prstGeom>
          <a:effectLst>
            <a:outerShdw blurRad="177800" dist="50800" dir="5400000" algn="t" rotWithShape="0">
              <a:prstClr val="black">
                <a:alpha val="20000"/>
              </a:prst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504839" y="2317781"/>
            <a:ext cx="888380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Общий / Книги / Читатели / Сводный / Доступно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492065" y="1818289"/>
            <a:ext cx="608743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500" dirty="0" smtClean="0">
                <a:solidFill>
                  <a:srgbClr val="1D4384"/>
                </a:solidFill>
                <a:latin typeface="Myriad Pro" panose="020B0503030403020204" pitchFamily="34" charset="0"/>
              </a:rPr>
              <a:t>НОВЫЕ ВИДЫ ОТЧЕТОВ ДЛЯ БИБЛИОТЕК</a:t>
            </a:r>
            <a:r>
              <a:rPr lang="ru-RU" sz="2500" b="1" dirty="0" smtClean="0">
                <a:solidFill>
                  <a:srgbClr val="1D4384"/>
                </a:solidFill>
                <a:latin typeface="Myriad Pro" panose="020B0503030403020204" pitchFamily="34" charset="0"/>
              </a:rPr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163262" y="247154"/>
            <a:ext cx="48074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2500" b="1" dirty="0" smtClean="0">
                <a:solidFill>
                  <a:srgbClr val="1D4384"/>
                </a:solidFill>
                <a:latin typeface="Myriad Pro" panose="020B0503030403020204" pitchFamily="34" charset="0"/>
              </a:rPr>
              <a:t>НОВЫЕ СЕРВИСЫ ЭБС </a:t>
            </a:r>
            <a:r>
              <a:rPr lang="en-US" sz="2500" b="1" dirty="0" smtClean="0">
                <a:solidFill>
                  <a:srgbClr val="1D4384"/>
                </a:solidFill>
                <a:latin typeface="Myriad Pro" panose="020B0503030403020204" pitchFamily="34" charset="0"/>
              </a:rPr>
              <a:t>BOOK.RU</a:t>
            </a:r>
            <a:endParaRPr lang="ru-RU" sz="2500" b="1" dirty="0">
              <a:solidFill>
                <a:srgbClr val="1D4384"/>
              </a:solidFill>
              <a:latin typeface="Myriad Pro" panose="020B0503030403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11499" y="4640274"/>
            <a:ext cx="2085789" cy="393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9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54"/>
            <a:ext cx="12192000" cy="68721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1736"/>
          <a:stretch/>
        </p:blipFill>
        <p:spPr>
          <a:xfrm>
            <a:off x="1787917" y="3029754"/>
            <a:ext cx="8658225" cy="3823221"/>
          </a:xfrm>
          <a:prstGeom prst="rect">
            <a:avLst/>
          </a:prstGeom>
          <a:effectLst>
            <a:outerShdw blurRad="177800" dist="50800" dir="5400000" algn="tr" rotWithShape="0">
              <a:prstClr val="black">
                <a:alpha val="20000"/>
              </a:prst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505196" y="2287479"/>
            <a:ext cx="401606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500" dirty="0" smtClean="0">
                <a:solidFill>
                  <a:srgbClr val="1D4384"/>
                </a:solidFill>
                <a:latin typeface="Myriad Pro" panose="020B0503030403020204" pitchFamily="34" charset="0"/>
              </a:rPr>
              <a:t>(</a:t>
            </a:r>
            <a:r>
              <a:rPr lang="ru-RU" sz="2500" dirty="0" smtClean="0">
                <a:solidFill>
                  <a:srgbClr val="1D4384"/>
                </a:solidFill>
                <a:latin typeface="Myriad Pro" panose="020B0503030403020204" pitchFamily="34" charset="0"/>
              </a:rPr>
              <a:t>Альтернатива </a:t>
            </a:r>
            <a:r>
              <a:rPr lang="en-US" sz="2500" dirty="0" smtClean="0">
                <a:solidFill>
                  <a:srgbClr val="1D4384"/>
                </a:solidFill>
                <a:latin typeface="Myriad Pro" panose="020B0503030403020204" pitchFamily="34" charset="0"/>
              </a:rPr>
              <a:t>RUSMARC)</a:t>
            </a:r>
            <a:endParaRPr lang="ru-RU" sz="2500" dirty="0" smtClean="0">
              <a:solidFill>
                <a:srgbClr val="1D4384"/>
              </a:solidFill>
              <a:latin typeface="Myriad Pro" panose="020B0503030403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01590" y="1823191"/>
            <a:ext cx="590418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500" dirty="0" smtClean="0">
                <a:solidFill>
                  <a:srgbClr val="1D4384"/>
                </a:solidFill>
                <a:latin typeface="Myriad Pro" panose="020B0503030403020204" pitchFamily="34" charset="0"/>
              </a:rPr>
              <a:t>ФУНКЦИЯ ВЫГРУЗКИ ПОДПИСКИ В </a:t>
            </a:r>
            <a:r>
              <a:rPr lang="en-US" sz="2500" dirty="0" smtClean="0">
                <a:solidFill>
                  <a:srgbClr val="1D4384"/>
                </a:solidFill>
                <a:latin typeface="Myriad Pro" panose="020B0503030403020204" pitchFamily="34" charset="0"/>
              </a:rPr>
              <a:t>EXCEL</a:t>
            </a:r>
            <a:endParaRPr lang="ru-RU" sz="2500" b="1" dirty="0" smtClean="0">
              <a:solidFill>
                <a:srgbClr val="1D4384"/>
              </a:solidFill>
              <a:latin typeface="Myriad Pro" panose="020B0503030403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63262" y="247154"/>
            <a:ext cx="48074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2500" b="1" dirty="0" smtClean="0">
                <a:solidFill>
                  <a:srgbClr val="1D4384"/>
                </a:solidFill>
                <a:latin typeface="Myriad Pro" panose="020B0503030403020204" pitchFamily="34" charset="0"/>
              </a:rPr>
              <a:t>НОВЫЕ СЕРВИСЫ ЭБС </a:t>
            </a:r>
            <a:r>
              <a:rPr lang="en-US" sz="2500" b="1" dirty="0" smtClean="0">
                <a:solidFill>
                  <a:srgbClr val="1D4384"/>
                </a:solidFill>
                <a:latin typeface="Myriad Pro" panose="020B0503030403020204" pitchFamily="34" charset="0"/>
              </a:rPr>
              <a:t>BOOK.RU</a:t>
            </a:r>
            <a:endParaRPr lang="ru-RU" sz="2500" b="1" dirty="0">
              <a:solidFill>
                <a:srgbClr val="1D4384"/>
              </a:solidFill>
              <a:latin typeface="Myriad Pro" panose="020B0503030403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11933" y="4851329"/>
            <a:ext cx="867439" cy="3932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4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</TotalTime>
  <Words>230</Words>
  <Application>Microsoft Office PowerPoint</Application>
  <PresentationFormat>Широкоэкранный</PresentationFormat>
  <Paragraphs>65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Myriad Pro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Тарновская Ярослава Владленовна</dc:creator>
  <cp:lastModifiedBy>Ермилова Диана Борисовна</cp:lastModifiedBy>
  <cp:revision>118</cp:revision>
  <cp:lastPrinted>2019-03-21T13:35:13Z</cp:lastPrinted>
  <dcterms:created xsi:type="dcterms:W3CDTF">2019-03-19T09:05:31Z</dcterms:created>
  <dcterms:modified xsi:type="dcterms:W3CDTF">2019-03-25T13:10:26Z</dcterms:modified>
</cp:coreProperties>
</file>