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8" r:id="rId3"/>
    <p:sldId id="269" r:id="rId4"/>
    <p:sldId id="281" r:id="rId5"/>
    <p:sldId id="276" r:id="rId6"/>
    <p:sldId id="268" r:id="rId7"/>
    <p:sldId id="270" r:id="rId8"/>
    <p:sldId id="272" r:id="rId9"/>
    <p:sldId id="259" r:id="rId10"/>
    <p:sldId id="271" r:id="rId11"/>
    <p:sldId id="264" r:id="rId12"/>
    <p:sldId id="261" r:id="rId13"/>
    <p:sldId id="262" r:id="rId14"/>
    <p:sldId id="256" r:id="rId15"/>
    <p:sldId id="267" r:id="rId16"/>
    <p:sldId id="283" r:id="rId17"/>
    <p:sldId id="284" r:id="rId18"/>
    <p:sldId id="285" r:id="rId19"/>
    <p:sldId id="286" r:id="rId20"/>
    <p:sldId id="28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5081D0"/>
    <a:srgbClr val="FF9999"/>
    <a:srgbClr val="8DE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4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B217-F71C-4291-8D60-88584334954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2D0-8821-4F56-8CAC-E3AD24EBA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13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B217-F71C-4291-8D60-88584334954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2D0-8821-4F56-8CAC-E3AD24EBA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62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B217-F71C-4291-8D60-88584334954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2D0-8821-4F56-8CAC-E3AD24EBA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16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B217-F71C-4291-8D60-88584334954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2D0-8821-4F56-8CAC-E3AD24EBA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04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B217-F71C-4291-8D60-88584334954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2D0-8821-4F56-8CAC-E3AD24EBA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92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B217-F71C-4291-8D60-88584334954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2D0-8821-4F56-8CAC-E3AD24EBA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9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B217-F71C-4291-8D60-88584334954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2D0-8821-4F56-8CAC-E3AD24EBA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93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B217-F71C-4291-8D60-88584334954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2D0-8821-4F56-8CAC-E3AD24EBA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2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B217-F71C-4291-8D60-88584334954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2D0-8821-4F56-8CAC-E3AD24EBA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32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B217-F71C-4291-8D60-88584334954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2D0-8821-4F56-8CAC-E3AD24EBA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14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B217-F71C-4291-8D60-88584334954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5C2D0-8821-4F56-8CAC-E3AD24EBA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47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98895">
              <a:srgbClr val="5383D1"/>
            </a:gs>
            <a:gs pos="100000">
              <a:srgbClr val="5081D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DB217-F71C-4291-8D60-88584334954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5C2D0-8821-4F56-8CAC-E3AD24EBA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15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jpeg"/><Relationship Id="rId5" Type="http://schemas.openxmlformats.org/officeDocument/2006/relationships/image" Target="../media/image90.png"/><Relationship Id="rId15" Type="http://schemas.openxmlformats.org/officeDocument/2006/relationships/image" Target="../media/image100.jpe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2.jpeg"/><Relationship Id="rId7" Type="http://schemas.openxmlformats.org/officeDocument/2006/relationships/image" Target="../media/image105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png"/><Relationship Id="rId10" Type="http://schemas.openxmlformats.org/officeDocument/2006/relationships/image" Target="../media/image108.jpeg"/><Relationship Id="rId4" Type="http://schemas.openxmlformats.org/officeDocument/2006/relationships/hyperlink" Target="https://an.yandex.ru/count/8Pm5KXhDtrG50702CJ7Azrm00000ECA43a02I09Wl0Xe173qweRm2e01nPCUY06zXf_ABP01aiMGz2cO0RowuTGde06UkF7pAQW1aAhXr2Uu0UZLcyaNm042s06esueIu07uof8Hw06i0VW1ff3UlW680WcW0epplmkv0jmUkz4eIsrny0AzXFQu0_W2We20W82W7x031B040RW4_m7e19WE-0JpfZI81VEcD905zwn9e0N2-W-e1Ooc3R05ZAODk0M2qnB01Olib0781U3h9T05-Fq5u0LIy0K1c0Q2qApp3g06gWEe1ge3k0O2oGRlXAuepUuS8j46xnZadytk72BP1W00082q0000gGVdOQptHZ3kAh07W82GFC07eEJ0o0ZG1mBO1mRW1uOA-0S2W0WAq0YwYe21m920We01u0Z6-Ty5W0e1mGe00000003mFzWA0k0AW8bw-0g0jHY82nAg2n0OhLu5vs400211zFYJYWK0m0k0emN82u3Kam7P2-TXhFT6CEugw0lpfZJm2mQ83F32txu1w0mxc0tTa6dW3GA93W0000000F0_a0x0X3sO3k-9kiNIsRkE8g0EdFeki0u1eGy00000003mFwWFvyFnpDQ8ZFSgsGzpjQenJhRZF-0F0O0Gsw_E3v0GmFoipSkuigA70PeG4Wa040000000016QcPcPcPdfFyWGZ80E-10QW14TY141a141eH400000003mFwWHm8Gzi141o16Gig2a1EWHpgBVe-2tXDsU0V4H0000080esa3w4HaD000001K000007G00000b000002q00000Y181a181?stat-id=9&amp;test-tag=137439293265921&amp;format-type=54&amp;actual-format=40&amp;banner-test-tags=eyI1NjI0Njk3MTYxIjoiMTM3NDM4OTUzNTA0NzY4In0%3D&amp;" TargetMode="External"/><Relationship Id="rId9" Type="http://schemas.openxmlformats.org/officeDocument/2006/relationships/image" Target="../media/image10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9.jpeg"/><Relationship Id="rId7" Type="http://schemas.openxmlformats.org/officeDocument/2006/relationships/image" Target="NUL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125.jpeg"/><Relationship Id="rId4" Type="http://schemas.openxmlformats.org/officeDocument/2006/relationships/image" Target="../media/image120.jpeg"/><Relationship Id="rId9" Type="http://schemas.openxmlformats.org/officeDocument/2006/relationships/image" Target="../media/image1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NUL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NULL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c.pics.livejournal.com/apxapov/31957640/920/920_90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0717" y="488625"/>
            <a:ext cx="9465529" cy="6605613"/>
          </a:xfrm>
          <a:prstGeom prst="rect">
            <a:avLst/>
          </a:prstGeom>
          <a:noFill/>
          <a:effectLst>
            <a:softEdge rad="1257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https://i0.photo.2gis.com/images/geo/32/4503599660430520_faa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3116">
            <a:off x="4033025" y="171293"/>
            <a:ext cx="9078363" cy="5980790"/>
          </a:xfrm>
          <a:prstGeom prst="ellipse">
            <a:avLst/>
          </a:prstGeom>
          <a:ln>
            <a:noFill/>
          </a:ln>
          <a:effectLst>
            <a:softEdge rad="635000"/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620" y="-173420"/>
            <a:ext cx="11319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F99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Знакомьтесь: Москва</a:t>
            </a:r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F99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024758"/>
            <a:ext cx="12801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— мой центр мирозданья,</a:t>
            </a:r>
            <a:br>
              <a:rPr lang="ru-RU" sz="28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Живой истории ваянье.</a:t>
            </a:r>
            <a:br>
              <a:rPr lang="ru-RU" sz="28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космос в камне воплощенный!</a:t>
            </a:r>
            <a:br>
              <a:rPr lang="ru-RU" sz="28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небесных солнечных </a:t>
            </a:r>
            <a:r>
              <a:rPr lang="ru-RU" sz="28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лучах!</a:t>
            </a:r>
          </a:p>
          <a:p>
            <a:r>
              <a:rPr lang="ru-RU" sz="1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Л.  </a:t>
            </a:r>
            <a:r>
              <a:rPr lang="ru-RU" sz="16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Кузьминская</a:t>
            </a:r>
            <a:r>
              <a:rPr lang="ru-RU" sz="1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353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2957" y="606414"/>
            <a:ext cx="6021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Москва пургой заметена,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мавзолея замерзали ели..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шла по Красной Площади война.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Усталая, в простреленной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шинели.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Ю.В. Друнина</a:t>
            </a:r>
            <a:endParaRPr lang="ru-RU" sz="1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5785" y="-101472"/>
            <a:ext cx="4776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1941</a:t>
            </a:r>
            <a:endParaRPr lang="ru-RU" sz="4000" b="1" i="1" dirty="0">
              <a:ln>
                <a:solidFill>
                  <a:schemeClr val="accent2"/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709218" y="977406"/>
            <a:ext cx="5348844" cy="37075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168252" y="2194840"/>
            <a:ext cx="2931453" cy="19612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612" y="2865793"/>
            <a:ext cx="4810137" cy="367864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168253" y="4248448"/>
            <a:ext cx="2931452" cy="19432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13830" y="156782"/>
            <a:ext cx="3858919" cy="22705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47005" y="1594897"/>
            <a:ext cx="3746621" cy="51223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80860" y="2427284"/>
            <a:ext cx="3054081" cy="428997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119151" y="6191699"/>
            <a:ext cx="3644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Противотанковый ров на подступах к столице ( 1941г.)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81691" y="2461873"/>
            <a:ext cx="303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 1941г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9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25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6830" y="-155275"/>
            <a:ext cx="6814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Московские тайны</a:t>
            </a:r>
            <a:endParaRPr lang="ru-RU" sz="4000" b="1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7182" y="323866"/>
            <a:ext cx="46280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лабиринтах улиц заблудиться,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Отыскать нехоженый маршрут,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Москву в который раз влюбиться,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бродить, мечтая, там и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П. Николаева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59562">
            <a:off x="196647" y="513366"/>
            <a:ext cx="3721547" cy="50427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47129">
            <a:off x="551319" y="1727867"/>
            <a:ext cx="3675522" cy="50146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0899">
            <a:off x="8474393" y="2095175"/>
            <a:ext cx="3425073" cy="4609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7922">
            <a:off x="4121893" y="971708"/>
            <a:ext cx="3651855" cy="49334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5015">
            <a:off x="4562982" y="1767931"/>
            <a:ext cx="3659725" cy="488569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138022" y="155274"/>
            <a:ext cx="3105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Чудесное спасение Москвы</a:t>
            </a:r>
            <a:endParaRPr lang="ru-RU" sz="16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3521" y="5945853"/>
            <a:ext cx="1208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Лобное</a:t>
            </a:r>
            <a:r>
              <a:rPr lang="ru-RU" b="1" i="1" dirty="0" smtClean="0">
                <a:solidFill>
                  <a:srgbClr val="002060"/>
                </a:solidFill>
              </a:rPr>
              <a:t> место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6830" y="363575"/>
            <a:ext cx="3136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Ивана Грозного.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Подземные ходы в центре Москвы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82084" y="1552755"/>
            <a:ext cx="2723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Шпиль судьбы.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Меншикова башня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6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7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25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29189" y="4272361"/>
            <a:ext cx="2011283" cy="2956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648179" y="4436746"/>
            <a:ext cx="2985138" cy="19828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718269" y="535111"/>
            <a:ext cx="2933181" cy="19974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702973" y="2718732"/>
            <a:ext cx="2999229" cy="19908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9809" y="4338225"/>
            <a:ext cx="2965859" cy="19878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5" y="2654376"/>
            <a:ext cx="2935083" cy="198348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769887" y="4815414"/>
            <a:ext cx="2996071" cy="19408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3525" y="537976"/>
            <a:ext cx="2950539" cy="197464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524" y="81290"/>
            <a:ext cx="217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площадь 1856г.</a:t>
            </a:r>
            <a:endParaRPr lang="ru-RU" sz="1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64869" y="6491998"/>
            <a:ext cx="2061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Пашкова</a:t>
            </a:r>
            <a:endParaRPr lang="ru-RU" sz="1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3064869" y="4085887"/>
            <a:ext cx="2061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площадь</a:t>
            </a:r>
            <a:endParaRPr lang="ru-RU" sz="1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20103" y="6414417"/>
            <a:ext cx="2212940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манеж</a:t>
            </a:r>
            <a:endParaRPr lang="ru-RU" sz="1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98278" y="6522054"/>
            <a:ext cx="1672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Тверская улица</a:t>
            </a:r>
            <a:endParaRPr lang="ru-RU" sz="1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7773564" y="4159264"/>
            <a:ext cx="102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Красные ворота </a:t>
            </a:r>
            <a:endParaRPr lang="ru-RU" sz="1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Вид красной площади фото — Яндекс: нашлось 10 млн результатов - Google Chrome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1158" y="2195946"/>
            <a:ext cx="2950451" cy="1963319"/>
          </a:xfrm>
          <a:prstGeom prst="rect">
            <a:avLst/>
          </a:prstGeom>
        </p:spPr>
      </p:pic>
      <p:pic>
        <p:nvPicPr>
          <p:cNvPr id="1026" name="Picture 2" descr="https://img-6.photosight.ru/ee8/4995178_xlarge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5381" y="81290"/>
            <a:ext cx="2933430" cy="19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rv2.lori-images.net/gostinyi-dvor-ilinka-moskva-0005271018-preview.jp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7425" y="500986"/>
            <a:ext cx="2986474" cy="19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kskursii-moskva.ru/images/dost/PloshadKrasnyeVorotaMoskva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2209" y="2271279"/>
            <a:ext cx="2988289" cy="194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fishki.net/upload/post/2016/08/14/2042433/0-145dd3-35625ac4-orig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4545" y="4637860"/>
            <a:ext cx="2964209" cy="197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get-pdb/1042636/9a12ede4-250b-40cc-a372-860866494db7/s1200?webp=false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3899" y="2704548"/>
            <a:ext cx="2969144" cy="197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08716" y="-147223"/>
            <a:ext cx="6150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Улочки Московские</a:t>
            </a:r>
            <a:endParaRPr lang="ru-RU" sz="4400" b="1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08830" y="396669"/>
            <a:ext cx="422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– России красное крыльцо,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– России красные ворота.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бульвар, Садовое кольцо.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куполов литая позолота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Н.Никишин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10606" y="2116194"/>
            <a:ext cx="1931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Гостиный двор</a:t>
            </a:r>
            <a:endParaRPr lang="ru-RU" sz="1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21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75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25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75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25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75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0"/>
                            </p:stCondLst>
                            <p:childTnLst>
                              <p:par>
                                <p:cTn id="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25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75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0"/>
                            </p:stCondLst>
                            <p:childTnLst>
                              <p:par>
                                <p:cTn id="9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625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2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30" grpId="0"/>
      <p:bldP spid="31" grpId="0"/>
      <p:bldP spid="9" grpId="0"/>
      <p:bldP spid="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s://liveinmsk.ru/up/photos/album/1southone/99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0840" y="1743446"/>
            <a:ext cx="3459541" cy="19678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662249" y="4013084"/>
            <a:ext cx="16494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Читальня </a:t>
            </a:r>
          </a:p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Тургенева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https://bibliotal.ucoz.net/_nw/1/7764421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4782" y="4547336"/>
            <a:ext cx="3777218" cy="21731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10800000" flipV="1">
            <a:off x="11319376" y="6329033"/>
            <a:ext cx="872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РГБМ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16" descr="http://avatars.mds.yandex.net/get-direct/168799/srF7K63QquTAcbTeITHC8A/y150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1750" y="-11699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40340" y="926748"/>
            <a:ext cx="6598183" cy="50203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34" name="Picture 10" descr="https://i7.photo.2gis.com/images/branch/32/4503599653976947_b95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729" y="3046966"/>
            <a:ext cx="3511818" cy="20204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00860" y="1977699"/>
            <a:ext cx="2918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библиотека иностранной литературы                                      им. М.И. </a:t>
            </a:r>
            <a:r>
              <a:rPr lang="ru-RU" sz="16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Рудомино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mos-holidays.ru/wp-content/uploads/2018/02/biblioteka-inostrannoj-literatury-im-rudomino_0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914" y="269301"/>
            <a:ext cx="3354246" cy="18755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f.ppt-online.org/files2/slide/f/FQRXGsgTUhW1bNVkId7qpDl6rEa5OCyjBYvm3in42M/slide-17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4089" y="2674028"/>
            <a:ext cx="3323069" cy="18581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7" y="4520721"/>
            <a:ext cx="3523172" cy="2041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833920" y="6171302"/>
            <a:ext cx="313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                                         им. Добролюбова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070" y="1735321"/>
            <a:ext cx="1753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государственная библиотека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://voxxter.ru/common/img/exposition/1575/df0ef38b47a1c88339c5658c6dc3b23f_w960_h2048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88" y="3438423"/>
            <a:ext cx="3407019" cy="19094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16390" y="5181396"/>
            <a:ext cx="189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</a:t>
            </a:r>
          </a:p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А.С. Пушкина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5072" y="-125620"/>
            <a:ext cx="562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библиотечная</a:t>
            </a:r>
            <a:endParaRPr lang="ru-RU" sz="4000" b="1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pdb/28866/7eb74dd4-4804-49fa-ad28-85bbd3d34f62/s1200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070" y="23410"/>
            <a:ext cx="3251842" cy="18183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243817" y="395008"/>
            <a:ext cx="51437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и была, и будет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Священный храм живых печатных слов,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ее жрецах ходил и юный Бунин,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целых тридцать лет – мудрец Крылов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Б. Черкасов</a:t>
            </a:r>
            <a:endParaRPr lang="ru-RU" sz="1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336550" y="5376117"/>
            <a:ext cx="3099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библиотека                   им. Некрасова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6254" y="2140451"/>
            <a:ext cx="257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 публичная историческая библиотека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11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2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2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7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  <p:bldP spid="8" grpId="0"/>
      <p:bldP spid="3" grpId="0"/>
      <p:bldP spid="9" grpId="0"/>
      <p:bldP spid="2" grpId="0"/>
      <p:bldP spid="15" grpId="0"/>
      <p:bldP spid="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8189" y="3479603"/>
            <a:ext cx="4415026" cy="32541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2863970" y="-128969"/>
            <a:ext cx="6573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r>
              <a:rPr lang="ru-RU" sz="4400" b="1" i="1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А до Я</a:t>
            </a:r>
            <a:endParaRPr lang="ru-RU" sz="4400" b="1" i="1" dirty="0">
              <a:ln>
                <a:solidFill>
                  <a:schemeClr val="accent2"/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4106" y="375445"/>
            <a:ext cx="392789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тебе на свете равных,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Стародавняя Москва!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Блеском дней, вовеки славных,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Будешь ты всегда жива! </a:t>
            </a:r>
            <a:endParaRPr lang="ru-RU" sz="20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В. Брюсов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76097" y="1970690"/>
            <a:ext cx="5060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74" y="2139182"/>
            <a:ext cx="3991496" cy="29675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70" y="76921"/>
            <a:ext cx="3835217" cy="28170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980023" y="755154"/>
            <a:ext cx="3933834" cy="58030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73593" y="3164317"/>
            <a:ext cx="3105534" cy="42133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9883" y="1742466"/>
            <a:ext cx="4422117" cy="33424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2" name="Picture 4" descr="https://fond-dolgolet.ru/sites/default/files/inline/images/14-pl12842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3269" y="2507292"/>
            <a:ext cx="4283179" cy="31606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3.bp.blogspot.com/-pKBGiQ9S0sw/V2_IKm1iTVI/AAAAAAAAJTA/lv7sdl2k5ak2EButi5B1HFPecXn-XKvWACKgB/s1600/Moscow%2B%25286%2529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3751" y="2823725"/>
            <a:ext cx="4725873" cy="34718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66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250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 ÑÐ¾Ð»Ð¼Ð¾Ð² ÐÐ¾ÑÐºÐ²Ñ, Ð½Ð° ÐºÐ¾ÑÐ¾ÑÑÑ ÑÑÐ¾Ð¸Ñ Ð²ÐµÐ»Ð¸ÐºÐ¸Ð¹ Ð³Ð¾ÑÐ¾Ð´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8943" y="-365022"/>
            <a:ext cx="5425805" cy="400988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619" y="-132666"/>
            <a:ext cx="11360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Дорогая моя столица, золотая моя Москва !</a:t>
            </a:r>
            <a:endParaRPr lang="ru-RU" sz="4400" b="1" i="1" dirty="0">
              <a:ln>
                <a:solidFill>
                  <a:schemeClr val="accent2"/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pics2.pokazuha.ru/p217/r/3/9143954f3r.jpg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0890" y="2651185"/>
            <a:ext cx="4073858" cy="262293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olitros.com/wp-content/uploads/2017/01/c86a2b777d881e089be1b59b9c1b2b84-1024x685.jpg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2355" y="3560261"/>
            <a:ext cx="5331967" cy="376268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vatars.mds.yandex.net/get-pdb/199965/d119fff7-774c-4cd4-8318-bcad28f6795b/s1200?webp=false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344" y="2336231"/>
            <a:ext cx="5688378" cy="325283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s://mtdata.ru/u19/photoF77E/20222954709-0/original.jp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3836" y="3835333"/>
            <a:ext cx="5256495" cy="342368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thumb/f/fb/Moscou-Kremlin-%D0%A2%D0%B5%D1%80%D0%B5%D0%BC%D0%BD%D0%BE%D0%B9_%D0%B4%D0%B2%D0%BE%D1%80%D0%B5%D1%86.jpg/220px-Moscou-Kremlin-%D0%A2%D0%B5%D1%80%D0%B5%D0%BC%D0%BD%D0%BE%D0%B9_%D0%B4%D0%B2%D0%BE%D1%80%D0%B5%D1%86.jpg"/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5685" y="4027299"/>
            <a:ext cx="4477407" cy="307211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avatars.mds.yandex.net/get-altay/1637232/2a000001699b5fe5ac6430805d1a439b7924/M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7105" y="2633556"/>
            <a:ext cx="4850765" cy="264056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travel-wiki.ru/wp-content/uploads/71c02f3fff4b815de5ca151ff839fa32.jpg"/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7326" y="962049"/>
            <a:ext cx="5405622" cy="31983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ÐÑÐ°ÑÐºÐ¸ Ð¼ÐµÑÑÐ¾ Ð¡Ð¡Ð¡Ð , Ð¸ÑÑÐ¾ÑÐ¸Ñ, ÑÐ°ÐºÑÑ"/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8281"/>
            <a:ext cx="3482366" cy="23201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ÐÑÐ°Ð·Ð´Ð½Ð¸ÑÐ½Ð°Ñ ÐÐ¾ÑÐºÐ²Ð° (44 ÑÐ¾ÑÐ¾)"/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3836" y="-250122"/>
            <a:ext cx="6144950" cy="409078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6280" y="583794"/>
            <a:ext cx="718376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«моя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Москва»?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вовсе не просто слова,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древние семь холмов,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башен кремлевских зов,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– твоя Москва?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тоже не только слова,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Третьяковка, Покровский собор,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Древнерусских палат узор,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воздушном шаре полет,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ночной реке теплоход,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Ярких клубных огней неон,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сонном тихом метро вагон,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праздник города громкий смех,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наша Москва – для всех!</a:t>
            </a:r>
          </a:p>
          <a:p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В. Некрасов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3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25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8151" y="0"/>
            <a:ext cx="5193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sz="4000" b="1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4199" y="266254"/>
            <a:ext cx="1650093" cy="2248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4293" y="897146"/>
            <a:ext cx="8971471" cy="6596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Астафьева-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Длугач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М.И.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об архитектуре Москвы.— М. :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Стройиздат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1997 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—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192с. : ил. .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Бенева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Р.В.</a:t>
            </a: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Московские библиотеки.— М. : Муравей, 1999 .— 176с. — (О Москве и москвичах) .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Белицкий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Я.М.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Забытая Москва.— М. :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рабочий, 1994 .— 256с. : ил. 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Бродский, Я.Е.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от А до Я : Памятники истории, зодчества, скульптуры.— М. : Московский рабочий, 1995 .— 319с. : ил. 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403457" y="1704001"/>
            <a:ext cx="1609237" cy="2248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4198" y="3455522"/>
            <a:ext cx="1650093" cy="22480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457" y="4412695"/>
            <a:ext cx="1609237" cy="22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6080" y="149694"/>
            <a:ext cx="1512938" cy="1944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9018" y="293298"/>
            <a:ext cx="9385539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Великая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Отечественная война. 1941-1945 : Энциклопедия / Гл.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ред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М.М. Козлов.— М. : Сов. энциклопедия, 1985 .— 832 с. :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ил. 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Волков, О.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стольных града : Очерки.— М. : Энциклопедия российских деревень, 1994 .— 640с. : ил. 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Глушкова, В.Г.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Москва:от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до окраин. Административные округа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Москвы:природа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история, экономика, культура, люди.— М.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Вече, 2008 .— 480с. : ил. — (Исторический путеводитель) .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Калашникова, В.И.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Московские тайны.— М. : Белый город, 2003 .— 48с. : ил. — (История России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709" y="1391898"/>
            <a:ext cx="1593411" cy="22167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6078" y="3030166"/>
            <a:ext cx="1516171" cy="2042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709" y="4339293"/>
            <a:ext cx="1593411" cy="22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-173908" y="462058"/>
            <a:ext cx="2018580" cy="14009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8248" y="293298"/>
            <a:ext cx="948905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Любецкий, С.М.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Старина Москвы и русского народа в историческом отношении с бытовою жизнью русских.— М. :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Евролинц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-Монолит, 2004 .— 400с. 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Малиновский, А.Ф.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Обозрение Москвы / Сост. С.Р. Долговой.— М., 1992 .— 256с. 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Молева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Н.М. </a:t>
            </a: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- столица.— М. : ОЛМА-ПРЕСС, 2003 .— 671с. : ил. 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Москва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очерках 40-х годов XIX века : П.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Вистенгоф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Очерки Московской жизни; И.Т.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Кокорев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Очерки Москвы 40-х годов / П.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Вистенгоф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И.Т.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Кокорев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Сост. А.Р. Андреев.— М. : Крафт, 2004 .— 328с. : ил. 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614657" y="2171834"/>
            <a:ext cx="1483085" cy="1917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32276" y="3414038"/>
            <a:ext cx="1403593" cy="2031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756555" y="4707999"/>
            <a:ext cx="1341187" cy="19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3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3607" y="264633"/>
            <a:ext cx="1390136" cy="2016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7995" y="396816"/>
            <a:ext cx="9055243" cy="687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Москва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державная : Хроника год за годом / Сост., автор текста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А.Ю.Карпов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.— М. : Вече, 1996 .— 432с. — (Издательская программа правительства Москвы) 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Москва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Московская область в Великой Отечественной войне 1941-1945 : Краткая хроника / Рук. авт. кол К.И. Буков, К.Ф.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Зарезина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др..— М. :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рабочий, 1986 .— 523с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Москва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рубеже XX-XXI вв. : Монография / Под ред. А.В. Кузьмина.— М. : Московские учебники и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Картолитография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2003 .— 215с. : ил. 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Пыляев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М.И.</a:t>
            </a: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Старая Москва : Рассказы из былой жизни первопрестольной столицы.— М. :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Сварог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1995 .— 608с.+ : 29 ил. 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350" y="1542195"/>
            <a:ext cx="1441061" cy="2016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6" y="3559166"/>
            <a:ext cx="1444389" cy="2016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661349" y="4720188"/>
            <a:ext cx="1441061" cy="201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2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981623">
            <a:off x="-141826" y="-305142"/>
            <a:ext cx="3458011" cy="4619193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40843">
            <a:off x="2868676" y="-500824"/>
            <a:ext cx="2935257" cy="4585986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5387">
            <a:off x="7278971" y="-53158"/>
            <a:ext cx="2595708" cy="364641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697853">
            <a:off x="3887725" y="4081607"/>
            <a:ext cx="2151443" cy="282377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39661">
            <a:off x="5501712" y="-32853"/>
            <a:ext cx="2277604" cy="349606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791" y="2651524"/>
            <a:ext cx="2608511" cy="32166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0397">
            <a:off x="-75629" y="4676983"/>
            <a:ext cx="3721835" cy="224132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1698">
            <a:off x="9602818" y="261434"/>
            <a:ext cx="2421236" cy="30849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626" y="2740011"/>
            <a:ext cx="3141984" cy="394981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6921">
            <a:off x="9995730" y="4480904"/>
            <a:ext cx="2082154" cy="271900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73593">
            <a:off x="106350" y="3005695"/>
            <a:ext cx="2084808" cy="28212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9957">
            <a:off x="9424970" y="1581357"/>
            <a:ext cx="2596798" cy="38419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6746">
            <a:off x="2539719" y="2171577"/>
            <a:ext cx="2390864" cy="33710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TextBox 14"/>
          <p:cNvSpPr txBox="1"/>
          <p:nvPr/>
        </p:nvSpPr>
        <p:spPr>
          <a:xfrm>
            <a:off x="8202971" y="258792"/>
            <a:ext cx="3989028" cy="1665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чудный, город древний,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вместил в свои концы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посады и деревни,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палаты и дворцы!</a:t>
            </a:r>
          </a:p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Глинка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7061" y="-132291"/>
            <a:ext cx="5129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Первопрестольная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306" y="1814220"/>
            <a:ext cx="3781189" cy="248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588" y="3355187"/>
            <a:ext cx="3665690" cy="2422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507860" y="4336829"/>
            <a:ext cx="3496736" cy="2336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55" y="717069"/>
            <a:ext cx="4427519" cy="58431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3052" y="961436"/>
            <a:ext cx="3631559" cy="249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4796" y="3621561"/>
            <a:ext cx="3375386" cy="2155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451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2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23857" y="69009"/>
            <a:ext cx="1566919" cy="2226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2161" y="327326"/>
            <a:ext cx="8357559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Политковская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одевались в Москве и ее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окресностях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XVI-XVIII веках.— М. : Флинта: Наука, 2004 .— 167с. : ил. 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Ростокинская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дивизия: воспоминания, письма, биографии/Сообщество родственников ополченцев 13-й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Ростокинской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дивизии народного ополчения г. Москвы; сост.: Г.В. Никулина 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}.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Москва, 2019. -768с.</a:t>
            </a:r>
          </a:p>
          <a:p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Соболева, Н.А.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Москвы : Исторический очерк.— М. : Лабиринт, 2000 .— 48с. : ил. 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Троицкий, Н.А.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I и Наполеон / Н.А. Троицкий.— М. :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Высш.шк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1994 .— 304с. : ил. — (История в лицах) 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31759" y="1531240"/>
            <a:ext cx="1585194" cy="2226671"/>
          </a:xfrm>
          <a:prstGeom prst="rect">
            <a:avLst/>
          </a:prstGeom>
          <a:ln w="3175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3856" y="3416056"/>
            <a:ext cx="1566919" cy="2226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31759" y="4313751"/>
            <a:ext cx="1585194" cy="238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1572" y="-120770"/>
            <a:ext cx="6377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Герб и флаг Москвы</a:t>
            </a:r>
            <a:endParaRPr lang="ru-RU" sz="4400" b="1" i="1" dirty="0">
              <a:ln>
                <a:solidFill>
                  <a:schemeClr val="accent2"/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67956" y="293298"/>
            <a:ext cx="36195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победы виден -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 под копытом коня,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он гербом столицы,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которой - Москва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Д. Ромашов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pic>
        <p:nvPicPr>
          <p:cNvPr id="1026" name="Picture 2" descr="https://cf2.ppt-online.org/files2/slide/k/kUrjz2AOfWa1gqYQJ0BI3Co6uhcnLsNtxd87iGZVF4/slide-4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98698" y="2181097"/>
            <a:ext cx="2095722" cy="25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f2.ppt-online.org/files2/slide/k/kUrjz2AOfWa1gqYQJ0BI3Co6uhcnLsNtxd87iGZVF4/slide-4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79380" y="4739110"/>
            <a:ext cx="3134359" cy="20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2564" y="897093"/>
            <a:ext cx="4325185" cy="5901449"/>
          </a:xfrm>
          <a:prstGeom prst="rect">
            <a:avLst/>
          </a:prstGeom>
          <a:ln w="9525">
            <a:noFill/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7749" y="675722"/>
            <a:ext cx="4380207" cy="5916384"/>
          </a:xfrm>
          <a:prstGeom prst="rect">
            <a:avLst/>
          </a:prstGeom>
          <a:ln w="9525"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8757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1697" y="558776"/>
            <a:ext cx="4484252" cy="600819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1945" y="814551"/>
            <a:ext cx="4484253" cy="604344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306197" y="1719157"/>
            <a:ext cx="3834992" cy="484781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1897811" y="-155275"/>
            <a:ext cx="7090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Герои первопрестольной</a:t>
            </a:r>
            <a:endParaRPr lang="ru-RU" sz="4400" b="1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06197" y="155274"/>
            <a:ext cx="3885802" cy="161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тех времён далёких —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Пожарский, Минин — на века!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славном подвиге высоком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Звучит народная строка.</a:t>
            </a:r>
          </a:p>
          <a:p>
            <a:pPr fontAlgn="base"/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И. Крымова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3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0240" y="504669"/>
            <a:ext cx="4431760" cy="3092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5" y="22053"/>
            <a:ext cx="4632265" cy="680263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3657599" y="-138020"/>
            <a:ext cx="445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Старая </a:t>
            </a:r>
            <a:r>
              <a:rPr lang="ru-RU" sz="4400" b="1" i="1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6957" y="3702074"/>
            <a:ext cx="4355043" cy="310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305389" y="729200"/>
            <a:ext cx="4520102" cy="306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33485" y="3065714"/>
            <a:ext cx="2932075" cy="4464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686023" y="3821342"/>
            <a:ext cx="4407110" cy="3004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135" y="780359"/>
            <a:ext cx="4490225" cy="306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97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0882" y="-108289"/>
            <a:ext cx="10887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одежда  </a:t>
            </a:r>
            <a:r>
              <a:rPr lang="en-US" sz="4400" b="1" i="1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XVI – XVIII </a:t>
            </a:r>
            <a:r>
              <a:rPr lang="ru-RU" sz="4400" b="1" i="1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 в.</a:t>
            </a:r>
            <a:endParaRPr lang="ru-RU" sz="4400" b="1" i="1" dirty="0">
              <a:ln>
                <a:solidFill>
                  <a:schemeClr val="accent2"/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96784" y="792764"/>
            <a:ext cx="4389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 всём одежда говорила,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одёжке сразу видно было: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Холост ли, женат? Откуда родом? 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Возраст, ремесло и связь с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народом</a:t>
            </a:r>
            <a:r>
              <a:rPr lang="ru-RU" sz="2000" b="1" i="1" dirty="0" smtClean="0">
                <a:solidFill>
                  <a:srgbClr val="C00000"/>
                </a:solidFill>
              </a:rPr>
              <a:t>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3562" y="6155765"/>
            <a:ext cx="1349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Продавец рыбы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19270" y="5698260"/>
            <a:ext cx="143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Извозчик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2221" y="5698260"/>
            <a:ext cx="152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Рассыльный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10988041" y="5684331"/>
            <a:ext cx="1140183" cy="383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Половой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5243" y="6207552"/>
            <a:ext cx="1387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Торговка платками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4662549" y="5684331"/>
            <a:ext cx="163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Продавец воздушных шаров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73249" y="6130085"/>
            <a:ext cx="171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Почтальон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50804" y="6182582"/>
            <a:ext cx="217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Городовой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73248" y="4388166"/>
            <a:ext cx="2021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275243" y="2880753"/>
            <a:ext cx="367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бояр и боярынь в 17 веке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7874" y="2880754"/>
            <a:ext cx="294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дам в 17 веке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74" y="935107"/>
            <a:ext cx="2332365" cy="183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5108" y="3582666"/>
            <a:ext cx="1378205" cy="200373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5434" y="2364090"/>
            <a:ext cx="1300700" cy="293680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2283" y="2364090"/>
            <a:ext cx="1216031" cy="297774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3116" y="3139982"/>
            <a:ext cx="1284735" cy="293969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2864" y="3296834"/>
            <a:ext cx="1308169" cy="286396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592" y="4151138"/>
            <a:ext cx="1365130" cy="195210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002" y="3582666"/>
            <a:ext cx="1346282" cy="198484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 cstate="email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8786" y="4151138"/>
            <a:ext cx="1310157" cy="199485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699" y="952992"/>
            <a:ext cx="2317522" cy="180336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email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56" y="953931"/>
            <a:ext cx="2338853" cy="18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7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25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75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2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75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25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0"/>
                            </p:stCondLst>
                            <p:childTnLst>
                              <p:par>
                                <p:cTn id="8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375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0"/>
                            </p:stCondLst>
                            <p:childTnLst>
                              <p:par>
                                <p:cTn id="8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25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5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16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716" y="-120770"/>
            <a:ext cx="11971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Очерки московской жизни 40- х годов </a:t>
            </a:r>
            <a:r>
              <a:rPr lang="en-US" sz="4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4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endParaRPr lang="ru-RU" sz="4400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7932" y="671482"/>
            <a:ext cx="4273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Пешеходы твои - люди невеликие,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каблуками стучат - по делам спешат.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Ах, Арбат, мой Арбат,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- моя религия,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мостовые твои подо мной лежат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 Окуджава</a:t>
            </a:r>
            <a:endParaRPr lang="ru-RU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27" y="849704"/>
            <a:ext cx="1987829" cy="1695498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8165" y="849704"/>
            <a:ext cx="1959767" cy="16954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82" y="2948579"/>
            <a:ext cx="1984462" cy="16791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7641" y="4914830"/>
            <a:ext cx="1991453" cy="16313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1360" y="2933562"/>
            <a:ext cx="2228654" cy="16976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660" y="4886454"/>
            <a:ext cx="1924673" cy="1674375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3065" y="944917"/>
            <a:ext cx="1937275" cy="1668394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609826" y="2564436"/>
            <a:ext cx="2846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Чувствительная нянюшка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63839" y="6524569"/>
            <a:ext cx="2692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Уличный книгопродавец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8661" y="4541943"/>
            <a:ext cx="1735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«Горячий седок»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84450" y="6524569"/>
            <a:ext cx="2934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Бедная, но благородная вдова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22908" y="4608804"/>
            <a:ext cx="2965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Шарманщик и уличная певица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4506" y="4589253"/>
            <a:ext cx="2282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Рыцарь выше соблазна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19301" y="6524569"/>
            <a:ext cx="174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Кухарка-сударка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6541930"/>
            <a:ext cx="2984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Ванька с «холодным седоком» 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4506" y="2570105"/>
            <a:ext cx="2282147" cy="350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«Сладчайший кучер»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32317" y="2570105"/>
            <a:ext cx="3090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Бедный, но доблестный воин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16657" y="4586739"/>
            <a:ext cx="251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Тетка Лукерья- торговка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49748" y="2542804"/>
            <a:ext cx="2268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Торговка- модница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986" y="4975682"/>
            <a:ext cx="2217464" cy="1723647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089" y="4881700"/>
            <a:ext cx="1978439" cy="16791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049" y="2928091"/>
            <a:ext cx="1935873" cy="16807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9032" y="2909558"/>
            <a:ext cx="2022318" cy="17208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3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615" y="2965900"/>
            <a:ext cx="1956317" cy="1679129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05" y="4925293"/>
            <a:ext cx="1996804" cy="1656473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 cstate="email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903" y="978151"/>
            <a:ext cx="1729019" cy="16019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153064" y="4586739"/>
            <a:ext cx="2122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Гонимый судьбой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9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75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25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75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25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25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75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250"/>
                            </p:stCondLst>
                            <p:childTnLst>
                              <p:par>
                                <p:cTn id="9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750"/>
                            </p:stCondLst>
                            <p:childTnLst>
                              <p:par>
                                <p:cTn id="10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250"/>
                            </p:stCondLst>
                            <p:childTnLst>
                              <p:par>
                                <p:cTn id="1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3750"/>
                            </p:stCondLst>
                            <p:childTnLst>
                              <p:par>
                                <p:cTn id="1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70475" y="709085"/>
            <a:ext cx="489980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Злодей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Бонапарт из огня преисподней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Привёл под Москву вавилонскую рать.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Борьба за Россию решится сегодня,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нам до последнего нужно стоять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А. Г. Демидов</a:t>
            </a:r>
            <a:endParaRPr lang="ru-RU" sz="1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089" y="-112758"/>
            <a:ext cx="10977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в Отечественной войне 1812 года</a:t>
            </a:r>
            <a:endParaRPr lang="ru-RU" sz="4400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697" y="3188519"/>
            <a:ext cx="5473236" cy="3892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276045" y="3061696"/>
            <a:ext cx="182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 Александр 1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7419" y="2969388"/>
            <a:ext cx="2219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 Наполеон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1121433" y="4309159"/>
            <a:ext cx="2415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императоров на Немане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089" y="6003985"/>
            <a:ext cx="369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1812</a:t>
            </a: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 в Москве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580" y="361731"/>
            <a:ext cx="2174394" cy="305432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025" y="3149952"/>
            <a:ext cx="5486573" cy="396920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86446" y="641455"/>
            <a:ext cx="1839060" cy="2368010"/>
          </a:xfrm>
          <a:prstGeom prst="ellipse">
            <a:avLst/>
          </a:prstGeom>
          <a:ln w="12700" cap="rnd">
            <a:solidFill>
              <a:srgbClr val="CC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599" y="2335477"/>
            <a:ext cx="1824665" cy="2516308"/>
          </a:xfrm>
          <a:prstGeom prst="ellipse">
            <a:avLst/>
          </a:prstGeom>
          <a:ln w="9525" cap="rnd">
            <a:solidFill>
              <a:srgbClr val="CC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6787" y="653812"/>
            <a:ext cx="1770416" cy="2343295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354" y="680737"/>
            <a:ext cx="2185302" cy="25634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7625" y="2574573"/>
            <a:ext cx="2311098" cy="19864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0455215" y="5106838"/>
            <a:ext cx="173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М.И. Кутузов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9590" y="2829465"/>
            <a:ext cx="281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Бородино. Кутузов на командном пункте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5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25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  <p:bldP spid="1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71291" y="120770"/>
            <a:ext cx="405426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с армадами, с канвой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Украсила дома – с такой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Неповторимою красой,</a:t>
            </a:r>
            <a:b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Достойной славы вековой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П. Петров</a:t>
            </a:r>
            <a:endParaRPr lang="ru-RU" sz="1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768" y="3600003"/>
            <a:ext cx="1765236" cy="2436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985" y="1823726"/>
            <a:ext cx="1776833" cy="24818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64" y="4944985"/>
            <a:ext cx="2460138" cy="17304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593" y="2787907"/>
            <a:ext cx="2624982" cy="17095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0" y="4944985"/>
            <a:ext cx="2501464" cy="17029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1476" y="2344577"/>
            <a:ext cx="1733160" cy="25517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58143" y="2330981"/>
            <a:ext cx="1706117" cy="26267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0287" y="3403522"/>
            <a:ext cx="1772939" cy="24394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593" y="4948274"/>
            <a:ext cx="2471754" cy="169633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924032" y="4428732"/>
            <a:ext cx="3169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В.М. Долгорукого-Крымского в Охотном ряду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95131" y="5919267"/>
            <a:ext cx="2006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Архангельский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собор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91554" y="2730696"/>
            <a:ext cx="1719665" cy="589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Воскресенские ворота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213675" y="6269560"/>
            <a:ext cx="1978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Василия Блаженного 17в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2483" y="4496069"/>
            <a:ext cx="3629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Кремлевский дворец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18703" y="6539380"/>
            <a:ext cx="325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Эрмитаж и парк в Кускове 18в</a:t>
            </a:r>
            <a:r>
              <a:rPr lang="ru-RU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16241" y="2415336"/>
            <a:ext cx="2886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Петровский Дворец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723" y="6585265"/>
            <a:ext cx="2658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МГУ здание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Моховой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9395" y="4428732"/>
            <a:ext cx="270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Шереметьевых «Останкино»18в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72108" y="276340"/>
            <a:ext cx="1744722" cy="254894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94959" y="2432649"/>
            <a:ext cx="312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Опекунского 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х1х в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26807" y="312848"/>
            <a:ext cx="1741711" cy="251244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71098" y="2415336"/>
            <a:ext cx="293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Теремной дворец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18172" y="6585265"/>
            <a:ext cx="327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князя Гагарина на Тверской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7797" y="301184"/>
            <a:ext cx="1721741" cy="2513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703" y="-100724"/>
            <a:ext cx="7084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Архитектурное наследие</a:t>
            </a:r>
            <a:endParaRPr lang="ru-RU" sz="4000" b="1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06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75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2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75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2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75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8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25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0"/>
                            </p:stCondLst>
                            <p:childTnLst>
                              <p:par>
                                <p:cTn id="9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375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25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75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25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7" grpId="0"/>
      <p:bldP spid="29" grpId="0"/>
      <p:bldP spid="30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5367</TotalTime>
  <Words>546</Words>
  <Application>Microsoft Office PowerPoint</Application>
  <PresentationFormat>Широкоэкранный</PresentationFormat>
  <Paragraphs>189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Щегловитова Татьяна Петровна</dc:creator>
  <cp:lastModifiedBy>Ляховский Алексей Иванович</cp:lastModifiedBy>
  <cp:revision>293</cp:revision>
  <dcterms:created xsi:type="dcterms:W3CDTF">2019-05-31T12:23:52Z</dcterms:created>
  <dcterms:modified xsi:type="dcterms:W3CDTF">2021-12-20T11:21:08Z</dcterms:modified>
</cp:coreProperties>
</file>