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05258" y="783651"/>
            <a:ext cx="8787857" cy="3005611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77887"/>
            <a:ext cx="7137779" cy="1587806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FFFF"/>
                </a:solidFill>
              </a:rPr>
              <a:t>Стратегическое значение битвы за Москву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9916" y="4571998"/>
            <a:ext cx="4669037" cy="22860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FFFFF"/>
                </a:solidFill>
              </a:rPr>
              <a:t>Подготовили: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 А. </a:t>
            </a:r>
            <a:r>
              <a:rPr lang="ru-RU" sz="2800" dirty="0">
                <a:solidFill>
                  <a:srgbClr val="FFFFFF"/>
                </a:solidFill>
              </a:rPr>
              <a:t>Петросян, </a:t>
            </a:r>
            <a:r>
              <a:rPr lang="ru-RU" sz="2800" dirty="0" smtClean="0">
                <a:solidFill>
                  <a:srgbClr val="FFFFFF"/>
                </a:solidFill>
              </a:rPr>
              <a:t>П. </a:t>
            </a:r>
            <a:r>
              <a:rPr lang="ru-RU" sz="2800" dirty="0">
                <a:solidFill>
                  <a:srgbClr val="FFFFFF"/>
                </a:solidFill>
              </a:rPr>
              <a:t>Гончаров</a:t>
            </a:r>
            <a:r>
              <a:rPr lang="ru-RU" sz="2800" dirty="0" smtClean="0">
                <a:solidFill>
                  <a:srgbClr val="FFFFFF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 П. </a:t>
            </a:r>
            <a:r>
              <a:rPr lang="ru-RU" sz="2800" dirty="0">
                <a:solidFill>
                  <a:srgbClr val="FFFFFF"/>
                </a:solidFill>
              </a:rPr>
              <a:t>Попова, </a:t>
            </a:r>
            <a:r>
              <a:rPr lang="ru-RU" sz="2800" dirty="0" smtClean="0">
                <a:solidFill>
                  <a:srgbClr val="FFFFFF"/>
                </a:solidFill>
              </a:rPr>
              <a:t>М. </a:t>
            </a:r>
            <a:r>
              <a:rPr lang="ru-RU" sz="2800" dirty="0">
                <a:solidFill>
                  <a:srgbClr val="FFFFFF"/>
                </a:solidFill>
              </a:rPr>
              <a:t>Зубкова, </a:t>
            </a:r>
            <a:endParaRPr lang="ru-RU" sz="28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 А. </a:t>
            </a:r>
            <a:r>
              <a:rPr lang="ru-RU" sz="2800" dirty="0">
                <a:solidFill>
                  <a:srgbClr val="FFFFFF"/>
                </a:solidFill>
              </a:rPr>
              <a:t>Кретов, </a:t>
            </a:r>
            <a:r>
              <a:rPr lang="ru-RU" sz="2800" dirty="0" smtClean="0">
                <a:solidFill>
                  <a:srgbClr val="FFFFFF"/>
                </a:solidFill>
              </a:rPr>
              <a:t>Е. Конищев,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 К. Неткачев 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0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4000" dirty="0"/>
              <a:t> Провал блицкрига - провал плана "Барбаросса"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4000" dirty="0"/>
              <a:t> Военное-политическое поражение Германии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4000" dirty="0"/>
              <a:t> Переход стратегической инициативы в руки командования Красной </a:t>
            </a:r>
            <a:r>
              <a:rPr lang="ru-RU" sz="4000" dirty="0" smtClean="0"/>
              <a:t>Армии</a:t>
            </a:r>
            <a:endParaRPr lang="ru-RU" sz="40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4000" dirty="0"/>
              <a:t> Заключение  </a:t>
            </a:r>
          </a:p>
        </p:txBody>
      </p:sp>
    </p:spTree>
    <p:extLst>
      <p:ext uri="{BB962C8B-B14F-4D97-AF65-F5344CB8AC3E}">
        <p14:creationId xmlns:p14="http://schemas.microsoft.com/office/powerpoint/2010/main" val="36406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Провал блицкрига - провал плана "Барбаросса"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2" y="194830"/>
            <a:ext cx="4200938" cy="6416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94830"/>
            <a:ext cx="6758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Победа ценой страшных жертв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9819" y="6000330"/>
            <a:ext cx="3177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/>
              <a:t>В.Г. Клочков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43986"/>
            <a:ext cx="5247862" cy="37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548" y="-37593"/>
            <a:ext cx="6723452" cy="6895593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85216"/>
            <a:ext cx="4706547" cy="1499616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ru-RU" sz="3700" dirty="0">
                <a:solidFill>
                  <a:srgbClr val="FFFFFF"/>
                </a:solidFill>
              </a:rPr>
              <a:t>Военное-политическое поражение Германии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567048"/>
            <a:ext cx="3791711" cy="393192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1700" dirty="0">
                <a:solidFill>
                  <a:srgbClr val="FFFFFF"/>
                </a:solidFill>
              </a:rPr>
              <a:t>Группа армий "Центр" была отброшена от советской столицы на 100-250 км, а войска советских фронтов охватывали ее с севера, востока и юга. Освобождены были Московская и Тульская области, крупные города Калинин и Калуга, ряд районов других областей. </a:t>
            </a:r>
          </a:p>
          <a:p>
            <a:pPr>
              <a:lnSpc>
                <a:spcPct val="70000"/>
              </a:lnSpc>
            </a:pPr>
            <a:r>
              <a:rPr lang="ru-RU" sz="1700" dirty="0">
                <a:solidFill>
                  <a:srgbClr val="FFFFFF"/>
                </a:solidFill>
              </a:rPr>
              <a:t>Условия погоды осенью 1941 и зимой 1941– 42 г. в абсолютно одинаковой степени действовали как на войска Красной Армии, так и на немецко-фашистские войска. Неподготовленность последних к зиме свидетельствует только о недальновидности гитлеровского командования и его вере в придуманную им самим теорию «блицкрига» и свою «непобедимость»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9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11336"/>
            <a:ext cx="4569655" cy="1144376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ru-RU" sz="2400" dirty="0">
                <a:solidFill>
                  <a:srgbClr val="FFFFFF"/>
                </a:solidFill>
              </a:rPr>
              <a:t>Переход стратегической инициативы в руки командования Красной армии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83633"/>
            <a:ext cx="5468548" cy="47743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FF"/>
                </a:solidFill>
              </a:rPr>
              <a:t> 5-6 </a:t>
            </a:r>
            <a:r>
              <a:rPr lang="ru-RU" sz="2000" dirty="0" smtClean="0">
                <a:solidFill>
                  <a:srgbClr val="FFFFFF"/>
                </a:solidFill>
              </a:rPr>
              <a:t>декабря 1941 г. </a:t>
            </a:r>
            <a:r>
              <a:rPr lang="ru-RU" sz="2000" dirty="0">
                <a:solidFill>
                  <a:srgbClr val="FFFFFF"/>
                </a:solidFill>
              </a:rPr>
              <a:t>– начало контрнаступления Красной Армии на фронте от Калинина до Ельца;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FF"/>
                </a:solidFill>
              </a:rPr>
              <a:t> К январю 1942 </a:t>
            </a:r>
            <a:r>
              <a:rPr lang="ru-RU" sz="2000" dirty="0" smtClean="0">
                <a:solidFill>
                  <a:srgbClr val="FFFFFF"/>
                </a:solidFill>
              </a:rPr>
              <a:t>г. </a:t>
            </a:r>
            <a:r>
              <a:rPr lang="ru-RU" sz="2000" dirty="0">
                <a:solidFill>
                  <a:srgbClr val="FFFFFF"/>
                </a:solidFill>
              </a:rPr>
              <a:t>немецкие войска были отброшены от Москвы на 100-250 км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FF"/>
                </a:solidFill>
              </a:rPr>
              <a:t> Были освобождены </a:t>
            </a:r>
            <a:r>
              <a:rPr lang="ru-RU" sz="2000" dirty="0" smtClean="0">
                <a:solidFill>
                  <a:srgbClr val="FFFFFF"/>
                </a:solidFill>
              </a:rPr>
              <a:t>Калинин</a:t>
            </a:r>
            <a:r>
              <a:rPr lang="ru-RU" sz="2000" dirty="0">
                <a:solidFill>
                  <a:srgbClr val="FFFFFF"/>
                </a:solidFill>
              </a:rPr>
              <a:t>, Малоярославец, Калуга и </a:t>
            </a:r>
            <a:r>
              <a:rPr lang="ru-RU" sz="2000" dirty="0" smtClean="0">
                <a:solidFill>
                  <a:srgbClr val="FFFFFF"/>
                </a:solidFill>
              </a:rPr>
              <a:t>другие города и населенные пункты</a:t>
            </a:r>
            <a:endParaRPr lang="ru-RU" sz="20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FF"/>
                </a:solidFill>
              </a:rPr>
              <a:t> Угроза столице Советского государства и </a:t>
            </a:r>
            <a:r>
              <a:rPr lang="ru-RU" sz="2000" dirty="0" smtClean="0">
                <a:solidFill>
                  <a:srgbClr val="FFFFFF"/>
                </a:solidFill>
              </a:rPr>
              <a:t>московскому </a:t>
            </a:r>
            <a:r>
              <a:rPr lang="ru-RU" sz="2000" dirty="0">
                <a:solidFill>
                  <a:srgbClr val="FFFFFF"/>
                </a:solidFill>
              </a:rPr>
              <a:t>промышленному району была снята;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FF"/>
                </a:solidFill>
              </a:rPr>
              <a:t> Окончательный провал стратегии «блицкрига»;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FF"/>
                </a:solidFill>
              </a:rPr>
              <a:t> Освобождено свыше 11 тыс. </a:t>
            </a:r>
            <a:r>
              <a:rPr lang="ru-RU" sz="2000" dirty="0" smtClean="0">
                <a:solidFill>
                  <a:srgbClr val="FFFFFF"/>
                </a:solidFill>
              </a:rPr>
              <a:t>населенных пунктов, </a:t>
            </a:r>
            <a:r>
              <a:rPr lang="ru-RU" sz="2000" dirty="0">
                <a:solidFill>
                  <a:srgbClr val="FFFFFF"/>
                </a:solidFill>
              </a:rPr>
              <a:t>разбиты 50 немецких дивизий, уничтожено 200 тысяч солдат вермахта;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FF"/>
                </a:solidFill>
              </a:rPr>
              <a:t> Первая широкомасштабная наступательная операция Красной Армии;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FF"/>
                </a:solidFill>
              </a:rPr>
              <a:t> Победа вселила уверенность в солдат;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FF"/>
                </a:solidFill>
              </a:rPr>
              <a:t> Накопленный в ходе победы опыт был широко использован советскими солдатами в дальнейших </a:t>
            </a:r>
            <a:r>
              <a:rPr lang="ru-RU" sz="2000" dirty="0" smtClean="0">
                <a:solidFill>
                  <a:srgbClr val="FFFFFF"/>
                </a:solidFill>
              </a:rPr>
              <a:t>сражениях.</a:t>
            </a: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548" y="0"/>
            <a:ext cx="6723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065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alphaModFix amt="25000"/>
            <a:extLst/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85216"/>
            <a:ext cx="9982200" cy="1499616"/>
          </a:xfrm>
        </p:spPr>
        <p:txBody>
          <a:bodyPr>
            <a:normAutofit/>
          </a:bodyPr>
          <a:lstStyle/>
          <a:p>
            <a:r>
              <a:rPr lang="ru-RU" sz="7200" dirty="0"/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084833"/>
            <a:ext cx="11139268" cy="45269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sz="2800" dirty="0"/>
              <a:t>Провал «генерального» наступления гитлеровских войск на Москву явился крупным событием 1941 г. Полчища немецко-фашистских войск, наводившие ужас на правительства и народы Европы, были остановлены на подступах к Москве. Такой финал оказался неожиданным для фашистского командования.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sz="2800" dirty="0"/>
              <a:t>«Теперь, – писал впоследствии бывший начальник штаба 4-й немецкой армии </a:t>
            </a:r>
            <a:r>
              <a:rPr lang="ru-RU" sz="2800" dirty="0" err="1"/>
              <a:t>Блюментрит</a:t>
            </a:r>
            <a:r>
              <a:rPr lang="ru-RU" sz="2800" dirty="0"/>
              <a:t>, – даже в ставке Гитлера вдруг поняли, что война в России, по сути дела, только начинается...»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sz="2800" dirty="0"/>
              <a:t>Именно в этот период план «Барбаросса» был похоронен, потерпела крах и теория «молниеносной» войны. Под Москвой был развеян миф о непобедимости фашистской армии, Московская битва положила начало коренному перелому в ходе Великой Отечественной войны и Второй мировой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711053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15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</TotalTime>
  <Words>427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</vt:lpstr>
      <vt:lpstr>Wingdings 3</vt:lpstr>
      <vt:lpstr>Интеграл</vt:lpstr>
      <vt:lpstr>Стратегическое значение битвы за Москву</vt:lpstr>
      <vt:lpstr>План</vt:lpstr>
      <vt:lpstr>Провал блицкрига - провал плана "Барбаросса" </vt:lpstr>
      <vt:lpstr>Военное-политическое поражение Германии </vt:lpstr>
      <vt:lpstr>Переход стратегической инициативы в руки командования Красной армии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Петросян Альберт Тигранович</dc:creator>
  <cp:lastModifiedBy>Ермилова Диана Борисовна</cp:lastModifiedBy>
  <cp:revision>14</cp:revision>
  <dcterms:created xsi:type="dcterms:W3CDTF">2017-04-24T18:47:33Z</dcterms:created>
  <dcterms:modified xsi:type="dcterms:W3CDTF">2017-05-04T06:36:56Z</dcterms:modified>
</cp:coreProperties>
</file>