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07" r:id="rId1"/>
    <p:sldMasterId id="2147485131" r:id="rId2"/>
  </p:sldMasterIdLst>
  <p:notesMasterIdLst>
    <p:notesMasterId r:id="rId50"/>
  </p:notesMasterIdLst>
  <p:handoutMasterIdLst>
    <p:handoutMasterId r:id="rId51"/>
  </p:handoutMasterIdLst>
  <p:sldIdLst>
    <p:sldId id="610" r:id="rId3"/>
    <p:sldId id="998" r:id="rId4"/>
    <p:sldId id="1074" r:id="rId5"/>
    <p:sldId id="1075" r:id="rId6"/>
    <p:sldId id="1044" r:id="rId7"/>
    <p:sldId id="1083" r:id="rId8"/>
    <p:sldId id="1084" r:id="rId9"/>
    <p:sldId id="1005" r:id="rId10"/>
    <p:sldId id="1006" r:id="rId11"/>
    <p:sldId id="1045" r:id="rId12"/>
    <p:sldId id="948" r:id="rId13"/>
    <p:sldId id="1035" r:id="rId14"/>
    <p:sldId id="1041" r:id="rId15"/>
    <p:sldId id="1042" r:id="rId16"/>
    <p:sldId id="1040" r:id="rId17"/>
    <p:sldId id="1043" r:id="rId18"/>
    <p:sldId id="989" r:id="rId19"/>
    <p:sldId id="1010" r:id="rId20"/>
    <p:sldId id="1036" r:id="rId21"/>
    <p:sldId id="1014" r:id="rId22"/>
    <p:sldId id="951" r:id="rId23"/>
    <p:sldId id="1017" r:id="rId24"/>
    <p:sldId id="1016" r:id="rId25"/>
    <p:sldId id="1038" r:id="rId26"/>
    <p:sldId id="1020" r:id="rId27"/>
    <p:sldId id="1021" r:id="rId28"/>
    <p:sldId id="1022" r:id="rId29"/>
    <p:sldId id="1025" r:id="rId30"/>
    <p:sldId id="1026" r:id="rId31"/>
    <p:sldId id="1027" r:id="rId32"/>
    <p:sldId id="1028" r:id="rId33"/>
    <p:sldId id="1034" r:id="rId34"/>
    <p:sldId id="1047" r:id="rId35"/>
    <p:sldId id="1052" r:id="rId36"/>
    <p:sldId id="976" r:id="rId37"/>
    <p:sldId id="1076" r:id="rId38"/>
    <p:sldId id="1077" r:id="rId39"/>
    <p:sldId id="1078" r:id="rId40"/>
    <p:sldId id="1079" r:id="rId41"/>
    <p:sldId id="1087" r:id="rId42"/>
    <p:sldId id="1080" r:id="rId43"/>
    <p:sldId id="1088" r:id="rId44"/>
    <p:sldId id="1089" r:id="rId45"/>
    <p:sldId id="1090" r:id="rId46"/>
    <p:sldId id="1091" r:id="rId47"/>
    <p:sldId id="1092" r:id="rId48"/>
    <p:sldId id="1082" r:id="rId49"/>
  </p:sldIdLst>
  <p:sldSz cx="12192000" cy="6858000"/>
  <p:notesSz cx="9601200" cy="73152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4" userDrawn="1">
          <p15:clr>
            <a:srgbClr val="A4A3A4"/>
          </p15:clr>
        </p15:guide>
        <p15:guide id="2" pos="63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0000FF"/>
    <a:srgbClr val="BEFF3E"/>
    <a:srgbClr val="FFCBB1"/>
    <a:srgbClr val="FF9B9D"/>
    <a:srgbClr val="FF3A20"/>
    <a:srgbClr val="F8E435"/>
    <a:srgbClr val="FD7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554" autoAdjust="0"/>
  </p:normalViewPr>
  <p:slideViewPr>
    <p:cSldViewPr>
      <p:cViewPr varScale="1">
        <p:scale>
          <a:sx n="81" d="100"/>
          <a:sy n="81" d="100"/>
        </p:scale>
        <p:origin x="120" y="678"/>
      </p:cViewPr>
      <p:guideLst>
        <p:guide orient="horz" pos="2564"/>
        <p:guide pos="639"/>
        <p:guide pos="3840"/>
        <p:guide pos="704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977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118" y="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61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118" y="694961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4643542-9EEC-48ED-BD04-048F72849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2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118" y="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570" y="3476515"/>
            <a:ext cx="7040061" cy="32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61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118" y="6949611"/>
            <a:ext cx="4161083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8BF2CDF-4606-4254-97F2-540AFD05D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1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7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Citations, Views, </a:t>
            </a:r>
            <a:r>
              <a:rPr lang="en-US" altLang="en-US" dirty="0" err="1" smtClean="0">
                <a:solidFill>
                  <a:schemeClr val="tx1"/>
                </a:solidFill>
              </a:rPr>
              <a:t>CiteScore</a:t>
            </a:r>
            <a:r>
              <a:rPr lang="en-US" altLang="en-US" dirty="0" smtClean="0">
                <a:solidFill>
                  <a:schemeClr val="tx1"/>
                </a:solidFill>
              </a:rPr>
              <a:t> and Author features were all highly skewed, and thus log-transformed for analysis to reduce skewness</a:t>
            </a:r>
          </a:p>
          <a:p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F2CDF-4606-4254-97F2-540AFD05D53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3386-7C9C-45C3-B68C-5DAC59B76DEF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22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42901" y="4709826"/>
            <a:ext cx="7310967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24587" y="2661233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2900" y="2781301"/>
            <a:ext cx="9376833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1" y="5303344"/>
            <a:ext cx="4677833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464" y="1215024"/>
            <a:ext cx="2946117" cy="4836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2132856"/>
            <a:ext cx="4596384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4" y="1508124"/>
            <a:ext cx="5668428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366933" y="1636711"/>
            <a:ext cx="5334000" cy="46197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24042" y="1500110"/>
            <a:ext cx="5349341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89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1"/>
            <a:ext cx="12192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6267" y="1435100"/>
            <a:ext cx="11785600" cy="445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7"/>
            <a:ext cx="8896351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5467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02600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9033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8277" y="3872963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151844" y="3890422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02600" y="3890421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64799" y="6511447"/>
            <a:ext cx="8896351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24042" y="1500110"/>
            <a:ext cx="5349341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6264290" y="1500110"/>
            <a:ext cx="5371460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599" y="705205"/>
            <a:ext cx="11026151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7"/>
            <a:ext cx="8896351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11750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040" y="5683663"/>
            <a:ext cx="10984427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040" y="1500111"/>
            <a:ext cx="10984427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7"/>
            <a:ext cx="8896351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1929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8313"/>
            <a:ext cx="9232739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932" y="2658533"/>
            <a:ext cx="22860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165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283" y="-8313"/>
            <a:ext cx="9155084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3283" y="2658533"/>
            <a:ext cx="1221528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400" y="2658534"/>
            <a:ext cx="22896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5050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9155084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1223856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53" y="2658534"/>
            <a:ext cx="2287511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5246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9155084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2658533"/>
            <a:ext cx="22860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8787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9" y="-8313"/>
            <a:ext cx="8921969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2658533"/>
            <a:ext cx="22860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5450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9155084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200" y="2660400"/>
            <a:ext cx="22848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021" y="223121"/>
            <a:ext cx="864624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27" y="6438105"/>
            <a:ext cx="209973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00051" y="6321426"/>
            <a:ext cx="5452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2768138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  <p:pic>
        <p:nvPicPr>
          <p:cNvPr id="17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9076" y="1049339"/>
            <a:ext cx="307128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7" y="2046887"/>
            <a:ext cx="4596384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" descr="E:\SciTech\9612\00_STHmap\sth_cl1_bm25_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67" y="269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4336256" y="1079500"/>
            <a:ext cx="35237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</a:rPr>
              <a:t>Better Maps   </a:t>
            </a:r>
            <a:r>
              <a:rPr lang="en-US" sz="1050" dirty="0">
                <a:latin typeface="Arial" pitchFamily="34" charset="0"/>
              </a:rPr>
              <a:t>●</a:t>
            </a:r>
            <a:r>
              <a:rPr lang="en-US" sz="1800" dirty="0">
                <a:latin typeface="Arial" pitchFamily="34" charset="0"/>
              </a:rPr>
              <a:t>   Better Solutions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84595" y="485776"/>
            <a:ext cx="30291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CI</a:t>
            </a:r>
            <a:r>
              <a:rPr lang="en-US" sz="2800" dirty="0">
                <a:latin typeface="Arial Narrow" pitchFamily="34" charset="0"/>
              </a:rPr>
              <a:t>T</a:t>
            </a:r>
            <a:r>
              <a:rPr lang="en-US" sz="2400" dirty="0">
                <a:latin typeface="Arial Narrow" pitchFamily="34" charset="0"/>
              </a:rPr>
              <a:t>ECH </a:t>
            </a: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TRATEGIES</a:t>
            </a:r>
          </a:p>
        </p:txBody>
      </p:sp>
      <p:pic>
        <p:nvPicPr>
          <p:cNvPr id="6" name="Picture 2" descr="E:\SciTech\Meetings\2014\GUIRR-RK\altruism_galaxy_nolabel_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8733" y="269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0" y="2166939"/>
            <a:ext cx="12192000" cy="34575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>
              <a:latin typeface="Arial Narrow" pitchFamily="34" charset="0"/>
              <a:ea typeface="+mn-ea"/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1" y="1893889"/>
            <a:ext cx="12179300" cy="274637"/>
            <a:chOff x="0" y="6583680"/>
            <a:chExt cx="9134853" cy="274320"/>
          </a:xfrm>
        </p:grpSpPr>
        <p:grpSp>
          <p:nvGrpSpPr>
            <p:cNvPr id="9" name="Group 107"/>
            <p:cNvGrpSpPr>
              <a:grpSpLocks/>
            </p:cNvGrpSpPr>
            <p:nvPr userDrawn="1"/>
          </p:nvGrpSpPr>
          <p:grpSpPr bwMode="auto">
            <a:xfrm>
              <a:off x="0" y="6583680"/>
              <a:ext cx="9134853" cy="274320"/>
              <a:chOff x="0" y="5977423"/>
              <a:chExt cx="9134853" cy="274320"/>
            </a:xfrm>
          </p:grpSpPr>
          <p:sp>
            <p:nvSpPr>
              <p:cNvPr id="22" name="Rectangle 21"/>
              <p:cNvSpPr/>
              <p:nvPr userDrawn="1"/>
            </p:nvSpPr>
            <p:spPr bwMode="auto">
              <a:xfrm>
                <a:off x="685828" y="5977423"/>
                <a:ext cx="73028" cy="27432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3" name="Group 77"/>
              <p:cNvGrpSpPr>
                <a:grpSpLocks/>
              </p:cNvGrpSpPr>
              <p:nvPr userDrawn="1"/>
            </p:nvGrpSpPr>
            <p:grpSpPr bwMode="auto">
              <a:xfrm>
                <a:off x="1517904" y="5977423"/>
                <a:ext cx="749805" cy="274320"/>
                <a:chOff x="885152" y="3086105"/>
                <a:chExt cx="749805" cy="274320"/>
              </a:xfrm>
            </p:grpSpPr>
            <p:sp>
              <p:nvSpPr>
                <p:cNvPr id="55" name="Rectangle 54"/>
                <p:cNvSpPr/>
                <p:nvPr userDrawn="1"/>
              </p:nvSpPr>
              <p:spPr bwMode="auto">
                <a:xfrm>
                  <a:off x="884961" y="308610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00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 userDrawn="1"/>
              </p:nvSpPr>
              <p:spPr bwMode="auto">
                <a:xfrm>
                  <a:off x="1561264" y="3086105"/>
                  <a:ext cx="73028" cy="274320"/>
                </a:xfrm>
                <a:prstGeom prst="rect">
                  <a:avLst/>
                </a:prstGeom>
                <a:solidFill>
                  <a:srgbClr val="00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 userDrawn="1"/>
            </p:nvSpPr>
            <p:spPr bwMode="auto">
              <a:xfrm>
                <a:off x="0" y="5977423"/>
                <a:ext cx="685828" cy="274320"/>
              </a:xfrm>
              <a:prstGeom prst="rect">
                <a:avLst/>
              </a:prstGeom>
              <a:gradFill>
                <a:gsLst>
                  <a:gs pos="0">
                    <a:srgbClr val="7030A0">
                      <a:alpha val="30000"/>
                    </a:srgbClr>
                  </a:gs>
                  <a:gs pos="100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5" name="Group 96"/>
              <p:cNvGrpSpPr>
                <a:grpSpLocks/>
              </p:cNvGrpSpPr>
              <p:nvPr userDrawn="1"/>
            </p:nvGrpSpPr>
            <p:grpSpPr bwMode="auto">
              <a:xfrm>
                <a:off x="2286000" y="5977423"/>
                <a:ext cx="749805" cy="274320"/>
                <a:chOff x="1172273" y="2866645"/>
                <a:chExt cx="749805" cy="274320"/>
              </a:xfrm>
            </p:grpSpPr>
            <p:sp>
              <p:nvSpPr>
                <p:cNvPr id="53" name="Rectangle 52"/>
                <p:cNvSpPr/>
                <p:nvPr userDrawn="1"/>
              </p:nvSpPr>
              <p:spPr bwMode="auto">
                <a:xfrm>
                  <a:off x="1172368" y="286664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FF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 userDrawn="1"/>
              </p:nvSpPr>
              <p:spPr bwMode="auto">
                <a:xfrm>
                  <a:off x="1848671" y="2866645"/>
                  <a:ext cx="73028" cy="274320"/>
                </a:xfrm>
                <a:prstGeom prst="rect">
                  <a:avLst/>
                </a:prstGeom>
                <a:solidFill>
                  <a:srgbClr val="00FF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6" name="Group 99"/>
              <p:cNvGrpSpPr>
                <a:grpSpLocks/>
              </p:cNvGrpSpPr>
              <p:nvPr userDrawn="1"/>
            </p:nvGrpSpPr>
            <p:grpSpPr bwMode="auto">
              <a:xfrm>
                <a:off x="4572000" y="5977423"/>
                <a:ext cx="749805" cy="274320"/>
                <a:chOff x="1324673" y="3212287"/>
                <a:chExt cx="749805" cy="274320"/>
              </a:xfrm>
            </p:grpSpPr>
            <p:sp>
              <p:nvSpPr>
                <p:cNvPr id="51" name="Rectangle 50"/>
                <p:cNvSpPr/>
                <p:nvPr userDrawn="1"/>
              </p:nvSpPr>
              <p:spPr bwMode="auto">
                <a:xfrm>
                  <a:off x="1324862" y="321228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C00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 userDrawn="1"/>
              </p:nvSpPr>
              <p:spPr bwMode="auto">
                <a:xfrm>
                  <a:off x="2001165" y="3212287"/>
                  <a:ext cx="73028" cy="274320"/>
                </a:xfrm>
                <a:prstGeom prst="rect">
                  <a:avLst/>
                </a:prstGeom>
                <a:solidFill>
                  <a:srgbClr val="C00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7" name="Group 101"/>
              <p:cNvGrpSpPr>
                <a:grpSpLocks/>
              </p:cNvGrpSpPr>
              <p:nvPr userDrawn="1"/>
            </p:nvGrpSpPr>
            <p:grpSpPr bwMode="auto">
              <a:xfrm>
                <a:off x="5330952" y="5977423"/>
                <a:ext cx="749805" cy="274320"/>
                <a:chOff x="4628693" y="5977423"/>
                <a:chExt cx="749805" cy="274320"/>
              </a:xfrm>
            </p:grpSpPr>
            <p:sp>
              <p:nvSpPr>
                <p:cNvPr id="49" name="Rectangle 48"/>
                <p:cNvSpPr/>
                <p:nvPr userDrawn="1"/>
              </p:nvSpPr>
              <p:spPr bwMode="auto">
                <a:xfrm>
                  <a:off x="462878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D7A9C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 userDrawn="1"/>
              </p:nvSpPr>
              <p:spPr bwMode="auto">
                <a:xfrm>
                  <a:off x="5305090" y="5977423"/>
                  <a:ext cx="73028" cy="274320"/>
                </a:xfrm>
                <a:prstGeom prst="rect">
                  <a:avLst/>
                </a:prstGeom>
                <a:solidFill>
                  <a:srgbClr val="FD7A9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8" name="Group 102"/>
              <p:cNvGrpSpPr>
                <a:grpSpLocks/>
              </p:cNvGrpSpPr>
              <p:nvPr userDrawn="1"/>
            </p:nvGrpSpPr>
            <p:grpSpPr bwMode="auto">
              <a:xfrm>
                <a:off x="6089904" y="5977423"/>
                <a:ext cx="749805" cy="274320"/>
                <a:chOff x="1629473" y="3903571"/>
                <a:chExt cx="749805" cy="274320"/>
              </a:xfrm>
            </p:grpSpPr>
            <p:sp>
              <p:nvSpPr>
                <p:cNvPr id="47" name="Rectangle 46"/>
                <p:cNvSpPr/>
                <p:nvPr userDrawn="1"/>
              </p:nvSpPr>
              <p:spPr bwMode="auto">
                <a:xfrm>
                  <a:off x="1629471" y="390357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8E435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 bwMode="auto">
                <a:xfrm>
                  <a:off x="2305774" y="3903571"/>
                  <a:ext cx="73028" cy="274320"/>
                </a:xfrm>
                <a:prstGeom prst="rect">
                  <a:avLst/>
                </a:prstGeom>
                <a:solidFill>
                  <a:srgbClr val="F8E43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9" name="Group 103"/>
              <p:cNvGrpSpPr>
                <a:grpSpLocks/>
              </p:cNvGrpSpPr>
              <p:nvPr userDrawn="1"/>
            </p:nvGrpSpPr>
            <p:grpSpPr bwMode="auto">
              <a:xfrm>
                <a:off x="6858000" y="5977423"/>
                <a:ext cx="749805" cy="274320"/>
                <a:chOff x="1781873" y="4249213"/>
                <a:chExt cx="749805" cy="274320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782157" y="424921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3A2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 bwMode="auto">
                <a:xfrm>
                  <a:off x="2458460" y="4249213"/>
                  <a:ext cx="73028" cy="274320"/>
                </a:xfrm>
                <a:prstGeom prst="rect">
                  <a:avLst/>
                </a:prstGeom>
                <a:solidFill>
                  <a:srgbClr val="FF3A2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0" name="Group 104"/>
              <p:cNvGrpSpPr>
                <a:grpSpLocks/>
              </p:cNvGrpSpPr>
              <p:nvPr userDrawn="1"/>
            </p:nvGrpSpPr>
            <p:grpSpPr bwMode="auto">
              <a:xfrm>
                <a:off x="7616952" y="5977423"/>
                <a:ext cx="749805" cy="274320"/>
                <a:chOff x="1934273" y="4594855"/>
                <a:chExt cx="749805" cy="274320"/>
              </a:xfrm>
            </p:grpSpPr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1934461" y="459485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CBB1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610764" y="4594855"/>
                  <a:ext cx="73028" cy="274320"/>
                </a:xfrm>
                <a:prstGeom prst="rect">
                  <a:avLst/>
                </a:prstGeom>
                <a:solidFill>
                  <a:srgbClr val="FFCBB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1" name="Group 105"/>
              <p:cNvGrpSpPr>
                <a:grpSpLocks/>
              </p:cNvGrpSpPr>
              <p:nvPr userDrawn="1"/>
            </p:nvGrpSpPr>
            <p:grpSpPr bwMode="auto">
              <a:xfrm>
                <a:off x="3803904" y="5977423"/>
                <a:ext cx="749805" cy="274320"/>
                <a:chOff x="2086673" y="4940497"/>
                <a:chExt cx="749805" cy="274320"/>
              </a:xfrm>
            </p:grpSpPr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2086576" y="494049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8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762879" y="4940497"/>
                  <a:ext cx="73028" cy="274320"/>
                </a:xfrm>
                <a:prstGeom prst="rect">
                  <a:avLst/>
                </a:prstGeom>
                <a:solidFill>
                  <a:srgbClr val="008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" name="Group 106"/>
              <p:cNvGrpSpPr>
                <a:grpSpLocks/>
              </p:cNvGrpSpPr>
              <p:nvPr userDrawn="1"/>
            </p:nvGrpSpPr>
            <p:grpSpPr bwMode="auto">
              <a:xfrm>
                <a:off x="8385048" y="5977423"/>
                <a:ext cx="749805" cy="274320"/>
                <a:chOff x="2239073" y="5286139"/>
                <a:chExt cx="749805" cy="274320"/>
              </a:xfrm>
            </p:grpSpPr>
            <p:sp>
              <p:nvSpPr>
                <p:cNvPr id="39" name="Rectangle 38"/>
                <p:cNvSpPr/>
                <p:nvPr userDrawn="1"/>
              </p:nvSpPr>
              <p:spPr bwMode="auto">
                <a:xfrm>
                  <a:off x="2239547" y="5286139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BEFF3E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 userDrawn="1"/>
              </p:nvSpPr>
              <p:spPr bwMode="auto">
                <a:xfrm>
                  <a:off x="2915850" y="5286139"/>
                  <a:ext cx="73028" cy="274320"/>
                </a:xfrm>
                <a:prstGeom prst="rect">
                  <a:avLst/>
                </a:prstGeom>
                <a:solidFill>
                  <a:srgbClr val="BEFF3E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3" name="Group 98"/>
              <p:cNvGrpSpPr>
                <a:grpSpLocks/>
              </p:cNvGrpSpPr>
              <p:nvPr userDrawn="1"/>
            </p:nvGrpSpPr>
            <p:grpSpPr bwMode="auto">
              <a:xfrm>
                <a:off x="3044952" y="5977423"/>
                <a:ext cx="749805" cy="274320"/>
                <a:chOff x="2391473" y="5631781"/>
                <a:chExt cx="749805" cy="274320"/>
              </a:xfrm>
            </p:grpSpPr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2391472" y="563178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6633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 userDrawn="1"/>
              </p:nvSpPr>
              <p:spPr bwMode="auto">
                <a:xfrm>
                  <a:off x="3067775" y="5631781"/>
                  <a:ext cx="73028" cy="274320"/>
                </a:xfrm>
                <a:prstGeom prst="rect">
                  <a:avLst/>
                </a:prstGeom>
                <a:solidFill>
                  <a:srgbClr val="542A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4" name="Group 97"/>
              <p:cNvGrpSpPr>
                <a:grpSpLocks/>
              </p:cNvGrpSpPr>
              <p:nvPr userDrawn="1"/>
            </p:nvGrpSpPr>
            <p:grpSpPr bwMode="auto">
              <a:xfrm>
                <a:off x="758952" y="5977423"/>
                <a:ext cx="749805" cy="274320"/>
                <a:chOff x="2543873" y="5977423"/>
                <a:chExt cx="749805" cy="274320"/>
              </a:xfrm>
            </p:grpSpPr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254377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00FF">
                        <a:alpha val="29804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 userDrawn="1"/>
              </p:nvSpPr>
              <p:spPr bwMode="auto">
                <a:xfrm>
                  <a:off x="3220080" y="5977423"/>
                  <a:ext cx="73028" cy="274320"/>
                </a:xfrm>
                <a:prstGeom prst="rect">
                  <a:avLst/>
                </a:prstGeom>
                <a:solidFill>
                  <a:srgbClr val="FF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0" name="TextBox 2"/>
            <p:cNvSpPr txBox="1">
              <a:spLocks noChangeArrowheads="1"/>
            </p:cNvSpPr>
            <p:nvPr userDrawn="1"/>
          </p:nvSpPr>
          <p:spPr bwMode="auto">
            <a:xfrm>
              <a:off x="118635" y="6597951"/>
              <a:ext cx="434272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Physics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 userDrawn="1"/>
          </p:nvSpPr>
          <p:spPr bwMode="auto">
            <a:xfrm>
              <a:off x="1588494" y="6597951"/>
              <a:ext cx="522040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Chemistry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 userDrawn="1"/>
          </p:nvSpPr>
          <p:spPr bwMode="auto">
            <a:xfrm>
              <a:off x="2311883" y="6597951"/>
              <a:ext cx="592975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Engineering</a:t>
              </a:r>
            </a:p>
          </p:txBody>
        </p:sp>
        <p:sp>
          <p:nvSpPr>
            <p:cNvPr id="13" name="TextBox 2"/>
            <p:cNvSpPr txBox="1">
              <a:spLocks noChangeArrowheads="1"/>
            </p:cNvSpPr>
            <p:nvPr userDrawn="1"/>
          </p:nvSpPr>
          <p:spPr bwMode="auto">
            <a:xfrm>
              <a:off x="3927445" y="6597951"/>
              <a:ext cx="425855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Biology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 userDrawn="1"/>
          </p:nvSpPr>
          <p:spPr bwMode="auto">
            <a:xfrm>
              <a:off x="4687456" y="6597951"/>
              <a:ext cx="433069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Disease</a:t>
              </a:r>
            </a:p>
          </p:txBody>
        </p:sp>
        <p:sp>
          <p:nvSpPr>
            <p:cNvPr id="15" name="TextBox 2"/>
            <p:cNvSpPr txBox="1">
              <a:spLocks noChangeArrowheads="1"/>
            </p:cNvSpPr>
            <p:nvPr userDrawn="1"/>
          </p:nvSpPr>
          <p:spPr bwMode="auto">
            <a:xfrm>
              <a:off x="5427460" y="6597951"/>
              <a:ext cx="473948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Medicine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 userDrawn="1"/>
          </p:nvSpPr>
          <p:spPr bwMode="auto">
            <a:xfrm>
              <a:off x="6262378" y="6597951"/>
              <a:ext cx="339290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Brain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 userDrawn="1"/>
          </p:nvSpPr>
          <p:spPr bwMode="auto">
            <a:xfrm>
              <a:off x="7004378" y="6597951"/>
              <a:ext cx="377764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Health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 userDrawn="1"/>
          </p:nvSpPr>
          <p:spPr bwMode="auto">
            <a:xfrm>
              <a:off x="7764268" y="6597951"/>
              <a:ext cx="369348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Social</a:t>
              </a:r>
            </a:p>
          </p:txBody>
        </p:sp>
        <p:sp>
          <p:nvSpPr>
            <p:cNvPr id="19" name="TextBox 2"/>
            <p:cNvSpPr txBox="1">
              <a:spLocks noChangeArrowheads="1"/>
            </p:cNvSpPr>
            <p:nvPr userDrawn="1"/>
          </p:nvSpPr>
          <p:spPr bwMode="auto">
            <a:xfrm>
              <a:off x="842000" y="6597951"/>
              <a:ext cx="510016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Computer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 userDrawn="1"/>
          </p:nvSpPr>
          <p:spPr bwMode="auto">
            <a:xfrm>
              <a:off x="8434685" y="6597951"/>
              <a:ext cx="560513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Humanities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 userDrawn="1"/>
          </p:nvSpPr>
          <p:spPr bwMode="auto">
            <a:xfrm>
              <a:off x="3208094" y="6597951"/>
              <a:ext cx="340492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Earth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181505"/>
            <a:ext cx="10769600" cy="535531"/>
          </a:xfrm>
        </p:spPr>
        <p:txBody>
          <a:bodyPr tIns="45720" bIns="45720" anchor="t"/>
          <a:lstStyle>
            <a:lvl1pPr algn="ctr">
              <a:defRPr sz="3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21040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3040"/>
            <a:ext cx="10972800" cy="14881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270328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261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1769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2616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1769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0" y="719330"/>
            <a:ext cx="1016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16000" y="1330758"/>
            <a:ext cx="10160000" cy="1752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0" y="719330"/>
            <a:ext cx="1016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16000" y="1330758"/>
            <a:ext cx="10160000" cy="175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0" y="719330"/>
            <a:ext cx="10160000" cy="3873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5" y="4709825"/>
            <a:ext cx="7310967" cy="527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4587" y="2661234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2901" y="2781302"/>
            <a:ext cx="9376833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17848"/>
            <a:ext cx="12192000" cy="687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5" y="5303346"/>
            <a:ext cx="4677833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4587" y="2661234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049" y="1306606"/>
            <a:ext cx="1939251" cy="4244789"/>
          </a:xfrm>
          <a:prstGeom prst="rect">
            <a:avLst/>
          </a:prstGeom>
        </p:spPr>
      </p:pic>
      <p:pic>
        <p:nvPicPr>
          <p:cNvPr id="4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027" y="6450540"/>
            <a:ext cx="2099733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2" y="1988840"/>
            <a:ext cx="3352271" cy="3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24045" y="1500109"/>
            <a:ext cx="10984425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38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24041" y="1500110"/>
            <a:ext cx="1098442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60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41715"/>
            <a:ext cx="10984424" cy="350591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z="24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5794656"/>
            <a:ext cx="10984427" cy="370435"/>
          </a:xfrm>
        </p:spPr>
        <p:txBody>
          <a:bodyPr>
            <a:normAutofit/>
          </a:bodyPr>
          <a:lstStyle>
            <a:lvl1pPr marL="0" indent="0">
              <a:buNone/>
              <a:defRPr sz="1733">
                <a:solidFill>
                  <a:srgbClr val="53565A"/>
                </a:solidFill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9597" y="6165091"/>
            <a:ext cx="10984424" cy="357432"/>
          </a:xfrm>
        </p:spPr>
        <p:txBody>
          <a:bodyPr>
            <a:normAutofit/>
          </a:bodyPr>
          <a:lstStyle>
            <a:lvl1pPr marL="0" indent="0">
              <a:buNone/>
              <a:defRPr sz="1733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524045" y="1943072"/>
            <a:ext cx="10984425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04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09"/>
            <a:ext cx="8365959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9640" y="1803400"/>
            <a:ext cx="2632361" cy="441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09"/>
            <a:ext cx="8789292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867" y="1500110"/>
            <a:ext cx="1998133" cy="49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0" y="1500109"/>
            <a:ext cx="8840093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5754" y="1500613"/>
            <a:ext cx="2046247" cy="491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12192000" cy="4748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208" y="2107390"/>
            <a:ext cx="9144793" cy="4749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3898" y="2861675"/>
            <a:ext cx="3661543" cy="2312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7970294" y="2856401"/>
            <a:ext cx="3588997" cy="23179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Screenshot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1026151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09"/>
            <a:ext cx="6518204" cy="4898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2"/>
            <a:ext cx="12192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5467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02600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9033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8277" y="3872965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151844" y="3890424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02600" y="3890422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64799" y="6511448"/>
            <a:ext cx="8896351" cy="227013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buNone/>
              <a:defRPr sz="1467"/>
            </a:lvl2pPr>
            <a:lvl3pPr>
              <a:buNone/>
              <a:defRPr sz="1467"/>
            </a:lvl3pPr>
            <a:lvl4pPr>
              <a:buNone/>
              <a:defRPr sz="1467"/>
            </a:lvl4pPr>
            <a:lvl5pPr>
              <a:buNone/>
              <a:defRPr sz="1467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2"/>
            <a:ext cx="12192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8" y="1508126"/>
            <a:ext cx="5668428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366933" y="1636711"/>
            <a:ext cx="5334000" cy="46197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24042" y="1500109"/>
            <a:ext cx="5349341" cy="4898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8" y="1508126"/>
            <a:ext cx="5668428" cy="4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2"/>
            <a:ext cx="12192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6267" y="1435102"/>
            <a:ext cx="11785600" cy="445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8"/>
            <a:ext cx="8896351" cy="227013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buNone/>
              <a:defRPr sz="1467"/>
            </a:lvl2pPr>
            <a:lvl3pPr>
              <a:buNone/>
              <a:defRPr sz="1467"/>
            </a:lvl3pPr>
            <a:lvl4pPr>
              <a:buNone/>
              <a:defRPr sz="1467"/>
            </a:lvl4pPr>
            <a:lvl5pPr>
              <a:buNone/>
              <a:defRPr sz="1467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2"/>
            <a:ext cx="12192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5467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02600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9033" y="1494887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8277" y="3872965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151844" y="3890424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02600" y="3890422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64799" y="6511448"/>
            <a:ext cx="8896351" cy="227013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buNone/>
              <a:defRPr sz="1467"/>
            </a:lvl2pPr>
            <a:lvl3pPr>
              <a:buNone/>
              <a:defRPr sz="1467"/>
            </a:lvl3pPr>
            <a:lvl4pPr>
              <a:buNone/>
              <a:defRPr sz="1467"/>
            </a:lvl4pPr>
            <a:lvl5pPr>
              <a:buNone/>
              <a:defRPr sz="1467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24042" y="1500109"/>
            <a:ext cx="5349341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6264294" y="1500109"/>
            <a:ext cx="5371460" cy="4898147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1026151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8"/>
            <a:ext cx="8896351" cy="227013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buNone/>
              <a:defRPr sz="1467"/>
            </a:lvl2pPr>
            <a:lvl3pPr>
              <a:buNone/>
              <a:defRPr sz="1467"/>
            </a:lvl3pPr>
            <a:lvl4pPr>
              <a:buNone/>
              <a:defRPr sz="1467"/>
            </a:lvl4pPr>
            <a:lvl5pPr>
              <a:buNone/>
              <a:defRPr sz="1467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128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41714"/>
            <a:ext cx="10984424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5794655"/>
            <a:ext cx="10984427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9597" y="6165090"/>
            <a:ext cx="10984424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524041" y="1943072"/>
            <a:ext cx="10984425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84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040" y="5683665"/>
            <a:ext cx="10984427" cy="714593"/>
          </a:xfrm>
          <a:prstGeom prst="rect">
            <a:avLst/>
          </a:prstGeom>
        </p:spPr>
        <p:txBody>
          <a:bodyPr/>
          <a:lstStyle>
            <a:lvl1pPr>
              <a:buNone/>
              <a:defRPr sz="2133">
                <a:solidFill>
                  <a:srgbClr val="53565A"/>
                </a:solidFill>
              </a:defRPr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040" y="1500113"/>
            <a:ext cx="10984427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99" y="6511448"/>
            <a:ext cx="8896351" cy="227013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buNone/>
              <a:defRPr sz="1467"/>
            </a:lvl2pPr>
            <a:lvl3pPr>
              <a:buNone/>
              <a:defRPr sz="1467"/>
            </a:lvl3pPr>
            <a:lvl4pPr>
              <a:buNone/>
              <a:defRPr sz="1467"/>
            </a:lvl4pPr>
            <a:lvl5pPr>
              <a:buNone/>
              <a:defRPr sz="1467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4039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2"/>
            <a:ext cx="12192000" cy="567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 b="12287"/>
          <a:stretch/>
        </p:blipFill>
        <p:spPr>
          <a:xfrm>
            <a:off x="-2" y="-8312"/>
            <a:ext cx="9160252" cy="6866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932" y="2658535"/>
            <a:ext cx="2286000" cy="1714500"/>
          </a:xfrm>
          <a:prstGeom prst="rect">
            <a:avLst/>
          </a:prstGeom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12" y="6438091"/>
            <a:ext cx="209720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912" y="2655710"/>
            <a:ext cx="1713089" cy="1713089"/>
          </a:xfrm>
          <a:prstGeom prst="rect">
            <a:avLst/>
          </a:prstGeom>
        </p:spPr>
      </p:pic>
      <p:pic>
        <p:nvPicPr>
          <p:cNvPr id="13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2"/>
            <a:ext cx="12192000" cy="54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33"/>
          <a:stretch/>
        </p:blipFill>
        <p:spPr>
          <a:xfrm>
            <a:off x="-23284" y="-8312"/>
            <a:ext cx="9183535" cy="6866312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3283" y="2658535"/>
            <a:ext cx="1221528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211" y="2643013"/>
            <a:ext cx="1725788" cy="1725788"/>
          </a:xfrm>
          <a:prstGeom prst="rect">
            <a:avLst/>
          </a:prstGeom>
        </p:spPr>
      </p:pic>
      <p:pic>
        <p:nvPicPr>
          <p:cNvPr id="12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12" y="6438091"/>
            <a:ext cx="209720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9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2"/>
            <a:ext cx="12192000" cy="657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9"/>
          <a:stretch/>
        </p:blipFill>
        <p:spPr>
          <a:xfrm>
            <a:off x="-2" y="-8312"/>
            <a:ext cx="9160255" cy="6870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7"/>
            <a:ext cx="1223856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57" y="2658536"/>
            <a:ext cx="2287511" cy="1715633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659667"/>
            <a:ext cx="1223856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587" y="2658537"/>
            <a:ext cx="1712976" cy="1712976"/>
          </a:xfrm>
          <a:prstGeom prst="rect">
            <a:avLst/>
          </a:prstGeom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912" y="6438091"/>
            <a:ext cx="209720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68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42"/>
          <a:stretch/>
        </p:blipFill>
        <p:spPr>
          <a:xfrm>
            <a:off x="-3" y="-8315"/>
            <a:ext cx="9160256" cy="6866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4" y="2658532"/>
            <a:ext cx="2286001" cy="1714501"/>
          </a:xfrm>
          <a:prstGeom prst="rect">
            <a:avLst/>
          </a:prstGeom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33"/>
          <a:stretch/>
        </p:blipFill>
        <p:spPr>
          <a:xfrm>
            <a:off x="9906003" y="2658532"/>
            <a:ext cx="2283968" cy="1714507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027" y="6450540"/>
            <a:ext cx="2099733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12192000" cy="58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9" y="-8313"/>
            <a:ext cx="8921969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2658535"/>
            <a:ext cx="2286000" cy="1714500"/>
          </a:xfrm>
          <a:prstGeom prst="rect">
            <a:avLst/>
          </a:prstGeom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42"/>
          <a:stretch/>
        </p:blipFill>
        <p:spPr>
          <a:xfrm>
            <a:off x="-12263" y="-8315"/>
            <a:ext cx="8932672" cy="68663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33"/>
          <a:stretch/>
        </p:blipFill>
        <p:spPr>
          <a:xfrm>
            <a:off x="9906000" y="2658534"/>
            <a:ext cx="2283968" cy="1714501"/>
          </a:xfrm>
          <a:prstGeom prst="rect">
            <a:avLst/>
          </a:prstGeom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027" y="6450540"/>
            <a:ext cx="2099733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659502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-8313"/>
            <a:ext cx="12192000" cy="58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5"/>
            <a:ext cx="6870192" cy="6870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2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6" b="12486"/>
          <a:stretch/>
        </p:blipFill>
        <p:spPr>
          <a:xfrm>
            <a:off x="9931200" y="2660401"/>
            <a:ext cx="2283968" cy="1713601"/>
          </a:xfrm>
          <a:prstGeom prst="rect">
            <a:avLst/>
          </a:prstGeom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260648"/>
            <a:ext cx="864624" cy="9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027" y="6450540"/>
            <a:ext cx="2099733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2"/>
            <a:ext cx="12192000" cy="59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00051" y="6321427"/>
            <a:ext cx="545210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67" dirty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867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5" y="2768139"/>
            <a:ext cx="8682564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267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658535"/>
            <a:ext cx="12192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749" y="1306606"/>
            <a:ext cx="1939251" cy="4244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53133" y="1253067"/>
            <a:ext cx="1938867" cy="438417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83" y="2089508"/>
            <a:ext cx="3352271" cy="3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" descr="E:\SciTech\9612\00_STHmap\sth_cl1_bm25_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67" y="269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4336256" y="1079500"/>
            <a:ext cx="35237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</a:rPr>
              <a:t>Better Maps   </a:t>
            </a:r>
            <a:r>
              <a:rPr lang="en-US" sz="1050" dirty="0">
                <a:latin typeface="Arial" pitchFamily="34" charset="0"/>
              </a:rPr>
              <a:t>●</a:t>
            </a:r>
            <a:r>
              <a:rPr lang="en-US" sz="1800" dirty="0">
                <a:latin typeface="Arial" pitchFamily="34" charset="0"/>
              </a:rPr>
              <a:t>   Better Solutions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84595" y="485776"/>
            <a:ext cx="30291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CI</a:t>
            </a:r>
            <a:r>
              <a:rPr lang="en-US" sz="2800" dirty="0">
                <a:latin typeface="Arial Narrow" pitchFamily="34" charset="0"/>
              </a:rPr>
              <a:t>T</a:t>
            </a:r>
            <a:r>
              <a:rPr lang="en-US" sz="2400" dirty="0">
                <a:latin typeface="Arial Narrow" pitchFamily="34" charset="0"/>
              </a:rPr>
              <a:t>ECH </a:t>
            </a:r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400" dirty="0">
                <a:latin typeface="Arial Narrow" pitchFamily="34" charset="0"/>
              </a:rPr>
              <a:t>TRATEGIES</a:t>
            </a:r>
          </a:p>
        </p:txBody>
      </p:sp>
      <p:pic>
        <p:nvPicPr>
          <p:cNvPr id="6" name="Picture 2" descr="E:\SciTech\Meetings\2014\GUIRR-RK\altruism_galaxy_nolabel_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8733" y="269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0" y="2166939"/>
            <a:ext cx="12192000" cy="34575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>
              <a:latin typeface="Arial Narrow" pitchFamily="34" charset="0"/>
              <a:ea typeface="+mn-ea"/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1" y="1893889"/>
            <a:ext cx="12179300" cy="274637"/>
            <a:chOff x="0" y="6583680"/>
            <a:chExt cx="9134853" cy="274320"/>
          </a:xfrm>
        </p:grpSpPr>
        <p:grpSp>
          <p:nvGrpSpPr>
            <p:cNvPr id="9" name="Group 107"/>
            <p:cNvGrpSpPr>
              <a:grpSpLocks/>
            </p:cNvGrpSpPr>
            <p:nvPr userDrawn="1"/>
          </p:nvGrpSpPr>
          <p:grpSpPr bwMode="auto">
            <a:xfrm>
              <a:off x="0" y="6583680"/>
              <a:ext cx="9134853" cy="274320"/>
              <a:chOff x="0" y="5977423"/>
              <a:chExt cx="9134853" cy="274320"/>
            </a:xfrm>
          </p:grpSpPr>
          <p:sp>
            <p:nvSpPr>
              <p:cNvPr id="22" name="Rectangle 21"/>
              <p:cNvSpPr/>
              <p:nvPr userDrawn="1"/>
            </p:nvSpPr>
            <p:spPr bwMode="auto">
              <a:xfrm>
                <a:off x="685828" y="5977423"/>
                <a:ext cx="73028" cy="27432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3" name="Group 77"/>
              <p:cNvGrpSpPr>
                <a:grpSpLocks/>
              </p:cNvGrpSpPr>
              <p:nvPr userDrawn="1"/>
            </p:nvGrpSpPr>
            <p:grpSpPr bwMode="auto">
              <a:xfrm>
                <a:off x="1517904" y="5977423"/>
                <a:ext cx="749805" cy="274320"/>
                <a:chOff x="885152" y="3086105"/>
                <a:chExt cx="749805" cy="274320"/>
              </a:xfrm>
            </p:grpSpPr>
            <p:sp>
              <p:nvSpPr>
                <p:cNvPr id="55" name="Rectangle 54"/>
                <p:cNvSpPr/>
                <p:nvPr userDrawn="1"/>
              </p:nvSpPr>
              <p:spPr bwMode="auto">
                <a:xfrm>
                  <a:off x="884961" y="308610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00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 userDrawn="1"/>
              </p:nvSpPr>
              <p:spPr bwMode="auto">
                <a:xfrm>
                  <a:off x="1561264" y="3086105"/>
                  <a:ext cx="73028" cy="274320"/>
                </a:xfrm>
                <a:prstGeom prst="rect">
                  <a:avLst/>
                </a:prstGeom>
                <a:solidFill>
                  <a:srgbClr val="00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 userDrawn="1"/>
            </p:nvSpPr>
            <p:spPr bwMode="auto">
              <a:xfrm>
                <a:off x="0" y="5977423"/>
                <a:ext cx="685828" cy="274320"/>
              </a:xfrm>
              <a:prstGeom prst="rect">
                <a:avLst/>
              </a:prstGeom>
              <a:gradFill>
                <a:gsLst>
                  <a:gs pos="0">
                    <a:srgbClr val="7030A0">
                      <a:alpha val="30000"/>
                    </a:srgbClr>
                  </a:gs>
                  <a:gs pos="100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1200">
                  <a:latin typeface="Arial Narrow" pitchFamily="34" charset="0"/>
                </a:endParaRPr>
              </a:p>
            </p:txBody>
          </p:sp>
          <p:grpSp>
            <p:nvGrpSpPr>
              <p:cNvPr id="25" name="Group 96"/>
              <p:cNvGrpSpPr>
                <a:grpSpLocks/>
              </p:cNvGrpSpPr>
              <p:nvPr userDrawn="1"/>
            </p:nvGrpSpPr>
            <p:grpSpPr bwMode="auto">
              <a:xfrm>
                <a:off x="2286000" y="5977423"/>
                <a:ext cx="749805" cy="274320"/>
                <a:chOff x="1172273" y="2866645"/>
                <a:chExt cx="749805" cy="274320"/>
              </a:xfrm>
            </p:grpSpPr>
            <p:sp>
              <p:nvSpPr>
                <p:cNvPr id="53" name="Rectangle 52"/>
                <p:cNvSpPr/>
                <p:nvPr userDrawn="1"/>
              </p:nvSpPr>
              <p:spPr bwMode="auto">
                <a:xfrm>
                  <a:off x="1172368" y="286664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FFFF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 userDrawn="1"/>
              </p:nvSpPr>
              <p:spPr bwMode="auto">
                <a:xfrm>
                  <a:off x="1848671" y="2866645"/>
                  <a:ext cx="73028" cy="274320"/>
                </a:xfrm>
                <a:prstGeom prst="rect">
                  <a:avLst/>
                </a:prstGeom>
                <a:solidFill>
                  <a:srgbClr val="00FF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6" name="Group 99"/>
              <p:cNvGrpSpPr>
                <a:grpSpLocks/>
              </p:cNvGrpSpPr>
              <p:nvPr userDrawn="1"/>
            </p:nvGrpSpPr>
            <p:grpSpPr bwMode="auto">
              <a:xfrm>
                <a:off x="4572000" y="5977423"/>
                <a:ext cx="749805" cy="274320"/>
                <a:chOff x="1324673" y="3212287"/>
                <a:chExt cx="749805" cy="274320"/>
              </a:xfrm>
            </p:grpSpPr>
            <p:sp>
              <p:nvSpPr>
                <p:cNvPr id="51" name="Rectangle 50"/>
                <p:cNvSpPr/>
                <p:nvPr userDrawn="1"/>
              </p:nvSpPr>
              <p:spPr bwMode="auto">
                <a:xfrm>
                  <a:off x="1324862" y="321228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C00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 userDrawn="1"/>
              </p:nvSpPr>
              <p:spPr bwMode="auto">
                <a:xfrm>
                  <a:off x="2001165" y="3212287"/>
                  <a:ext cx="73028" cy="274320"/>
                </a:xfrm>
                <a:prstGeom prst="rect">
                  <a:avLst/>
                </a:prstGeom>
                <a:solidFill>
                  <a:srgbClr val="C00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7" name="Group 101"/>
              <p:cNvGrpSpPr>
                <a:grpSpLocks/>
              </p:cNvGrpSpPr>
              <p:nvPr userDrawn="1"/>
            </p:nvGrpSpPr>
            <p:grpSpPr bwMode="auto">
              <a:xfrm>
                <a:off x="5330952" y="5977423"/>
                <a:ext cx="749805" cy="274320"/>
                <a:chOff x="4628693" y="5977423"/>
                <a:chExt cx="749805" cy="274320"/>
              </a:xfrm>
            </p:grpSpPr>
            <p:sp>
              <p:nvSpPr>
                <p:cNvPr id="49" name="Rectangle 48"/>
                <p:cNvSpPr/>
                <p:nvPr userDrawn="1"/>
              </p:nvSpPr>
              <p:spPr bwMode="auto">
                <a:xfrm>
                  <a:off x="462878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D7A9C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 userDrawn="1"/>
              </p:nvSpPr>
              <p:spPr bwMode="auto">
                <a:xfrm>
                  <a:off x="5305090" y="5977423"/>
                  <a:ext cx="73028" cy="274320"/>
                </a:xfrm>
                <a:prstGeom prst="rect">
                  <a:avLst/>
                </a:prstGeom>
                <a:solidFill>
                  <a:srgbClr val="FD7A9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8" name="Group 102"/>
              <p:cNvGrpSpPr>
                <a:grpSpLocks/>
              </p:cNvGrpSpPr>
              <p:nvPr userDrawn="1"/>
            </p:nvGrpSpPr>
            <p:grpSpPr bwMode="auto">
              <a:xfrm>
                <a:off x="6089904" y="5977423"/>
                <a:ext cx="749805" cy="274320"/>
                <a:chOff x="1629473" y="3903571"/>
                <a:chExt cx="749805" cy="274320"/>
              </a:xfrm>
            </p:grpSpPr>
            <p:sp>
              <p:nvSpPr>
                <p:cNvPr id="47" name="Rectangle 46"/>
                <p:cNvSpPr/>
                <p:nvPr userDrawn="1"/>
              </p:nvSpPr>
              <p:spPr bwMode="auto">
                <a:xfrm>
                  <a:off x="1629471" y="390357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8E435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 bwMode="auto">
                <a:xfrm>
                  <a:off x="2305774" y="3903571"/>
                  <a:ext cx="73028" cy="274320"/>
                </a:xfrm>
                <a:prstGeom prst="rect">
                  <a:avLst/>
                </a:prstGeom>
                <a:solidFill>
                  <a:srgbClr val="F8E435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9" name="Group 103"/>
              <p:cNvGrpSpPr>
                <a:grpSpLocks/>
              </p:cNvGrpSpPr>
              <p:nvPr userDrawn="1"/>
            </p:nvGrpSpPr>
            <p:grpSpPr bwMode="auto">
              <a:xfrm>
                <a:off x="6858000" y="5977423"/>
                <a:ext cx="749805" cy="274320"/>
                <a:chOff x="1781873" y="4249213"/>
                <a:chExt cx="749805" cy="274320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782157" y="424921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3A2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 bwMode="auto">
                <a:xfrm>
                  <a:off x="2458460" y="4249213"/>
                  <a:ext cx="73028" cy="274320"/>
                </a:xfrm>
                <a:prstGeom prst="rect">
                  <a:avLst/>
                </a:prstGeom>
                <a:solidFill>
                  <a:srgbClr val="FF3A2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0" name="Group 104"/>
              <p:cNvGrpSpPr>
                <a:grpSpLocks/>
              </p:cNvGrpSpPr>
              <p:nvPr userDrawn="1"/>
            </p:nvGrpSpPr>
            <p:grpSpPr bwMode="auto">
              <a:xfrm>
                <a:off x="7616952" y="5977423"/>
                <a:ext cx="749805" cy="274320"/>
                <a:chOff x="1934273" y="4594855"/>
                <a:chExt cx="749805" cy="274320"/>
              </a:xfrm>
            </p:grpSpPr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1934461" y="4594855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CBB1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610764" y="4594855"/>
                  <a:ext cx="73028" cy="274320"/>
                </a:xfrm>
                <a:prstGeom prst="rect">
                  <a:avLst/>
                </a:prstGeom>
                <a:solidFill>
                  <a:srgbClr val="FFCBB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1" name="Group 105"/>
              <p:cNvGrpSpPr>
                <a:grpSpLocks/>
              </p:cNvGrpSpPr>
              <p:nvPr userDrawn="1"/>
            </p:nvGrpSpPr>
            <p:grpSpPr bwMode="auto">
              <a:xfrm>
                <a:off x="3803904" y="5977423"/>
                <a:ext cx="749805" cy="274320"/>
                <a:chOff x="2086673" y="4940497"/>
                <a:chExt cx="749805" cy="274320"/>
              </a:xfrm>
            </p:grpSpPr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2086576" y="4940497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0080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762879" y="4940497"/>
                  <a:ext cx="73028" cy="274320"/>
                </a:xfrm>
                <a:prstGeom prst="rect">
                  <a:avLst/>
                </a:prstGeom>
                <a:solidFill>
                  <a:srgbClr val="008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" name="Group 106"/>
              <p:cNvGrpSpPr>
                <a:grpSpLocks/>
              </p:cNvGrpSpPr>
              <p:nvPr userDrawn="1"/>
            </p:nvGrpSpPr>
            <p:grpSpPr bwMode="auto">
              <a:xfrm>
                <a:off x="8385048" y="5977423"/>
                <a:ext cx="749805" cy="274320"/>
                <a:chOff x="2239073" y="5286139"/>
                <a:chExt cx="749805" cy="274320"/>
              </a:xfrm>
            </p:grpSpPr>
            <p:sp>
              <p:nvSpPr>
                <p:cNvPr id="39" name="Rectangle 38"/>
                <p:cNvSpPr/>
                <p:nvPr userDrawn="1"/>
              </p:nvSpPr>
              <p:spPr bwMode="auto">
                <a:xfrm>
                  <a:off x="2239547" y="5286139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BEFF3E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 userDrawn="1"/>
              </p:nvSpPr>
              <p:spPr bwMode="auto">
                <a:xfrm>
                  <a:off x="2915850" y="5286139"/>
                  <a:ext cx="73028" cy="274320"/>
                </a:xfrm>
                <a:prstGeom prst="rect">
                  <a:avLst/>
                </a:prstGeom>
                <a:solidFill>
                  <a:srgbClr val="BEFF3E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3" name="Group 98"/>
              <p:cNvGrpSpPr>
                <a:grpSpLocks/>
              </p:cNvGrpSpPr>
              <p:nvPr userDrawn="1"/>
            </p:nvGrpSpPr>
            <p:grpSpPr bwMode="auto">
              <a:xfrm>
                <a:off x="3044952" y="5977423"/>
                <a:ext cx="749805" cy="274320"/>
                <a:chOff x="2391473" y="5631781"/>
                <a:chExt cx="749805" cy="274320"/>
              </a:xfrm>
            </p:grpSpPr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2391472" y="5631781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663300">
                        <a:alpha val="30000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 userDrawn="1"/>
              </p:nvSpPr>
              <p:spPr bwMode="auto">
                <a:xfrm>
                  <a:off x="3067775" y="5631781"/>
                  <a:ext cx="73028" cy="274320"/>
                </a:xfrm>
                <a:prstGeom prst="rect">
                  <a:avLst/>
                </a:prstGeom>
                <a:solidFill>
                  <a:srgbClr val="542A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4" name="Group 97"/>
              <p:cNvGrpSpPr>
                <a:grpSpLocks/>
              </p:cNvGrpSpPr>
              <p:nvPr userDrawn="1"/>
            </p:nvGrpSpPr>
            <p:grpSpPr bwMode="auto">
              <a:xfrm>
                <a:off x="758952" y="5977423"/>
                <a:ext cx="749805" cy="274320"/>
                <a:chOff x="2543873" y="5977423"/>
                <a:chExt cx="749805" cy="274320"/>
              </a:xfrm>
            </p:grpSpPr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2543777" y="5977423"/>
                  <a:ext cx="685828" cy="274320"/>
                </a:xfrm>
                <a:prstGeom prst="rect">
                  <a:avLst/>
                </a:prstGeom>
                <a:gradFill>
                  <a:gsLst>
                    <a:gs pos="0">
                      <a:srgbClr val="FF00FF">
                        <a:alpha val="29804"/>
                      </a:srgbClr>
                    </a:gs>
                    <a:gs pos="100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 userDrawn="1"/>
              </p:nvSpPr>
              <p:spPr bwMode="auto">
                <a:xfrm>
                  <a:off x="3220080" y="5977423"/>
                  <a:ext cx="73028" cy="274320"/>
                </a:xfrm>
                <a:prstGeom prst="rect">
                  <a:avLst/>
                </a:prstGeom>
                <a:solidFill>
                  <a:srgbClr val="FF00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0" name="TextBox 2"/>
            <p:cNvSpPr txBox="1">
              <a:spLocks noChangeArrowheads="1"/>
            </p:cNvSpPr>
            <p:nvPr userDrawn="1"/>
          </p:nvSpPr>
          <p:spPr bwMode="auto">
            <a:xfrm>
              <a:off x="118635" y="6597951"/>
              <a:ext cx="434272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Physics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 userDrawn="1"/>
          </p:nvSpPr>
          <p:spPr bwMode="auto">
            <a:xfrm>
              <a:off x="1588494" y="6597951"/>
              <a:ext cx="522040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Chemistry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 userDrawn="1"/>
          </p:nvSpPr>
          <p:spPr bwMode="auto">
            <a:xfrm>
              <a:off x="2311883" y="6597951"/>
              <a:ext cx="592975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Engineering</a:t>
              </a:r>
            </a:p>
          </p:txBody>
        </p:sp>
        <p:sp>
          <p:nvSpPr>
            <p:cNvPr id="13" name="TextBox 2"/>
            <p:cNvSpPr txBox="1">
              <a:spLocks noChangeArrowheads="1"/>
            </p:cNvSpPr>
            <p:nvPr userDrawn="1"/>
          </p:nvSpPr>
          <p:spPr bwMode="auto">
            <a:xfrm>
              <a:off x="3927445" y="6597951"/>
              <a:ext cx="425855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Biology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 userDrawn="1"/>
          </p:nvSpPr>
          <p:spPr bwMode="auto">
            <a:xfrm>
              <a:off x="4687456" y="6597951"/>
              <a:ext cx="433069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Disease</a:t>
              </a:r>
            </a:p>
          </p:txBody>
        </p:sp>
        <p:sp>
          <p:nvSpPr>
            <p:cNvPr id="15" name="TextBox 2"/>
            <p:cNvSpPr txBox="1">
              <a:spLocks noChangeArrowheads="1"/>
            </p:cNvSpPr>
            <p:nvPr userDrawn="1"/>
          </p:nvSpPr>
          <p:spPr bwMode="auto">
            <a:xfrm>
              <a:off x="5427460" y="6597951"/>
              <a:ext cx="473948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Medicine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 userDrawn="1"/>
          </p:nvSpPr>
          <p:spPr bwMode="auto">
            <a:xfrm>
              <a:off x="6262378" y="6597951"/>
              <a:ext cx="339290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Brain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 userDrawn="1"/>
          </p:nvSpPr>
          <p:spPr bwMode="auto">
            <a:xfrm>
              <a:off x="7004378" y="6597951"/>
              <a:ext cx="377764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Health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 userDrawn="1"/>
          </p:nvSpPr>
          <p:spPr bwMode="auto">
            <a:xfrm>
              <a:off x="7764268" y="6597951"/>
              <a:ext cx="369348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Social</a:t>
              </a:r>
            </a:p>
          </p:txBody>
        </p:sp>
        <p:sp>
          <p:nvSpPr>
            <p:cNvPr id="19" name="TextBox 2"/>
            <p:cNvSpPr txBox="1">
              <a:spLocks noChangeArrowheads="1"/>
            </p:cNvSpPr>
            <p:nvPr userDrawn="1"/>
          </p:nvSpPr>
          <p:spPr bwMode="auto">
            <a:xfrm>
              <a:off x="842000" y="6597951"/>
              <a:ext cx="510016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Computer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 userDrawn="1"/>
          </p:nvSpPr>
          <p:spPr bwMode="auto">
            <a:xfrm>
              <a:off x="8434685" y="6597951"/>
              <a:ext cx="560513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Humanities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 userDrawn="1"/>
          </p:nvSpPr>
          <p:spPr bwMode="auto">
            <a:xfrm>
              <a:off x="3208094" y="6597951"/>
              <a:ext cx="340492" cy="245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Earth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3181505"/>
            <a:ext cx="10769600" cy="535531"/>
          </a:xfrm>
        </p:spPr>
        <p:txBody>
          <a:bodyPr tIns="45720" bIns="45720" anchor="t"/>
          <a:lstStyle>
            <a:lvl1pPr algn="ctr">
              <a:defRPr sz="3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14650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599" y="705205"/>
            <a:ext cx="11026151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2" y="1500110"/>
            <a:ext cx="5349341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03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845" y="1497581"/>
            <a:ext cx="3658156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10"/>
            <a:ext cx="7721603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8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3040"/>
            <a:ext cx="10972800" cy="14881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09564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0110"/>
            <a:ext cx="10984424" cy="489814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35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2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299117" y="6489341"/>
            <a:ext cx="783712" cy="354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0"/>
            <a:r>
              <a:rPr lang="en-US" smtClean="0"/>
              <a:t> </a:t>
            </a:r>
            <a:fld id="{DA15E891-66B8-4B28-AB8F-05A4B1DE573C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V="1">
            <a:off x="768353" y="5924553"/>
            <a:ext cx="10655300" cy="1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1392000" y="6296345"/>
            <a:ext cx="4114800" cy="217085"/>
          </a:xfrm>
          <a:prstGeom prst="rect">
            <a:avLst/>
          </a:prstGeom>
        </p:spPr>
        <p:txBody>
          <a:bodyPr/>
          <a:lstStyle/>
          <a:p>
            <a:fld id="{37FFCD0F-6FD7-423A-A678-0AA8290E11CF}" type="datetimeFigureOut">
              <a:rPr lang="de-DE" smtClean="0"/>
              <a:pPr/>
              <a:t>25.03.2019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392000" y="6041603"/>
            <a:ext cx="4114800" cy="2163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8353" y="493834"/>
            <a:ext cx="10655300" cy="61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3" y="1419807"/>
            <a:ext cx="10655300" cy="435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88033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pos="2699">
          <p15:clr>
            <a:srgbClr val="FBAE40"/>
          </p15:clr>
        </p15:guide>
        <p15:guide id="3" pos="2880">
          <p15:clr>
            <a:srgbClr val="FBAE40"/>
          </p15:clr>
        </p15:guide>
        <p15:guide id="4" pos="3061">
          <p15:clr>
            <a:srgbClr val="FBAE40"/>
          </p15:clr>
        </p15:guide>
        <p15:guide id="5" pos="5397">
          <p15:clr>
            <a:srgbClr val="FBAE40"/>
          </p15:clr>
        </p15:guide>
        <p15:guide id="6" orient="horz" pos="373">
          <p15:clr>
            <a:srgbClr val="FBAE40"/>
          </p15:clr>
        </p15:guide>
        <p15:guide id="7" orient="horz" pos="2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10"/>
            <a:ext cx="848025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7701" y="1500111"/>
            <a:ext cx="2654300" cy="49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1" y="1500110"/>
            <a:ext cx="848025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4200" y="1500110"/>
            <a:ext cx="2717801" cy="489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12192000" cy="4748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12192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4368" y="2861673"/>
            <a:ext cx="4784512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599" y="705205"/>
            <a:ext cx="11026151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4042" y="1500110"/>
            <a:ext cx="5349341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2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5467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02600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9033" y="1494886"/>
            <a:ext cx="3742267" cy="220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8277" y="3872963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151844" y="3890422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02600" y="3890421"/>
            <a:ext cx="3709456" cy="2235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64799" y="6511447"/>
            <a:ext cx="8896351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12192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524041" y="1500110"/>
            <a:ext cx="10984424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8367" y="86050"/>
            <a:ext cx="790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696952" y="117711"/>
            <a:ext cx="2577933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88367" y="86050"/>
            <a:ext cx="790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12192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8367" y="86050"/>
            <a:ext cx="790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17" y="108094"/>
            <a:ext cx="1976449" cy="155967"/>
          </a:xfrm>
          <a:prstGeom prst="rect">
            <a:avLst/>
          </a:prstGeom>
        </p:spPr>
      </p:pic>
      <p:sp>
        <p:nvSpPr>
          <p:cNvPr id="18" name="Rectangle 45"/>
          <p:cNvSpPr>
            <a:spLocks noChangeArrowheads="1"/>
          </p:cNvSpPr>
          <p:nvPr userDrawn="1"/>
        </p:nvSpPr>
        <p:spPr bwMode="auto">
          <a:xfrm>
            <a:off x="4233" y="558801"/>
            <a:ext cx="12192000" cy="6635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 userDrawn="1"/>
        </p:nvSpPr>
        <p:spPr bwMode="auto">
          <a:xfrm>
            <a:off x="11656484" y="633095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/>
          <a:lstStyle/>
          <a:p>
            <a:pPr algn="r">
              <a:defRPr/>
            </a:pPr>
            <a:fld id="{C01D257B-A346-4D57-AD1C-9790AD165F84}" type="slidenum">
              <a:rPr lang="en-GB" sz="1200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19" r:id="rId12"/>
    <p:sldLayoutId id="2147485120" r:id="rId13"/>
    <p:sldLayoutId id="2147485121" r:id="rId14"/>
    <p:sldLayoutId id="2147485122" r:id="rId15"/>
    <p:sldLayoutId id="2147485123" r:id="rId16"/>
    <p:sldLayoutId id="2147485124" r:id="rId17"/>
    <p:sldLayoutId id="2147485125" r:id="rId18"/>
    <p:sldLayoutId id="2147485126" r:id="rId19"/>
    <p:sldLayoutId id="2147485127" r:id="rId20"/>
    <p:sldLayoutId id="2147485128" r:id="rId21"/>
    <p:sldLayoutId id="2147485129" r:id="rId22"/>
    <p:sldLayoutId id="2147485130" r:id="rId23"/>
    <p:sldLayoutId id="2147485099" r:id="rId24"/>
    <p:sldLayoutId id="2147485104" r:id="rId25"/>
    <p:sldLayoutId id="214748510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eader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12192000" cy="500861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098442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524041" y="1500109"/>
            <a:ext cx="10984424" cy="489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43854" y="193734"/>
            <a:ext cx="1516809" cy="1595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88367" y="114732"/>
            <a:ext cx="79022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b="1" dirty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933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933" b="1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 userDrawn="1"/>
        </p:nvSpPr>
        <p:spPr bwMode="auto">
          <a:xfrm>
            <a:off x="11656484" y="633095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/>
          <a:lstStyle/>
          <a:p>
            <a:pPr algn="r">
              <a:defRPr/>
            </a:pPr>
            <a:fld id="{C01D257B-A346-4D57-AD1C-9790AD165F84}" type="slidenum">
              <a:rPr lang="en-GB" sz="1200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  <p:sldLayoutId id="2147485146" r:id="rId15"/>
    <p:sldLayoutId id="2147485147" r:id="rId16"/>
    <p:sldLayoutId id="2147485148" r:id="rId17"/>
    <p:sldLayoutId id="2147485149" r:id="rId18"/>
    <p:sldLayoutId id="2147485150" r:id="rId19"/>
    <p:sldLayoutId id="2147485151" r:id="rId20"/>
    <p:sldLayoutId id="2147485152" r:id="rId21"/>
    <p:sldLayoutId id="2147485153" r:id="rId22"/>
    <p:sldLayoutId id="2147485154" r:id="rId23"/>
    <p:sldLayoutId id="2147485155" r:id="rId24"/>
    <p:sldLayoutId id="2147485156" r:id="rId25"/>
    <p:sldLayoutId id="214748515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457189" indent="-341367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3565A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SzPct val="80000"/>
        <a:buFont typeface="Arial" pitchFamily="34" charset="0"/>
        <a:buChar char="-"/>
        <a:defRPr sz="2400" kern="1200">
          <a:solidFill>
            <a:srgbClr val="53565A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SzPct val="90000"/>
        <a:buFont typeface="Courier New"/>
        <a:buChar char="o"/>
        <a:defRPr sz="2133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hyperlink" Target="http://dev.nonprod.scival.com/overview/summary?uri=Institution/215003" TargetMode="Externa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Библиометрические исследования публикационной активности авторов, организации</a:t>
            </a:r>
            <a:endParaRPr lang="en-US" sz="5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77693" y="5522959"/>
            <a:ext cx="8641050" cy="84399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Андрей Локтев</a:t>
            </a:r>
          </a:p>
          <a:p>
            <a:r>
              <a:rPr lang="ru-RU" dirty="0" smtClean="0"/>
              <a:t>Консультант по аналитическим решениям, </a:t>
            </a:r>
            <a:r>
              <a:rPr lang="en-US" dirty="0" smtClean="0"/>
              <a:t>Elsevier</a:t>
            </a:r>
          </a:p>
          <a:p>
            <a:r>
              <a:rPr lang="ru-RU" dirty="0" smtClean="0"/>
              <a:t>22 марта 2019 г.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C4F6139-5543-484D-8069-BA56FFBAFBA8}"/>
              </a:ext>
            </a:extLst>
          </p:cNvPr>
          <p:cNvGrpSpPr/>
          <p:nvPr/>
        </p:nvGrpSpPr>
        <p:grpSpPr>
          <a:xfrm>
            <a:off x="3744455" y="3987145"/>
            <a:ext cx="6019800" cy="2514600"/>
            <a:chOff x="1543324" y="2233789"/>
            <a:chExt cx="6019800" cy="25146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7102C04-A132-4D08-BF35-37F96B4C6CD5}"/>
                </a:ext>
              </a:extLst>
            </p:cNvPr>
            <p:cNvSpPr/>
            <p:nvPr/>
          </p:nvSpPr>
          <p:spPr>
            <a:xfrm>
              <a:off x="29149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3768C2F-44A6-4149-B6C9-524E02A6AF1A}"/>
                </a:ext>
              </a:extLst>
            </p:cNvPr>
            <p:cNvSpPr/>
            <p:nvPr/>
          </p:nvSpPr>
          <p:spPr>
            <a:xfrm>
              <a:off x="4438924" y="2614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330C1E-ADE4-4B4C-AB32-C5A47EDE7A9D}"/>
                </a:ext>
              </a:extLst>
            </p:cNvPr>
            <p:cNvSpPr/>
            <p:nvPr/>
          </p:nvSpPr>
          <p:spPr>
            <a:xfrm>
              <a:off x="5353324" y="2614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CAC4DF5-F831-458B-9A08-7DF05EFF41F2}"/>
                </a:ext>
              </a:extLst>
            </p:cNvPr>
            <p:cNvSpPr/>
            <p:nvPr/>
          </p:nvSpPr>
          <p:spPr>
            <a:xfrm>
              <a:off x="24577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B27A64-1562-45D3-B8BC-01BFE471B94D}"/>
                </a:ext>
              </a:extLst>
            </p:cNvPr>
            <p:cNvSpPr/>
            <p:nvPr/>
          </p:nvSpPr>
          <p:spPr>
            <a:xfrm>
              <a:off x="33721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51EA95F-64EC-4F75-A308-C8F3A7CAC9A3}"/>
                </a:ext>
              </a:extLst>
            </p:cNvPr>
            <p:cNvSpPr/>
            <p:nvPr/>
          </p:nvSpPr>
          <p:spPr>
            <a:xfrm>
              <a:off x="29149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71309AD-3065-4E3A-B9AB-AC18C9494505}"/>
                </a:ext>
              </a:extLst>
            </p:cNvPr>
            <p:cNvSpPr/>
            <p:nvPr/>
          </p:nvSpPr>
          <p:spPr>
            <a:xfrm>
              <a:off x="15433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6763CD-4B01-47ED-BFE6-38959EC52C0E}"/>
                </a:ext>
              </a:extLst>
            </p:cNvPr>
            <p:cNvSpPr/>
            <p:nvPr/>
          </p:nvSpPr>
          <p:spPr>
            <a:xfrm>
              <a:off x="24577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D8DC7E4-2222-4160-917E-7DBE07B78268}"/>
                </a:ext>
              </a:extLst>
            </p:cNvPr>
            <p:cNvSpPr/>
            <p:nvPr/>
          </p:nvSpPr>
          <p:spPr>
            <a:xfrm>
              <a:off x="3372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1118956-3F2C-49D2-8781-D9564D6A4E77}"/>
                </a:ext>
              </a:extLst>
            </p:cNvPr>
            <p:cNvSpPr/>
            <p:nvPr/>
          </p:nvSpPr>
          <p:spPr>
            <a:xfrm>
              <a:off x="20005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F6C512-78A8-4B7C-ADB1-5696D16D017F}"/>
                </a:ext>
              </a:extLst>
            </p:cNvPr>
            <p:cNvSpPr/>
            <p:nvPr/>
          </p:nvSpPr>
          <p:spPr>
            <a:xfrm>
              <a:off x="29149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9912AB-8A61-4C71-9A9E-14B2A2A1733A}"/>
                </a:ext>
              </a:extLst>
            </p:cNvPr>
            <p:cNvSpPr/>
            <p:nvPr/>
          </p:nvSpPr>
          <p:spPr>
            <a:xfrm>
              <a:off x="2457724" y="4519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E6B6A39-AE2A-4DD7-A600-C4ECFE5C6F75}"/>
                </a:ext>
              </a:extLst>
            </p:cNvPr>
            <p:cNvCxnSpPr>
              <a:stCxn id="73" idx="3"/>
              <a:endCxn id="76" idx="7"/>
            </p:cNvCxnSpPr>
            <p:nvPr/>
          </p:nvCxnSpPr>
          <p:spPr>
            <a:xfrm flipH="1">
              <a:off x="2652846" y="2428911"/>
              <a:ext cx="2955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A045617-F950-47EC-BE41-ECAA4BA37E13}"/>
                </a:ext>
              </a:extLst>
            </p:cNvPr>
            <p:cNvCxnSpPr>
              <a:stCxn id="73" idx="5"/>
              <a:endCxn id="77" idx="1"/>
            </p:cNvCxnSpPr>
            <p:nvPr/>
          </p:nvCxnSpPr>
          <p:spPr>
            <a:xfrm>
              <a:off x="3110046" y="2428911"/>
              <a:ext cx="2955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703016A-D5B3-467E-9083-2BCF32DC6E2C}"/>
                </a:ext>
              </a:extLst>
            </p:cNvPr>
            <p:cNvCxnSpPr>
              <a:stCxn id="73" idx="4"/>
              <a:endCxn id="78" idx="0"/>
            </p:cNvCxnSpPr>
            <p:nvPr/>
          </p:nvCxnSpPr>
          <p:spPr>
            <a:xfrm>
              <a:off x="3029224" y="2462389"/>
              <a:ext cx="0" cy="914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3AA11A-CEE5-4288-95F4-2F0DF22EFDAB}"/>
                </a:ext>
              </a:extLst>
            </p:cNvPr>
            <p:cNvCxnSpPr>
              <a:stCxn id="76" idx="4"/>
              <a:endCxn id="80" idx="0"/>
            </p:cNvCxnSpPr>
            <p:nvPr/>
          </p:nvCxnSpPr>
          <p:spPr>
            <a:xfrm>
              <a:off x="2572024" y="3224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A35F159-F8D9-4F03-A455-533EC378DAD4}"/>
                </a:ext>
              </a:extLst>
            </p:cNvPr>
            <p:cNvCxnSpPr>
              <a:stCxn id="78" idx="4"/>
              <a:endCxn id="83" idx="0"/>
            </p:cNvCxnSpPr>
            <p:nvPr/>
          </p:nvCxnSpPr>
          <p:spPr>
            <a:xfrm>
              <a:off x="3029224" y="3605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B85237C-C758-4446-BEA9-490949C98683}"/>
                </a:ext>
              </a:extLst>
            </p:cNvPr>
            <p:cNvCxnSpPr>
              <a:stCxn id="76" idx="3"/>
              <a:endCxn id="79" idx="7"/>
            </p:cNvCxnSpPr>
            <p:nvPr/>
          </p:nvCxnSpPr>
          <p:spPr>
            <a:xfrm flipH="1">
              <a:off x="1738446" y="3190911"/>
              <a:ext cx="7527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7B0CA88-B79A-4EDA-852A-D0B57D460859}"/>
                </a:ext>
              </a:extLst>
            </p:cNvPr>
            <p:cNvCxnSpPr>
              <a:stCxn id="80" idx="3"/>
              <a:endCxn id="82" idx="7"/>
            </p:cNvCxnSpPr>
            <p:nvPr/>
          </p:nvCxnSpPr>
          <p:spPr>
            <a:xfrm flipH="1">
              <a:off x="21956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0979420-DADF-4982-BB70-ECB944647FD4}"/>
                </a:ext>
              </a:extLst>
            </p:cNvPr>
            <p:cNvCxnSpPr>
              <a:stCxn id="78" idx="5"/>
              <a:endCxn id="81" idx="1"/>
            </p:cNvCxnSpPr>
            <p:nvPr/>
          </p:nvCxnSpPr>
          <p:spPr>
            <a:xfrm>
              <a:off x="31100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20CB23F-FE69-492A-B10F-FBE6CB183830}"/>
                </a:ext>
              </a:extLst>
            </p:cNvPr>
            <p:cNvCxnSpPr>
              <a:stCxn id="79" idx="5"/>
              <a:endCxn id="82" idx="1"/>
            </p:cNvCxnSpPr>
            <p:nvPr/>
          </p:nvCxnSpPr>
          <p:spPr>
            <a:xfrm>
              <a:off x="17384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FC8A595-C912-4708-9C36-83C2DD7031A5}"/>
                </a:ext>
              </a:extLst>
            </p:cNvPr>
            <p:cNvCxnSpPr>
              <a:stCxn id="83" idx="3"/>
              <a:endCxn id="84" idx="7"/>
            </p:cNvCxnSpPr>
            <p:nvPr/>
          </p:nvCxnSpPr>
          <p:spPr>
            <a:xfrm flipH="1">
              <a:off x="2652846" y="4333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87246D2-73DA-46A8-9627-02A8F4B00C87}"/>
                </a:ext>
              </a:extLst>
            </p:cNvPr>
            <p:cNvCxnSpPr>
              <a:stCxn id="82" idx="5"/>
              <a:endCxn id="84" idx="1"/>
            </p:cNvCxnSpPr>
            <p:nvPr/>
          </p:nvCxnSpPr>
          <p:spPr>
            <a:xfrm>
              <a:off x="2195646" y="4333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AAB1E7B-B0E7-47F9-A51F-8055D8C9B809}"/>
                </a:ext>
              </a:extLst>
            </p:cNvPr>
            <p:cNvCxnSpPr>
              <a:stCxn id="77" idx="4"/>
              <a:endCxn id="81" idx="0"/>
            </p:cNvCxnSpPr>
            <p:nvPr/>
          </p:nvCxnSpPr>
          <p:spPr>
            <a:xfrm>
              <a:off x="3486424" y="3224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1C92EBB-327C-439D-B494-BFEDD0EB4B6B}"/>
                </a:ext>
              </a:extLst>
            </p:cNvPr>
            <p:cNvSpPr/>
            <p:nvPr/>
          </p:nvSpPr>
          <p:spPr>
            <a:xfrm>
              <a:off x="39817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3B56B2-6C98-4226-85E3-F78B5C4DC792}"/>
                </a:ext>
              </a:extLst>
            </p:cNvPr>
            <p:cNvSpPr/>
            <p:nvPr/>
          </p:nvSpPr>
          <p:spPr>
            <a:xfrm>
              <a:off x="48961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C7179B3-DCE3-426C-8CCF-89ECDE75D641}"/>
                </a:ext>
              </a:extLst>
            </p:cNvPr>
            <p:cNvSpPr/>
            <p:nvPr/>
          </p:nvSpPr>
          <p:spPr>
            <a:xfrm>
              <a:off x="58105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B412388-0EBE-496D-AC14-2F4A9F011F3A}"/>
                </a:ext>
              </a:extLst>
            </p:cNvPr>
            <p:cNvSpPr/>
            <p:nvPr/>
          </p:nvSpPr>
          <p:spPr>
            <a:xfrm>
              <a:off x="44389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C987357-B835-45B7-AAD9-A27505B6F4B4}"/>
                </a:ext>
              </a:extLst>
            </p:cNvPr>
            <p:cNvSpPr/>
            <p:nvPr/>
          </p:nvSpPr>
          <p:spPr>
            <a:xfrm>
              <a:off x="53533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D008906-56F8-474C-BC60-71CCD54D40E3}"/>
                </a:ext>
              </a:extLst>
            </p:cNvPr>
            <p:cNvSpPr/>
            <p:nvPr/>
          </p:nvSpPr>
          <p:spPr>
            <a:xfrm>
              <a:off x="39817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975630C-6F8D-49E0-B205-F67D3276D0F1}"/>
                </a:ext>
              </a:extLst>
            </p:cNvPr>
            <p:cNvSpPr/>
            <p:nvPr/>
          </p:nvSpPr>
          <p:spPr>
            <a:xfrm>
              <a:off x="48961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4387560-3CC0-4A81-B41E-45B95CF08BAE}"/>
                </a:ext>
              </a:extLst>
            </p:cNvPr>
            <p:cNvSpPr/>
            <p:nvPr/>
          </p:nvSpPr>
          <p:spPr>
            <a:xfrm>
              <a:off x="58105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FA0631-AF52-4A7D-9D9C-7DE35125451E}"/>
                </a:ext>
              </a:extLst>
            </p:cNvPr>
            <p:cNvSpPr/>
            <p:nvPr/>
          </p:nvSpPr>
          <p:spPr>
            <a:xfrm>
              <a:off x="4896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0EC106D-CC2B-44D7-B7BE-1CE1E6CF032A}"/>
                </a:ext>
              </a:extLst>
            </p:cNvPr>
            <p:cNvSpPr/>
            <p:nvPr/>
          </p:nvSpPr>
          <p:spPr>
            <a:xfrm>
              <a:off x="58105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D05CBBD-321C-44CC-B4EB-669BEE223751}"/>
                </a:ext>
              </a:extLst>
            </p:cNvPr>
            <p:cNvSpPr/>
            <p:nvPr/>
          </p:nvSpPr>
          <p:spPr>
            <a:xfrm>
              <a:off x="68773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8C96911-D4C8-41E1-82BC-CDC5805FE572}"/>
                </a:ext>
              </a:extLst>
            </p:cNvPr>
            <p:cNvSpPr/>
            <p:nvPr/>
          </p:nvSpPr>
          <p:spPr>
            <a:xfrm>
              <a:off x="68773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1F2E846-AB32-4AF9-90EF-78B91836A09F}"/>
                </a:ext>
              </a:extLst>
            </p:cNvPr>
            <p:cNvSpPr/>
            <p:nvPr/>
          </p:nvSpPr>
          <p:spPr>
            <a:xfrm>
              <a:off x="6420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C6C738B-0DD7-4C87-9463-4AAA06602034}"/>
                </a:ext>
              </a:extLst>
            </p:cNvPr>
            <p:cNvSpPr/>
            <p:nvPr/>
          </p:nvSpPr>
          <p:spPr>
            <a:xfrm>
              <a:off x="73345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0D9BF90-4D2C-469A-999D-948D48155E05}"/>
                </a:ext>
              </a:extLst>
            </p:cNvPr>
            <p:cNvCxnSpPr>
              <a:stCxn id="98" idx="3"/>
              <a:endCxn id="74" idx="7"/>
            </p:cNvCxnSpPr>
            <p:nvPr/>
          </p:nvCxnSpPr>
          <p:spPr>
            <a:xfrm flipH="1">
              <a:off x="46340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D4D2791-C1CF-4535-A017-C761B3729EBA}"/>
                </a:ext>
              </a:extLst>
            </p:cNvPr>
            <p:cNvCxnSpPr>
              <a:stCxn id="97" idx="5"/>
              <a:endCxn id="74" idx="1"/>
            </p:cNvCxnSpPr>
            <p:nvPr/>
          </p:nvCxnSpPr>
          <p:spPr>
            <a:xfrm>
              <a:off x="41768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B53BEE5-A52E-4F0A-B304-F4EAB6E92AE2}"/>
                </a:ext>
              </a:extLst>
            </p:cNvPr>
            <p:cNvCxnSpPr>
              <a:stCxn id="98" idx="4"/>
              <a:endCxn id="103" idx="0"/>
            </p:cNvCxnSpPr>
            <p:nvPr/>
          </p:nvCxnSpPr>
          <p:spPr>
            <a:xfrm>
              <a:off x="50104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E3021426-FC12-44EF-A99C-277B85589437}"/>
                </a:ext>
              </a:extLst>
            </p:cNvPr>
            <p:cNvCxnSpPr>
              <a:stCxn id="99" idx="3"/>
              <a:endCxn id="75" idx="7"/>
            </p:cNvCxnSpPr>
            <p:nvPr/>
          </p:nvCxnSpPr>
          <p:spPr>
            <a:xfrm flipH="1">
              <a:off x="55484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5EDA16E-3960-4E74-BC90-A7416A913E49}"/>
                </a:ext>
              </a:extLst>
            </p:cNvPr>
            <p:cNvCxnSpPr>
              <a:stCxn id="98" idx="5"/>
              <a:endCxn id="75" idx="1"/>
            </p:cNvCxnSpPr>
            <p:nvPr/>
          </p:nvCxnSpPr>
          <p:spPr>
            <a:xfrm>
              <a:off x="50912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574273A-A348-4B9A-8957-8B01C94D8191}"/>
                </a:ext>
              </a:extLst>
            </p:cNvPr>
            <p:cNvCxnSpPr>
              <a:stCxn id="99" idx="4"/>
              <a:endCxn id="104" idx="0"/>
            </p:cNvCxnSpPr>
            <p:nvPr/>
          </p:nvCxnSpPr>
          <p:spPr>
            <a:xfrm>
              <a:off x="59248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636D0DD-E770-412F-BC49-CFC841DBF88C}"/>
                </a:ext>
              </a:extLst>
            </p:cNvPr>
            <p:cNvCxnSpPr>
              <a:stCxn id="75" idx="3"/>
              <a:endCxn id="103" idx="7"/>
            </p:cNvCxnSpPr>
            <p:nvPr/>
          </p:nvCxnSpPr>
          <p:spPr>
            <a:xfrm flipH="1">
              <a:off x="5091246" y="2809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410A0C1-7003-4CA4-B6D9-DAF32FA36977}"/>
                </a:ext>
              </a:extLst>
            </p:cNvPr>
            <p:cNvCxnSpPr>
              <a:stCxn id="97" idx="3"/>
              <a:endCxn id="77" idx="7"/>
            </p:cNvCxnSpPr>
            <p:nvPr/>
          </p:nvCxnSpPr>
          <p:spPr>
            <a:xfrm flipH="1">
              <a:off x="3567246" y="2428911"/>
              <a:ext cx="4479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507716C-D721-4DB1-A2DF-29C3EE661187}"/>
                </a:ext>
              </a:extLst>
            </p:cNvPr>
            <p:cNvCxnSpPr>
              <a:stCxn id="74" idx="3"/>
              <a:endCxn id="102" idx="7"/>
            </p:cNvCxnSpPr>
            <p:nvPr/>
          </p:nvCxnSpPr>
          <p:spPr>
            <a:xfrm flipH="1">
              <a:off x="4176846" y="2809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A5233A6-63DD-40A4-B503-D3CBA1D231F0}"/>
                </a:ext>
              </a:extLst>
            </p:cNvPr>
            <p:cNvCxnSpPr>
              <a:stCxn id="104" idx="5"/>
              <a:endCxn id="109" idx="1"/>
            </p:cNvCxnSpPr>
            <p:nvPr/>
          </p:nvCxnSpPr>
          <p:spPr>
            <a:xfrm>
              <a:off x="6005646" y="3190911"/>
              <a:ext cx="4479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C7BD8F6-BBC1-4FE9-93B7-C9D89FD5B23E}"/>
                </a:ext>
              </a:extLst>
            </p:cNvPr>
            <p:cNvCxnSpPr>
              <a:stCxn id="103" idx="3"/>
              <a:endCxn id="100" idx="7"/>
            </p:cNvCxnSpPr>
            <p:nvPr/>
          </p:nvCxnSpPr>
          <p:spPr>
            <a:xfrm flipH="1">
              <a:off x="46340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CC01B3C-A0EA-42CA-AFC9-17164DF3A682}"/>
                </a:ext>
              </a:extLst>
            </p:cNvPr>
            <p:cNvCxnSpPr>
              <a:stCxn id="102" idx="5"/>
              <a:endCxn id="100" idx="1"/>
            </p:cNvCxnSpPr>
            <p:nvPr/>
          </p:nvCxnSpPr>
          <p:spPr>
            <a:xfrm>
              <a:off x="41768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9743033-ABE7-471D-BB51-705F9CB25982}"/>
                </a:ext>
              </a:extLst>
            </p:cNvPr>
            <p:cNvCxnSpPr>
              <a:stCxn id="75" idx="4"/>
              <a:endCxn id="101" idx="0"/>
            </p:cNvCxnSpPr>
            <p:nvPr/>
          </p:nvCxnSpPr>
          <p:spPr>
            <a:xfrm>
              <a:off x="5467624" y="2843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29DC149-D1E4-4A8D-A3C8-6F38DB993791}"/>
                </a:ext>
              </a:extLst>
            </p:cNvPr>
            <p:cNvCxnSpPr>
              <a:stCxn id="101" idx="3"/>
              <a:endCxn id="105" idx="7"/>
            </p:cNvCxnSpPr>
            <p:nvPr/>
          </p:nvCxnSpPr>
          <p:spPr>
            <a:xfrm flipH="1">
              <a:off x="50912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6E5FB1B-06B0-476D-95CF-1BBC2CE02A83}"/>
                </a:ext>
              </a:extLst>
            </p:cNvPr>
            <p:cNvCxnSpPr>
              <a:stCxn id="100" idx="5"/>
              <a:endCxn id="105" idx="1"/>
            </p:cNvCxnSpPr>
            <p:nvPr/>
          </p:nvCxnSpPr>
          <p:spPr>
            <a:xfrm>
              <a:off x="46340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424FC505-245F-4878-90AD-55DECFC59F36}"/>
                </a:ext>
              </a:extLst>
            </p:cNvPr>
            <p:cNvCxnSpPr>
              <a:stCxn id="101" idx="5"/>
              <a:endCxn id="106" idx="1"/>
            </p:cNvCxnSpPr>
            <p:nvPr/>
          </p:nvCxnSpPr>
          <p:spPr>
            <a:xfrm>
              <a:off x="55484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5FD49DC-15F6-4829-8374-9E64832EA3A6}"/>
                </a:ext>
              </a:extLst>
            </p:cNvPr>
            <p:cNvCxnSpPr>
              <a:stCxn id="107" idx="3"/>
              <a:endCxn id="109" idx="7"/>
            </p:cNvCxnSpPr>
            <p:nvPr/>
          </p:nvCxnSpPr>
          <p:spPr>
            <a:xfrm flipH="1">
              <a:off x="66152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B13F8ED-6CDE-43B6-AA5B-A4B5632E8DAA}"/>
                </a:ext>
              </a:extLst>
            </p:cNvPr>
            <p:cNvCxnSpPr>
              <a:stCxn id="107" idx="4"/>
              <a:endCxn id="108" idx="0"/>
            </p:cNvCxnSpPr>
            <p:nvPr/>
          </p:nvCxnSpPr>
          <p:spPr>
            <a:xfrm>
              <a:off x="6991624" y="3605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62D964D-D77B-4C37-91C0-A713CC07B4BB}"/>
                </a:ext>
              </a:extLst>
            </p:cNvPr>
            <p:cNvCxnSpPr>
              <a:stCxn id="110" idx="3"/>
              <a:endCxn id="108" idx="7"/>
            </p:cNvCxnSpPr>
            <p:nvPr/>
          </p:nvCxnSpPr>
          <p:spPr>
            <a:xfrm flipH="1">
              <a:off x="70724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C5F7DD6-656B-4F1C-9973-F5A6E70BCA32}"/>
                </a:ext>
              </a:extLst>
            </p:cNvPr>
            <p:cNvCxnSpPr>
              <a:stCxn id="109" idx="5"/>
              <a:endCxn id="108" idx="1"/>
            </p:cNvCxnSpPr>
            <p:nvPr/>
          </p:nvCxnSpPr>
          <p:spPr>
            <a:xfrm>
              <a:off x="66152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1D2758B-ABB2-4BFE-9166-C32E497165A0}"/>
                </a:ext>
              </a:extLst>
            </p:cNvPr>
            <p:cNvCxnSpPr>
              <a:stCxn id="97" idx="4"/>
              <a:endCxn id="102" idx="0"/>
            </p:cNvCxnSpPr>
            <p:nvPr/>
          </p:nvCxnSpPr>
          <p:spPr>
            <a:xfrm>
              <a:off x="40960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D572425-13AA-4A96-930A-4ECB7D84CF5B}"/>
                </a:ext>
              </a:extLst>
            </p:cNvPr>
            <p:cNvCxnSpPr>
              <a:stCxn id="104" idx="3"/>
              <a:endCxn id="101" idx="7"/>
            </p:cNvCxnSpPr>
            <p:nvPr/>
          </p:nvCxnSpPr>
          <p:spPr>
            <a:xfrm flipH="1">
              <a:off x="55484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D7E073-D0BF-4477-B594-83E20E15AAB8}"/>
              </a:ext>
            </a:extLst>
          </p:cNvPr>
          <p:cNvGrpSpPr/>
          <p:nvPr/>
        </p:nvGrpSpPr>
        <p:grpSpPr>
          <a:xfrm>
            <a:off x="3668255" y="3593373"/>
            <a:ext cx="6172200" cy="2946405"/>
            <a:chOff x="1524000" y="863595"/>
            <a:chExt cx="6172200" cy="29464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6B3C88-9B52-4B29-BDE5-79A545ED78EE}"/>
                </a:ext>
              </a:extLst>
            </p:cNvPr>
            <p:cNvSpPr/>
            <p:nvPr/>
          </p:nvSpPr>
          <p:spPr>
            <a:xfrm>
              <a:off x="6400800" y="1219200"/>
              <a:ext cx="1295400" cy="2209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49C01B-9AF3-45EB-AB6B-7A0588C0A5C5}"/>
                </a:ext>
              </a:extLst>
            </p:cNvPr>
            <p:cNvSpPr/>
            <p:nvPr/>
          </p:nvSpPr>
          <p:spPr>
            <a:xfrm>
              <a:off x="3962400" y="1219200"/>
              <a:ext cx="2209800" cy="1828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5B629B-D405-468E-8C96-37709C8FB282}"/>
                </a:ext>
              </a:extLst>
            </p:cNvPr>
            <p:cNvSpPr/>
            <p:nvPr/>
          </p:nvSpPr>
          <p:spPr>
            <a:xfrm>
              <a:off x="1524000" y="1219200"/>
              <a:ext cx="2209800" cy="2590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CD838C-1683-4105-BB05-1FB053E8A261}"/>
                </a:ext>
              </a:extLst>
            </p:cNvPr>
            <p:cNvSpPr/>
            <p:nvPr/>
          </p:nvSpPr>
          <p:spPr>
            <a:xfrm>
              <a:off x="29718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BC9CE3-7C48-4FF4-AD88-0BE0DC614E98}"/>
                </a:ext>
              </a:extLst>
            </p:cNvPr>
            <p:cNvSpPr/>
            <p:nvPr/>
          </p:nvSpPr>
          <p:spPr>
            <a:xfrm>
              <a:off x="44958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009761-8C02-4C13-8D3E-B8BEC0DECD71}"/>
                </a:ext>
              </a:extLst>
            </p:cNvPr>
            <p:cNvSpPr/>
            <p:nvPr/>
          </p:nvSpPr>
          <p:spPr>
            <a:xfrm>
              <a:off x="54102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96262-5E2B-4EAC-BC6B-3BFABA34212C}"/>
                </a:ext>
              </a:extLst>
            </p:cNvPr>
            <p:cNvSpPr/>
            <p:nvPr/>
          </p:nvSpPr>
          <p:spPr>
            <a:xfrm>
              <a:off x="2514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4FC4F1-075A-4C99-A03D-14A405A9672D}"/>
                </a:ext>
              </a:extLst>
            </p:cNvPr>
            <p:cNvSpPr/>
            <p:nvPr/>
          </p:nvSpPr>
          <p:spPr>
            <a:xfrm>
              <a:off x="3429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B30454-A3D8-45FF-9DAB-FA9EA37DAAF1}"/>
                </a:ext>
              </a:extLst>
            </p:cNvPr>
            <p:cNvSpPr/>
            <p:nvPr/>
          </p:nvSpPr>
          <p:spPr>
            <a:xfrm>
              <a:off x="2971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6E16DB-E432-4ED8-B3E5-28C2639A1775}"/>
                </a:ext>
              </a:extLst>
            </p:cNvPr>
            <p:cNvSpPr/>
            <p:nvPr/>
          </p:nvSpPr>
          <p:spPr>
            <a:xfrm>
              <a:off x="16002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BEEE4F-6051-4089-B2E5-7182BD26E484}"/>
                </a:ext>
              </a:extLst>
            </p:cNvPr>
            <p:cNvSpPr/>
            <p:nvPr/>
          </p:nvSpPr>
          <p:spPr>
            <a:xfrm>
              <a:off x="25146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637342-FCE9-4C8F-AA40-D5740464BB48}"/>
                </a:ext>
              </a:extLst>
            </p:cNvPr>
            <p:cNvSpPr/>
            <p:nvPr/>
          </p:nvSpPr>
          <p:spPr>
            <a:xfrm>
              <a:off x="3429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45DED6-D01E-4E03-9CCC-E3A3ED755810}"/>
                </a:ext>
              </a:extLst>
            </p:cNvPr>
            <p:cNvSpPr/>
            <p:nvPr/>
          </p:nvSpPr>
          <p:spPr>
            <a:xfrm>
              <a:off x="20574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A3B3BC-C5B3-4211-B5FC-F5870C8ECFF5}"/>
                </a:ext>
              </a:extLst>
            </p:cNvPr>
            <p:cNvSpPr/>
            <p:nvPr/>
          </p:nvSpPr>
          <p:spPr>
            <a:xfrm>
              <a:off x="29718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E1A987-6BEE-45DF-B4FF-4E97B4A9CC51}"/>
                </a:ext>
              </a:extLst>
            </p:cNvPr>
            <p:cNvSpPr/>
            <p:nvPr/>
          </p:nvSpPr>
          <p:spPr>
            <a:xfrm>
              <a:off x="2514600" y="3546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E69C47E-2F52-4D42-9E0F-2B7B063A9424}"/>
                </a:ext>
              </a:extLst>
            </p:cNvPr>
            <p:cNvCxnSpPr>
              <a:stCxn id="9" idx="3"/>
              <a:endCxn id="12" idx="7"/>
            </p:cNvCxnSpPr>
            <p:nvPr/>
          </p:nvCxnSpPr>
          <p:spPr>
            <a:xfrm flipH="1">
              <a:off x="27097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5DE7A7-07AA-4FEB-BB69-2D8BEA80B8EF}"/>
                </a:ext>
              </a:extLst>
            </p:cNvPr>
            <p:cNvCxnSpPr>
              <a:stCxn id="9" idx="5"/>
              <a:endCxn id="13" idx="1"/>
            </p:cNvCxnSpPr>
            <p:nvPr/>
          </p:nvCxnSpPr>
          <p:spPr>
            <a:xfrm>
              <a:off x="31669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5FDC8C6-3AED-4BB1-8E0D-9C3257C0D9EE}"/>
                </a:ext>
              </a:extLst>
            </p:cNvPr>
            <p:cNvCxnSpPr>
              <a:stCxn id="9" idx="4"/>
              <a:endCxn id="14" idx="0"/>
            </p:cNvCxnSpPr>
            <p:nvPr/>
          </p:nvCxnSpPr>
          <p:spPr>
            <a:xfrm>
              <a:off x="3086100" y="1488744"/>
              <a:ext cx="0" cy="914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05EF03-83AB-48BA-9269-16840DF8A3E3}"/>
                </a:ext>
              </a:extLst>
            </p:cNvPr>
            <p:cNvCxnSpPr>
              <a:stCxn id="12" idx="4"/>
              <a:endCxn id="16" idx="0"/>
            </p:cNvCxnSpPr>
            <p:nvPr/>
          </p:nvCxnSpPr>
          <p:spPr>
            <a:xfrm>
              <a:off x="26289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2833F8-EB55-463D-8A58-48064E6500E7}"/>
                </a:ext>
              </a:extLst>
            </p:cNvPr>
            <p:cNvCxnSpPr>
              <a:stCxn id="14" idx="4"/>
              <a:endCxn id="19" idx="0"/>
            </p:cNvCxnSpPr>
            <p:nvPr/>
          </p:nvCxnSpPr>
          <p:spPr>
            <a:xfrm>
              <a:off x="3086100" y="2631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8281C9-B817-4B2B-8E22-BB5B5E86E782}"/>
                </a:ext>
              </a:extLst>
            </p:cNvPr>
            <p:cNvCxnSpPr>
              <a:stCxn id="12" idx="3"/>
              <a:endCxn id="15" idx="7"/>
            </p:cNvCxnSpPr>
            <p:nvPr/>
          </p:nvCxnSpPr>
          <p:spPr>
            <a:xfrm flipH="1">
              <a:off x="1795322" y="2217266"/>
              <a:ext cx="7527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A801C88-37C1-4E83-B84A-3B3394502CD9}"/>
                </a:ext>
              </a:extLst>
            </p:cNvPr>
            <p:cNvCxnSpPr>
              <a:stCxn id="16" idx="3"/>
              <a:endCxn id="18" idx="7"/>
            </p:cNvCxnSpPr>
            <p:nvPr/>
          </p:nvCxnSpPr>
          <p:spPr>
            <a:xfrm flipH="1">
              <a:off x="22525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0BAA0C-281C-4BD9-851B-B2108D86E7A7}"/>
                </a:ext>
              </a:extLst>
            </p:cNvPr>
            <p:cNvCxnSpPr>
              <a:stCxn id="14" idx="5"/>
              <a:endCxn id="17" idx="1"/>
            </p:cNvCxnSpPr>
            <p:nvPr/>
          </p:nvCxnSpPr>
          <p:spPr>
            <a:xfrm>
              <a:off x="3166922" y="2598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C909A17-BB6E-406F-9187-9F6890E5CDAC}"/>
                </a:ext>
              </a:extLst>
            </p:cNvPr>
            <p:cNvCxnSpPr>
              <a:stCxn id="15" idx="5"/>
              <a:endCxn id="18" idx="1"/>
            </p:cNvCxnSpPr>
            <p:nvPr/>
          </p:nvCxnSpPr>
          <p:spPr>
            <a:xfrm>
              <a:off x="17953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BA484C-935F-41BC-93A0-37B533880934}"/>
                </a:ext>
              </a:extLst>
            </p:cNvPr>
            <p:cNvCxnSpPr>
              <a:stCxn id="19" idx="3"/>
              <a:endCxn id="20" idx="7"/>
            </p:cNvCxnSpPr>
            <p:nvPr/>
          </p:nvCxnSpPr>
          <p:spPr>
            <a:xfrm flipH="1">
              <a:off x="27097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75EDA3D-36AB-4836-A3B8-003795CAC9B9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22525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B757A3-0A9C-4B97-AFFD-08B736A2E85C}"/>
                </a:ext>
              </a:extLst>
            </p:cNvPr>
            <p:cNvCxnSpPr>
              <a:stCxn id="13" idx="4"/>
              <a:endCxn id="17" idx="0"/>
            </p:cNvCxnSpPr>
            <p:nvPr/>
          </p:nvCxnSpPr>
          <p:spPr>
            <a:xfrm>
              <a:off x="35433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FCECDB-1B40-49C3-8053-ADE5917BB338}"/>
                </a:ext>
              </a:extLst>
            </p:cNvPr>
            <p:cNvSpPr/>
            <p:nvPr/>
          </p:nvSpPr>
          <p:spPr>
            <a:xfrm>
              <a:off x="40386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1D3101-AE82-4304-9B6D-D147CC81B715}"/>
                </a:ext>
              </a:extLst>
            </p:cNvPr>
            <p:cNvSpPr/>
            <p:nvPr/>
          </p:nvSpPr>
          <p:spPr>
            <a:xfrm>
              <a:off x="49530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F5D491D-B858-4BC4-92C6-E4B42BBA67C2}"/>
                </a:ext>
              </a:extLst>
            </p:cNvPr>
            <p:cNvSpPr/>
            <p:nvPr/>
          </p:nvSpPr>
          <p:spPr>
            <a:xfrm>
              <a:off x="58674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0372B-4943-4779-ACFB-68C723B7E162}"/>
                </a:ext>
              </a:extLst>
            </p:cNvPr>
            <p:cNvSpPr/>
            <p:nvPr/>
          </p:nvSpPr>
          <p:spPr>
            <a:xfrm>
              <a:off x="4495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C2C8B2-390E-40B3-8BE0-D390FC0EFEA8}"/>
                </a:ext>
              </a:extLst>
            </p:cNvPr>
            <p:cNvSpPr/>
            <p:nvPr/>
          </p:nvSpPr>
          <p:spPr>
            <a:xfrm>
              <a:off x="5410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227522-83E5-4273-850D-53B31E9EF9B0}"/>
                </a:ext>
              </a:extLst>
            </p:cNvPr>
            <p:cNvSpPr/>
            <p:nvPr/>
          </p:nvSpPr>
          <p:spPr>
            <a:xfrm>
              <a:off x="4038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9A375F-4106-44ED-9AEA-76DFA83B35E8}"/>
                </a:ext>
              </a:extLst>
            </p:cNvPr>
            <p:cNvSpPr/>
            <p:nvPr/>
          </p:nvSpPr>
          <p:spPr>
            <a:xfrm>
              <a:off x="4953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357FA5-520D-4EC6-9863-6B60EFAA1C6E}"/>
                </a:ext>
              </a:extLst>
            </p:cNvPr>
            <p:cNvSpPr/>
            <p:nvPr/>
          </p:nvSpPr>
          <p:spPr>
            <a:xfrm>
              <a:off x="58674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5FF656-484F-480F-829D-D2448BA7F958}"/>
                </a:ext>
              </a:extLst>
            </p:cNvPr>
            <p:cNvSpPr/>
            <p:nvPr/>
          </p:nvSpPr>
          <p:spPr>
            <a:xfrm>
              <a:off x="4953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98D3D38-1F6B-4C7D-A667-9213A5500E44}"/>
                </a:ext>
              </a:extLst>
            </p:cNvPr>
            <p:cNvSpPr/>
            <p:nvPr/>
          </p:nvSpPr>
          <p:spPr>
            <a:xfrm>
              <a:off x="5867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56DFAD-6402-4522-A669-936B65F246ED}"/>
                </a:ext>
              </a:extLst>
            </p:cNvPr>
            <p:cNvSpPr/>
            <p:nvPr/>
          </p:nvSpPr>
          <p:spPr>
            <a:xfrm>
              <a:off x="6934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273AC3-14DC-49A9-A2CD-2D5C2B161A76}"/>
                </a:ext>
              </a:extLst>
            </p:cNvPr>
            <p:cNvSpPr/>
            <p:nvPr/>
          </p:nvSpPr>
          <p:spPr>
            <a:xfrm>
              <a:off x="69342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4B3308A-98EC-47B4-8A99-5133B1B8A77D}"/>
                </a:ext>
              </a:extLst>
            </p:cNvPr>
            <p:cNvSpPr/>
            <p:nvPr/>
          </p:nvSpPr>
          <p:spPr>
            <a:xfrm>
              <a:off x="6477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B93B369-7CBB-4CA9-AE1D-46C5033F5B23}"/>
                </a:ext>
              </a:extLst>
            </p:cNvPr>
            <p:cNvSpPr/>
            <p:nvPr/>
          </p:nvSpPr>
          <p:spPr>
            <a:xfrm>
              <a:off x="7391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72E69FE-A3B6-4F67-8BEC-90508030B1F9}"/>
                </a:ext>
              </a:extLst>
            </p:cNvPr>
            <p:cNvCxnSpPr>
              <a:stCxn id="34" idx="3"/>
              <a:endCxn id="10" idx="7"/>
            </p:cNvCxnSpPr>
            <p:nvPr/>
          </p:nvCxnSpPr>
          <p:spPr>
            <a:xfrm flipH="1">
              <a:off x="46909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CAA4C1-3B87-4C8F-A4CA-53132EBF4211}"/>
                </a:ext>
              </a:extLst>
            </p:cNvPr>
            <p:cNvCxnSpPr>
              <a:stCxn id="33" idx="5"/>
              <a:endCxn id="10" idx="1"/>
            </p:cNvCxnSpPr>
            <p:nvPr/>
          </p:nvCxnSpPr>
          <p:spPr>
            <a:xfrm>
              <a:off x="42337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E2EEA4-8555-4604-A4F5-8390C0A901A6}"/>
                </a:ext>
              </a:extLst>
            </p:cNvPr>
            <p:cNvCxnSpPr>
              <a:stCxn id="34" idx="4"/>
              <a:endCxn id="39" idx="0"/>
            </p:cNvCxnSpPr>
            <p:nvPr/>
          </p:nvCxnSpPr>
          <p:spPr>
            <a:xfrm>
              <a:off x="50673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792F3E0-F022-438F-965D-1E0A160E4276}"/>
                </a:ext>
              </a:extLst>
            </p:cNvPr>
            <p:cNvCxnSpPr>
              <a:stCxn id="35" idx="3"/>
              <a:endCxn id="11" idx="7"/>
            </p:cNvCxnSpPr>
            <p:nvPr/>
          </p:nvCxnSpPr>
          <p:spPr>
            <a:xfrm flipH="1">
              <a:off x="56053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1437DC8-5D52-4CDD-8C5A-639A4C87C629}"/>
                </a:ext>
              </a:extLst>
            </p:cNvPr>
            <p:cNvCxnSpPr>
              <a:stCxn id="34" idx="5"/>
              <a:endCxn id="11" idx="1"/>
            </p:cNvCxnSpPr>
            <p:nvPr/>
          </p:nvCxnSpPr>
          <p:spPr>
            <a:xfrm>
              <a:off x="51481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5B09AA0-278E-4897-9C52-A4AE066F7C70}"/>
                </a:ext>
              </a:extLst>
            </p:cNvPr>
            <p:cNvCxnSpPr>
              <a:stCxn id="35" idx="4"/>
              <a:endCxn id="40" idx="0"/>
            </p:cNvCxnSpPr>
            <p:nvPr/>
          </p:nvCxnSpPr>
          <p:spPr>
            <a:xfrm>
              <a:off x="59817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F7200F1-65ED-47E7-9BC7-D17D235F5398}"/>
                </a:ext>
              </a:extLst>
            </p:cNvPr>
            <p:cNvCxnSpPr>
              <a:stCxn id="11" idx="3"/>
              <a:endCxn id="39" idx="7"/>
            </p:cNvCxnSpPr>
            <p:nvPr/>
          </p:nvCxnSpPr>
          <p:spPr>
            <a:xfrm flipH="1">
              <a:off x="51481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8F22EF-BEB0-4D33-8FBC-A6739986EB88}"/>
                </a:ext>
              </a:extLst>
            </p:cNvPr>
            <p:cNvCxnSpPr>
              <a:stCxn id="33" idx="3"/>
              <a:endCxn id="13" idx="7"/>
            </p:cNvCxnSpPr>
            <p:nvPr/>
          </p:nvCxnSpPr>
          <p:spPr>
            <a:xfrm flipH="1">
              <a:off x="3624122" y="1455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1CB3EA7-9D64-4683-A412-91ADB045B57A}"/>
                </a:ext>
              </a:extLst>
            </p:cNvPr>
            <p:cNvCxnSpPr>
              <a:stCxn id="10" idx="3"/>
              <a:endCxn id="38" idx="7"/>
            </p:cNvCxnSpPr>
            <p:nvPr/>
          </p:nvCxnSpPr>
          <p:spPr>
            <a:xfrm flipH="1">
              <a:off x="42337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0109474-20F3-44D0-8E54-2984A0A7FE22}"/>
                </a:ext>
              </a:extLst>
            </p:cNvPr>
            <p:cNvCxnSpPr>
              <a:stCxn id="40" idx="5"/>
              <a:endCxn id="45" idx="1"/>
            </p:cNvCxnSpPr>
            <p:nvPr/>
          </p:nvCxnSpPr>
          <p:spPr>
            <a:xfrm>
              <a:off x="6062522" y="2217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3A5640C-2A86-4DC6-A7FE-54DD80E04B44}"/>
                </a:ext>
              </a:extLst>
            </p:cNvPr>
            <p:cNvCxnSpPr>
              <a:stCxn id="39" idx="3"/>
              <a:endCxn id="36" idx="7"/>
            </p:cNvCxnSpPr>
            <p:nvPr/>
          </p:nvCxnSpPr>
          <p:spPr>
            <a:xfrm flipH="1">
              <a:off x="46909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64F9D8D-E1BC-497A-A7C1-C7B40D773AAC}"/>
                </a:ext>
              </a:extLst>
            </p:cNvPr>
            <p:cNvCxnSpPr>
              <a:stCxn id="38" idx="5"/>
              <a:endCxn id="36" idx="1"/>
            </p:cNvCxnSpPr>
            <p:nvPr/>
          </p:nvCxnSpPr>
          <p:spPr>
            <a:xfrm>
              <a:off x="42337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2998893-0213-4403-AD35-79B34CC77DDE}"/>
                </a:ext>
              </a:extLst>
            </p:cNvPr>
            <p:cNvCxnSpPr>
              <a:stCxn id="11" idx="4"/>
              <a:endCxn id="37" idx="0"/>
            </p:cNvCxnSpPr>
            <p:nvPr/>
          </p:nvCxnSpPr>
          <p:spPr>
            <a:xfrm>
              <a:off x="5524500" y="1869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81F6019-DEE6-4FCF-9F45-C786C53B7A18}"/>
                </a:ext>
              </a:extLst>
            </p:cNvPr>
            <p:cNvCxnSpPr>
              <a:stCxn id="37" idx="3"/>
              <a:endCxn id="41" idx="7"/>
            </p:cNvCxnSpPr>
            <p:nvPr/>
          </p:nvCxnSpPr>
          <p:spPr>
            <a:xfrm flipH="1">
              <a:off x="5148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1EB0903-C3DA-4C83-8E52-9AB89C3AFBDD}"/>
                </a:ext>
              </a:extLst>
            </p:cNvPr>
            <p:cNvCxnSpPr>
              <a:stCxn id="36" idx="5"/>
              <a:endCxn id="41" idx="1"/>
            </p:cNvCxnSpPr>
            <p:nvPr/>
          </p:nvCxnSpPr>
          <p:spPr>
            <a:xfrm>
              <a:off x="46909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ED31B56-C73A-4663-9E6E-A770C5F192CE}"/>
                </a:ext>
              </a:extLst>
            </p:cNvPr>
            <p:cNvCxnSpPr>
              <a:stCxn id="37" idx="5"/>
              <a:endCxn id="42" idx="1"/>
            </p:cNvCxnSpPr>
            <p:nvPr/>
          </p:nvCxnSpPr>
          <p:spPr>
            <a:xfrm>
              <a:off x="56053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D4EB571-2760-4218-9FBB-18AF43AA9DD1}"/>
                </a:ext>
              </a:extLst>
            </p:cNvPr>
            <p:cNvCxnSpPr>
              <a:stCxn id="43" idx="3"/>
              <a:endCxn id="45" idx="7"/>
            </p:cNvCxnSpPr>
            <p:nvPr/>
          </p:nvCxnSpPr>
          <p:spPr>
            <a:xfrm flipH="1">
              <a:off x="6672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7E0C450-2376-4A72-ADCD-FFA70B926171}"/>
                </a:ext>
              </a:extLst>
            </p:cNvPr>
            <p:cNvCxnSpPr>
              <a:stCxn id="43" idx="4"/>
              <a:endCxn id="44" idx="0"/>
            </p:cNvCxnSpPr>
            <p:nvPr/>
          </p:nvCxnSpPr>
          <p:spPr>
            <a:xfrm>
              <a:off x="7048500" y="2631744"/>
              <a:ext cx="0" cy="5334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F432D45-2EAF-43D7-B435-427ADECC50B1}"/>
                </a:ext>
              </a:extLst>
            </p:cNvPr>
            <p:cNvCxnSpPr>
              <a:stCxn id="46" idx="3"/>
              <a:endCxn id="44" idx="7"/>
            </p:cNvCxnSpPr>
            <p:nvPr/>
          </p:nvCxnSpPr>
          <p:spPr>
            <a:xfrm flipH="1">
              <a:off x="71293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88FEA80-45AB-4F71-9E98-01851A8CCD4A}"/>
                </a:ext>
              </a:extLst>
            </p:cNvPr>
            <p:cNvCxnSpPr>
              <a:stCxn id="45" idx="5"/>
              <a:endCxn id="44" idx="1"/>
            </p:cNvCxnSpPr>
            <p:nvPr/>
          </p:nvCxnSpPr>
          <p:spPr>
            <a:xfrm>
              <a:off x="66721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D78C6B-BC4A-41D0-933A-C39DC2640B89}"/>
                </a:ext>
              </a:extLst>
            </p:cNvPr>
            <p:cNvCxnSpPr>
              <a:stCxn id="33" idx="4"/>
              <a:endCxn id="38" idx="0"/>
            </p:cNvCxnSpPr>
            <p:nvPr/>
          </p:nvCxnSpPr>
          <p:spPr>
            <a:xfrm>
              <a:off x="41529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A07B203-6858-4B01-BEDE-FCE99F070FAB}"/>
                </a:ext>
              </a:extLst>
            </p:cNvPr>
            <p:cNvCxnSpPr>
              <a:stCxn id="40" idx="3"/>
              <a:endCxn id="37" idx="7"/>
            </p:cNvCxnSpPr>
            <p:nvPr/>
          </p:nvCxnSpPr>
          <p:spPr>
            <a:xfrm flipH="1">
              <a:off x="56053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7C544D1-B5BF-41C2-9BC4-3C2E908EEE6C}"/>
                </a:ext>
              </a:extLst>
            </p:cNvPr>
            <p:cNvSpPr txBox="1"/>
            <p:nvPr/>
          </p:nvSpPr>
          <p:spPr>
            <a:xfrm>
              <a:off x="22356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5982ED-A6FB-4450-9B92-8EF520FD1173}"/>
                </a:ext>
              </a:extLst>
            </p:cNvPr>
            <p:cNvSpPr txBox="1"/>
            <p:nvPr/>
          </p:nvSpPr>
          <p:spPr>
            <a:xfrm>
              <a:off x="46740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6277C9D-AE7E-4863-8F46-D8A21F3FFB45}"/>
                </a:ext>
              </a:extLst>
            </p:cNvPr>
            <p:cNvSpPr txBox="1"/>
            <p:nvPr/>
          </p:nvSpPr>
          <p:spPr>
            <a:xfrm>
              <a:off x="66552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3</a:t>
              </a:r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Технические аспекты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0142" y="1374998"/>
            <a:ext cx="10984425" cy="4898147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ＭＳ Ｐゴシック" pitchFamily="34" charset="-128"/>
              </a:rPr>
              <a:t>Кластеризация сделана с использованием алгоритма, который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Разделяет статьи на группы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Имеет параметр разрешения: при увеличении  разрешения увеличивается и число кластеров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Стремление максимизировать число связей внутри кластера и минимизировать число связей между кластерами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7139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24045" y="1500109"/>
            <a:ext cx="10984425" cy="4578813"/>
          </a:xfrm>
        </p:spPr>
        <p:txBody>
          <a:bodyPr>
            <a:normAutofit/>
          </a:bodyPr>
          <a:lstStyle/>
          <a:p>
            <a:pPr marL="115822" indent="0">
              <a:buNone/>
            </a:pPr>
            <a:r>
              <a:rPr lang="ru-RU" dirty="0" smtClean="0"/>
              <a:t>ТРЕБОВАНИЯ</a:t>
            </a:r>
            <a:endParaRPr lang="en-US" dirty="0"/>
          </a:p>
          <a:p>
            <a:pPr lvl="2"/>
            <a:r>
              <a:rPr lang="ru-RU" dirty="0" smtClean="0"/>
              <a:t>Охват</a:t>
            </a:r>
            <a:r>
              <a:rPr lang="en-US" dirty="0" smtClean="0"/>
              <a:t>: </a:t>
            </a:r>
            <a:r>
              <a:rPr lang="ru-RU" dirty="0"/>
              <a:t>П</a:t>
            </a:r>
            <a:r>
              <a:rPr lang="ru-RU" dirty="0" smtClean="0"/>
              <a:t>олный список  тем в науке</a:t>
            </a:r>
            <a:endParaRPr lang="en-US" dirty="0"/>
          </a:p>
          <a:p>
            <a:pPr lvl="2"/>
            <a:r>
              <a:rPr lang="ru-RU" dirty="0" smtClean="0"/>
              <a:t>Гранулярность</a:t>
            </a:r>
            <a:r>
              <a:rPr lang="en-US" dirty="0" smtClean="0"/>
              <a:t>: </a:t>
            </a:r>
            <a:r>
              <a:rPr lang="ru-RU" dirty="0" smtClean="0"/>
              <a:t>Темы соответствующего размера и их число</a:t>
            </a:r>
            <a:endParaRPr lang="en-US" dirty="0"/>
          </a:p>
          <a:p>
            <a:pPr lvl="2"/>
            <a:r>
              <a:rPr lang="ru-RU" dirty="0" smtClean="0"/>
              <a:t>Точность</a:t>
            </a:r>
            <a:r>
              <a:rPr lang="en-US" dirty="0" smtClean="0"/>
              <a:t>: </a:t>
            </a:r>
            <a:r>
              <a:rPr lang="ru-RU" dirty="0" smtClean="0"/>
              <a:t>Точные темы, которые содержат надлежащие статьи</a:t>
            </a:r>
            <a:endParaRPr lang="en-US" dirty="0"/>
          </a:p>
          <a:p>
            <a:pPr lvl="2"/>
            <a:r>
              <a:rPr lang="ru-RU" dirty="0" smtClean="0"/>
              <a:t>Стабильность</a:t>
            </a:r>
            <a:r>
              <a:rPr lang="en-US" dirty="0" smtClean="0"/>
              <a:t>: </a:t>
            </a:r>
            <a:r>
              <a:rPr lang="ru-RU" dirty="0" smtClean="0"/>
              <a:t>Темы с реалистичной динамикой</a:t>
            </a:r>
            <a:r>
              <a:rPr lang="en-US" dirty="0" smtClean="0"/>
              <a:t> </a:t>
            </a:r>
            <a:endParaRPr lang="ru-RU" dirty="0" smtClean="0"/>
          </a:p>
          <a:p>
            <a:pPr marL="115822" indent="0">
              <a:buNone/>
            </a:pPr>
            <a:endParaRPr lang="ru-RU" dirty="0" smtClean="0"/>
          </a:p>
          <a:p>
            <a:pPr marL="115822" indent="0">
              <a:buNone/>
            </a:pPr>
            <a:r>
              <a:rPr lang="ru-RU" dirty="0" smtClean="0"/>
              <a:t>РЕШЕНИЕ</a:t>
            </a:r>
            <a:endParaRPr lang="en-US" dirty="0"/>
          </a:p>
          <a:p>
            <a:pPr marL="1219170" lvl="2" indent="0">
              <a:buNone/>
            </a:pPr>
            <a:r>
              <a:rPr lang="ru-RU" dirty="0"/>
              <a:t> </a:t>
            </a:r>
            <a:r>
              <a:rPr lang="ru-RU" dirty="0" smtClean="0"/>
              <a:t>Определение </a:t>
            </a:r>
            <a:r>
              <a:rPr lang="ru-RU" dirty="0" smtClean="0">
                <a:solidFill>
                  <a:srgbClr val="FF0000"/>
                </a:solidFill>
              </a:rPr>
              <a:t>около </a:t>
            </a:r>
            <a:r>
              <a:rPr lang="ru-RU" dirty="0">
                <a:solidFill>
                  <a:srgbClr val="FF0000"/>
                </a:solidFill>
              </a:rPr>
              <a:t>100 000 тем</a:t>
            </a:r>
            <a:r>
              <a:rPr lang="ru-RU" dirty="0"/>
              <a:t> в науке, используя </a:t>
            </a:r>
            <a:r>
              <a:rPr lang="ru-RU" dirty="0" smtClean="0">
                <a:solidFill>
                  <a:srgbClr val="FF0000"/>
                </a:solidFill>
              </a:rPr>
              <a:t>прямое </a:t>
            </a:r>
            <a:r>
              <a:rPr lang="ru-RU" dirty="0">
                <a:solidFill>
                  <a:srgbClr val="FF0000"/>
                </a:solidFill>
              </a:rPr>
              <a:t>цитирование </a:t>
            </a:r>
            <a:r>
              <a:rPr lang="ru-RU" dirty="0"/>
              <a:t>по </a:t>
            </a:r>
            <a:r>
              <a:rPr lang="ru-RU" dirty="0" smtClean="0"/>
              <a:t>связям цитирования (</a:t>
            </a:r>
            <a:r>
              <a:rPr lang="ru-RU" dirty="0"/>
              <a:t>в том числе цитируемых неиндексированных </a:t>
            </a:r>
            <a:r>
              <a:rPr lang="ru-RU" dirty="0" smtClean="0"/>
              <a:t>документов) по </a:t>
            </a:r>
            <a:r>
              <a:rPr lang="ru-RU" dirty="0" smtClean="0">
                <a:solidFill>
                  <a:srgbClr val="FF0000"/>
                </a:solidFill>
              </a:rPr>
              <a:t>полной </a:t>
            </a:r>
            <a:r>
              <a:rPr lang="ru-RU" dirty="0">
                <a:solidFill>
                  <a:srgbClr val="FF0000"/>
                </a:solidFill>
              </a:rPr>
              <a:t>базе </a:t>
            </a:r>
            <a:r>
              <a:rPr lang="ru-RU" dirty="0" smtClean="0">
                <a:solidFill>
                  <a:srgbClr val="FF0000"/>
                </a:solidFill>
              </a:rPr>
              <a:t>данных </a:t>
            </a:r>
            <a:r>
              <a:rPr lang="en-GB" dirty="0" smtClean="0">
                <a:solidFill>
                  <a:srgbClr val="FF0000"/>
                </a:solidFill>
              </a:rPr>
              <a:t>Scopus*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219170" lvl="2" indent="0">
              <a:buNone/>
            </a:pP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и решения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EEF3-2EB2-4A66-9FB2-112C84F04680}"/>
              </a:ext>
            </a:extLst>
          </p:cNvPr>
          <p:cNvSpPr txBox="1"/>
          <p:nvPr/>
        </p:nvSpPr>
        <p:spPr>
          <a:xfrm>
            <a:off x="0" y="6242447"/>
            <a:ext cx="1070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2" indent="0">
              <a:buNone/>
            </a:pPr>
            <a:r>
              <a:rPr lang="ru-RU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*Источники: 1. </a:t>
            </a:r>
            <a:r>
              <a:rPr lang="en-US" sz="11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Boyack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K.W., Investigating the effect of global data on topic detection. </a:t>
            </a:r>
            <a:r>
              <a:rPr lang="en-US" sz="11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Scientometrics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2017. 111: p. 999-1015</a:t>
            </a:r>
            <a:endParaRPr lang="ru-RU" sz="11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219170" lvl="2" indent="0">
              <a:buNone/>
            </a:pPr>
            <a:r>
              <a:rPr lang="ru-RU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en-US" sz="11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Klavans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R. and K.W. </a:t>
            </a:r>
            <a:r>
              <a:rPr lang="en-US" sz="11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Boyack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Which type of citation analysis generates the most accurate </a:t>
            </a:r>
            <a:r>
              <a:rPr lang="en-US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taxonomy 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of scientific and technical knowledge? JASIST, 2017. 68(4): p. 984-998</a:t>
            </a:r>
            <a:endParaRPr lang="ru-RU" sz="11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219170" lvl="2" indent="0">
              <a:buNone/>
            </a:pPr>
            <a:r>
              <a:rPr lang="ru-RU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en-US" sz="11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Boyack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K.W. and R. </a:t>
            </a:r>
            <a:r>
              <a:rPr lang="en-US" sz="11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Klavans</a:t>
            </a:r>
            <a:r>
              <a:rPr lang="en-US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, R. Creation and analysis of large-scale bibliometric networks. Springer Handbook of Science and Technology Indicators, 2018 (to appear)</a:t>
            </a:r>
          </a:p>
          <a:p>
            <a:pPr algn="r"/>
            <a:endParaRPr lang="en-US" sz="11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Характеристики модели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2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7525155-005B-43EC-ABA8-DFF7AD9C2AB8}"/>
              </a:ext>
            </a:extLst>
          </p:cNvPr>
          <p:cNvSpPr/>
          <p:nvPr/>
        </p:nvSpPr>
        <p:spPr>
          <a:xfrm>
            <a:off x="7132300" y="2555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A2C7D5-46C5-442F-8136-21B4522D56A6}"/>
              </a:ext>
            </a:extLst>
          </p:cNvPr>
          <p:cNvSpPr/>
          <p:nvPr/>
        </p:nvSpPr>
        <p:spPr>
          <a:xfrm>
            <a:off x="8656300" y="2936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226905-0D11-49F8-BF69-686A48DFB821}"/>
              </a:ext>
            </a:extLst>
          </p:cNvPr>
          <p:cNvSpPr/>
          <p:nvPr/>
        </p:nvSpPr>
        <p:spPr>
          <a:xfrm>
            <a:off x="9570700" y="2936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D90D65-E765-4E4A-A45D-1606D4407868}"/>
              </a:ext>
            </a:extLst>
          </p:cNvPr>
          <p:cNvSpPr/>
          <p:nvPr/>
        </p:nvSpPr>
        <p:spPr>
          <a:xfrm>
            <a:off x="6675100" y="3317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6B2739-AD13-4C93-899F-7FF2BC7BA9B9}"/>
              </a:ext>
            </a:extLst>
          </p:cNvPr>
          <p:cNvSpPr/>
          <p:nvPr/>
        </p:nvSpPr>
        <p:spPr>
          <a:xfrm>
            <a:off x="7589500" y="3317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21038-432B-4BA4-8CB1-8B2F45B19971}"/>
              </a:ext>
            </a:extLst>
          </p:cNvPr>
          <p:cNvSpPr/>
          <p:nvPr/>
        </p:nvSpPr>
        <p:spPr>
          <a:xfrm>
            <a:off x="7132300" y="3698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886C46-5201-48EB-911B-590497AF83A0}"/>
              </a:ext>
            </a:extLst>
          </p:cNvPr>
          <p:cNvSpPr/>
          <p:nvPr/>
        </p:nvSpPr>
        <p:spPr>
          <a:xfrm>
            <a:off x="57607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C72E01-9781-46C5-A4E9-29EAF541E60C}"/>
              </a:ext>
            </a:extLst>
          </p:cNvPr>
          <p:cNvSpPr/>
          <p:nvPr/>
        </p:nvSpPr>
        <p:spPr>
          <a:xfrm>
            <a:off x="66751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B22A2D-54CF-41E1-9285-D8EBE1B098E5}"/>
              </a:ext>
            </a:extLst>
          </p:cNvPr>
          <p:cNvSpPr/>
          <p:nvPr/>
        </p:nvSpPr>
        <p:spPr>
          <a:xfrm>
            <a:off x="75895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88C353-5FDA-48C7-A857-DDD25B071B86}"/>
              </a:ext>
            </a:extLst>
          </p:cNvPr>
          <p:cNvSpPr/>
          <p:nvPr/>
        </p:nvSpPr>
        <p:spPr>
          <a:xfrm>
            <a:off x="6217900" y="4460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FA3CB4-6945-4CCE-9E1F-7DDFC2E2EE88}"/>
              </a:ext>
            </a:extLst>
          </p:cNvPr>
          <p:cNvSpPr/>
          <p:nvPr/>
        </p:nvSpPr>
        <p:spPr>
          <a:xfrm>
            <a:off x="7132300" y="4460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276CBB-3675-4924-B151-856EF6C72E59}"/>
              </a:ext>
            </a:extLst>
          </p:cNvPr>
          <p:cNvSpPr/>
          <p:nvPr/>
        </p:nvSpPr>
        <p:spPr>
          <a:xfrm>
            <a:off x="6675100" y="4841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7D17E1-CF53-498F-8C4A-92DCCBBE4119}"/>
              </a:ext>
            </a:extLst>
          </p:cNvPr>
          <p:cNvCxnSpPr>
            <a:stCxn id="5" idx="3"/>
            <a:endCxn id="8" idx="7"/>
          </p:cNvCxnSpPr>
          <p:nvPr/>
        </p:nvCxnSpPr>
        <p:spPr>
          <a:xfrm flipH="1">
            <a:off x="6870222" y="2750540"/>
            <a:ext cx="295556" cy="600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5775E3-7CC5-4F6A-BC61-A140226179B4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7327422" y="2750540"/>
            <a:ext cx="295556" cy="600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F52B10-23DB-4540-8D3B-E3A65652D5A2}"/>
              </a:ext>
            </a:extLst>
          </p:cNvPr>
          <p:cNvCxnSpPr>
            <a:stCxn id="5" idx="4"/>
            <a:endCxn id="10" idx="0"/>
          </p:cNvCxnSpPr>
          <p:nvPr/>
        </p:nvCxnSpPr>
        <p:spPr>
          <a:xfrm>
            <a:off x="7246600" y="2784018"/>
            <a:ext cx="0" cy="914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56F27C-4E11-40A3-BFCB-0BB20E114E98}"/>
              </a:ext>
            </a:extLst>
          </p:cNvPr>
          <p:cNvCxnSpPr>
            <a:stCxn id="8" idx="4"/>
            <a:endCxn id="12" idx="0"/>
          </p:cNvCxnSpPr>
          <p:nvPr/>
        </p:nvCxnSpPr>
        <p:spPr>
          <a:xfrm>
            <a:off x="6789400" y="3546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EA3556-1A87-43F5-BE6D-B2BDFECC5460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>
            <a:off x="7246600" y="3927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9B3CBF-D535-4A92-BF52-29887A9A2F85}"/>
              </a:ext>
            </a:extLst>
          </p:cNvPr>
          <p:cNvCxnSpPr>
            <a:stCxn id="8" idx="3"/>
            <a:endCxn id="11" idx="7"/>
          </p:cNvCxnSpPr>
          <p:nvPr/>
        </p:nvCxnSpPr>
        <p:spPr>
          <a:xfrm flipH="1">
            <a:off x="5955822" y="3512540"/>
            <a:ext cx="752756" cy="600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1F8A46-4DE0-4F2C-94C1-CE79FF356123}"/>
              </a:ext>
            </a:extLst>
          </p:cNvPr>
          <p:cNvCxnSpPr>
            <a:stCxn id="12" idx="3"/>
            <a:endCxn id="14" idx="7"/>
          </p:cNvCxnSpPr>
          <p:nvPr/>
        </p:nvCxnSpPr>
        <p:spPr>
          <a:xfrm flipH="1">
            <a:off x="6413022" y="4274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63E37D-71E2-43A7-A7D9-7279CF2C9C07}"/>
              </a:ext>
            </a:extLst>
          </p:cNvPr>
          <p:cNvCxnSpPr>
            <a:stCxn id="10" idx="5"/>
            <a:endCxn id="13" idx="1"/>
          </p:cNvCxnSpPr>
          <p:nvPr/>
        </p:nvCxnSpPr>
        <p:spPr>
          <a:xfrm>
            <a:off x="7327422" y="3893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CC287C-B0D9-4D22-8E8D-C3D4EFBCC49A}"/>
              </a:ext>
            </a:extLst>
          </p:cNvPr>
          <p:cNvCxnSpPr>
            <a:stCxn id="11" idx="5"/>
            <a:endCxn id="14" idx="1"/>
          </p:cNvCxnSpPr>
          <p:nvPr/>
        </p:nvCxnSpPr>
        <p:spPr>
          <a:xfrm>
            <a:off x="5955822" y="4274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C4B57A-A8B2-47CC-B57C-035A1BDE5ACC}"/>
              </a:ext>
            </a:extLst>
          </p:cNvPr>
          <p:cNvCxnSpPr>
            <a:stCxn id="15" idx="3"/>
            <a:endCxn id="16" idx="7"/>
          </p:cNvCxnSpPr>
          <p:nvPr/>
        </p:nvCxnSpPr>
        <p:spPr>
          <a:xfrm flipH="1">
            <a:off x="6870222" y="4655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F7045C-87F2-414E-A81E-EBCC91B356A9}"/>
              </a:ext>
            </a:extLst>
          </p:cNvPr>
          <p:cNvCxnSpPr>
            <a:stCxn id="14" idx="5"/>
            <a:endCxn id="16" idx="1"/>
          </p:cNvCxnSpPr>
          <p:nvPr/>
        </p:nvCxnSpPr>
        <p:spPr>
          <a:xfrm>
            <a:off x="6413022" y="4655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3B0759-CE59-4735-841C-13C305805B14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7703800" y="3546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1F976D8-E43A-4FB5-8784-A45AF2752EE2}"/>
              </a:ext>
            </a:extLst>
          </p:cNvPr>
          <p:cNvSpPr/>
          <p:nvPr/>
        </p:nvSpPr>
        <p:spPr>
          <a:xfrm>
            <a:off x="8199100" y="2555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8725BA-5C40-4301-BBC4-B2A65B9DDCD2}"/>
              </a:ext>
            </a:extLst>
          </p:cNvPr>
          <p:cNvSpPr/>
          <p:nvPr/>
        </p:nvSpPr>
        <p:spPr>
          <a:xfrm>
            <a:off x="9113500" y="2555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CBDDF72-6BAB-432B-88B3-ABF79232D3B2}"/>
              </a:ext>
            </a:extLst>
          </p:cNvPr>
          <p:cNvSpPr/>
          <p:nvPr/>
        </p:nvSpPr>
        <p:spPr>
          <a:xfrm>
            <a:off x="10027900" y="2555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6D6495-4958-4BD8-9CB4-B34D0D57A6D5}"/>
              </a:ext>
            </a:extLst>
          </p:cNvPr>
          <p:cNvSpPr/>
          <p:nvPr/>
        </p:nvSpPr>
        <p:spPr>
          <a:xfrm>
            <a:off x="8656300" y="3698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45864F-6877-4349-94EE-5D9CF40EDB0C}"/>
              </a:ext>
            </a:extLst>
          </p:cNvPr>
          <p:cNvSpPr/>
          <p:nvPr/>
        </p:nvSpPr>
        <p:spPr>
          <a:xfrm>
            <a:off x="9570700" y="3698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01131-A5C9-485C-9664-35FB9746B923}"/>
              </a:ext>
            </a:extLst>
          </p:cNvPr>
          <p:cNvSpPr/>
          <p:nvPr/>
        </p:nvSpPr>
        <p:spPr>
          <a:xfrm>
            <a:off x="8199100" y="3317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7AD79C-992A-448E-B8CE-CCEC142C3B0B}"/>
              </a:ext>
            </a:extLst>
          </p:cNvPr>
          <p:cNvSpPr/>
          <p:nvPr/>
        </p:nvSpPr>
        <p:spPr>
          <a:xfrm>
            <a:off x="9113500" y="3317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094EF3-F187-4A32-BF6D-7C97FEA2CA8B}"/>
              </a:ext>
            </a:extLst>
          </p:cNvPr>
          <p:cNvSpPr/>
          <p:nvPr/>
        </p:nvSpPr>
        <p:spPr>
          <a:xfrm>
            <a:off x="10027900" y="3317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AF846A-00EA-496B-970E-6D6692FEC86E}"/>
              </a:ext>
            </a:extLst>
          </p:cNvPr>
          <p:cNvSpPr/>
          <p:nvPr/>
        </p:nvSpPr>
        <p:spPr>
          <a:xfrm>
            <a:off x="91135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19355A-ED04-45AC-A0F3-B3F05C9DBEE5}"/>
              </a:ext>
            </a:extLst>
          </p:cNvPr>
          <p:cNvSpPr/>
          <p:nvPr/>
        </p:nvSpPr>
        <p:spPr>
          <a:xfrm>
            <a:off x="100279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75FD105-759A-4188-8256-ED27416576F7}"/>
              </a:ext>
            </a:extLst>
          </p:cNvPr>
          <p:cNvSpPr/>
          <p:nvPr/>
        </p:nvSpPr>
        <p:spPr>
          <a:xfrm>
            <a:off x="11094700" y="3698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9A4FE2-8780-4A00-B510-0E01B2142752}"/>
              </a:ext>
            </a:extLst>
          </p:cNvPr>
          <p:cNvSpPr/>
          <p:nvPr/>
        </p:nvSpPr>
        <p:spPr>
          <a:xfrm>
            <a:off x="11094700" y="4460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C03F9B-A0E0-40AC-A1F9-82589DD48552}"/>
              </a:ext>
            </a:extLst>
          </p:cNvPr>
          <p:cNvSpPr/>
          <p:nvPr/>
        </p:nvSpPr>
        <p:spPr>
          <a:xfrm>
            <a:off x="106375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4894F5-E687-448C-BB63-61B57EF773A6}"/>
              </a:ext>
            </a:extLst>
          </p:cNvPr>
          <p:cNvSpPr/>
          <p:nvPr/>
        </p:nvSpPr>
        <p:spPr>
          <a:xfrm>
            <a:off x="11551900" y="4079418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23EC5B-9DE3-4AF1-B91E-B0A1440CAC10}"/>
              </a:ext>
            </a:extLst>
          </p:cNvPr>
          <p:cNvCxnSpPr>
            <a:stCxn id="30" idx="3"/>
            <a:endCxn id="6" idx="7"/>
          </p:cNvCxnSpPr>
          <p:nvPr/>
        </p:nvCxnSpPr>
        <p:spPr>
          <a:xfrm flipH="1">
            <a:off x="8851422" y="2750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B868651-8481-47CC-895D-FE0AF1AE4F71}"/>
              </a:ext>
            </a:extLst>
          </p:cNvPr>
          <p:cNvCxnSpPr>
            <a:stCxn id="29" idx="5"/>
            <a:endCxn id="6" idx="1"/>
          </p:cNvCxnSpPr>
          <p:nvPr/>
        </p:nvCxnSpPr>
        <p:spPr>
          <a:xfrm>
            <a:off x="8394222" y="2750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654360-0467-4F91-A79D-BCB94596D3F7}"/>
              </a:ext>
            </a:extLst>
          </p:cNvPr>
          <p:cNvCxnSpPr>
            <a:stCxn id="30" idx="4"/>
            <a:endCxn id="35" idx="0"/>
          </p:cNvCxnSpPr>
          <p:nvPr/>
        </p:nvCxnSpPr>
        <p:spPr>
          <a:xfrm>
            <a:off x="9227800" y="2784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BD2DD9-ADC9-4B4D-BC99-786952C234F6}"/>
              </a:ext>
            </a:extLst>
          </p:cNvPr>
          <p:cNvCxnSpPr>
            <a:stCxn id="31" idx="3"/>
            <a:endCxn id="7" idx="7"/>
          </p:cNvCxnSpPr>
          <p:nvPr/>
        </p:nvCxnSpPr>
        <p:spPr>
          <a:xfrm flipH="1">
            <a:off x="9765822" y="2750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A1A0BF-3A36-4605-9980-A5691CAB27D2}"/>
              </a:ext>
            </a:extLst>
          </p:cNvPr>
          <p:cNvCxnSpPr>
            <a:stCxn id="30" idx="5"/>
            <a:endCxn id="7" idx="1"/>
          </p:cNvCxnSpPr>
          <p:nvPr/>
        </p:nvCxnSpPr>
        <p:spPr>
          <a:xfrm>
            <a:off x="9308622" y="2750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82D9F0-66D3-4AF5-9BA5-8CA0A1C03FC2}"/>
              </a:ext>
            </a:extLst>
          </p:cNvPr>
          <p:cNvCxnSpPr>
            <a:stCxn id="31" idx="4"/>
            <a:endCxn id="36" idx="0"/>
          </p:cNvCxnSpPr>
          <p:nvPr/>
        </p:nvCxnSpPr>
        <p:spPr>
          <a:xfrm>
            <a:off x="10142200" y="2784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BCE283-FAD5-429F-A421-15728692A264}"/>
              </a:ext>
            </a:extLst>
          </p:cNvPr>
          <p:cNvCxnSpPr>
            <a:stCxn id="7" idx="3"/>
            <a:endCxn id="35" idx="7"/>
          </p:cNvCxnSpPr>
          <p:nvPr/>
        </p:nvCxnSpPr>
        <p:spPr>
          <a:xfrm flipH="1">
            <a:off x="9308622" y="3131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78A645-A82F-4915-A4B0-C655055B08A9}"/>
              </a:ext>
            </a:extLst>
          </p:cNvPr>
          <p:cNvCxnSpPr>
            <a:stCxn id="29" idx="3"/>
            <a:endCxn id="9" idx="7"/>
          </p:cNvCxnSpPr>
          <p:nvPr/>
        </p:nvCxnSpPr>
        <p:spPr>
          <a:xfrm flipH="1">
            <a:off x="7784622" y="2750540"/>
            <a:ext cx="447956" cy="600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BF789C-6157-44F2-8315-AA48A37400AB}"/>
              </a:ext>
            </a:extLst>
          </p:cNvPr>
          <p:cNvCxnSpPr>
            <a:stCxn id="6" idx="3"/>
            <a:endCxn id="34" idx="7"/>
          </p:cNvCxnSpPr>
          <p:nvPr/>
        </p:nvCxnSpPr>
        <p:spPr>
          <a:xfrm flipH="1">
            <a:off x="8394222" y="3131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8FEDAC-84ED-437F-9CB1-7105197A7766}"/>
              </a:ext>
            </a:extLst>
          </p:cNvPr>
          <p:cNvCxnSpPr>
            <a:stCxn id="36" idx="5"/>
            <a:endCxn id="41" idx="1"/>
          </p:cNvCxnSpPr>
          <p:nvPr/>
        </p:nvCxnSpPr>
        <p:spPr>
          <a:xfrm>
            <a:off x="10223022" y="3512540"/>
            <a:ext cx="447956" cy="600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295A70-31BA-40F6-9CA2-1978990581D5}"/>
              </a:ext>
            </a:extLst>
          </p:cNvPr>
          <p:cNvCxnSpPr>
            <a:stCxn id="35" idx="3"/>
            <a:endCxn id="32" idx="7"/>
          </p:cNvCxnSpPr>
          <p:nvPr/>
        </p:nvCxnSpPr>
        <p:spPr>
          <a:xfrm flipH="1">
            <a:off x="8851422" y="3512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33D0FF-F76B-4B92-95B7-DD1429CCFBFE}"/>
              </a:ext>
            </a:extLst>
          </p:cNvPr>
          <p:cNvCxnSpPr>
            <a:stCxn id="34" idx="5"/>
            <a:endCxn id="32" idx="1"/>
          </p:cNvCxnSpPr>
          <p:nvPr/>
        </p:nvCxnSpPr>
        <p:spPr>
          <a:xfrm>
            <a:off x="8394222" y="3512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AFAE71-0306-4E91-8170-1FFCC67A99D2}"/>
              </a:ext>
            </a:extLst>
          </p:cNvPr>
          <p:cNvCxnSpPr>
            <a:stCxn id="7" idx="4"/>
            <a:endCxn id="33" idx="0"/>
          </p:cNvCxnSpPr>
          <p:nvPr/>
        </p:nvCxnSpPr>
        <p:spPr>
          <a:xfrm>
            <a:off x="9685000" y="3165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30CC3F-1635-425B-83D7-801FE6984A1C}"/>
              </a:ext>
            </a:extLst>
          </p:cNvPr>
          <p:cNvCxnSpPr>
            <a:stCxn id="33" idx="3"/>
            <a:endCxn id="37" idx="7"/>
          </p:cNvCxnSpPr>
          <p:nvPr/>
        </p:nvCxnSpPr>
        <p:spPr>
          <a:xfrm flipH="1">
            <a:off x="9308622" y="3893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8150BA4-99EB-4DAC-AC28-5D4E897BB671}"/>
              </a:ext>
            </a:extLst>
          </p:cNvPr>
          <p:cNvCxnSpPr>
            <a:stCxn id="32" idx="5"/>
            <a:endCxn id="37" idx="1"/>
          </p:cNvCxnSpPr>
          <p:nvPr/>
        </p:nvCxnSpPr>
        <p:spPr>
          <a:xfrm>
            <a:off x="8851422" y="3893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BB7F7B-4A64-4AE8-B7FD-AAC5F794141F}"/>
              </a:ext>
            </a:extLst>
          </p:cNvPr>
          <p:cNvCxnSpPr>
            <a:stCxn id="33" idx="5"/>
            <a:endCxn id="38" idx="1"/>
          </p:cNvCxnSpPr>
          <p:nvPr/>
        </p:nvCxnSpPr>
        <p:spPr>
          <a:xfrm>
            <a:off x="9765822" y="3893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042233C-0F6C-4473-B82F-0C21C97E5FD0}"/>
              </a:ext>
            </a:extLst>
          </p:cNvPr>
          <p:cNvCxnSpPr>
            <a:stCxn id="39" idx="3"/>
            <a:endCxn id="41" idx="7"/>
          </p:cNvCxnSpPr>
          <p:nvPr/>
        </p:nvCxnSpPr>
        <p:spPr>
          <a:xfrm flipH="1">
            <a:off x="10832622" y="3893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EE7572D-1E88-41F3-B64E-9C7F5C7F8AD6}"/>
              </a:ext>
            </a:extLst>
          </p:cNvPr>
          <p:cNvCxnSpPr>
            <a:stCxn id="39" idx="4"/>
            <a:endCxn id="40" idx="0"/>
          </p:cNvCxnSpPr>
          <p:nvPr/>
        </p:nvCxnSpPr>
        <p:spPr>
          <a:xfrm>
            <a:off x="11209000" y="3927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50C765A-9CB3-4E14-85EA-5472E89A55F3}"/>
              </a:ext>
            </a:extLst>
          </p:cNvPr>
          <p:cNvCxnSpPr>
            <a:stCxn id="42" idx="3"/>
            <a:endCxn id="40" idx="7"/>
          </p:cNvCxnSpPr>
          <p:nvPr/>
        </p:nvCxnSpPr>
        <p:spPr>
          <a:xfrm flipH="1">
            <a:off x="11289822" y="4274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DC86A76-9A0E-410F-B972-D3AE430245E0}"/>
              </a:ext>
            </a:extLst>
          </p:cNvPr>
          <p:cNvCxnSpPr>
            <a:stCxn id="41" idx="5"/>
            <a:endCxn id="40" idx="1"/>
          </p:cNvCxnSpPr>
          <p:nvPr/>
        </p:nvCxnSpPr>
        <p:spPr>
          <a:xfrm>
            <a:off x="10832622" y="4274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721FA1F-AF1F-4B79-8301-ACCAC65D864C}"/>
              </a:ext>
            </a:extLst>
          </p:cNvPr>
          <p:cNvCxnSpPr>
            <a:stCxn id="29" idx="4"/>
            <a:endCxn id="34" idx="0"/>
          </p:cNvCxnSpPr>
          <p:nvPr/>
        </p:nvCxnSpPr>
        <p:spPr>
          <a:xfrm>
            <a:off x="8313400" y="2784018"/>
            <a:ext cx="0" cy="533400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9EE2267-C37B-46D5-AB57-A990397195F3}"/>
              </a:ext>
            </a:extLst>
          </p:cNvPr>
          <p:cNvCxnSpPr>
            <a:stCxn id="36" idx="3"/>
            <a:endCxn id="33" idx="7"/>
          </p:cNvCxnSpPr>
          <p:nvPr/>
        </p:nvCxnSpPr>
        <p:spPr>
          <a:xfrm flipH="1">
            <a:off x="9765822" y="3512540"/>
            <a:ext cx="295556" cy="219356"/>
          </a:xfrm>
          <a:prstGeom prst="straightConnector1">
            <a:avLst/>
          </a:prstGeom>
          <a:ln w="12700">
            <a:solidFill>
              <a:srgbClr val="000000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Моделирование тем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– </a:t>
            </a:r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процесс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4045" y="1500109"/>
            <a:ext cx="5168705" cy="4898147"/>
          </a:xfrm>
        </p:spPr>
        <p:txBody>
          <a:bodyPr>
            <a:normAutofit fontScale="92500" lnSpcReduction="10000"/>
          </a:bodyPr>
          <a:lstStyle/>
          <a:p>
            <a:r>
              <a:rPr lang="ru-RU" altLang="en-US" dirty="0" smtClean="0">
                <a:ea typeface="ＭＳ Ｐゴシック" panose="020B0600070205080204" pitchFamily="34" charset="-128"/>
              </a:rPr>
              <a:t>Создание списка цитирующих-цитируемых (статья-ссылка) пар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(EIDs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Вычисление значения связей для каждой пары, на основе количества ссылок/связей</a:t>
            </a:r>
            <a:endParaRPr lang="en-US" altLang="en-US" dirty="0">
              <a:solidFill>
                <a:schemeClr val="bg1">
                  <a:lumMod val="8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Используя весь список ссылок и значений связей, проведение кластеризации документов</a:t>
            </a:r>
          </a:p>
          <a:p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В результате список  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EID-</a:t>
            </a:r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кластер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ID </a:t>
            </a:r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определяет набор тем</a:t>
            </a:r>
            <a:endParaRPr lang="en-US" altLang="en-US" dirty="0">
              <a:solidFill>
                <a:schemeClr val="bg1">
                  <a:lumMod val="8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4906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Моделирование тем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– </a:t>
            </a:r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процесс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4045" y="1500109"/>
            <a:ext cx="5053491" cy="4898147"/>
          </a:xfrm>
        </p:spPr>
        <p:txBody>
          <a:bodyPr>
            <a:normAutofit fontScale="92500" lnSpcReduction="10000"/>
          </a:bodyPr>
          <a:lstStyle/>
          <a:p>
            <a:r>
              <a:rPr lang="ru-RU" altLang="en-US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С</a:t>
            </a:r>
            <a:r>
              <a:rPr lang="ru-RU" altLang="en-US" sz="2700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оздание </a:t>
            </a:r>
            <a:r>
              <a:rPr lang="ru-RU" altLang="en-US" sz="27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списка цитирующих-цитируемых (статья-ссылка) пар 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(EIDs)</a:t>
            </a:r>
          </a:p>
          <a:p>
            <a:r>
              <a:rPr lang="ru-RU" altLang="en-US" sz="2700" dirty="0" smtClean="0">
                <a:ea typeface="ＭＳ Ｐゴシック" panose="020B0600070205080204" pitchFamily="34" charset="-128"/>
              </a:rPr>
              <a:t>Вычисление </a:t>
            </a:r>
            <a:r>
              <a:rPr lang="ru-RU" altLang="en-US" sz="2700" dirty="0">
                <a:ea typeface="ＭＳ Ｐゴシック" panose="020B0600070205080204" pitchFamily="34" charset="-128"/>
              </a:rPr>
              <a:t>значения связей для каждой пары, на основе количества </a:t>
            </a:r>
            <a:r>
              <a:rPr lang="ru-RU" altLang="en-US" sz="2700" dirty="0" smtClean="0">
                <a:ea typeface="ＭＳ Ｐゴシック" panose="020B0600070205080204" pitchFamily="34" charset="-128"/>
              </a:rPr>
              <a:t>ссылок/связей</a:t>
            </a:r>
          </a:p>
          <a:p>
            <a:r>
              <a:rPr lang="ru-RU" altLang="en-US" sz="2800" dirty="0" smtClean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Используя </a:t>
            </a:r>
            <a:r>
              <a:rPr lang="ru-RU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весь список ссылок и значений связей, проведение кластеризации документов</a:t>
            </a:r>
          </a:p>
          <a:p>
            <a:r>
              <a:rPr lang="ru-RU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В результате список  </a:t>
            </a: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EID-</a:t>
            </a:r>
            <a:r>
              <a:rPr lang="ru-RU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кластер</a:t>
            </a: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ID </a:t>
            </a:r>
            <a:r>
              <a:rPr lang="ru-RU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определяет набор тем</a:t>
            </a:r>
            <a:endParaRPr lang="en-US" altLang="en-US" sz="2800" dirty="0">
              <a:solidFill>
                <a:schemeClr val="bg1">
                  <a:lumMod val="8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altLang="en-US" sz="2700" dirty="0">
              <a:ea typeface="ＭＳ Ｐゴシック" panose="020B060007020508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8499F-B994-46C7-B6FF-9FA9BEB2A360}"/>
              </a:ext>
            </a:extLst>
          </p:cNvPr>
          <p:cNvGrpSpPr/>
          <p:nvPr/>
        </p:nvGrpSpPr>
        <p:grpSpPr>
          <a:xfrm>
            <a:off x="6902498" y="2555418"/>
            <a:ext cx="3354002" cy="2133600"/>
            <a:chOff x="6902498" y="2555418"/>
            <a:chExt cx="3354002" cy="2133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25155-005B-43EC-ABA8-DFF7AD9C2AB8}"/>
                </a:ext>
              </a:extLst>
            </p:cNvPr>
            <p:cNvSpPr/>
            <p:nvPr/>
          </p:nvSpPr>
          <p:spPr>
            <a:xfrm>
              <a:off x="7132300" y="2555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226905-0D11-49F8-BF69-686A48DFB821}"/>
                </a:ext>
              </a:extLst>
            </p:cNvPr>
            <p:cNvSpPr/>
            <p:nvPr/>
          </p:nvSpPr>
          <p:spPr>
            <a:xfrm>
              <a:off x="9570700" y="2936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221038-432B-4BA4-8CB1-8B2F45B19971}"/>
                </a:ext>
              </a:extLst>
            </p:cNvPr>
            <p:cNvSpPr/>
            <p:nvPr/>
          </p:nvSpPr>
          <p:spPr>
            <a:xfrm>
              <a:off x="7132300" y="3698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B22A2D-54CF-41E1-9285-D8EBE1B098E5}"/>
                </a:ext>
              </a:extLst>
            </p:cNvPr>
            <p:cNvSpPr/>
            <p:nvPr/>
          </p:nvSpPr>
          <p:spPr>
            <a:xfrm>
              <a:off x="7589500" y="4079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FA3CB4-6945-4CCE-9E1F-7DDFC2E2EE88}"/>
                </a:ext>
              </a:extLst>
            </p:cNvPr>
            <p:cNvSpPr/>
            <p:nvPr/>
          </p:nvSpPr>
          <p:spPr>
            <a:xfrm>
              <a:off x="7132300" y="4460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52B10-23DB-4540-8D3B-E3A65652D5A2}"/>
                </a:ext>
              </a:extLst>
            </p:cNvPr>
            <p:cNvCxnSpPr>
              <a:stCxn id="5" idx="4"/>
              <a:endCxn id="10" idx="0"/>
            </p:cNvCxnSpPr>
            <p:nvPr/>
          </p:nvCxnSpPr>
          <p:spPr>
            <a:xfrm>
              <a:off x="7246600" y="2784018"/>
              <a:ext cx="0" cy="914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AEA3556-1A87-43F5-BE6D-B2BDFECC5460}"/>
                </a:ext>
              </a:extLst>
            </p:cNvPr>
            <p:cNvCxnSpPr>
              <a:stCxn id="10" idx="4"/>
              <a:endCxn id="15" idx="0"/>
            </p:cNvCxnSpPr>
            <p:nvPr/>
          </p:nvCxnSpPr>
          <p:spPr>
            <a:xfrm>
              <a:off x="7246600" y="3927018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63E37D-71E2-43A7-A7D9-7279CF2C9C07}"/>
                </a:ext>
              </a:extLst>
            </p:cNvPr>
            <p:cNvCxnSpPr>
              <a:stCxn id="10" idx="5"/>
              <a:endCxn id="13" idx="1"/>
            </p:cNvCxnSpPr>
            <p:nvPr/>
          </p:nvCxnSpPr>
          <p:spPr>
            <a:xfrm>
              <a:off x="7327422" y="3893540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745864F-6877-4349-94EE-5D9CF40EDB0C}"/>
                </a:ext>
              </a:extLst>
            </p:cNvPr>
            <p:cNvSpPr/>
            <p:nvPr/>
          </p:nvSpPr>
          <p:spPr>
            <a:xfrm>
              <a:off x="9570700" y="3698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0094EF3-F187-4A32-BF6D-7C97FEA2CA8B}"/>
                </a:ext>
              </a:extLst>
            </p:cNvPr>
            <p:cNvSpPr/>
            <p:nvPr/>
          </p:nvSpPr>
          <p:spPr>
            <a:xfrm>
              <a:off x="10027900" y="3317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F846A-00EA-496B-970E-6D6692FEC86E}"/>
                </a:ext>
              </a:extLst>
            </p:cNvPr>
            <p:cNvSpPr/>
            <p:nvPr/>
          </p:nvSpPr>
          <p:spPr>
            <a:xfrm>
              <a:off x="9113500" y="4079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19355A-ED04-45AC-A0F3-B3F05C9DBEE5}"/>
                </a:ext>
              </a:extLst>
            </p:cNvPr>
            <p:cNvSpPr/>
            <p:nvPr/>
          </p:nvSpPr>
          <p:spPr>
            <a:xfrm>
              <a:off x="10027900" y="4079418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0AFAE71-0306-4E91-8170-1FFCC67A99D2}"/>
                </a:ext>
              </a:extLst>
            </p:cNvPr>
            <p:cNvCxnSpPr>
              <a:stCxn id="7" idx="4"/>
              <a:endCxn id="33" idx="0"/>
            </p:cNvCxnSpPr>
            <p:nvPr/>
          </p:nvCxnSpPr>
          <p:spPr>
            <a:xfrm>
              <a:off x="9685000" y="3165018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730CC3F-1635-425B-83D7-801FE6984A1C}"/>
                </a:ext>
              </a:extLst>
            </p:cNvPr>
            <p:cNvCxnSpPr>
              <a:stCxn id="33" idx="3"/>
              <a:endCxn id="37" idx="7"/>
            </p:cNvCxnSpPr>
            <p:nvPr/>
          </p:nvCxnSpPr>
          <p:spPr>
            <a:xfrm flipH="1">
              <a:off x="9308622" y="3893540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7BB7F7B-4A64-4AE8-B7FD-AAC5F794141F}"/>
                </a:ext>
              </a:extLst>
            </p:cNvPr>
            <p:cNvCxnSpPr>
              <a:stCxn id="33" idx="5"/>
              <a:endCxn id="38" idx="1"/>
            </p:cNvCxnSpPr>
            <p:nvPr/>
          </p:nvCxnSpPr>
          <p:spPr>
            <a:xfrm>
              <a:off x="9765822" y="3893540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9EE2267-C37B-46D5-AB57-A990397195F3}"/>
                </a:ext>
              </a:extLst>
            </p:cNvPr>
            <p:cNvCxnSpPr>
              <a:stCxn id="36" idx="3"/>
              <a:endCxn id="33" idx="7"/>
            </p:cNvCxnSpPr>
            <p:nvPr/>
          </p:nvCxnSpPr>
          <p:spPr>
            <a:xfrm flipH="1">
              <a:off x="9765822" y="3512540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C20D15-6F96-421B-8714-8821023F06AC}"/>
                </a:ext>
              </a:extLst>
            </p:cNvPr>
            <p:cNvSpPr txBox="1"/>
            <p:nvPr/>
          </p:nvSpPr>
          <p:spPr>
            <a:xfrm>
              <a:off x="6902498" y="3025751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A842CC-3489-46DB-A97F-58D8F0F7F667}"/>
                </a:ext>
              </a:extLst>
            </p:cNvPr>
            <p:cNvSpPr txBox="1"/>
            <p:nvPr/>
          </p:nvSpPr>
          <p:spPr>
            <a:xfrm>
              <a:off x="7330366" y="3659428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4861C3-A7C5-40E6-A7EE-A2938C6BA44D}"/>
                </a:ext>
              </a:extLst>
            </p:cNvPr>
            <p:cNvSpPr txBox="1"/>
            <p:nvPr/>
          </p:nvSpPr>
          <p:spPr>
            <a:xfrm>
              <a:off x="6902498" y="3947463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E131239-CE5A-424C-9BF2-F7155B91B06D}"/>
                </a:ext>
              </a:extLst>
            </p:cNvPr>
            <p:cNvSpPr txBox="1"/>
            <p:nvPr/>
          </p:nvSpPr>
          <p:spPr>
            <a:xfrm>
              <a:off x="9346611" y="3178151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B1B33F-FEDD-4BB0-BC69-FBDDB59FF195}"/>
                </a:ext>
              </a:extLst>
            </p:cNvPr>
            <p:cNvSpPr txBox="1"/>
            <p:nvPr/>
          </p:nvSpPr>
          <p:spPr>
            <a:xfrm>
              <a:off x="9206778" y="3601821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E45019C-6B26-496D-81EA-060C0E69ECE9}"/>
                </a:ext>
              </a:extLst>
            </p:cNvPr>
            <p:cNvSpPr txBox="1"/>
            <p:nvPr/>
          </p:nvSpPr>
          <p:spPr>
            <a:xfrm>
              <a:off x="9634646" y="3947463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9E66645-5615-4E59-8E83-32058EE50313}"/>
                </a:ext>
              </a:extLst>
            </p:cNvPr>
            <p:cNvSpPr txBox="1"/>
            <p:nvPr/>
          </p:nvSpPr>
          <p:spPr>
            <a:xfrm>
              <a:off x="9840455" y="3578131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latin typeface="Arial Narrow" panose="020B0606020202030204" pitchFamily="34" charset="0"/>
                </a:rPr>
                <a:t>1</a:t>
              </a:r>
              <a:r>
                <a:rPr lang="en-US" dirty="0">
                  <a:latin typeface="Arial Narrow" panose="020B0606020202030204" pitchFamily="34" charset="0"/>
                </a:rPr>
                <a:t>/</a:t>
              </a:r>
              <a:r>
                <a:rPr lang="en-US" baseline="-25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6899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Моделирование тем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ru-RU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процесс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4046" y="1500109"/>
            <a:ext cx="4477422" cy="4898147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С</a:t>
            </a:r>
            <a:r>
              <a:rPr lang="ru-RU" altLang="en-US" sz="24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оздание списка цитирующих-цитируемых (статья-ссылка) пар </a:t>
            </a: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(EIDs)</a:t>
            </a:r>
          </a:p>
          <a:p>
            <a:r>
              <a:rPr lang="ru-RU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Вычисление значения связей для каждой пары, на основе количества ссылок/связей</a:t>
            </a:r>
            <a:endParaRPr lang="en-US" altLang="en-US" dirty="0">
              <a:solidFill>
                <a:schemeClr val="bg1">
                  <a:lumMod val="8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ru-RU" altLang="en-US" sz="2700" dirty="0" smtClean="0">
                <a:ea typeface="ＭＳ Ｐゴシック" panose="020B0600070205080204" pitchFamily="34" charset="-128"/>
              </a:rPr>
              <a:t>Используя </a:t>
            </a:r>
            <a:r>
              <a:rPr lang="ru-RU" altLang="en-US" sz="2700" dirty="0">
                <a:ea typeface="ＭＳ Ｐゴシック" panose="020B0600070205080204" pitchFamily="34" charset="-128"/>
              </a:rPr>
              <a:t>весь список ссылок и значений связей, проведение кластеризации документов</a:t>
            </a:r>
          </a:p>
          <a:p>
            <a:r>
              <a:rPr lang="ru-RU" altLang="en-US" sz="2700" dirty="0">
                <a:ea typeface="ＭＳ Ｐゴシック" panose="020B0600070205080204" pitchFamily="34" charset="-128"/>
              </a:rPr>
              <a:t>В результате список  </a:t>
            </a:r>
            <a:r>
              <a:rPr lang="en-US" altLang="en-US" sz="2700" dirty="0">
                <a:ea typeface="ＭＳ Ｐゴシック" panose="020B0600070205080204" pitchFamily="34" charset="-128"/>
              </a:rPr>
              <a:t>EID-</a:t>
            </a:r>
            <a:r>
              <a:rPr lang="ru-RU" altLang="en-US" sz="2700" dirty="0">
                <a:ea typeface="ＭＳ Ｐゴシック" panose="020B0600070205080204" pitchFamily="34" charset="-128"/>
              </a:rPr>
              <a:t>кластер</a:t>
            </a:r>
            <a:r>
              <a:rPr lang="en-US" altLang="en-US" sz="2700" dirty="0">
                <a:ea typeface="ＭＳ Ｐゴシック" panose="020B0600070205080204" pitchFamily="34" charset="-128"/>
              </a:rPr>
              <a:t>ID </a:t>
            </a:r>
            <a:r>
              <a:rPr lang="ru-RU" altLang="en-US" sz="2700" dirty="0">
                <a:ea typeface="ＭＳ Ｐゴシック" panose="020B0600070205080204" pitchFamily="34" charset="-128"/>
              </a:rPr>
              <a:t>определяет набор тем</a:t>
            </a:r>
            <a:endParaRPr lang="en-US" altLang="en-US" sz="27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E246DF-28D4-47BA-8195-8FE46254F94F}"/>
              </a:ext>
            </a:extLst>
          </p:cNvPr>
          <p:cNvGrpSpPr/>
          <p:nvPr/>
        </p:nvGrpSpPr>
        <p:grpSpPr>
          <a:xfrm>
            <a:off x="5760700" y="2555418"/>
            <a:ext cx="6019800" cy="2514600"/>
            <a:chOff x="1543324" y="2233789"/>
            <a:chExt cx="6019800" cy="2514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25155-005B-43EC-ABA8-DFF7AD9C2AB8}"/>
                </a:ext>
              </a:extLst>
            </p:cNvPr>
            <p:cNvSpPr/>
            <p:nvPr/>
          </p:nvSpPr>
          <p:spPr>
            <a:xfrm>
              <a:off x="29149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A2C7D5-46C5-442F-8136-21B4522D56A6}"/>
                </a:ext>
              </a:extLst>
            </p:cNvPr>
            <p:cNvSpPr/>
            <p:nvPr/>
          </p:nvSpPr>
          <p:spPr>
            <a:xfrm>
              <a:off x="4438924" y="2614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226905-0D11-49F8-BF69-686A48DFB821}"/>
                </a:ext>
              </a:extLst>
            </p:cNvPr>
            <p:cNvSpPr/>
            <p:nvPr/>
          </p:nvSpPr>
          <p:spPr>
            <a:xfrm>
              <a:off x="5353324" y="2614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D90D65-E765-4E4A-A45D-1606D4407868}"/>
                </a:ext>
              </a:extLst>
            </p:cNvPr>
            <p:cNvSpPr/>
            <p:nvPr/>
          </p:nvSpPr>
          <p:spPr>
            <a:xfrm>
              <a:off x="24577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6B2739-AD13-4C93-899F-7FF2BC7BA9B9}"/>
                </a:ext>
              </a:extLst>
            </p:cNvPr>
            <p:cNvSpPr/>
            <p:nvPr/>
          </p:nvSpPr>
          <p:spPr>
            <a:xfrm>
              <a:off x="33721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221038-432B-4BA4-8CB1-8B2F45B19971}"/>
                </a:ext>
              </a:extLst>
            </p:cNvPr>
            <p:cNvSpPr/>
            <p:nvPr/>
          </p:nvSpPr>
          <p:spPr>
            <a:xfrm>
              <a:off x="29149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886C46-5201-48EB-911B-590497AF83A0}"/>
                </a:ext>
              </a:extLst>
            </p:cNvPr>
            <p:cNvSpPr/>
            <p:nvPr/>
          </p:nvSpPr>
          <p:spPr>
            <a:xfrm>
              <a:off x="15433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C72E01-9781-46C5-A4E9-29EAF541E60C}"/>
                </a:ext>
              </a:extLst>
            </p:cNvPr>
            <p:cNvSpPr/>
            <p:nvPr/>
          </p:nvSpPr>
          <p:spPr>
            <a:xfrm>
              <a:off x="24577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B22A2D-54CF-41E1-9285-D8EBE1B098E5}"/>
                </a:ext>
              </a:extLst>
            </p:cNvPr>
            <p:cNvSpPr/>
            <p:nvPr/>
          </p:nvSpPr>
          <p:spPr>
            <a:xfrm>
              <a:off x="3372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88C353-5FDA-48C7-A857-DDD25B071B86}"/>
                </a:ext>
              </a:extLst>
            </p:cNvPr>
            <p:cNvSpPr/>
            <p:nvPr/>
          </p:nvSpPr>
          <p:spPr>
            <a:xfrm>
              <a:off x="20005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FA3CB4-6945-4CCE-9E1F-7DDFC2E2EE88}"/>
                </a:ext>
              </a:extLst>
            </p:cNvPr>
            <p:cNvSpPr/>
            <p:nvPr/>
          </p:nvSpPr>
          <p:spPr>
            <a:xfrm>
              <a:off x="29149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276CBB-3675-4924-B151-856EF6C72E59}"/>
                </a:ext>
              </a:extLst>
            </p:cNvPr>
            <p:cNvSpPr/>
            <p:nvPr/>
          </p:nvSpPr>
          <p:spPr>
            <a:xfrm>
              <a:off x="2457724" y="4519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7D17E1-CF53-498F-8C4A-92DCCBBE4119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2652846" y="2428911"/>
              <a:ext cx="2955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05775E3-7CC5-4F6A-BC61-A140226179B4}"/>
                </a:ext>
              </a:extLst>
            </p:cNvPr>
            <p:cNvCxnSpPr>
              <a:stCxn id="5" idx="5"/>
              <a:endCxn id="9" idx="1"/>
            </p:cNvCxnSpPr>
            <p:nvPr/>
          </p:nvCxnSpPr>
          <p:spPr>
            <a:xfrm>
              <a:off x="3110046" y="2428911"/>
              <a:ext cx="2955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52B10-23DB-4540-8D3B-E3A65652D5A2}"/>
                </a:ext>
              </a:extLst>
            </p:cNvPr>
            <p:cNvCxnSpPr>
              <a:stCxn id="5" idx="4"/>
              <a:endCxn id="10" idx="0"/>
            </p:cNvCxnSpPr>
            <p:nvPr/>
          </p:nvCxnSpPr>
          <p:spPr>
            <a:xfrm>
              <a:off x="3029224" y="2462389"/>
              <a:ext cx="0" cy="914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56F27C-4E11-40A3-BFCB-0BB20E114E98}"/>
                </a:ext>
              </a:extLst>
            </p:cNvPr>
            <p:cNvCxnSpPr>
              <a:stCxn id="8" idx="4"/>
              <a:endCxn id="12" idx="0"/>
            </p:cNvCxnSpPr>
            <p:nvPr/>
          </p:nvCxnSpPr>
          <p:spPr>
            <a:xfrm>
              <a:off x="2572024" y="3224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AEA3556-1A87-43F5-BE6D-B2BDFECC5460}"/>
                </a:ext>
              </a:extLst>
            </p:cNvPr>
            <p:cNvCxnSpPr>
              <a:stCxn id="10" idx="4"/>
              <a:endCxn id="15" idx="0"/>
            </p:cNvCxnSpPr>
            <p:nvPr/>
          </p:nvCxnSpPr>
          <p:spPr>
            <a:xfrm>
              <a:off x="3029224" y="3605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49B3CBF-D535-4A92-BF52-29887A9A2F85}"/>
                </a:ext>
              </a:extLst>
            </p:cNvPr>
            <p:cNvCxnSpPr>
              <a:stCxn id="8" idx="3"/>
              <a:endCxn id="11" idx="7"/>
            </p:cNvCxnSpPr>
            <p:nvPr/>
          </p:nvCxnSpPr>
          <p:spPr>
            <a:xfrm flipH="1">
              <a:off x="1738446" y="3190911"/>
              <a:ext cx="7527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1F8A46-4DE0-4F2C-94C1-CE79FF356123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21956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63E37D-71E2-43A7-A7D9-7279CF2C9C07}"/>
                </a:ext>
              </a:extLst>
            </p:cNvPr>
            <p:cNvCxnSpPr>
              <a:stCxn id="10" idx="5"/>
              <a:endCxn id="13" idx="1"/>
            </p:cNvCxnSpPr>
            <p:nvPr/>
          </p:nvCxnSpPr>
          <p:spPr>
            <a:xfrm>
              <a:off x="31100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CC287C-B0D9-4D22-8E8D-C3D4EFBCC49A}"/>
                </a:ext>
              </a:extLst>
            </p:cNvPr>
            <p:cNvCxnSpPr>
              <a:stCxn id="11" idx="5"/>
              <a:endCxn id="14" idx="1"/>
            </p:cNvCxnSpPr>
            <p:nvPr/>
          </p:nvCxnSpPr>
          <p:spPr>
            <a:xfrm>
              <a:off x="17384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C4B57A-A8B2-47CC-B57C-035A1BDE5ACC}"/>
                </a:ext>
              </a:extLst>
            </p:cNvPr>
            <p:cNvCxnSpPr>
              <a:stCxn id="15" idx="3"/>
              <a:endCxn id="16" idx="7"/>
            </p:cNvCxnSpPr>
            <p:nvPr/>
          </p:nvCxnSpPr>
          <p:spPr>
            <a:xfrm flipH="1">
              <a:off x="2652846" y="4333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F7045C-87F2-414E-A81E-EBCC91B356A9}"/>
                </a:ext>
              </a:extLst>
            </p:cNvPr>
            <p:cNvCxnSpPr>
              <a:stCxn id="14" idx="5"/>
              <a:endCxn id="16" idx="1"/>
            </p:cNvCxnSpPr>
            <p:nvPr/>
          </p:nvCxnSpPr>
          <p:spPr>
            <a:xfrm>
              <a:off x="2195646" y="4333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3B0759-CE59-4735-841C-13C305805B14}"/>
                </a:ext>
              </a:extLst>
            </p:cNvPr>
            <p:cNvCxnSpPr>
              <a:stCxn id="9" idx="4"/>
              <a:endCxn id="13" idx="0"/>
            </p:cNvCxnSpPr>
            <p:nvPr/>
          </p:nvCxnSpPr>
          <p:spPr>
            <a:xfrm>
              <a:off x="3486424" y="3224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F976D8-E43A-4FB5-8784-A45AF2752EE2}"/>
                </a:ext>
              </a:extLst>
            </p:cNvPr>
            <p:cNvSpPr/>
            <p:nvPr/>
          </p:nvSpPr>
          <p:spPr>
            <a:xfrm>
              <a:off x="39817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725BA-5C40-4301-BBC4-B2A65B9DDCD2}"/>
                </a:ext>
              </a:extLst>
            </p:cNvPr>
            <p:cNvSpPr/>
            <p:nvPr/>
          </p:nvSpPr>
          <p:spPr>
            <a:xfrm>
              <a:off x="48961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BDDF72-6BAB-432B-88B3-ABF79232D3B2}"/>
                </a:ext>
              </a:extLst>
            </p:cNvPr>
            <p:cNvSpPr/>
            <p:nvPr/>
          </p:nvSpPr>
          <p:spPr>
            <a:xfrm>
              <a:off x="5810524" y="2233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6D6495-4958-4BD8-9CB4-B34D0D57A6D5}"/>
                </a:ext>
              </a:extLst>
            </p:cNvPr>
            <p:cNvSpPr/>
            <p:nvPr/>
          </p:nvSpPr>
          <p:spPr>
            <a:xfrm>
              <a:off x="44389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745864F-6877-4349-94EE-5D9CF40EDB0C}"/>
                </a:ext>
              </a:extLst>
            </p:cNvPr>
            <p:cNvSpPr/>
            <p:nvPr/>
          </p:nvSpPr>
          <p:spPr>
            <a:xfrm>
              <a:off x="53533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801131-A5C9-485C-9664-35FB9746B923}"/>
                </a:ext>
              </a:extLst>
            </p:cNvPr>
            <p:cNvSpPr/>
            <p:nvPr/>
          </p:nvSpPr>
          <p:spPr>
            <a:xfrm>
              <a:off x="39817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7AD79C-992A-448E-B8CE-CCEC142C3B0B}"/>
                </a:ext>
              </a:extLst>
            </p:cNvPr>
            <p:cNvSpPr/>
            <p:nvPr/>
          </p:nvSpPr>
          <p:spPr>
            <a:xfrm>
              <a:off x="48961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0094EF3-F187-4A32-BF6D-7C97FEA2CA8B}"/>
                </a:ext>
              </a:extLst>
            </p:cNvPr>
            <p:cNvSpPr/>
            <p:nvPr/>
          </p:nvSpPr>
          <p:spPr>
            <a:xfrm>
              <a:off x="5810524" y="2995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F846A-00EA-496B-970E-6D6692FEC86E}"/>
                </a:ext>
              </a:extLst>
            </p:cNvPr>
            <p:cNvSpPr/>
            <p:nvPr/>
          </p:nvSpPr>
          <p:spPr>
            <a:xfrm>
              <a:off x="4896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19355A-ED04-45AC-A0F3-B3F05C9DBEE5}"/>
                </a:ext>
              </a:extLst>
            </p:cNvPr>
            <p:cNvSpPr/>
            <p:nvPr/>
          </p:nvSpPr>
          <p:spPr>
            <a:xfrm>
              <a:off x="58105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5FD105-759A-4188-8256-ED27416576F7}"/>
                </a:ext>
              </a:extLst>
            </p:cNvPr>
            <p:cNvSpPr/>
            <p:nvPr/>
          </p:nvSpPr>
          <p:spPr>
            <a:xfrm>
              <a:off x="6877324" y="3376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9A4FE2-8780-4A00-B510-0E01B2142752}"/>
                </a:ext>
              </a:extLst>
            </p:cNvPr>
            <p:cNvSpPr/>
            <p:nvPr/>
          </p:nvSpPr>
          <p:spPr>
            <a:xfrm>
              <a:off x="6877324" y="4138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C03F9B-A0E0-40AC-A1F9-82589DD48552}"/>
                </a:ext>
              </a:extLst>
            </p:cNvPr>
            <p:cNvSpPr/>
            <p:nvPr/>
          </p:nvSpPr>
          <p:spPr>
            <a:xfrm>
              <a:off x="64201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4894F5-E687-448C-BB63-61B57EF773A6}"/>
                </a:ext>
              </a:extLst>
            </p:cNvPr>
            <p:cNvSpPr/>
            <p:nvPr/>
          </p:nvSpPr>
          <p:spPr>
            <a:xfrm>
              <a:off x="7334524" y="375778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E23EC5B-9DE3-4AF1-B91E-B0A1440CAC10}"/>
                </a:ext>
              </a:extLst>
            </p:cNvPr>
            <p:cNvCxnSpPr>
              <a:stCxn id="30" idx="3"/>
              <a:endCxn id="6" idx="7"/>
            </p:cNvCxnSpPr>
            <p:nvPr/>
          </p:nvCxnSpPr>
          <p:spPr>
            <a:xfrm flipH="1">
              <a:off x="46340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B868651-8481-47CC-895D-FE0AF1AE4F71}"/>
                </a:ext>
              </a:extLst>
            </p:cNvPr>
            <p:cNvCxnSpPr>
              <a:stCxn id="29" idx="5"/>
              <a:endCxn id="6" idx="1"/>
            </p:cNvCxnSpPr>
            <p:nvPr/>
          </p:nvCxnSpPr>
          <p:spPr>
            <a:xfrm>
              <a:off x="41768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1654360-0467-4F91-A79D-BCB94596D3F7}"/>
                </a:ext>
              </a:extLst>
            </p:cNvPr>
            <p:cNvCxnSpPr>
              <a:stCxn id="30" idx="4"/>
              <a:endCxn id="35" idx="0"/>
            </p:cNvCxnSpPr>
            <p:nvPr/>
          </p:nvCxnSpPr>
          <p:spPr>
            <a:xfrm>
              <a:off x="50104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BD2DD9-ADC9-4B4D-BC99-786952C234F6}"/>
                </a:ext>
              </a:extLst>
            </p:cNvPr>
            <p:cNvCxnSpPr>
              <a:stCxn id="31" idx="3"/>
              <a:endCxn id="7" idx="7"/>
            </p:cNvCxnSpPr>
            <p:nvPr/>
          </p:nvCxnSpPr>
          <p:spPr>
            <a:xfrm flipH="1">
              <a:off x="55484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A1A0BF-3A36-4605-9980-A5691CAB27D2}"/>
                </a:ext>
              </a:extLst>
            </p:cNvPr>
            <p:cNvCxnSpPr>
              <a:stCxn id="30" idx="5"/>
              <a:endCxn id="7" idx="1"/>
            </p:cNvCxnSpPr>
            <p:nvPr/>
          </p:nvCxnSpPr>
          <p:spPr>
            <a:xfrm>
              <a:off x="5091246" y="2428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682D9F0-66D3-4AF5-9BA5-8CA0A1C03FC2}"/>
                </a:ext>
              </a:extLst>
            </p:cNvPr>
            <p:cNvCxnSpPr>
              <a:stCxn id="31" idx="4"/>
              <a:endCxn id="36" idx="0"/>
            </p:cNvCxnSpPr>
            <p:nvPr/>
          </p:nvCxnSpPr>
          <p:spPr>
            <a:xfrm>
              <a:off x="59248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1BCE283-FAD5-429F-A421-15728692A264}"/>
                </a:ext>
              </a:extLst>
            </p:cNvPr>
            <p:cNvCxnSpPr>
              <a:stCxn id="7" idx="3"/>
              <a:endCxn id="35" idx="7"/>
            </p:cNvCxnSpPr>
            <p:nvPr/>
          </p:nvCxnSpPr>
          <p:spPr>
            <a:xfrm flipH="1">
              <a:off x="5091246" y="2809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E78A645-A82F-4915-A4B0-C655055B08A9}"/>
                </a:ext>
              </a:extLst>
            </p:cNvPr>
            <p:cNvCxnSpPr>
              <a:stCxn id="29" idx="3"/>
              <a:endCxn id="9" idx="7"/>
            </p:cNvCxnSpPr>
            <p:nvPr/>
          </p:nvCxnSpPr>
          <p:spPr>
            <a:xfrm flipH="1">
              <a:off x="3567246" y="2428911"/>
              <a:ext cx="4479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BF789C-6157-44F2-8315-AA48A37400AB}"/>
                </a:ext>
              </a:extLst>
            </p:cNvPr>
            <p:cNvCxnSpPr>
              <a:stCxn id="6" idx="3"/>
              <a:endCxn id="34" idx="7"/>
            </p:cNvCxnSpPr>
            <p:nvPr/>
          </p:nvCxnSpPr>
          <p:spPr>
            <a:xfrm flipH="1">
              <a:off x="4176846" y="2809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D8FEDAC-84ED-437F-9CB1-7105197A7766}"/>
                </a:ext>
              </a:extLst>
            </p:cNvPr>
            <p:cNvCxnSpPr>
              <a:stCxn id="36" idx="5"/>
              <a:endCxn id="41" idx="1"/>
            </p:cNvCxnSpPr>
            <p:nvPr/>
          </p:nvCxnSpPr>
          <p:spPr>
            <a:xfrm>
              <a:off x="6005646" y="3190911"/>
              <a:ext cx="447956" cy="600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6295A70-31BA-40F6-9CA2-1978990581D5}"/>
                </a:ext>
              </a:extLst>
            </p:cNvPr>
            <p:cNvCxnSpPr>
              <a:stCxn id="35" idx="3"/>
              <a:endCxn id="32" idx="7"/>
            </p:cNvCxnSpPr>
            <p:nvPr/>
          </p:nvCxnSpPr>
          <p:spPr>
            <a:xfrm flipH="1">
              <a:off x="46340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E33D0FF-F76B-4B92-95B7-DD1429CCFBFE}"/>
                </a:ext>
              </a:extLst>
            </p:cNvPr>
            <p:cNvCxnSpPr>
              <a:stCxn id="34" idx="5"/>
              <a:endCxn id="32" idx="1"/>
            </p:cNvCxnSpPr>
            <p:nvPr/>
          </p:nvCxnSpPr>
          <p:spPr>
            <a:xfrm>
              <a:off x="41768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0AFAE71-0306-4E91-8170-1FFCC67A99D2}"/>
                </a:ext>
              </a:extLst>
            </p:cNvPr>
            <p:cNvCxnSpPr>
              <a:stCxn id="7" idx="4"/>
              <a:endCxn id="33" idx="0"/>
            </p:cNvCxnSpPr>
            <p:nvPr/>
          </p:nvCxnSpPr>
          <p:spPr>
            <a:xfrm>
              <a:off x="5467624" y="2843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730CC3F-1635-425B-83D7-801FE6984A1C}"/>
                </a:ext>
              </a:extLst>
            </p:cNvPr>
            <p:cNvCxnSpPr>
              <a:stCxn id="33" idx="3"/>
              <a:endCxn id="37" idx="7"/>
            </p:cNvCxnSpPr>
            <p:nvPr/>
          </p:nvCxnSpPr>
          <p:spPr>
            <a:xfrm flipH="1">
              <a:off x="50912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150BA4-99EB-4DAC-AC28-5D4E897BB671}"/>
                </a:ext>
              </a:extLst>
            </p:cNvPr>
            <p:cNvCxnSpPr>
              <a:stCxn id="32" idx="5"/>
              <a:endCxn id="37" idx="1"/>
            </p:cNvCxnSpPr>
            <p:nvPr/>
          </p:nvCxnSpPr>
          <p:spPr>
            <a:xfrm>
              <a:off x="46340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7BB7F7B-4A64-4AE8-B7FD-AAC5F794141F}"/>
                </a:ext>
              </a:extLst>
            </p:cNvPr>
            <p:cNvCxnSpPr>
              <a:stCxn id="33" idx="5"/>
              <a:endCxn id="38" idx="1"/>
            </p:cNvCxnSpPr>
            <p:nvPr/>
          </p:nvCxnSpPr>
          <p:spPr>
            <a:xfrm>
              <a:off x="55484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042233C-0F6C-4473-B82F-0C21C97E5FD0}"/>
                </a:ext>
              </a:extLst>
            </p:cNvPr>
            <p:cNvCxnSpPr>
              <a:stCxn id="39" idx="3"/>
              <a:endCxn id="41" idx="7"/>
            </p:cNvCxnSpPr>
            <p:nvPr/>
          </p:nvCxnSpPr>
          <p:spPr>
            <a:xfrm flipH="1">
              <a:off x="6615246" y="3571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EE7572D-1E88-41F3-B64E-9C7F5C7F8AD6}"/>
                </a:ext>
              </a:extLst>
            </p:cNvPr>
            <p:cNvCxnSpPr>
              <a:stCxn id="39" idx="4"/>
              <a:endCxn id="40" idx="0"/>
            </p:cNvCxnSpPr>
            <p:nvPr/>
          </p:nvCxnSpPr>
          <p:spPr>
            <a:xfrm>
              <a:off x="6991624" y="3605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50C765A-9CB3-4E14-85EA-5472E89A55F3}"/>
                </a:ext>
              </a:extLst>
            </p:cNvPr>
            <p:cNvCxnSpPr>
              <a:stCxn id="42" idx="3"/>
              <a:endCxn id="40" idx="7"/>
            </p:cNvCxnSpPr>
            <p:nvPr/>
          </p:nvCxnSpPr>
          <p:spPr>
            <a:xfrm flipH="1">
              <a:off x="70724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DC86A76-9A0E-410F-B972-D3AE430245E0}"/>
                </a:ext>
              </a:extLst>
            </p:cNvPr>
            <p:cNvCxnSpPr>
              <a:stCxn id="41" idx="5"/>
              <a:endCxn id="40" idx="1"/>
            </p:cNvCxnSpPr>
            <p:nvPr/>
          </p:nvCxnSpPr>
          <p:spPr>
            <a:xfrm>
              <a:off x="6615246" y="3952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721FA1F-AF1F-4B79-8301-ACCAC65D864C}"/>
                </a:ext>
              </a:extLst>
            </p:cNvPr>
            <p:cNvCxnSpPr>
              <a:stCxn id="29" idx="4"/>
              <a:endCxn id="34" idx="0"/>
            </p:cNvCxnSpPr>
            <p:nvPr/>
          </p:nvCxnSpPr>
          <p:spPr>
            <a:xfrm>
              <a:off x="4096024" y="2462389"/>
              <a:ext cx="0" cy="5334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9EE2267-C37B-46D5-AB57-A990397195F3}"/>
                </a:ext>
              </a:extLst>
            </p:cNvPr>
            <p:cNvCxnSpPr>
              <a:stCxn id="36" idx="3"/>
              <a:endCxn id="33" idx="7"/>
            </p:cNvCxnSpPr>
            <p:nvPr/>
          </p:nvCxnSpPr>
          <p:spPr>
            <a:xfrm flipH="1">
              <a:off x="5548446" y="3190911"/>
              <a:ext cx="295556" cy="219356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oli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985452-10D9-46C9-9239-0C291097F61C}"/>
              </a:ext>
            </a:extLst>
          </p:cNvPr>
          <p:cNvGrpSpPr/>
          <p:nvPr/>
        </p:nvGrpSpPr>
        <p:grpSpPr>
          <a:xfrm>
            <a:off x="5684500" y="2161646"/>
            <a:ext cx="6172200" cy="2946405"/>
            <a:chOff x="1524000" y="863595"/>
            <a:chExt cx="6172200" cy="29464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DEA615E-8F7F-47E2-AA7B-834E833C4418}"/>
                </a:ext>
              </a:extLst>
            </p:cNvPr>
            <p:cNvSpPr/>
            <p:nvPr/>
          </p:nvSpPr>
          <p:spPr>
            <a:xfrm>
              <a:off x="6400800" y="1219200"/>
              <a:ext cx="1295400" cy="2209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0AD3097-18C4-436C-9F06-E16322B22A4B}"/>
                </a:ext>
              </a:extLst>
            </p:cNvPr>
            <p:cNvSpPr/>
            <p:nvPr/>
          </p:nvSpPr>
          <p:spPr>
            <a:xfrm>
              <a:off x="3962400" y="1219200"/>
              <a:ext cx="2209800" cy="1828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492985A-4667-497B-B0AF-EA8E1E0CB4FA}"/>
                </a:ext>
              </a:extLst>
            </p:cNvPr>
            <p:cNvSpPr/>
            <p:nvPr/>
          </p:nvSpPr>
          <p:spPr>
            <a:xfrm>
              <a:off x="1524000" y="1219200"/>
              <a:ext cx="2209800" cy="2590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0BF405B-DD46-492E-8CA8-B281318EB8D6}"/>
                </a:ext>
              </a:extLst>
            </p:cNvPr>
            <p:cNvSpPr/>
            <p:nvPr/>
          </p:nvSpPr>
          <p:spPr>
            <a:xfrm>
              <a:off x="29718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09F052-EC98-43CA-AF3E-69F9E60A0A50}"/>
                </a:ext>
              </a:extLst>
            </p:cNvPr>
            <p:cNvSpPr/>
            <p:nvPr/>
          </p:nvSpPr>
          <p:spPr>
            <a:xfrm>
              <a:off x="44958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DAA3D61-32EA-4C53-9732-8EDD8DAA5B24}"/>
                </a:ext>
              </a:extLst>
            </p:cNvPr>
            <p:cNvSpPr/>
            <p:nvPr/>
          </p:nvSpPr>
          <p:spPr>
            <a:xfrm>
              <a:off x="54102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6EAEEDE-1D0D-456E-AD8D-4E652698AB40}"/>
                </a:ext>
              </a:extLst>
            </p:cNvPr>
            <p:cNvSpPr/>
            <p:nvPr/>
          </p:nvSpPr>
          <p:spPr>
            <a:xfrm>
              <a:off x="2514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E21466B-0A0B-464D-9271-C345E9992D68}"/>
                </a:ext>
              </a:extLst>
            </p:cNvPr>
            <p:cNvSpPr/>
            <p:nvPr/>
          </p:nvSpPr>
          <p:spPr>
            <a:xfrm>
              <a:off x="3429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545FFE8-FEC1-4ED4-A0B7-FA79B9DF3F48}"/>
                </a:ext>
              </a:extLst>
            </p:cNvPr>
            <p:cNvSpPr/>
            <p:nvPr/>
          </p:nvSpPr>
          <p:spPr>
            <a:xfrm>
              <a:off x="2971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93B5FF3-4F02-4442-A484-9CCCA04CD545}"/>
                </a:ext>
              </a:extLst>
            </p:cNvPr>
            <p:cNvSpPr/>
            <p:nvPr/>
          </p:nvSpPr>
          <p:spPr>
            <a:xfrm>
              <a:off x="16002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D551F-D39F-496F-B451-1BC43A504784}"/>
                </a:ext>
              </a:extLst>
            </p:cNvPr>
            <p:cNvSpPr/>
            <p:nvPr/>
          </p:nvSpPr>
          <p:spPr>
            <a:xfrm>
              <a:off x="25146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5E572D-5621-420C-B320-A9504189CB97}"/>
                </a:ext>
              </a:extLst>
            </p:cNvPr>
            <p:cNvSpPr/>
            <p:nvPr/>
          </p:nvSpPr>
          <p:spPr>
            <a:xfrm>
              <a:off x="3429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18B66F9-A1AE-49F0-B90C-72428B336A8D}"/>
                </a:ext>
              </a:extLst>
            </p:cNvPr>
            <p:cNvSpPr/>
            <p:nvPr/>
          </p:nvSpPr>
          <p:spPr>
            <a:xfrm>
              <a:off x="20574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8A8018-3445-4BE5-9B42-8CD01A6282E4}"/>
                </a:ext>
              </a:extLst>
            </p:cNvPr>
            <p:cNvSpPr/>
            <p:nvPr/>
          </p:nvSpPr>
          <p:spPr>
            <a:xfrm>
              <a:off x="29718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983149C-D809-46BA-9C9E-D186A1FBF07B}"/>
                </a:ext>
              </a:extLst>
            </p:cNvPr>
            <p:cNvSpPr/>
            <p:nvPr/>
          </p:nvSpPr>
          <p:spPr>
            <a:xfrm>
              <a:off x="2514600" y="3546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E3A201C-8E80-4FCF-A042-AB557A85E4B5}"/>
                </a:ext>
              </a:extLst>
            </p:cNvPr>
            <p:cNvCxnSpPr>
              <a:stCxn id="69" idx="3"/>
              <a:endCxn id="72" idx="7"/>
            </p:cNvCxnSpPr>
            <p:nvPr/>
          </p:nvCxnSpPr>
          <p:spPr>
            <a:xfrm flipH="1">
              <a:off x="27097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22F80D8-0878-4FB1-99D9-6C28D03B6A6E}"/>
                </a:ext>
              </a:extLst>
            </p:cNvPr>
            <p:cNvCxnSpPr>
              <a:stCxn id="69" idx="5"/>
              <a:endCxn id="73" idx="1"/>
            </p:cNvCxnSpPr>
            <p:nvPr/>
          </p:nvCxnSpPr>
          <p:spPr>
            <a:xfrm>
              <a:off x="31669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9A3BCC4-1B73-42D4-8049-45F1C5DCE823}"/>
                </a:ext>
              </a:extLst>
            </p:cNvPr>
            <p:cNvCxnSpPr>
              <a:stCxn id="69" idx="4"/>
              <a:endCxn id="74" idx="0"/>
            </p:cNvCxnSpPr>
            <p:nvPr/>
          </p:nvCxnSpPr>
          <p:spPr>
            <a:xfrm>
              <a:off x="3086100" y="1488744"/>
              <a:ext cx="0" cy="914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3875192-0F19-416D-AC0F-3453C9175DF4}"/>
                </a:ext>
              </a:extLst>
            </p:cNvPr>
            <p:cNvCxnSpPr>
              <a:stCxn id="72" idx="4"/>
              <a:endCxn id="76" idx="0"/>
            </p:cNvCxnSpPr>
            <p:nvPr/>
          </p:nvCxnSpPr>
          <p:spPr>
            <a:xfrm>
              <a:off x="26289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D6061F-5943-4B7A-B468-CEC38EC93756}"/>
                </a:ext>
              </a:extLst>
            </p:cNvPr>
            <p:cNvCxnSpPr>
              <a:stCxn id="74" idx="4"/>
              <a:endCxn id="79" idx="0"/>
            </p:cNvCxnSpPr>
            <p:nvPr/>
          </p:nvCxnSpPr>
          <p:spPr>
            <a:xfrm>
              <a:off x="3086100" y="2631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DB81FE7-D177-4781-BCAD-BDA844B21BD8}"/>
                </a:ext>
              </a:extLst>
            </p:cNvPr>
            <p:cNvCxnSpPr>
              <a:stCxn id="72" idx="3"/>
              <a:endCxn id="75" idx="7"/>
            </p:cNvCxnSpPr>
            <p:nvPr/>
          </p:nvCxnSpPr>
          <p:spPr>
            <a:xfrm flipH="1">
              <a:off x="1795322" y="2217266"/>
              <a:ext cx="7527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427E0E1-46DE-4445-96C2-FA28AAC9255C}"/>
                </a:ext>
              </a:extLst>
            </p:cNvPr>
            <p:cNvCxnSpPr>
              <a:stCxn id="76" idx="3"/>
              <a:endCxn id="78" idx="7"/>
            </p:cNvCxnSpPr>
            <p:nvPr/>
          </p:nvCxnSpPr>
          <p:spPr>
            <a:xfrm flipH="1">
              <a:off x="22525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FD6048-6B18-40B6-B426-4FC0D8AD2849}"/>
                </a:ext>
              </a:extLst>
            </p:cNvPr>
            <p:cNvCxnSpPr>
              <a:stCxn id="74" idx="5"/>
              <a:endCxn id="77" idx="1"/>
            </p:cNvCxnSpPr>
            <p:nvPr/>
          </p:nvCxnSpPr>
          <p:spPr>
            <a:xfrm>
              <a:off x="3166922" y="2598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49D70FF-95D6-49A9-AD58-DF9956FDD524}"/>
                </a:ext>
              </a:extLst>
            </p:cNvPr>
            <p:cNvCxnSpPr>
              <a:stCxn id="75" idx="5"/>
              <a:endCxn id="78" idx="1"/>
            </p:cNvCxnSpPr>
            <p:nvPr/>
          </p:nvCxnSpPr>
          <p:spPr>
            <a:xfrm>
              <a:off x="17953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0F6D8C9-7BE3-4B51-BB31-E0E4F4AACB56}"/>
                </a:ext>
              </a:extLst>
            </p:cNvPr>
            <p:cNvCxnSpPr>
              <a:stCxn id="79" idx="3"/>
              <a:endCxn id="80" idx="7"/>
            </p:cNvCxnSpPr>
            <p:nvPr/>
          </p:nvCxnSpPr>
          <p:spPr>
            <a:xfrm flipH="1">
              <a:off x="27097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7D4AA35-4B0E-49FD-ADCD-0D758669B4CA}"/>
                </a:ext>
              </a:extLst>
            </p:cNvPr>
            <p:cNvCxnSpPr>
              <a:stCxn id="78" idx="5"/>
              <a:endCxn id="80" idx="1"/>
            </p:cNvCxnSpPr>
            <p:nvPr/>
          </p:nvCxnSpPr>
          <p:spPr>
            <a:xfrm>
              <a:off x="22525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101AD69-B264-475F-B6A7-B0FDCEA604B0}"/>
                </a:ext>
              </a:extLst>
            </p:cNvPr>
            <p:cNvCxnSpPr>
              <a:stCxn id="73" idx="4"/>
              <a:endCxn id="77" idx="0"/>
            </p:cNvCxnSpPr>
            <p:nvPr/>
          </p:nvCxnSpPr>
          <p:spPr>
            <a:xfrm>
              <a:off x="35433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9E53CA5-9198-4E55-BA51-83B38B6F6798}"/>
                </a:ext>
              </a:extLst>
            </p:cNvPr>
            <p:cNvSpPr/>
            <p:nvPr/>
          </p:nvSpPr>
          <p:spPr>
            <a:xfrm>
              <a:off x="40386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59547C4-8A9A-4475-A812-DF15F474F8E3}"/>
                </a:ext>
              </a:extLst>
            </p:cNvPr>
            <p:cNvSpPr/>
            <p:nvPr/>
          </p:nvSpPr>
          <p:spPr>
            <a:xfrm>
              <a:off x="49530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D614591-E531-406F-B1B2-F3505E252F6C}"/>
                </a:ext>
              </a:extLst>
            </p:cNvPr>
            <p:cNvSpPr/>
            <p:nvPr/>
          </p:nvSpPr>
          <p:spPr>
            <a:xfrm>
              <a:off x="58674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D3EE75C-79F6-44E4-AA7A-7270F3D909C7}"/>
                </a:ext>
              </a:extLst>
            </p:cNvPr>
            <p:cNvSpPr/>
            <p:nvPr/>
          </p:nvSpPr>
          <p:spPr>
            <a:xfrm>
              <a:off x="4495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F127107-C226-4A4A-BB39-00F59A4E014B}"/>
                </a:ext>
              </a:extLst>
            </p:cNvPr>
            <p:cNvSpPr/>
            <p:nvPr/>
          </p:nvSpPr>
          <p:spPr>
            <a:xfrm>
              <a:off x="5410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5714A19-C43B-4AC2-B8ED-A9641A3200FC}"/>
                </a:ext>
              </a:extLst>
            </p:cNvPr>
            <p:cNvSpPr/>
            <p:nvPr/>
          </p:nvSpPr>
          <p:spPr>
            <a:xfrm>
              <a:off x="4038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87D8BAD-A8BC-4440-9BAE-9A796CCB2EA6}"/>
                </a:ext>
              </a:extLst>
            </p:cNvPr>
            <p:cNvSpPr/>
            <p:nvPr/>
          </p:nvSpPr>
          <p:spPr>
            <a:xfrm>
              <a:off x="4953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E6F9E00-74DD-483C-A377-F2228F7A75EE}"/>
                </a:ext>
              </a:extLst>
            </p:cNvPr>
            <p:cNvSpPr/>
            <p:nvPr/>
          </p:nvSpPr>
          <p:spPr>
            <a:xfrm>
              <a:off x="58674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36D6F9-B96D-4554-B8D6-83D9A67816F3}"/>
                </a:ext>
              </a:extLst>
            </p:cNvPr>
            <p:cNvSpPr/>
            <p:nvPr/>
          </p:nvSpPr>
          <p:spPr>
            <a:xfrm>
              <a:off x="4953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95038EB-9E1F-40C9-8323-DB98EE6DF841}"/>
                </a:ext>
              </a:extLst>
            </p:cNvPr>
            <p:cNvSpPr/>
            <p:nvPr/>
          </p:nvSpPr>
          <p:spPr>
            <a:xfrm>
              <a:off x="5867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2C34CD6-4182-4BA1-8EF5-2543B347C41A}"/>
                </a:ext>
              </a:extLst>
            </p:cNvPr>
            <p:cNvSpPr/>
            <p:nvPr/>
          </p:nvSpPr>
          <p:spPr>
            <a:xfrm>
              <a:off x="6934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A433697-5413-45D4-8D6D-9FFFE0D507B7}"/>
                </a:ext>
              </a:extLst>
            </p:cNvPr>
            <p:cNvSpPr/>
            <p:nvPr/>
          </p:nvSpPr>
          <p:spPr>
            <a:xfrm>
              <a:off x="69342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2397022-0C03-4FDF-8CA1-3F082F099D0F}"/>
                </a:ext>
              </a:extLst>
            </p:cNvPr>
            <p:cNvSpPr/>
            <p:nvPr/>
          </p:nvSpPr>
          <p:spPr>
            <a:xfrm>
              <a:off x="6477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9C6D038-30AF-446F-B903-94122B2AC80C}"/>
                </a:ext>
              </a:extLst>
            </p:cNvPr>
            <p:cNvSpPr/>
            <p:nvPr/>
          </p:nvSpPr>
          <p:spPr>
            <a:xfrm>
              <a:off x="7391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7D8916E-DBD4-4BC6-A4B1-75DE18820AF3}"/>
                </a:ext>
              </a:extLst>
            </p:cNvPr>
            <p:cNvCxnSpPr>
              <a:stCxn id="94" idx="3"/>
              <a:endCxn id="70" idx="7"/>
            </p:cNvCxnSpPr>
            <p:nvPr/>
          </p:nvCxnSpPr>
          <p:spPr>
            <a:xfrm flipH="1">
              <a:off x="46909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3A2A5D6-1697-4EAA-842A-B83FC6A485B9}"/>
                </a:ext>
              </a:extLst>
            </p:cNvPr>
            <p:cNvCxnSpPr>
              <a:stCxn id="93" idx="5"/>
              <a:endCxn id="70" idx="1"/>
            </p:cNvCxnSpPr>
            <p:nvPr/>
          </p:nvCxnSpPr>
          <p:spPr>
            <a:xfrm>
              <a:off x="42337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EA65F1B-B902-4F79-A32A-33CDE550C325}"/>
                </a:ext>
              </a:extLst>
            </p:cNvPr>
            <p:cNvCxnSpPr>
              <a:stCxn id="94" idx="4"/>
              <a:endCxn id="99" idx="0"/>
            </p:cNvCxnSpPr>
            <p:nvPr/>
          </p:nvCxnSpPr>
          <p:spPr>
            <a:xfrm>
              <a:off x="50673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349C921-4B99-46CB-9AB4-3903609EB370}"/>
                </a:ext>
              </a:extLst>
            </p:cNvPr>
            <p:cNvCxnSpPr>
              <a:stCxn id="95" idx="3"/>
              <a:endCxn id="71" idx="7"/>
            </p:cNvCxnSpPr>
            <p:nvPr/>
          </p:nvCxnSpPr>
          <p:spPr>
            <a:xfrm flipH="1">
              <a:off x="56053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440FDCD-A4FB-42A5-B6C3-84AEF5EC871D}"/>
                </a:ext>
              </a:extLst>
            </p:cNvPr>
            <p:cNvCxnSpPr>
              <a:stCxn id="94" idx="5"/>
              <a:endCxn id="71" idx="1"/>
            </p:cNvCxnSpPr>
            <p:nvPr/>
          </p:nvCxnSpPr>
          <p:spPr>
            <a:xfrm>
              <a:off x="51481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3947401-7139-4299-B4D3-16C97CCB5D9F}"/>
                </a:ext>
              </a:extLst>
            </p:cNvPr>
            <p:cNvCxnSpPr>
              <a:stCxn id="95" idx="4"/>
              <a:endCxn id="100" idx="0"/>
            </p:cNvCxnSpPr>
            <p:nvPr/>
          </p:nvCxnSpPr>
          <p:spPr>
            <a:xfrm>
              <a:off x="59817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19B5589-855B-4E97-97CA-20F756160E80}"/>
                </a:ext>
              </a:extLst>
            </p:cNvPr>
            <p:cNvCxnSpPr>
              <a:stCxn id="71" idx="3"/>
              <a:endCxn id="99" idx="7"/>
            </p:cNvCxnSpPr>
            <p:nvPr/>
          </p:nvCxnSpPr>
          <p:spPr>
            <a:xfrm flipH="1">
              <a:off x="51481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50498C3-9294-480D-9CE7-95F0D9CCF645}"/>
                </a:ext>
              </a:extLst>
            </p:cNvPr>
            <p:cNvCxnSpPr>
              <a:stCxn id="93" idx="3"/>
              <a:endCxn id="73" idx="7"/>
            </p:cNvCxnSpPr>
            <p:nvPr/>
          </p:nvCxnSpPr>
          <p:spPr>
            <a:xfrm flipH="1">
              <a:off x="3624122" y="1455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8AF9049-BEDF-475C-BE8D-DF5C4E35B0A2}"/>
                </a:ext>
              </a:extLst>
            </p:cNvPr>
            <p:cNvCxnSpPr>
              <a:stCxn id="70" idx="3"/>
              <a:endCxn id="98" idx="7"/>
            </p:cNvCxnSpPr>
            <p:nvPr/>
          </p:nvCxnSpPr>
          <p:spPr>
            <a:xfrm flipH="1">
              <a:off x="42337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EE700AE-326F-4512-8998-B6C9AED3AEE7}"/>
                </a:ext>
              </a:extLst>
            </p:cNvPr>
            <p:cNvCxnSpPr>
              <a:stCxn id="100" idx="5"/>
              <a:endCxn id="105" idx="1"/>
            </p:cNvCxnSpPr>
            <p:nvPr/>
          </p:nvCxnSpPr>
          <p:spPr>
            <a:xfrm>
              <a:off x="6062522" y="2217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FEF9DF-C7AC-4BDB-B953-91415F46DB8C}"/>
                </a:ext>
              </a:extLst>
            </p:cNvPr>
            <p:cNvCxnSpPr>
              <a:stCxn id="99" idx="3"/>
              <a:endCxn id="96" idx="7"/>
            </p:cNvCxnSpPr>
            <p:nvPr/>
          </p:nvCxnSpPr>
          <p:spPr>
            <a:xfrm flipH="1">
              <a:off x="46909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EB71626-A45F-424C-A716-1C3001EC35C1}"/>
                </a:ext>
              </a:extLst>
            </p:cNvPr>
            <p:cNvCxnSpPr>
              <a:stCxn id="98" idx="5"/>
              <a:endCxn id="96" idx="1"/>
            </p:cNvCxnSpPr>
            <p:nvPr/>
          </p:nvCxnSpPr>
          <p:spPr>
            <a:xfrm>
              <a:off x="42337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FCC62A65-4EA1-46DF-B3DF-C24C613D72F5}"/>
                </a:ext>
              </a:extLst>
            </p:cNvPr>
            <p:cNvCxnSpPr>
              <a:stCxn id="71" idx="4"/>
              <a:endCxn id="97" idx="0"/>
            </p:cNvCxnSpPr>
            <p:nvPr/>
          </p:nvCxnSpPr>
          <p:spPr>
            <a:xfrm>
              <a:off x="5524500" y="1869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0BD74AA-7478-4EE4-B8C4-9ED1BB233983}"/>
                </a:ext>
              </a:extLst>
            </p:cNvPr>
            <p:cNvCxnSpPr>
              <a:stCxn id="97" idx="3"/>
              <a:endCxn id="101" idx="7"/>
            </p:cNvCxnSpPr>
            <p:nvPr/>
          </p:nvCxnSpPr>
          <p:spPr>
            <a:xfrm flipH="1">
              <a:off x="5148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61B44FA-8025-4A11-96AF-65199A26EA5A}"/>
                </a:ext>
              </a:extLst>
            </p:cNvPr>
            <p:cNvCxnSpPr>
              <a:stCxn id="96" idx="5"/>
              <a:endCxn id="101" idx="1"/>
            </p:cNvCxnSpPr>
            <p:nvPr/>
          </p:nvCxnSpPr>
          <p:spPr>
            <a:xfrm>
              <a:off x="46909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4577981E-7B09-4663-A7D0-62AA5A2D8DAD}"/>
                </a:ext>
              </a:extLst>
            </p:cNvPr>
            <p:cNvCxnSpPr>
              <a:stCxn id="97" idx="5"/>
              <a:endCxn id="102" idx="1"/>
            </p:cNvCxnSpPr>
            <p:nvPr/>
          </p:nvCxnSpPr>
          <p:spPr>
            <a:xfrm>
              <a:off x="56053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04AEC71-6E39-4FBA-A9AD-E10674E2B04E}"/>
                </a:ext>
              </a:extLst>
            </p:cNvPr>
            <p:cNvCxnSpPr>
              <a:stCxn id="103" idx="3"/>
              <a:endCxn id="105" idx="7"/>
            </p:cNvCxnSpPr>
            <p:nvPr/>
          </p:nvCxnSpPr>
          <p:spPr>
            <a:xfrm flipH="1">
              <a:off x="6672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48867E1-F6F1-49B7-94F0-7417D07BC2AA}"/>
                </a:ext>
              </a:extLst>
            </p:cNvPr>
            <p:cNvCxnSpPr>
              <a:stCxn id="103" idx="4"/>
              <a:endCxn id="104" idx="0"/>
            </p:cNvCxnSpPr>
            <p:nvPr/>
          </p:nvCxnSpPr>
          <p:spPr>
            <a:xfrm>
              <a:off x="7048500" y="2631744"/>
              <a:ext cx="0" cy="5334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63EA803-41FF-4D76-AB60-DEACCB5CE12F}"/>
                </a:ext>
              </a:extLst>
            </p:cNvPr>
            <p:cNvCxnSpPr>
              <a:stCxn id="106" idx="3"/>
              <a:endCxn id="104" idx="7"/>
            </p:cNvCxnSpPr>
            <p:nvPr/>
          </p:nvCxnSpPr>
          <p:spPr>
            <a:xfrm flipH="1">
              <a:off x="71293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D5F05A6-7B68-4F1A-A7F7-8FC14155C2BB}"/>
                </a:ext>
              </a:extLst>
            </p:cNvPr>
            <p:cNvCxnSpPr>
              <a:stCxn id="105" idx="5"/>
              <a:endCxn id="104" idx="1"/>
            </p:cNvCxnSpPr>
            <p:nvPr/>
          </p:nvCxnSpPr>
          <p:spPr>
            <a:xfrm>
              <a:off x="66721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F52CFD4-9A0B-489D-B3DC-D4362D0A12B7}"/>
                </a:ext>
              </a:extLst>
            </p:cNvPr>
            <p:cNvCxnSpPr>
              <a:stCxn id="93" idx="4"/>
              <a:endCxn id="98" idx="0"/>
            </p:cNvCxnSpPr>
            <p:nvPr/>
          </p:nvCxnSpPr>
          <p:spPr>
            <a:xfrm>
              <a:off x="41529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E4081638-3714-4D11-9F00-892D8F365FAD}"/>
                </a:ext>
              </a:extLst>
            </p:cNvPr>
            <p:cNvCxnSpPr>
              <a:stCxn id="100" idx="3"/>
              <a:endCxn id="97" idx="7"/>
            </p:cNvCxnSpPr>
            <p:nvPr/>
          </p:nvCxnSpPr>
          <p:spPr>
            <a:xfrm flipH="1">
              <a:off x="56053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34A5F76-8EC8-48C5-B79B-E90BB6B1E51B}"/>
                </a:ext>
              </a:extLst>
            </p:cNvPr>
            <p:cNvSpPr txBox="1"/>
            <p:nvPr/>
          </p:nvSpPr>
          <p:spPr>
            <a:xfrm>
              <a:off x="22356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123B541-E069-4A2E-A6EC-0409A43D8097}"/>
                </a:ext>
              </a:extLst>
            </p:cNvPr>
            <p:cNvSpPr txBox="1"/>
            <p:nvPr/>
          </p:nvSpPr>
          <p:spPr>
            <a:xfrm>
              <a:off x="46740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2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1AD2399-4E5F-4C9A-9911-88F359EBA2C8}"/>
                </a:ext>
              </a:extLst>
            </p:cNvPr>
            <p:cNvSpPr txBox="1"/>
            <p:nvPr/>
          </p:nvSpPr>
          <p:spPr>
            <a:xfrm>
              <a:off x="66552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4827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2985452-10D9-46C9-9239-0C291097F61C}"/>
              </a:ext>
            </a:extLst>
          </p:cNvPr>
          <p:cNvGrpSpPr/>
          <p:nvPr/>
        </p:nvGrpSpPr>
        <p:grpSpPr>
          <a:xfrm>
            <a:off x="5684500" y="2161646"/>
            <a:ext cx="6172200" cy="2946405"/>
            <a:chOff x="1524000" y="863595"/>
            <a:chExt cx="6172200" cy="29464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DEA615E-8F7F-47E2-AA7B-834E833C4418}"/>
                </a:ext>
              </a:extLst>
            </p:cNvPr>
            <p:cNvSpPr/>
            <p:nvPr/>
          </p:nvSpPr>
          <p:spPr>
            <a:xfrm>
              <a:off x="6400800" y="1219200"/>
              <a:ext cx="1295400" cy="2209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0AD3097-18C4-436C-9F06-E16322B22A4B}"/>
                </a:ext>
              </a:extLst>
            </p:cNvPr>
            <p:cNvSpPr/>
            <p:nvPr/>
          </p:nvSpPr>
          <p:spPr>
            <a:xfrm>
              <a:off x="3962400" y="1219200"/>
              <a:ext cx="2209800" cy="1828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492985A-4667-497B-B0AF-EA8E1E0CB4FA}"/>
                </a:ext>
              </a:extLst>
            </p:cNvPr>
            <p:cNvSpPr/>
            <p:nvPr/>
          </p:nvSpPr>
          <p:spPr>
            <a:xfrm>
              <a:off x="1524000" y="1219200"/>
              <a:ext cx="2209800" cy="2590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0BF405B-DD46-492E-8CA8-B281318EB8D6}"/>
                </a:ext>
              </a:extLst>
            </p:cNvPr>
            <p:cNvSpPr/>
            <p:nvPr/>
          </p:nvSpPr>
          <p:spPr>
            <a:xfrm>
              <a:off x="29718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09F052-EC98-43CA-AF3E-69F9E60A0A50}"/>
                </a:ext>
              </a:extLst>
            </p:cNvPr>
            <p:cNvSpPr/>
            <p:nvPr/>
          </p:nvSpPr>
          <p:spPr>
            <a:xfrm>
              <a:off x="44958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DAA3D61-32EA-4C53-9732-8EDD8DAA5B24}"/>
                </a:ext>
              </a:extLst>
            </p:cNvPr>
            <p:cNvSpPr/>
            <p:nvPr/>
          </p:nvSpPr>
          <p:spPr>
            <a:xfrm>
              <a:off x="5410200" y="1641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6EAEEDE-1D0D-456E-AD8D-4E652698AB40}"/>
                </a:ext>
              </a:extLst>
            </p:cNvPr>
            <p:cNvSpPr/>
            <p:nvPr/>
          </p:nvSpPr>
          <p:spPr>
            <a:xfrm>
              <a:off x="2514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E21466B-0A0B-464D-9271-C345E9992D68}"/>
                </a:ext>
              </a:extLst>
            </p:cNvPr>
            <p:cNvSpPr/>
            <p:nvPr/>
          </p:nvSpPr>
          <p:spPr>
            <a:xfrm>
              <a:off x="3429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545FFE8-FEC1-4ED4-A0B7-FA79B9DF3F48}"/>
                </a:ext>
              </a:extLst>
            </p:cNvPr>
            <p:cNvSpPr/>
            <p:nvPr/>
          </p:nvSpPr>
          <p:spPr>
            <a:xfrm>
              <a:off x="2971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93B5FF3-4F02-4442-A484-9CCCA04CD545}"/>
                </a:ext>
              </a:extLst>
            </p:cNvPr>
            <p:cNvSpPr/>
            <p:nvPr/>
          </p:nvSpPr>
          <p:spPr>
            <a:xfrm>
              <a:off x="16002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D551F-D39F-496F-B451-1BC43A504784}"/>
                </a:ext>
              </a:extLst>
            </p:cNvPr>
            <p:cNvSpPr/>
            <p:nvPr/>
          </p:nvSpPr>
          <p:spPr>
            <a:xfrm>
              <a:off x="25146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5E572D-5621-420C-B320-A9504189CB97}"/>
                </a:ext>
              </a:extLst>
            </p:cNvPr>
            <p:cNvSpPr/>
            <p:nvPr/>
          </p:nvSpPr>
          <p:spPr>
            <a:xfrm>
              <a:off x="3429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18B66F9-A1AE-49F0-B90C-72428B336A8D}"/>
                </a:ext>
              </a:extLst>
            </p:cNvPr>
            <p:cNvSpPr/>
            <p:nvPr/>
          </p:nvSpPr>
          <p:spPr>
            <a:xfrm>
              <a:off x="20574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8A8018-3445-4BE5-9B42-8CD01A6282E4}"/>
                </a:ext>
              </a:extLst>
            </p:cNvPr>
            <p:cNvSpPr/>
            <p:nvPr/>
          </p:nvSpPr>
          <p:spPr>
            <a:xfrm>
              <a:off x="29718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983149C-D809-46BA-9C9E-D186A1FBF07B}"/>
                </a:ext>
              </a:extLst>
            </p:cNvPr>
            <p:cNvSpPr/>
            <p:nvPr/>
          </p:nvSpPr>
          <p:spPr>
            <a:xfrm>
              <a:off x="2514600" y="3546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E3A201C-8E80-4FCF-A042-AB557A85E4B5}"/>
                </a:ext>
              </a:extLst>
            </p:cNvPr>
            <p:cNvCxnSpPr>
              <a:stCxn id="69" idx="3"/>
              <a:endCxn id="72" idx="7"/>
            </p:cNvCxnSpPr>
            <p:nvPr/>
          </p:nvCxnSpPr>
          <p:spPr>
            <a:xfrm flipH="1">
              <a:off x="27097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22F80D8-0878-4FB1-99D9-6C28D03B6A6E}"/>
                </a:ext>
              </a:extLst>
            </p:cNvPr>
            <p:cNvCxnSpPr>
              <a:stCxn id="69" idx="5"/>
              <a:endCxn id="73" idx="1"/>
            </p:cNvCxnSpPr>
            <p:nvPr/>
          </p:nvCxnSpPr>
          <p:spPr>
            <a:xfrm>
              <a:off x="3166922" y="1455266"/>
              <a:ext cx="2955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9A3BCC4-1B73-42D4-8049-45F1C5DCE823}"/>
                </a:ext>
              </a:extLst>
            </p:cNvPr>
            <p:cNvCxnSpPr>
              <a:stCxn id="69" idx="4"/>
              <a:endCxn id="74" idx="0"/>
            </p:cNvCxnSpPr>
            <p:nvPr/>
          </p:nvCxnSpPr>
          <p:spPr>
            <a:xfrm>
              <a:off x="3086100" y="1488744"/>
              <a:ext cx="0" cy="914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3875192-0F19-416D-AC0F-3453C9175DF4}"/>
                </a:ext>
              </a:extLst>
            </p:cNvPr>
            <p:cNvCxnSpPr>
              <a:stCxn id="72" idx="4"/>
              <a:endCxn id="76" idx="0"/>
            </p:cNvCxnSpPr>
            <p:nvPr/>
          </p:nvCxnSpPr>
          <p:spPr>
            <a:xfrm>
              <a:off x="26289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D6061F-5943-4B7A-B468-CEC38EC93756}"/>
                </a:ext>
              </a:extLst>
            </p:cNvPr>
            <p:cNvCxnSpPr>
              <a:stCxn id="74" idx="4"/>
              <a:endCxn id="79" idx="0"/>
            </p:cNvCxnSpPr>
            <p:nvPr/>
          </p:nvCxnSpPr>
          <p:spPr>
            <a:xfrm>
              <a:off x="3086100" y="2631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DB81FE7-D177-4781-BCAD-BDA844B21BD8}"/>
                </a:ext>
              </a:extLst>
            </p:cNvPr>
            <p:cNvCxnSpPr>
              <a:stCxn id="72" idx="3"/>
              <a:endCxn id="75" idx="7"/>
            </p:cNvCxnSpPr>
            <p:nvPr/>
          </p:nvCxnSpPr>
          <p:spPr>
            <a:xfrm flipH="1">
              <a:off x="1795322" y="2217266"/>
              <a:ext cx="752756" cy="600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427E0E1-46DE-4445-96C2-FA28AAC9255C}"/>
                </a:ext>
              </a:extLst>
            </p:cNvPr>
            <p:cNvCxnSpPr>
              <a:stCxn id="76" idx="3"/>
              <a:endCxn id="78" idx="7"/>
            </p:cNvCxnSpPr>
            <p:nvPr/>
          </p:nvCxnSpPr>
          <p:spPr>
            <a:xfrm flipH="1">
              <a:off x="22525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FD6048-6B18-40B6-B426-4FC0D8AD2849}"/>
                </a:ext>
              </a:extLst>
            </p:cNvPr>
            <p:cNvCxnSpPr>
              <a:stCxn id="74" idx="5"/>
              <a:endCxn id="77" idx="1"/>
            </p:cNvCxnSpPr>
            <p:nvPr/>
          </p:nvCxnSpPr>
          <p:spPr>
            <a:xfrm>
              <a:off x="3166922" y="2598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49D70FF-95D6-49A9-AD58-DF9956FDD524}"/>
                </a:ext>
              </a:extLst>
            </p:cNvPr>
            <p:cNvCxnSpPr>
              <a:stCxn id="75" idx="5"/>
              <a:endCxn id="78" idx="1"/>
            </p:cNvCxnSpPr>
            <p:nvPr/>
          </p:nvCxnSpPr>
          <p:spPr>
            <a:xfrm>
              <a:off x="1795322" y="2979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0F6D8C9-7BE3-4B51-BB31-E0E4F4AACB56}"/>
                </a:ext>
              </a:extLst>
            </p:cNvPr>
            <p:cNvCxnSpPr>
              <a:stCxn id="79" idx="3"/>
              <a:endCxn id="80" idx="7"/>
            </p:cNvCxnSpPr>
            <p:nvPr/>
          </p:nvCxnSpPr>
          <p:spPr>
            <a:xfrm flipH="1">
              <a:off x="27097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7D4AA35-4B0E-49FD-ADCD-0D758669B4CA}"/>
                </a:ext>
              </a:extLst>
            </p:cNvPr>
            <p:cNvCxnSpPr>
              <a:stCxn id="78" idx="5"/>
              <a:endCxn id="80" idx="1"/>
            </p:cNvCxnSpPr>
            <p:nvPr/>
          </p:nvCxnSpPr>
          <p:spPr>
            <a:xfrm>
              <a:off x="2252522" y="3360266"/>
              <a:ext cx="295556" cy="2193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101AD69-B264-475F-B6A7-B0FDCEA604B0}"/>
                </a:ext>
              </a:extLst>
            </p:cNvPr>
            <p:cNvCxnSpPr>
              <a:stCxn id="73" idx="4"/>
              <a:endCxn id="77" idx="0"/>
            </p:cNvCxnSpPr>
            <p:nvPr/>
          </p:nvCxnSpPr>
          <p:spPr>
            <a:xfrm>
              <a:off x="3543300" y="2250744"/>
              <a:ext cx="0" cy="533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9E53CA5-9198-4E55-BA51-83B38B6F6798}"/>
                </a:ext>
              </a:extLst>
            </p:cNvPr>
            <p:cNvSpPr/>
            <p:nvPr/>
          </p:nvSpPr>
          <p:spPr>
            <a:xfrm>
              <a:off x="40386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59547C4-8A9A-4475-A812-DF15F474F8E3}"/>
                </a:ext>
              </a:extLst>
            </p:cNvPr>
            <p:cNvSpPr/>
            <p:nvPr/>
          </p:nvSpPr>
          <p:spPr>
            <a:xfrm>
              <a:off x="49530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D614591-E531-406F-B1B2-F3505E252F6C}"/>
                </a:ext>
              </a:extLst>
            </p:cNvPr>
            <p:cNvSpPr/>
            <p:nvPr/>
          </p:nvSpPr>
          <p:spPr>
            <a:xfrm>
              <a:off x="5867400" y="1260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D3EE75C-79F6-44E4-AA7A-7270F3D909C7}"/>
                </a:ext>
              </a:extLst>
            </p:cNvPr>
            <p:cNvSpPr/>
            <p:nvPr/>
          </p:nvSpPr>
          <p:spPr>
            <a:xfrm>
              <a:off x="44958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F127107-C226-4A4A-BB39-00F59A4E014B}"/>
                </a:ext>
              </a:extLst>
            </p:cNvPr>
            <p:cNvSpPr/>
            <p:nvPr/>
          </p:nvSpPr>
          <p:spPr>
            <a:xfrm>
              <a:off x="5410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5714A19-C43B-4AC2-B8ED-A9641A3200FC}"/>
                </a:ext>
              </a:extLst>
            </p:cNvPr>
            <p:cNvSpPr/>
            <p:nvPr/>
          </p:nvSpPr>
          <p:spPr>
            <a:xfrm>
              <a:off x="40386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87D8BAD-A8BC-4440-9BAE-9A796CCB2EA6}"/>
                </a:ext>
              </a:extLst>
            </p:cNvPr>
            <p:cNvSpPr/>
            <p:nvPr/>
          </p:nvSpPr>
          <p:spPr>
            <a:xfrm>
              <a:off x="49530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E6F9E00-74DD-483C-A377-F2228F7A75EE}"/>
                </a:ext>
              </a:extLst>
            </p:cNvPr>
            <p:cNvSpPr/>
            <p:nvPr/>
          </p:nvSpPr>
          <p:spPr>
            <a:xfrm>
              <a:off x="5867400" y="2022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36D6F9-B96D-4554-B8D6-83D9A67816F3}"/>
                </a:ext>
              </a:extLst>
            </p:cNvPr>
            <p:cNvSpPr/>
            <p:nvPr/>
          </p:nvSpPr>
          <p:spPr>
            <a:xfrm>
              <a:off x="4953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95038EB-9E1F-40C9-8323-DB98EE6DF841}"/>
                </a:ext>
              </a:extLst>
            </p:cNvPr>
            <p:cNvSpPr/>
            <p:nvPr/>
          </p:nvSpPr>
          <p:spPr>
            <a:xfrm>
              <a:off x="5867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2C34CD6-4182-4BA1-8EF5-2543B347C41A}"/>
                </a:ext>
              </a:extLst>
            </p:cNvPr>
            <p:cNvSpPr/>
            <p:nvPr/>
          </p:nvSpPr>
          <p:spPr>
            <a:xfrm>
              <a:off x="6934200" y="2403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A433697-5413-45D4-8D6D-9FFFE0D507B7}"/>
                </a:ext>
              </a:extLst>
            </p:cNvPr>
            <p:cNvSpPr/>
            <p:nvPr/>
          </p:nvSpPr>
          <p:spPr>
            <a:xfrm>
              <a:off x="6934200" y="3165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2397022-0C03-4FDF-8CA1-3F082F099D0F}"/>
                </a:ext>
              </a:extLst>
            </p:cNvPr>
            <p:cNvSpPr/>
            <p:nvPr/>
          </p:nvSpPr>
          <p:spPr>
            <a:xfrm>
              <a:off x="64770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9C6D038-30AF-446F-B903-94122B2AC80C}"/>
                </a:ext>
              </a:extLst>
            </p:cNvPr>
            <p:cNvSpPr/>
            <p:nvPr/>
          </p:nvSpPr>
          <p:spPr>
            <a:xfrm>
              <a:off x="7391400" y="2784144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7D8916E-DBD4-4BC6-A4B1-75DE18820AF3}"/>
                </a:ext>
              </a:extLst>
            </p:cNvPr>
            <p:cNvCxnSpPr>
              <a:stCxn id="94" idx="3"/>
              <a:endCxn id="70" idx="7"/>
            </p:cNvCxnSpPr>
            <p:nvPr/>
          </p:nvCxnSpPr>
          <p:spPr>
            <a:xfrm flipH="1">
              <a:off x="46909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3A2A5D6-1697-4EAA-842A-B83FC6A485B9}"/>
                </a:ext>
              </a:extLst>
            </p:cNvPr>
            <p:cNvCxnSpPr>
              <a:stCxn id="93" idx="5"/>
              <a:endCxn id="70" idx="1"/>
            </p:cNvCxnSpPr>
            <p:nvPr/>
          </p:nvCxnSpPr>
          <p:spPr>
            <a:xfrm>
              <a:off x="42337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EA65F1B-B902-4F79-A32A-33CDE550C325}"/>
                </a:ext>
              </a:extLst>
            </p:cNvPr>
            <p:cNvCxnSpPr>
              <a:stCxn id="94" idx="4"/>
              <a:endCxn id="99" idx="0"/>
            </p:cNvCxnSpPr>
            <p:nvPr/>
          </p:nvCxnSpPr>
          <p:spPr>
            <a:xfrm>
              <a:off x="50673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349C921-4B99-46CB-9AB4-3903609EB370}"/>
                </a:ext>
              </a:extLst>
            </p:cNvPr>
            <p:cNvCxnSpPr>
              <a:stCxn id="95" idx="3"/>
              <a:endCxn id="71" idx="7"/>
            </p:cNvCxnSpPr>
            <p:nvPr/>
          </p:nvCxnSpPr>
          <p:spPr>
            <a:xfrm flipH="1">
              <a:off x="56053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440FDCD-A4FB-42A5-B6C3-84AEF5EC871D}"/>
                </a:ext>
              </a:extLst>
            </p:cNvPr>
            <p:cNvCxnSpPr>
              <a:stCxn id="94" idx="5"/>
              <a:endCxn id="71" idx="1"/>
            </p:cNvCxnSpPr>
            <p:nvPr/>
          </p:nvCxnSpPr>
          <p:spPr>
            <a:xfrm>
              <a:off x="5148122" y="1455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3947401-7139-4299-B4D3-16C97CCB5D9F}"/>
                </a:ext>
              </a:extLst>
            </p:cNvPr>
            <p:cNvCxnSpPr>
              <a:stCxn id="95" idx="4"/>
              <a:endCxn id="100" idx="0"/>
            </p:cNvCxnSpPr>
            <p:nvPr/>
          </p:nvCxnSpPr>
          <p:spPr>
            <a:xfrm>
              <a:off x="59817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19B5589-855B-4E97-97CA-20F756160E80}"/>
                </a:ext>
              </a:extLst>
            </p:cNvPr>
            <p:cNvCxnSpPr>
              <a:stCxn id="71" idx="3"/>
              <a:endCxn id="99" idx="7"/>
            </p:cNvCxnSpPr>
            <p:nvPr/>
          </p:nvCxnSpPr>
          <p:spPr>
            <a:xfrm flipH="1">
              <a:off x="51481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50498C3-9294-480D-9CE7-95F0D9CCF645}"/>
                </a:ext>
              </a:extLst>
            </p:cNvPr>
            <p:cNvCxnSpPr>
              <a:stCxn id="93" idx="3"/>
              <a:endCxn id="73" idx="7"/>
            </p:cNvCxnSpPr>
            <p:nvPr/>
          </p:nvCxnSpPr>
          <p:spPr>
            <a:xfrm flipH="1">
              <a:off x="3624122" y="1455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8AF9049-BEDF-475C-BE8D-DF5C4E35B0A2}"/>
                </a:ext>
              </a:extLst>
            </p:cNvPr>
            <p:cNvCxnSpPr>
              <a:stCxn id="70" idx="3"/>
              <a:endCxn id="98" idx="7"/>
            </p:cNvCxnSpPr>
            <p:nvPr/>
          </p:nvCxnSpPr>
          <p:spPr>
            <a:xfrm flipH="1">
              <a:off x="4233722" y="1836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EE700AE-326F-4512-8998-B6C9AED3AEE7}"/>
                </a:ext>
              </a:extLst>
            </p:cNvPr>
            <p:cNvCxnSpPr>
              <a:stCxn id="100" idx="5"/>
              <a:endCxn id="105" idx="1"/>
            </p:cNvCxnSpPr>
            <p:nvPr/>
          </p:nvCxnSpPr>
          <p:spPr>
            <a:xfrm>
              <a:off x="6062522" y="2217266"/>
              <a:ext cx="447956" cy="60035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FEF9DF-C7AC-4BDB-B953-91415F46DB8C}"/>
                </a:ext>
              </a:extLst>
            </p:cNvPr>
            <p:cNvCxnSpPr>
              <a:stCxn id="99" idx="3"/>
              <a:endCxn id="96" idx="7"/>
            </p:cNvCxnSpPr>
            <p:nvPr/>
          </p:nvCxnSpPr>
          <p:spPr>
            <a:xfrm flipH="1">
              <a:off x="46909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EB71626-A45F-424C-A716-1C3001EC35C1}"/>
                </a:ext>
              </a:extLst>
            </p:cNvPr>
            <p:cNvCxnSpPr>
              <a:stCxn id="98" idx="5"/>
              <a:endCxn id="96" idx="1"/>
            </p:cNvCxnSpPr>
            <p:nvPr/>
          </p:nvCxnSpPr>
          <p:spPr>
            <a:xfrm>
              <a:off x="42337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FCC62A65-4EA1-46DF-B3DF-C24C613D72F5}"/>
                </a:ext>
              </a:extLst>
            </p:cNvPr>
            <p:cNvCxnSpPr>
              <a:stCxn id="71" idx="4"/>
              <a:endCxn id="97" idx="0"/>
            </p:cNvCxnSpPr>
            <p:nvPr/>
          </p:nvCxnSpPr>
          <p:spPr>
            <a:xfrm>
              <a:off x="5524500" y="1869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0BD74AA-7478-4EE4-B8C4-9ED1BB233983}"/>
                </a:ext>
              </a:extLst>
            </p:cNvPr>
            <p:cNvCxnSpPr>
              <a:stCxn id="97" idx="3"/>
              <a:endCxn id="101" idx="7"/>
            </p:cNvCxnSpPr>
            <p:nvPr/>
          </p:nvCxnSpPr>
          <p:spPr>
            <a:xfrm flipH="1">
              <a:off x="5148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61B44FA-8025-4A11-96AF-65199A26EA5A}"/>
                </a:ext>
              </a:extLst>
            </p:cNvPr>
            <p:cNvCxnSpPr>
              <a:stCxn id="96" idx="5"/>
              <a:endCxn id="101" idx="1"/>
            </p:cNvCxnSpPr>
            <p:nvPr/>
          </p:nvCxnSpPr>
          <p:spPr>
            <a:xfrm>
              <a:off x="46909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4577981E-7B09-4663-A7D0-62AA5A2D8DAD}"/>
                </a:ext>
              </a:extLst>
            </p:cNvPr>
            <p:cNvCxnSpPr>
              <a:stCxn id="97" idx="5"/>
              <a:endCxn id="102" idx="1"/>
            </p:cNvCxnSpPr>
            <p:nvPr/>
          </p:nvCxnSpPr>
          <p:spPr>
            <a:xfrm>
              <a:off x="56053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04AEC71-6E39-4FBA-A9AD-E10674E2B04E}"/>
                </a:ext>
              </a:extLst>
            </p:cNvPr>
            <p:cNvCxnSpPr>
              <a:stCxn id="103" idx="3"/>
              <a:endCxn id="105" idx="7"/>
            </p:cNvCxnSpPr>
            <p:nvPr/>
          </p:nvCxnSpPr>
          <p:spPr>
            <a:xfrm flipH="1">
              <a:off x="6672122" y="2598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48867E1-F6F1-49B7-94F0-7417D07BC2AA}"/>
                </a:ext>
              </a:extLst>
            </p:cNvPr>
            <p:cNvCxnSpPr>
              <a:stCxn id="103" idx="4"/>
              <a:endCxn id="104" idx="0"/>
            </p:cNvCxnSpPr>
            <p:nvPr/>
          </p:nvCxnSpPr>
          <p:spPr>
            <a:xfrm>
              <a:off x="7048500" y="2631744"/>
              <a:ext cx="0" cy="5334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563EA803-41FF-4D76-AB60-DEACCB5CE12F}"/>
                </a:ext>
              </a:extLst>
            </p:cNvPr>
            <p:cNvCxnSpPr>
              <a:stCxn id="106" idx="3"/>
              <a:endCxn id="104" idx="7"/>
            </p:cNvCxnSpPr>
            <p:nvPr/>
          </p:nvCxnSpPr>
          <p:spPr>
            <a:xfrm flipH="1">
              <a:off x="71293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D5F05A6-7B68-4F1A-A7F7-8FC14155C2BB}"/>
                </a:ext>
              </a:extLst>
            </p:cNvPr>
            <p:cNvCxnSpPr>
              <a:stCxn id="105" idx="5"/>
              <a:endCxn id="104" idx="1"/>
            </p:cNvCxnSpPr>
            <p:nvPr/>
          </p:nvCxnSpPr>
          <p:spPr>
            <a:xfrm>
              <a:off x="6672122" y="2979266"/>
              <a:ext cx="295556" cy="21935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F52CFD4-9A0B-489D-B3DC-D4362D0A12B7}"/>
                </a:ext>
              </a:extLst>
            </p:cNvPr>
            <p:cNvCxnSpPr>
              <a:stCxn id="93" idx="4"/>
              <a:endCxn id="98" idx="0"/>
            </p:cNvCxnSpPr>
            <p:nvPr/>
          </p:nvCxnSpPr>
          <p:spPr>
            <a:xfrm>
              <a:off x="4152900" y="1488744"/>
              <a:ext cx="0" cy="53340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E4081638-3714-4D11-9F00-892D8F365FAD}"/>
                </a:ext>
              </a:extLst>
            </p:cNvPr>
            <p:cNvCxnSpPr>
              <a:stCxn id="100" idx="3"/>
              <a:endCxn id="97" idx="7"/>
            </p:cNvCxnSpPr>
            <p:nvPr/>
          </p:nvCxnSpPr>
          <p:spPr>
            <a:xfrm flipH="1">
              <a:off x="5605322" y="2217266"/>
              <a:ext cx="295556" cy="21935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34A5F76-8EC8-48C5-B79B-E90BB6B1E51B}"/>
                </a:ext>
              </a:extLst>
            </p:cNvPr>
            <p:cNvSpPr txBox="1"/>
            <p:nvPr/>
          </p:nvSpPr>
          <p:spPr>
            <a:xfrm>
              <a:off x="22356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123B541-E069-4A2E-A6EC-0409A43D8097}"/>
                </a:ext>
              </a:extLst>
            </p:cNvPr>
            <p:cNvSpPr txBox="1"/>
            <p:nvPr/>
          </p:nvSpPr>
          <p:spPr>
            <a:xfrm>
              <a:off x="46740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2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1AD2399-4E5F-4C9A-9911-88F359EBA2C8}"/>
                </a:ext>
              </a:extLst>
            </p:cNvPr>
            <p:cNvSpPr txBox="1"/>
            <p:nvPr/>
          </p:nvSpPr>
          <p:spPr>
            <a:xfrm>
              <a:off x="6655213" y="86359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Cluster 3</a:t>
              </a:r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Моделирование тем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– </a:t>
            </a:r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дополнительные детали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4046" y="1500109"/>
            <a:ext cx="4765456" cy="4898147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dirty="0" smtClean="0">
                <a:ea typeface="ＭＳ Ｐゴシック" panose="020B0600070205080204" pitchFamily="34" charset="-128"/>
              </a:rPr>
              <a:t>Сделаны предварительные расчеты для множества разрешений для выявления определенного разрешения для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~100,000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кластеров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Используя это разрешение, проведен полный расчет для формирования тем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Если некоторые кластеры очень малы (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~</a:t>
            </a:r>
            <a:r>
              <a:rPr lang="en-US" altLang="en-US" dirty="0">
                <a:ea typeface="ＭＳ Ｐゴシック" panose="020B0600070205080204" pitchFamily="34" charset="-128"/>
              </a:rPr>
              <a:t>75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единиц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),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эти кластеры могут быть объединены с большими кластерами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6294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58" y="128016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Пример модели и карта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en-US" dirty="0" smtClean="0">
                <a:ea typeface="ＭＳ Ｐゴシック" panose="020B0600070205080204" pitchFamily="34" charset="-128"/>
              </a:rPr>
              <a:t>Данные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Scopus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1996-201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3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582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млн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цитирующих-цитируемых пар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ea typeface="ＭＳ Ｐゴシック" panose="020B0600070205080204" pitchFamily="34" charset="-128"/>
              </a:rPr>
              <a:t>24.6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млн источников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EID</a:t>
            </a:r>
            <a:r>
              <a:rPr lang="en-US" altLang="en-US" dirty="0">
                <a:ea typeface="ＭＳ Ｐゴシック" panose="020B0600070205080204" pitchFamily="34" charset="-128"/>
              </a:rPr>
              <a:t>, 23.8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млн  цитируемых не индексируемых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EID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Расчет значения связей для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582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млн пар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Использование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LM (smart local moving algorithm)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с разрешением 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3 x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-5</a:t>
            </a: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Несколько кластеров с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&lt;</a:t>
            </a:r>
            <a:r>
              <a:rPr lang="en-US" altLang="en-US" dirty="0">
                <a:ea typeface="ＭＳ Ｐゴシック" panose="020B0600070205080204" pitchFamily="34" charset="-128"/>
              </a:rPr>
              <a:t>50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единицами влились в более крупные кластеры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Результат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– 91,726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кластеров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научных тем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EDE62-C212-46AA-B194-4C30C8FA9A68}"/>
              </a:ext>
            </a:extLst>
          </p:cNvPr>
          <p:cNvSpPr txBox="1"/>
          <p:nvPr/>
        </p:nvSpPr>
        <p:spPr>
          <a:xfrm>
            <a:off x="6664738" y="5852160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Klavans, R. and K.W. Boyack, Research portfolio analysis and topic prominence. Journal of </a:t>
            </a:r>
            <a:r>
              <a:rPr lang="en-US" sz="1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Informetrics</a:t>
            </a:r>
            <a:r>
              <a:rPr lang="en-US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, 2017 (under review).</a:t>
            </a:r>
          </a:p>
        </p:txBody>
      </p:sp>
    </p:spTree>
    <p:extLst>
      <p:ext uri="{BB962C8B-B14F-4D97-AF65-F5344CB8AC3E}">
        <p14:creationId xmlns:p14="http://schemas.microsoft.com/office/powerpoint/2010/main" val="12802416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Модель может быть расширена </a:t>
            </a:r>
            <a:b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со временем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24046" y="1500109"/>
            <a:ext cx="7588200" cy="4898147"/>
          </a:xfrm>
        </p:spPr>
        <p:txBody>
          <a:bodyPr>
            <a:normAutofit/>
          </a:bodyPr>
          <a:lstStyle/>
          <a:p>
            <a:endParaRPr lang="ru-RU" altLang="en-US" dirty="0" smtClean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Работы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2013-2015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были дополнительно добавлены к существующей модели с их ссылками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</a:rPr>
              <a:t>90% 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точности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Нет необходимости в построении новой модели каждый год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altLang="en-US" dirty="0" smtClean="0">
                <a:ea typeface="ＭＳ Ｐゴシック" panose="020B0600070205080204" pitchFamily="34" charset="-128"/>
              </a:rPr>
              <a:t>Такая стабильность позволяет использовать ее для принятия решений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721C1-4914-493B-A29F-427F3D58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987" y="497748"/>
            <a:ext cx="3539014" cy="63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36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Характеристики модели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темы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3" y="836685"/>
            <a:ext cx="10984425" cy="418645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Постановка задачи – оптимизация множества исследовательских тем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3276" y="1816004"/>
            <a:ext cx="11573424" cy="4610112"/>
          </a:xfrm>
        </p:spPr>
        <p:txBody>
          <a:bodyPr>
            <a:normAutofit fontScale="85000" lnSpcReduction="10000"/>
          </a:bodyPr>
          <a:lstStyle/>
          <a:p>
            <a:pPr marL="115822" indent="0">
              <a:buNone/>
            </a:pPr>
            <a:r>
              <a:rPr lang="ru-RU" dirty="0" err="1" smtClean="0">
                <a:ea typeface="ＭＳ Ｐゴシック" pitchFamily="34" charset="-128"/>
              </a:rPr>
              <a:t>Грантовые</a:t>
            </a:r>
            <a:r>
              <a:rPr lang="ru-RU" dirty="0" smtClean="0">
                <a:ea typeface="ＭＳ Ｐゴシック" pitchFamily="34" charset="-128"/>
              </a:rPr>
              <a:t> организации/финансирующие организации распределяют средства </a:t>
            </a:r>
            <a:r>
              <a:rPr lang="ru-RU" dirty="0">
                <a:ea typeface="ＭＳ Ｐゴシック" pitchFamily="34" charset="-128"/>
              </a:rPr>
              <a:t>п</a:t>
            </a:r>
            <a:r>
              <a:rPr lang="ru-RU" dirty="0" smtClean="0">
                <a:ea typeface="ＭＳ Ｐゴシック" pitchFamily="34" charset="-128"/>
              </a:rPr>
              <a:t>о научным темам</a:t>
            </a:r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Администраторы выбирают какие научные темы поддерживать и кого нанимать</a:t>
            </a:r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Исследователи выбирают над какими темами работать и, соответственно, подавать заявку</a:t>
            </a:r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Определение анализа исследовательского портфолио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ru-RU" dirty="0" smtClean="0">
                <a:ea typeface="ＭＳ Ｐゴシック" pitchFamily="34" charset="-128"/>
              </a:rPr>
              <a:t>это анализ элементов  </a:t>
            </a:r>
            <a:r>
              <a:rPr lang="ru-RU" dirty="0" smtClean="0">
                <a:solidFill>
                  <a:srgbClr val="FF0000"/>
                </a:solidFill>
                <a:ea typeface="ＭＳ Ｐゴシック" pitchFamily="34" charset="-128"/>
              </a:rPr>
              <a:t>множества продуктов </a:t>
            </a:r>
            <a:r>
              <a:rPr lang="ru-RU" dirty="0" smtClean="0">
                <a:solidFill>
                  <a:schemeClr val="tx1"/>
                </a:solidFill>
                <a:ea typeface="ＭＳ Ｐゴシック" pitchFamily="34" charset="-128"/>
              </a:rPr>
              <a:t>для определения </a:t>
            </a:r>
            <a:r>
              <a:rPr lang="ru-RU" dirty="0" smtClean="0">
                <a:solidFill>
                  <a:srgbClr val="FF0000"/>
                </a:solidFill>
                <a:ea typeface="ＭＳ Ｐゴシック" pitchFamily="34" charset="-128"/>
              </a:rPr>
              <a:t>оптимального распределения</a:t>
            </a:r>
            <a:r>
              <a:rPr lang="ru-RU" dirty="0" smtClean="0">
                <a:solidFill>
                  <a:schemeClr val="tx1"/>
                </a:solidFill>
                <a:ea typeface="ＭＳ Ｐゴシック" pitchFamily="34" charset="-128"/>
              </a:rPr>
              <a:t> ресурсов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Если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ru-RU" dirty="0" smtClean="0">
                <a:solidFill>
                  <a:srgbClr val="FF0000"/>
                </a:solidFill>
                <a:ea typeface="ＭＳ Ｐゴシック" pitchFamily="34" charset="-128"/>
              </a:rPr>
              <a:t>исследование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ru-RU" dirty="0" smtClean="0">
                <a:ea typeface="ＭＳ Ｐゴシック" pitchFamily="34" charset="-128"/>
              </a:rPr>
              <a:t>это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ru-RU" dirty="0" smtClean="0">
                <a:solidFill>
                  <a:srgbClr val="FF0000"/>
                </a:solidFill>
                <a:ea typeface="ＭＳ Ｐゴシック" pitchFamily="34" charset="-128"/>
              </a:rPr>
              <a:t>продукт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ru-RU" dirty="0" smtClean="0">
                <a:ea typeface="ＭＳ Ｐゴシック" pitchFamily="34" charset="-128"/>
              </a:rPr>
              <a:t>то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агентство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– </a:t>
            </a:r>
            <a:r>
              <a:rPr lang="ru-RU" dirty="0" smtClean="0">
                <a:ea typeface="ＭＳ Ｐゴシック" pitchFamily="34" charset="-128"/>
              </a:rPr>
              <a:t>оптимизация множества научных тем, на которые выделяются средства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университет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– </a:t>
            </a:r>
            <a:r>
              <a:rPr lang="ru-RU" dirty="0" smtClean="0">
                <a:ea typeface="ＭＳ Ｐゴシック" pitchFamily="34" charset="-128"/>
              </a:rPr>
              <a:t>оптимизация множества исследовательских тем, которые поддерживать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исследователь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– </a:t>
            </a:r>
            <a:r>
              <a:rPr lang="ru-RU" dirty="0" smtClean="0">
                <a:ea typeface="ＭＳ Ｐゴシック" pitchFamily="34" charset="-128"/>
              </a:rPr>
              <a:t>оптимизация множества исследовательских тем, над которыми работать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687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Характеристики темы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– </a:t>
            </a:r>
            <a:r>
              <a:rPr lang="ru-RU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вариативность и динамика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ru-RU" dirty="0" smtClean="0"/>
              <a:t>Темы могут быть новыми или старыми, большими или малыми, растущими, угасающими, междисциплинарными и т.п. и иметь различную историю</a:t>
            </a:r>
            <a:endParaRPr lang="en-US" dirty="0"/>
          </a:p>
          <a:p>
            <a:r>
              <a:rPr lang="ru-RU" dirty="0" smtClean="0"/>
              <a:t>Темы имеют реалистичную динамику</a:t>
            </a:r>
            <a:r>
              <a:rPr lang="en-US" dirty="0" smtClean="0"/>
              <a:t>; </a:t>
            </a:r>
            <a:r>
              <a:rPr lang="ru-RU" dirty="0" smtClean="0"/>
              <a:t>низкую частоту рождений и умираний, </a:t>
            </a:r>
            <a:r>
              <a:rPr lang="en-GB" dirty="0" smtClean="0"/>
              <a:t>s-</a:t>
            </a:r>
            <a:r>
              <a:rPr lang="ru-RU" dirty="0" smtClean="0"/>
              <a:t>образную историю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EDE62-C212-46AA-B194-4C30C8FA9A68}"/>
              </a:ext>
            </a:extLst>
          </p:cNvPr>
          <p:cNvSpPr txBox="1"/>
          <p:nvPr/>
        </p:nvSpPr>
        <p:spPr>
          <a:xfrm>
            <a:off x="6031061" y="5852160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Boyack, K.W. and R. Klavans, R. Creation and analysis of large-scale bibliometric networks. Springer Handbook of Science and Technology Indicators, 2018 (to appear).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A943D-5E9E-4612-A3F3-1357099E1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80" y="1988825"/>
            <a:ext cx="5234803" cy="37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32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Выдающиеся направления (</a:t>
            </a:r>
            <a:r>
              <a:rPr lang="en-GB" altLang="en-US" dirty="0" smtClean="0"/>
              <a:t>t</a:t>
            </a:r>
            <a:r>
              <a:rPr lang="en-US" altLang="en-US" dirty="0" err="1" smtClean="0"/>
              <a:t>opic</a:t>
            </a:r>
            <a:r>
              <a:rPr lang="en-US" altLang="en-US" dirty="0" smtClean="0"/>
              <a:t> prominence)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en-US" dirty="0" smtClean="0"/>
              <a:t>Составной показатель</a:t>
            </a:r>
            <a:endParaRPr lang="en-US" altLang="en-US" dirty="0"/>
          </a:p>
          <a:p>
            <a:r>
              <a:rPr lang="ru-RU" altLang="en-US" dirty="0" smtClean="0"/>
              <a:t>Рассматриваемые параметры</a:t>
            </a:r>
            <a:endParaRPr lang="en-US" altLang="en-US" dirty="0"/>
          </a:p>
          <a:p>
            <a:pPr lvl="1"/>
            <a:r>
              <a:rPr lang="ru-RU" altLang="en-US" dirty="0" smtClean="0">
                <a:solidFill>
                  <a:srgbClr val="FF0000"/>
                </a:solidFill>
              </a:rPr>
              <a:t>Количество ссылок </a:t>
            </a:r>
            <a:r>
              <a:rPr lang="en-US" altLang="en-US" dirty="0"/>
              <a:t> </a:t>
            </a:r>
            <a:r>
              <a:rPr lang="ru-RU" altLang="en-US" dirty="0" smtClean="0"/>
              <a:t>в году</a:t>
            </a:r>
            <a:r>
              <a:rPr lang="en-US" altLang="en-US" dirty="0" smtClean="0"/>
              <a:t> </a:t>
            </a:r>
            <a:r>
              <a:rPr lang="en-US" altLang="en-US" dirty="0"/>
              <a:t>n </a:t>
            </a:r>
            <a:r>
              <a:rPr lang="ru-RU" altLang="en-US" dirty="0" smtClean="0"/>
              <a:t>на статью опубликованную в году </a:t>
            </a:r>
            <a:r>
              <a:rPr lang="en-US" altLang="en-US" dirty="0" smtClean="0"/>
              <a:t>n </a:t>
            </a:r>
            <a:r>
              <a:rPr lang="ru-RU" altLang="en-US" dirty="0" smtClean="0"/>
              <a:t>и</a:t>
            </a:r>
            <a:r>
              <a:rPr lang="en-US" altLang="en-US" dirty="0" smtClean="0"/>
              <a:t> </a:t>
            </a:r>
            <a:r>
              <a:rPr lang="en-US" altLang="en-US" dirty="0"/>
              <a:t>n-1 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 </a:t>
            </a:r>
            <a:r>
              <a:rPr lang="ru-RU" altLang="en-US" dirty="0" smtClean="0">
                <a:solidFill>
                  <a:srgbClr val="FF0000"/>
                </a:solidFill>
              </a:rPr>
              <a:t>Просмотры в </a:t>
            </a:r>
            <a:r>
              <a:rPr lang="en-US" altLang="en-US" dirty="0" smtClean="0">
                <a:solidFill>
                  <a:srgbClr val="FF0000"/>
                </a:solidFill>
              </a:rPr>
              <a:t>Scopus</a:t>
            </a:r>
            <a:r>
              <a:rPr lang="ru-RU" altLang="en-US" dirty="0" smtClean="0">
                <a:solidFill>
                  <a:srgbClr val="FF0000"/>
                </a:solidFill>
              </a:rPr>
              <a:t> (</a:t>
            </a:r>
            <a:r>
              <a:rPr lang="en-US" altLang="en-US" dirty="0" smtClean="0">
                <a:solidFill>
                  <a:srgbClr val="FF0000"/>
                </a:solidFill>
              </a:rPr>
              <a:t>Views Count</a:t>
            </a:r>
            <a:r>
              <a:rPr lang="ru-RU" altLang="en-US" dirty="0" smtClean="0">
                <a:solidFill>
                  <a:srgbClr val="FF0000"/>
                </a:solidFill>
              </a:rPr>
              <a:t>)</a:t>
            </a:r>
            <a:r>
              <a:rPr lang="en-US" altLang="en-US" dirty="0" smtClean="0"/>
              <a:t> </a:t>
            </a:r>
            <a:r>
              <a:rPr lang="ru-RU" altLang="en-US" dirty="0" smtClean="0"/>
              <a:t>в году</a:t>
            </a:r>
            <a:r>
              <a:rPr lang="en-US" altLang="en-US" dirty="0" smtClean="0"/>
              <a:t> </a:t>
            </a:r>
            <a:r>
              <a:rPr lang="en-US" altLang="en-US" dirty="0"/>
              <a:t>n </a:t>
            </a:r>
            <a:r>
              <a:rPr lang="ru-RU" altLang="en-US" dirty="0" smtClean="0"/>
              <a:t>на статью опубликованную в году </a:t>
            </a:r>
            <a:r>
              <a:rPr lang="en-US" altLang="en-US" dirty="0" smtClean="0"/>
              <a:t>n </a:t>
            </a:r>
            <a:r>
              <a:rPr lang="ru-RU" altLang="en-US" dirty="0" smtClean="0"/>
              <a:t>и</a:t>
            </a:r>
            <a:r>
              <a:rPr lang="en-US" altLang="en-US" dirty="0" smtClean="0"/>
              <a:t> </a:t>
            </a:r>
            <a:r>
              <a:rPr lang="en-US" altLang="en-US" dirty="0"/>
              <a:t>n-1</a:t>
            </a:r>
          </a:p>
          <a:p>
            <a:pPr lvl="1"/>
            <a:r>
              <a:rPr lang="ru-RU" altLang="en-US" dirty="0" smtClean="0"/>
              <a:t>Средний</a:t>
            </a:r>
            <a:r>
              <a:rPr lang="en-US" altLang="en-US" dirty="0"/>
              <a:t> </a:t>
            </a:r>
            <a:r>
              <a:rPr lang="en-US" altLang="en-US" dirty="0" err="1">
                <a:solidFill>
                  <a:srgbClr val="FF0000"/>
                </a:solidFill>
              </a:rPr>
              <a:t>CiteScore</a:t>
            </a:r>
            <a:r>
              <a:rPr lang="en-US" altLang="en-US" dirty="0"/>
              <a:t> </a:t>
            </a:r>
            <a:r>
              <a:rPr lang="ru-RU" altLang="en-US" dirty="0" smtClean="0"/>
              <a:t>для года </a:t>
            </a:r>
            <a:r>
              <a:rPr lang="en-US" altLang="en-US" dirty="0" smtClean="0"/>
              <a:t>n</a:t>
            </a:r>
            <a:endParaRPr lang="en-US" altLang="en-US" dirty="0"/>
          </a:p>
          <a:p>
            <a:pPr lvl="1"/>
            <a:r>
              <a:rPr lang="ru-RU" altLang="en-US" dirty="0" smtClean="0"/>
              <a:t>Среднее </a:t>
            </a:r>
            <a:r>
              <a:rPr lang="ru-RU" altLang="en-US" dirty="0" smtClean="0">
                <a:solidFill>
                  <a:srgbClr val="FF0000"/>
                </a:solidFill>
              </a:rPr>
              <a:t>число авторов</a:t>
            </a:r>
            <a:r>
              <a:rPr lang="en-US" altLang="en-US" dirty="0" smtClean="0"/>
              <a:t> </a:t>
            </a:r>
            <a:r>
              <a:rPr lang="ru-RU" altLang="en-US" dirty="0" smtClean="0"/>
              <a:t>на статью для года </a:t>
            </a:r>
            <a:r>
              <a:rPr lang="en-US" altLang="en-US" dirty="0" smtClean="0"/>
              <a:t>n</a:t>
            </a:r>
            <a:endParaRPr lang="en-US" altLang="en-US" dirty="0"/>
          </a:p>
          <a:p>
            <a:pPr lvl="1"/>
            <a:r>
              <a:rPr lang="ru-RU" altLang="en-US" dirty="0" err="1" smtClean="0"/>
              <a:t>Витальность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ru-RU" altLang="en-US" dirty="0" smtClean="0"/>
              <a:t>противоположность </a:t>
            </a:r>
            <a:r>
              <a:rPr lang="en-US" altLang="en-US" dirty="0" smtClean="0"/>
              <a:t> </a:t>
            </a:r>
            <a:r>
              <a:rPr lang="ru-RU" altLang="en-US" dirty="0">
                <a:solidFill>
                  <a:srgbClr val="FF0000"/>
                </a:solidFill>
              </a:rPr>
              <a:t>возрасту </a:t>
            </a:r>
            <a:r>
              <a:rPr lang="ru-RU" altLang="en-US" dirty="0" smtClean="0">
                <a:solidFill>
                  <a:srgbClr val="FF0000"/>
                </a:solidFill>
              </a:rPr>
              <a:t>ссылки</a:t>
            </a:r>
            <a:r>
              <a:rPr lang="en-US" altLang="en-US" dirty="0" smtClean="0"/>
              <a:t>, </a:t>
            </a:r>
            <a:r>
              <a:rPr lang="ru-RU" altLang="en-US" dirty="0" smtClean="0"/>
              <a:t>подобие </a:t>
            </a:r>
            <a:r>
              <a:rPr lang="en-US" altLang="en-US" dirty="0" smtClean="0"/>
              <a:t>“</a:t>
            </a:r>
            <a:r>
              <a:rPr lang="en-US" altLang="en-US" dirty="0"/>
              <a:t>state-of-the-art” </a:t>
            </a:r>
            <a:r>
              <a:rPr lang="ru-RU" altLang="en-US" dirty="0" smtClean="0"/>
              <a:t>в </a:t>
            </a:r>
            <a:r>
              <a:rPr lang="en-US" altLang="en-US" dirty="0" smtClean="0"/>
              <a:t>Competencies</a:t>
            </a:r>
            <a:r>
              <a:rPr lang="ru-RU" altLang="en-US" dirty="0" smtClean="0"/>
              <a:t> </a:t>
            </a:r>
            <a:r>
              <a:rPr lang="en-GB" altLang="en-US" dirty="0" smtClean="0"/>
              <a:t>(</a:t>
            </a:r>
            <a:r>
              <a:rPr lang="en-GB" altLang="en-US" dirty="0" err="1" smtClean="0"/>
              <a:t>SciVal</a:t>
            </a:r>
            <a:r>
              <a:rPr lang="en-GB" altLang="en-US" dirty="0" smtClean="0"/>
              <a:t>)</a:t>
            </a:r>
            <a:endParaRPr lang="en-US" altLang="en-US" dirty="0"/>
          </a:p>
          <a:p>
            <a:pPr lvl="1"/>
            <a:endParaRPr lang="en-US" altLang="en-US" dirty="0"/>
          </a:p>
          <a:p>
            <a:pPr marL="0" lvl="1" indent="-319075">
              <a:buNone/>
            </a:pPr>
            <a:endParaRPr lang="en-US" altLang="en-US" dirty="0"/>
          </a:p>
          <a:p>
            <a:pPr lvl="1"/>
            <a:r>
              <a:rPr lang="ru-RU" altLang="en-US" dirty="0" smtClean="0"/>
              <a:t>Изначально </a:t>
            </a:r>
            <a:r>
              <a:rPr lang="ru-RU" altLang="en-US" dirty="0"/>
              <a:t>также рассматривались </a:t>
            </a:r>
            <a:r>
              <a:rPr lang="ru-RU" altLang="en-US" dirty="0" smtClean="0">
                <a:solidFill>
                  <a:srgbClr val="FF0000"/>
                </a:solidFill>
              </a:rPr>
              <a:t>ссылки в патентах </a:t>
            </a:r>
            <a:r>
              <a:rPr lang="ru-RU" altLang="en-US" dirty="0" smtClean="0"/>
              <a:t>и </a:t>
            </a:r>
            <a:r>
              <a:rPr lang="ru-RU" altLang="en-US" dirty="0" smtClean="0">
                <a:solidFill>
                  <a:srgbClr val="FF0000"/>
                </a:solidFill>
              </a:rPr>
              <a:t>фракционное авторство в отрасли</a:t>
            </a:r>
            <a:r>
              <a:rPr lang="ru-RU" altLang="en-US" dirty="0"/>
              <a:t>, но они были отброшены, чтобы избежать особенностей, связанных с экономическими мотивами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Выдающиеся направления (</a:t>
            </a:r>
            <a:r>
              <a:rPr lang="en-GB" altLang="en-US" dirty="0" smtClean="0"/>
              <a:t>t</a:t>
            </a:r>
            <a:r>
              <a:rPr lang="en-US" altLang="en-US" dirty="0" err="1" smtClean="0"/>
              <a:t>opic</a:t>
            </a:r>
            <a:r>
              <a:rPr lang="en-US" altLang="en-US" dirty="0" smtClean="0"/>
              <a:t> prominence)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en-US" dirty="0" smtClean="0">
                <a:solidFill>
                  <a:schemeClr val="tx1"/>
                </a:solidFill>
              </a:rPr>
              <a:t>Учет таких метрик как Количество ссылок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ru-RU" altLang="en-US" dirty="0" smtClean="0">
                <a:solidFill>
                  <a:schemeClr val="tx1"/>
                </a:solidFill>
              </a:rPr>
              <a:t>Просмотры, </a:t>
            </a:r>
            <a:r>
              <a:rPr lang="en-GB" altLang="en-US" dirty="0" smtClean="0">
                <a:solidFill>
                  <a:schemeClr val="tx1"/>
                </a:solidFill>
              </a:rPr>
              <a:t>C</a:t>
            </a:r>
            <a:r>
              <a:rPr lang="en-US" altLang="en-US" dirty="0" err="1" smtClean="0">
                <a:solidFill>
                  <a:schemeClr val="tx1"/>
                </a:solidFill>
              </a:rPr>
              <a:t>iteScore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ru-RU" altLang="en-US" dirty="0" smtClean="0">
                <a:solidFill>
                  <a:schemeClr val="tx1"/>
                </a:solidFill>
              </a:rPr>
              <a:t>и Авторы способствует уменьшению искажений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pPr marL="115822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Высокая корреляция между Количеством ссылок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ru-RU" altLang="en-US" dirty="0" smtClean="0">
                <a:solidFill>
                  <a:schemeClr val="tx1"/>
                </a:solidFill>
              </a:rPr>
              <a:t>Просмотрами и 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Citescore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Низкая – для Авторов и Витальности</a:t>
            </a:r>
          </a:p>
          <a:p>
            <a:r>
              <a:rPr lang="ru-RU" altLang="en-US" dirty="0"/>
              <a:t>Были протестированы и другие формулы с большим количеством показателей, но они не имели большей объяснительной силы чем выбранный</a:t>
            </a:r>
            <a:r>
              <a:rPr lang="en-US" altLang="en-US" dirty="0"/>
              <a:t> 3-</a:t>
            </a:r>
            <a:r>
              <a:rPr lang="ru-RU" altLang="en-US" dirty="0"/>
              <a:t>мерный индикатор</a:t>
            </a:r>
            <a:endParaRPr lang="en-US" altLang="en-US" dirty="0"/>
          </a:p>
          <a:p>
            <a:r>
              <a:rPr lang="ru-RU" i="1" dirty="0"/>
              <a:t>Формула</a:t>
            </a:r>
            <a:r>
              <a:rPr lang="en-GB" i="1" dirty="0"/>
              <a:t> Prominence: </a:t>
            </a:r>
            <a:r>
              <a:rPr lang="ru-RU" i="1" dirty="0"/>
              <a:t> </a:t>
            </a:r>
            <a:r>
              <a:rPr lang="en-GB" i="1" dirty="0" err="1"/>
              <a:t>P</a:t>
            </a:r>
            <a:r>
              <a:rPr lang="en-GB" i="1" baseline="-25000" dirty="0" err="1"/>
              <a:t>j</a:t>
            </a:r>
            <a:r>
              <a:rPr lang="en-GB" i="1" dirty="0"/>
              <a:t> = 0.495 (</a:t>
            </a:r>
            <a:r>
              <a:rPr lang="en-GB" i="1" dirty="0" err="1"/>
              <a:t>C</a:t>
            </a:r>
            <a:r>
              <a:rPr lang="en-GB" i="1" baseline="-25000" dirty="0" err="1"/>
              <a:t>j</a:t>
            </a:r>
            <a:r>
              <a:rPr lang="en-GB" i="1" dirty="0"/>
              <a:t> – mean(</a:t>
            </a:r>
            <a:r>
              <a:rPr lang="en-GB" i="1" dirty="0" err="1"/>
              <a:t>C</a:t>
            </a:r>
            <a:r>
              <a:rPr lang="en-GB" i="1" baseline="-25000" dirty="0" err="1"/>
              <a:t>j</a:t>
            </a:r>
            <a:r>
              <a:rPr lang="en-GB" i="1" dirty="0"/>
              <a:t>))/</a:t>
            </a:r>
            <a:r>
              <a:rPr lang="en-GB" i="1" dirty="0" err="1"/>
              <a:t>stdev</a:t>
            </a:r>
            <a:r>
              <a:rPr lang="en-GB" i="1" dirty="0"/>
              <a:t>(</a:t>
            </a:r>
            <a:r>
              <a:rPr lang="en-GB" i="1" dirty="0" err="1"/>
              <a:t>C</a:t>
            </a:r>
            <a:r>
              <a:rPr lang="en-GB" i="1" baseline="-25000" dirty="0" err="1"/>
              <a:t>j</a:t>
            </a:r>
            <a:r>
              <a:rPr lang="en-GB" i="1" dirty="0"/>
              <a:t>) + 0.391 (</a:t>
            </a:r>
            <a:r>
              <a:rPr lang="en-GB" i="1" dirty="0" err="1"/>
              <a:t>V</a:t>
            </a:r>
            <a:r>
              <a:rPr lang="en-GB" i="1" baseline="-25000" dirty="0" err="1"/>
              <a:t>j</a:t>
            </a:r>
            <a:r>
              <a:rPr lang="en-GB" i="1" dirty="0"/>
              <a:t> – mean(</a:t>
            </a:r>
            <a:r>
              <a:rPr lang="en-GB" i="1" dirty="0" err="1"/>
              <a:t>V</a:t>
            </a:r>
            <a:r>
              <a:rPr lang="en-GB" i="1" baseline="-25000" dirty="0" err="1"/>
              <a:t>j</a:t>
            </a:r>
            <a:r>
              <a:rPr lang="en-GB" i="1" dirty="0"/>
              <a:t>))/</a:t>
            </a:r>
            <a:r>
              <a:rPr lang="en-GB" i="1" dirty="0" err="1"/>
              <a:t>stdev</a:t>
            </a:r>
            <a:r>
              <a:rPr lang="en-GB" i="1" dirty="0"/>
              <a:t>(</a:t>
            </a:r>
            <a:r>
              <a:rPr lang="en-GB" i="1" dirty="0" err="1"/>
              <a:t>V</a:t>
            </a:r>
            <a:r>
              <a:rPr lang="en-GB" i="1" baseline="-25000" dirty="0" err="1"/>
              <a:t>j</a:t>
            </a:r>
            <a:r>
              <a:rPr lang="en-GB" i="1" dirty="0"/>
              <a:t>) + 0.114 (</a:t>
            </a:r>
            <a:r>
              <a:rPr lang="en-GB" i="1" dirty="0" err="1"/>
              <a:t>CS</a:t>
            </a:r>
            <a:r>
              <a:rPr lang="en-GB" i="1" baseline="-25000" dirty="0" err="1"/>
              <a:t>j</a:t>
            </a:r>
            <a:r>
              <a:rPr lang="en-GB" i="1" dirty="0"/>
              <a:t> – mean(</a:t>
            </a:r>
            <a:r>
              <a:rPr lang="en-GB" i="1" dirty="0" err="1"/>
              <a:t>CS</a:t>
            </a:r>
            <a:r>
              <a:rPr lang="en-GB" i="1" baseline="-25000" dirty="0" err="1"/>
              <a:t>j</a:t>
            </a:r>
            <a:r>
              <a:rPr lang="en-GB" i="1" dirty="0"/>
              <a:t>))/</a:t>
            </a:r>
            <a:r>
              <a:rPr lang="en-GB" i="1" dirty="0" err="1"/>
              <a:t>stdev</a:t>
            </a:r>
            <a:r>
              <a:rPr lang="en-GB" i="1" dirty="0"/>
              <a:t>(</a:t>
            </a:r>
            <a:r>
              <a:rPr lang="en-GB" i="1" dirty="0" err="1"/>
              <a:t>CS</a:t>
            </a:r>
            <a:r>
              <a:rPr lang="en-GB" i="1" baseline="-25000" dirty="0" err="1"/>
              <a:t>j</a:t>
            </a:r>
            <a:r>
              <a:rPr lang="en-GB" i="1" dirty="0"/>
              <a:t>),</a:t>
            </a:r>
            <a:endParaRPr lang="en-US" altLang="en-US" dirty="0"/>
          </a:p>
          <a:p>
            <a:endParaRPr lang="en-US" altLang="en-US" dirty="0">
              <a:solidFill>
                <a:schemeClr val="tx1"/>
              </a:solidFill>
            </a:endParaRPr>
          </a:p>
          <a:p>
            <a:pPr lvl="2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D6DAF-3776-44D9-BF76-D53D9534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43" y="2276860"/>
            <a:ext cx="5944872" cy="14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Выдающиеся направления (</a:t>
            </a:r>
            <a:r>
              <a:rPr lang="en-GB" altLang="en-US" dirty="0" smtClean="0"/>
              <a:t>t</a:t>
            </a:r>
            <a:r>
              <a:rPr lang="en-US" altLang="en-US" dirty="0" err="1" smtClean="0"/>
              <a:t>opic</a:t>
            </a:r>
            <a:r>
              <a:rPr lang="en-US" altLang="en-US" dirty="0" smtClean="0"/>
              <a:t> prominence)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dirty="0" smtClean="0"/>
              <a:t>Почему</a:t>
            </a:r>
            <a:r>
              <a:rPr lang="en-US" altLang="en-US" dirty="0" smtClean="0"/>
              <a:t> </a:t>
            </a:r>
            <a:r>
              <a:rPr lang="en-US" altLang="en-US" dirty="0"/>
              <a:t>“Prominence”</a:t>
            </a:r>
          </a:p>
          <a:p>
            <a:r>
              <a:rPr lang="en-US" altLang="en-US" dirty="0"/>
              <a:t>Prominence  ≠  Importance  </a:t>
            </a:r>
            <a:r>
              <a:rPr lang="en-US" altLang="en-US" dirty="0" smtClean="0"/>
              <a:t>(</a:t>
            </a:r>
            <a:r>
              <a:rPr lang="ru-RU" altLang="en-US" dirty="0" smtClean="0"/>
              <a:t>тема может быть важной, но не выдающейся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/>
              <a:t>Prominence  ~  Visibility </a:t>
            </a:r>
            <a:r>
              <a:rPr lang="ru-RU" altLang="en-US" dirty="0" smtClean="0"/>
              <a:t>или </a:t>
            </a:r>
            <a:r>
              <a:rPr lang="en-US" altLang="en-US" dirty="0" smtClean="0"/>
              <a:t>Momentum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53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Корреляция с грантами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7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Распределение грантов по темам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U.S. Star Metrics data (2008-2014)</a:t>
            </a:r>
          </a:p>
          <a:p>
            <a:pPr lvl="2"/>
            <a:r>
              <a:rPr lang="ru-RU" altLang="en-US" dirty="0" smtClean="0"/>
              <a:t>В основном из </a:t>
            </a:r>
            <a:r>
              <a:rPr lang="en-US" altLang="en-US" dirty="0" smtClean="0"/>
              <a:t>NIH</a:t>
            </a:r>
            <a:r>
              <a:rPr lang="en-US" altLang="en-US" dirty="0"/>
              <a:t>, NSF</a:t>
            </a:r>
          </a:p>
          <a:p>
            <a:pPr lvl="2"/>
            <a:r>
              <a:rPr lang="en-US" altLang="en-US" dirty="0"/>
              <a:t>364,000 </a:t>
            </a:r>
            <a:r>
              <a:rPr lang="ru-RU" altLang="en-US" dirty="0" smtClean="0"/>
              <a:t>индивидуальных грантов </a:t>
            </a:r>
            <a:r>
              <a:rPr lang="en-US" altLang="en-US" dirty="0" smtClean="0"/>
              <a:t>, </a:t>
            </a:r>
            <a:r>
              <a:rPr lang="en-US" altLang="en-US" dirty="0"/>
              <a:t>$253 </a:t>
            </a:r>
            <a:r>
              <a:rPr lang="ru-RU" altLang="en-US" dirty="0" smtClean="0"/>
              <a:t>млрд</a:t>
            </a:r>
            <a:endParaRPr lang="en-US" altLang="en-US" dirty="0"/>
          </a:p>
          <a:p>
            <a:r>
              <a:rPr lang="ru-RU" altLang="en-US" dirty="0" smtClean="0"/>
              <a:t>Наличие описания (</a:t>
            </a:r>
            <a:r>
              <a:rPr lang="en-US" altLang="en-US" dirty="0" smtClean="0"/>
              <a:t>word profiles</a:t>
            </a:r>
            <a:r>
              <a:rPr lang="ru-RU" altLang="en-US" dirty="0" smtClean="0"/>
              <a:t>)</a:t>
            </a:r>
            <a:r>
              <a:rPr lang="en-US" altLang="en-US" dirty="0" smtClean="0"/>
              <a:t> </a:t>
            </a:r>
            <a:r>
              <a:rPr lang="ru-RU" altLang="en-US" dirty="0" smtClean="0"/>
              <a:t>для каждой из </a:t>
            </a:r>
            <a:r>
              <a:rPr lang="en-US" altLang="en-US" dirty="0" smtClean="0"/>
              <a:t>91,726 </a:t>
            </a:r>
            <a:r>
              <a:rPr lang="ru-RU" altLang="en-US" dirty="0" smtClean="0"/>
              <a:t>тем модели</a:t>
            </a:r>
            <a:endParaRPr lang="en-US" altLang="en-US" dirty="0"/>
          </a:p>
          <a:p>
            <a:r>
              <a:rPr lang="ru-RU" altLang="en-US" dirty="0" smtClean="0"/>
              <a:t>Заглавия и аннотации также доступны для большинства грантов</a:t>
            </a:r>
            <a:endParaRPr lang="en-US" altLang="en-US" dirty="0"/>
          </a:p>
          <a:p>
            <a:r>
              <a:rPr lang="ru-RU" altLang="en-US" dirty="0" smtClean="0"/>
              <a:t>В результате: </a:t>
            </a:r>
            <a:r>
              <a:rPr lang="en-US" altLang="en-US" dirty="0" smtClean="0"/>
              <a:t>314,000 </a:t>
            </a:r>
            <a:r>
              <a:rPr lang="ru-RU" altLang="en-US" dirty="0" smtClean="0"/>
              <a:t>грантов</a:t>
            </a:r>
            <a:r>
              <a:rPr lang="en-US" altLang="en-US" dirty="0" smtClean="0"/>
              <a:t>, </a:t>
            </a:r>
            <a:r>
              <a:rPr lang="en-US" altLang="en-US" dirty="0"/>
              <a:t>$203 </a:t>
            </a:r>
            <a:r>
              <a:rPr lang="ru-RU" altLang="en-US" dirty="0" smtClean="0"/>
              <a:t>млрд были распределены в модели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6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3" y="705204"/>
            <a:ext cx="11362311" cy="477123"/>
          </a:xfrm>
        </p:spPr>
        <p:txBody>
          <a:bodyPr/>
          <a:lstStyle/>
          <a:p>
            <a:r>
              <a:rPr lang="ru-RU" altLang="en-US" dirty="0" smtClean="0"/>
              <a:t>Корреляция грантов с выдающимися направлениями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dirty="0" smtClean="0"/>
              <a:t>Гранты были разделены на два периода </a:t>
            </a:r>
            <a:r>
              <a:rPr lang="en-US" altLang="en-US" dirty="0" smtClean="0"/>
              <a:t>(</a:t>
            </a:r>
            <a:r>
              <a:rPr lang="en-US" altLang="en-US" dirty="0"/>
              <a:t>2008-10, 2011-13)</a:t>
            </a:r>
          </a:p>
          <a:p>
            <a:r>
              <a:rPr lang="ru-RU" altLang="en-US" dirty="0" smtClean="0"/>
              <a:t>Показатель </a:t>
            </a:r>
            <a:r>
              <a:rPr lang="en-US" altLang="en-US" dirty="0" smtClean="0"/>
              <a:t>Prominence </a:t>
            </a:r>
            <a:r>
              <a:rPr lang="ru-RU" altLang="en-US" dirty="0" smtClean="0"/>
              <a:t>был рассчитан для 20</a:t>
            </a:r>
            <a:r>
              <a:rPr lang="en-US" altLang="en-US" dirty="0" smtClean="0"/>
              <a:t>10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u-RU" altLang="en-US" dirty="0" smtClean="0"/>
              <a:t>Гранты обоих периодов высоко коррелируются</a:t>
            </a:r>
          </a:p>
          <a:p>
            <a:r>
              <a:rPr lang="en-US" altLang="en-US" dirty="0" smtClean="0"/>
              <a:t>Prominence </a:t>
            </a:r>
            <a:r>
              <a:rPr lang="ru-RU" altLang="en-US" dirty="0" smtClean="0"/>
              <a:t>высоко коррелируется с грантами по обоим временным периодам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8542D-04D1-44EC-9129-6F26E6B6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15" y="2795323"/>
            <a:ext cx="5944872" cy="14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3" y="705205"/>
            <a:ext cx="11304704" cy="304302"/>
          </a:xfrm>
        </p:spPr>
        <p:txBody>
          <a:bodyPr/>
          <a:lstStyle/>
          <a:p>
            <a:r>
              <a:rPr lang="ru-RU" altLang="en-US" dirty="0"/>
              <a:t>Корреляция грантов с выдающимися направлениями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altLang="en-US" dirty="0"/>
          </a:p>
          <a:p>
            <a:r>
              <a:rPr lang="ru-RU" altLang="en-US" dirty="0" smtClean="0"/>
              <a:t>Будущие гранты могут быть спрогнозированы прошлыми грантами, но добавление показателя </a:t>
            </a:r>
            <a:r>
              <a:rPr lang="en-GB" altLang="en-US" dirty="0" smtClean="0"/>
              <a:t>prominence</a:t>
            </a:r>
            <a:r>
              <a:rPr lang="ru-RU" altLang="en-US" dirty="0" smtClean="0"/>
              <a:t> повышает прогнозирование</a:t>
            </a:r>
            <a:endParaRPr lang="en-US" altLang="en-US" dirty="0"/>
          </a:p>
          <a:p>
            <a:r>
              <a:rPr lang="ru-RU" altLang="en-US" dirty="0" smtClean="0"/>
              <a:t>Тем не менее, мы не можем использовать прошлые гранты в большинстве случаев из-за отсутствия полных данных включая объем финасирования</a:t>
            </a:r>
            <a:endParaRPr lang="en-US" altLang="en-US" dirty="0"/>
          </a:p>
          <a:p>
            <a:r>
              <a:rPr lang="ru-RU" altLang="en-US" dirty="0" smtClean="0"/>
              <a:t>Поэтому</a:t>
            </a:r>
            <a:r>
              <a:rPr lang="en-US" altLang="en-US" dirty="0" smtClean="0"/>
              <a:t>, prominence </a:t>
            </a:r>
            <a:r>
              <a:rPr lang="ru-RU" altLang="en-US" dirty="0" smtClean="0"/>
              <a:t>чрезвычайно ценный показатель, поскольку может выступать показателем для финансирования</a:t>
            </a:r>
            <a:r>
              <a:rPr lang="en-US" altLang="en-US" dirty="0" smtClean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73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3" y="763682"/>
            <a:ext cx="10984425" cy="418645"/>
          </a:xfrm>
        </p:spPr>
        <p:txBody>
          <a:bodyPr/>
          <a:lstStyle/>
          <a:p>
            <a:r>
              <a:rPr lang="ru-RU" altLang="en-US" dirty="0" smtClean="0"/>
              <a:t>Примеры с выдающимися направлениями и финансированием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8121" y="1946472"/>
            <a:ext cx="10984425" cy="4898147"/>
          </a:xfrm>
        </p:spPr>
        <p:txBody>
          <a:bodyPr>
            <a:normAutofit/>
          </a:bodyPr>
          <a:lstStyle/>
          <a:p>
            <a:r>
              <a:rPr lang="en-US" altLang="en-US" dirty="0"/>
              <a:t>High prominence – high funding (HH)</a:t>
            </a:r>
          </a:p>
          <a:p>
            <a:r>
              <a:rPr lang="en-US" altLang="en-US" dirty="0"/>
              <a:t>High prominence – no funding (HN)</a:t>
            </a:r>
          </a:p>
          <a:p>
            <a:r>
              <a:rPr lang="en-US" altLang="en-US" dirty="0"/>
              <a:t>Low prominence – high funding (LH)</a:t>
            </a:r>
          </a:p>
        </p:txBody>
      </p:sp>
    </p:spTree>
    <p:extLst>
      <p:ext uri="{BB962C8B-B14F-4D97-AF65-F5344CB8AC3E}">
        <p14:creationId xmlns:p14="http://schemas.microsoft.com/office/powerpoint/2010/main" val="3615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 </a:t>
            </a:r>
            <a:r>
              <a:rPr lang="en-US" altLang="en-US" dirty="0"/>
              <a:t>prominence – high funding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u-RU" altLang="en-US" dirty="0" smtClean="0"/>
              <a:t>Очевидно: финансирование высоко значимых тем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D300C-08A9-4D6F-96D9-CFC96AD67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7315200" cy="2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Спрос и предложение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5822" indent="0">
              <a:buNone/>
            </a:pPr>
            <a:r>
              <a:rPr lang="ru-RU" dirty="0">
                <a:ea typeface="ＭＳ Ｐゴシック" pitchFamily="34" charset="-128"/>
              </a:rPr>
              <a:t>Анализ исследовательского портфолио может быть представлен в терминах спроса и </a:t>
            </a:r>
            <a:r>
              <a:rPr lang="ru-RU" dirty="0" smtClean="0">
                <a:ea typeface="ＭＳ Ｐゴシック" pitchFamily="34" charset="-128"/>
              </a:rPr>
              <a:t>предложения</a:t>
            </a:r>
          </a:p>
          <a:p>
            <a:pPr marL="115822" indent="0">
              <a:buNone/>
            </a:pPr>
            <a:endParaRPr lang="ru-RU" dirty="0">
              <a:ea typeface="ＭＳ Ｐゴシック" pitchFamily="34" charset="-128"/>
            </a:endParaRPr>
          </a:p>
          <a:p>
            <a:r>
              <a:rPr lang="ru-RU" dirty="0" smtClean="0">
                <a:ea typeface="ＭＳ Ｐゴシック" pitchFamily="34" charset="-128"/>
              </a:rPr>
              <a:t>Исследование – это продукт</a:t>
            </a:r>
            <a:endParaRPr lang="en-US" dirty="0">
              <a:ea typeface="ＭＳ Ｐゴシック" pitchFamily="34" charset="-128"/>
            </a:endParaRPr>
          </a:p>
          <a:p>
            <a:r>
              <a:rPr lang="ru-RU" dirty="0" smtClean="0">
                <a:ea typeface="ＭＳ Ｐゴシック" pitchFamily="34" charset="-128"/>
              </a:rPr>
              <a:t>Темы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ru-RU" dirty="0" smtClean="0">
                <a:ea typeface="ＭＳ Ｐゴシック" pitchFamily="34" charset="-128"/>
              </a:rPr>
              <a:t>группа публикаций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ru-RU" dirty="0" smtClean="0">
                <a:ea typeface="ＭＳ Ｐゴシック" pitchFamily="34" charset="-128"/>
              </a:rPr>
              <a:t>представляют предложение</a:t>
            </a:r>
            <a:endParaRPr lang="en-US" dirty="0">
              <a:ea typeface="ＭＳ Ｐゴシック" pitchFamily="34" charset="-128"/>
            </a:endParaRPr>
          </a:p>
          <a:p>
            <a:r>
              <a:rPr lang="ru-RU" dirty="0" smtClean="0">
                <a:ea typeface="ＭＳ Ｐゴシック" pitchFamily="34" charset="-128"/>
              </a:rPr>
              <a:t>Грант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ru-RU" dirty="0" smtClean="0">
                <a:ea typeface="ＭＳ Ｐゴシック" pitchFamily="34" charset="-128"/>
              </a:rPr>
              <a:t>покупка исследования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ru-RU" dirty="0" smtClean="0">
                <a:ea typeface="ＭＳ Ｐゴシック" pitchFamily="34" charset="-128"/>
              </a:rPr>
              <a:t>представляет спрос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Решения в отношении исследовательского портфолио будут более информативными у тех, у кого есть информация о спросе и предложении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4968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prominence – no funding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u-RU" altLang="en-US" dirty="0" smtClean="0"/>
              <a:t>Исследования «за пределами»</a:t>
            </a:r>
            <a:r>
              <a:rPr lang="en-US" altLang="en-US" dirty="0" smtClean="0"/>
              <a:t> </a:t>
            </a:r>
            <a:r>
              <a:rPr lang="ru-RU" altLang="en-US" dirty="0" smtClean="0"/>
              <a:t>США – отсутствие грантов США</a:t>
            </a:r>
            <a:endParaRPr lang="en-US" altLang="en-US" dirty="0"/>
          </a:p>
          <a:p>
            <a:pPr lvl="2"/>
            <a:r>
              <a:rPr lang="ru-RU" altLang="en-US" dirty="0" smtClean="0"/>
              <a:t>Вопросы окружающей среды для крупных производств, которых не в </a:t>
            </a:r>
            <a:r>
              <a:rPr lang="en-US" altLang="en-US" dirty="0" smtClean="0"/>
              <a:t>U.S</a:t>
            </a:r>
            <a:r>
              <a:rPr lang="en-US" altLang="en-US" dirty="0"/>
              <a:t>.</a:t>
            </a:r>
          </a:p>
          <a:p>
            <a:pPr lvl="2"/>
            <a:r>
              <a:rPr lang="ru-RU" altLang="en-US" dirty="0" smtClean="0"/>
              <a:t>Оливки не растут в США</a:t>
            </a:r>
            <a:endParaRPr lang="en-US" altLang="en-US" dirty="0"/>
          </a:p>
          <a:p>
            <a:pPr lvl="2"/>
            <a:r>
              <a:rPr lang="ru-RU" altLang="en-US" dirty="0" smtClean="0"/>
              <a:t>Исследования материалов, вопросы энергии в которых доминируют китайские университеты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1B64A-0DEF-493C-B811-1AA4A734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7315200" cy="2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 prominence – high funding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3787" y="1815419"/>
            <a:ext cx="10984425" cy="4898147"/>
          </a:xfrm>
        </p:spPr>
        <p:txBody>
          <a:bodyPr>
            <a:normAutofit fontScale="92500" lnSpcReduction="20000"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u-RU" altLang="en-US" dirty="0" smtClean="0"/>
              <a:t>Ненадлежащее распределение грантов по темам из-за использования широких терминов</a:t>
            </a:r>
            <a:endParaRPr lang="en-US" altLang="en-US" dirty="0"/>
          </a:p>
          <a:p>
            <a:pPr lvl="2"/>
            <a:r>
              <a:rPr lang="en-US" altLang="en-US" dirty="0"/>
              <a:t>“clinical trials”, “medical center”</a:t>
            </a:r>
          </a:p>
          <a:p>
            <a:pPr lvl="2"/>
            <a:r>
              <a:rPr lang="en-US" altLang="en-US" dirty="0"/>
              <a:t>Education </a:t>
            </a:r>
            <a:r>
              <a:rPr lang="ru-RU" altLang="en-US" dirty="0" smtClean="0"/>
              <a:t>–  более широкое понятие, используемое во многих грантах</a:t>
            </a:r>
            <a:r>
              <a:rPr lang="en-US" altLang="en-US" dirty="0" smtClean="0"/>
              <a:t> </a:t>
            </a:r>
            <a:r>
              <a:rPr lang="en-US" altLang="en-US" dirty="0"/>
              <a:t>NIH, </a:t>
            </a:r>
            <a:r>
              <a:rPr lang="en-US" altLang="en-US" dirty="0" smtClean="0"/>
              <a:t>NSF</a:t>
            </a:r>
            <a:endParaRPr lang="en-US" altLang="en-US" dirty="0"/>
          </a:p>
          <a:p>
            <a:pPr lvl="2"/>
            <a:r>
              <a:rPr lang="ru-RU" altLang="en-US" dirty="0" smtClean="0"/>
              <a:t>Маленькие темы с недостаточным текстом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E4A2A-DD39-4BFE-913D-EA4381E8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7315200" cy="2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Обновление тем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5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D7B-BA9F-43B6-A21E-BDBB735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Обновление тем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4105-2000-48C9-B50D-DC58E1649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45" y="1758397"/>
            <a:ext cx="10984425" cy="4639859"/>
          </a:xfrm>
        </p:spPr>
        <p:txBody>
          <a:bodyPr>
            <a:normAutofit/>
          </a:bodyPr>
          <a:lstStyle/>
          <a:p>
            <a:r>
              <a:rPr lang="ru-RU" dirty="0" smtClean="0"/>
              <a:t>Для поддержания стабильности тем, нет необходимости совершенно новой кластеризации и создания тем каждый год</a:t>
            </a:r>
            <a:endParaRPr lang="en-US" dirty="0"/>
          </a:p>
          <a:p>
            <a:r>
              <a:rPr lang="ru-RU" dirty="0" smtClean="0"/>
              <a:t>Вместо этого, мы добавляем новые работы из </a:t>
            </a:r>
            <a:r>
              <a:rPr lang="en-GB" dirty="0" smtClean="0"/>
              <a:t>Scopus</a:t>
            </a:r>
            <a:r>
              <a:rPr lang="en-US" dirty="0" smtClean="0"/>
              <a:t> </a:t>
            </a:r>
            <a:r>
              <a:rPr lang="ru-RU" dirty="0" smtClean="0"/>
              <a:t>к существующим темам</a:t>
            </a:r>
            <a:endParaRPr lang="en-US" dirty="0"/>
          </a:p>
          <a:p>
            <a:pPr lvl="1"/>
            <a:r>
              <a:rPr lang="ru-RU" dirty="0" smtClean="0"/>
              <a:t>Это может быть сделано очень точно с использованием ссылок из каждой работы</a:t>
            </a:r>
            <a:endParaRPr lang="en-US" dirty="0"/>
          </a:p>
          <a:p>
            <a:r>
              <a:rPr lang="ru-RU" dirty="0" smtClean="0"/>
              <a:t>Тем не менее, каждый год могут возникать новые направления и это должно быть отражено в модели (в продукте </a:t>
            </a:r>
            <a:r>
              <a:rPr lang="en-GB" dirty="0" err="1" smtClean="0"/>
              <a:t>SciVal</a:t>
            </a:r>
            <a:r>
              <a:rPr lang="en-GB" dirty="0" smtClean="0"/>
              <a:t>)</a:t>
            </a:r>
            <a:endParaRPr lang="ru-RU" dirty="0" smtClean="0"/>
          </a:p>
          <a:p>
            <a:r>
              <a:rPr lang="ru-RU" dirty="0"/>
              <a:t>Таким образом, помимо добавления статей к уже существующим темам, мы планируем ежегодно создавать несколько новых тем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D7B-BA9F-43B6-A21E-BDBB735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новых направлений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4105-2000-48C9-B50D-DC58E164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темы имеют следующие свойства</a:t>
            </a:r>
            <a:endParaRPr lang="en-US" dirty="0"/>
          </a:p>
          <a:p>
            <a:pPr lvl="1"/>
            <a:r>
              <a:rPr lang="ru-RU" dirty="0" smtClean="0"/>
              <a:t>Относительно небольшая на момент появления с высоким темпом роста</a:t>
            </a:r>
            <a:endParaRPr lang="en-US" dirty="0"/>
          </a:p>
          <a:p>
            <a:pPr lvl="1"/>
            <a:r>
              <a:rPr lang="ru-RU" dirty="0" smtClean="0"/>
              <a:t>Событие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например, прорывная статья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которое действует в качестве триггера для возникновения</a:t>
            </a:r>
            <a:endParaRPr lang="en-US" dirty="0"/>
          </a:p>
          <a:p>
            <a:pPr lvl="1"/>
            <a:r>
              <a:rPr lang="ru-RU" dirty="0" smtClean="0"/>
              <a:t>Постоянство </a:t>
            </a:r>
            <a:r>
              <a:rPr lang="en-US" dirty="0" smtClean="0"/>
              <a:t>– </a:t>
            </a:r>
            <a:r>
              <a:rPr lang="ru-RU" dirty="0" smtClean="0"/>
              <a:t>тема не угасает</a:t>
            </a:r>
            <a:endParaRPr lang="en-US" dirty="0"/>
          </a:p>
          <a:p>
            <a:r>
              <a:rPr lang="ru-RU" dirty="0" smtClean="0"/>
              <a:t>Новые темы, во всех случая, связаны с существующими темами </a:t>
            </a:r>
            <a:r>
              <a:rPr lang="en-US" dirty="0" smtClean="0"/>
              <a:t>– </a:t>
            </a:r>
            <a:r>
              <a:rPr lang="ru-RU" dirty="0" smtClean="0"/>
              <a:t>они не материализуются из воздуха</a:t>
            </a:r>
            <a:endParaRPr lang="en-US" dirty="0"/>
          </a:p>
          <a:p>
            <a:r>
              <a:rPr lang="ru-RU" dirty="0" smtClean="0"/>
              <a:t>Большинство возникающих тем</a:t>
            </a:r>
            <a:r>
              <a:rPr lang="ru-RU" dirty="0"/>
              <a:t> </a:t>
            </a:r>
            <a:r>
              <a:rPr lang="ru-RU" dirty="0" smtClean="0"/>
              <a:t> встроены в более крупные существующие </a:t>
            </a:r>
            <a:r>
              <a:rPr lang="en-US" dirty="0" smtClean="0"/>
              <a:t>– </a:t>
            </a:r>
            <a:r>
              <a:rPr lang="ru-RU" dirty="0" smtClean="0"/>
              <a:t>являются кандидатами для разделения тем</a:t>
            </a:r>
            <a:endParaRPr lang="en-US" dirty="0"/>
          </a:p>
          <a:p>
            <a:pPr lvl="1"/>
            <a:r>
              <a:rPr lang="ru-RU" dirty="0" smtClean="0"/>
              <a:t>Основано на сравнении моделей разных лет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Заключение</a:t>
            </a:r>
            <a:endParaRPr lang="en-US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dirty="0" smtClean="0"/>
              <a:t>Была создана точная модель науки с около </a:t>
            </a:r>
            <a:r>
              <a:rPr lang="en-US" altLang="en-US" dirty="0" smtClean="0"/>
              <a:t>100,000 </a:t>
            </a:r>
            <a:r>
              <a:rPr lang="ru-RU" altLang="en-US" dirty="0" smtClean="0"/>
              <a:t>темами подходящая для анализа исследовательского портфолио</a:t>
            </a:r>
            <a:endParaRPr lang="en-US" altLang="en-US" dirty="0"/>
          </a:p>
          <a:p>
            <a:pPr lvl="2"/>
            <a:r>
              <a:rPr lang="ru-RU" altLang="en-US" dirty="0" smtClean="0"/>
              <a:t>Методология  может быть полностью  воспроизведена, но требует полный объем данных</a:t>
            </a:r>
            <a:endParaRPr lang="en-US" altLang="en-US" dirty="0" smtClean="0"/>
          </a:p>
          <a:p>
            <a:r>
              <a:rPr lang="ru-RU" altLang="en-US" dirty="0" smtClean="0"/>
              <a:t>Был разработан показатель на уровне тем </a:t>
            </a:r>
            <a:r>
              <a:rPr lang="en-US" altLang="en-US" dirty="0" smtClean="0"/>
              <a:t>– Prominence – </a:t>
            </a:r>
            <a:r>
              <a:rPr lang="ru-RU" altLang="en-US" dirty="0" smtClean="0"/>
              <a:t>который коррелирует с </a:t>
            </a:r>
            <a:r>
              <a:rPr lang="ru-RU" altLang="en-US" dirty="0" err="1" smtClean="0"/>
              <a:t>грантовым</a:t>
            </a:r>
            <a:r>
              <a:rPr lang="ru-RU" altLang="en-US" dirty="0" smtClean="0"/>
              <a:t> финансированием</a:t>
            </a:r>
            <a:endParaRPr lang="en-US" altLang="en-US" dirty="0" smtClean="0"/>
          </a:p>
          <a:p>
            <a:r>
              <a:rPr lang="ru-RU" altLang="en-US" dirty="0" smtClean="0"/>
              <a:t>Финансирование на одного автора возрастает с ростом показателя </a:t>
            </a:r>
            <a:r>
              <a:rPr lang="en-US" altLang="en-US" dirty="0" smtClean="0"/>
              <a:t>prominence</a:t>
            </a:r>
            <a:endParaRPr lang="en-US" altLang="en-US" dirty="0"/>
          </a:p>
          <a:p>
            <a:endParaRPr lang="en-US" altLang="en-US" dirty="0"/>
          </a:p>
          <a:p>
            <a:r>
              <a:rPr lang="ru-RU" altLang="en-US" dirty="0" smtClean="0"/>
              <a:t>Созданная модель науки (темы) и показатель </a:t>
            </a:r>
            <a:r>
              <a:rPr lang="en-GB" altLang="en-US" dirty="0" err="1" smtClean="0"/>
              <a:t>promin</a:t>
            </a:r>
            <a:r>
              <a:rPr lang="en-US" altLang="en-US" dirty="0" err="1" smtClean="0"/>
              <a:t>ence</a:t>
            </a:r>
            <a:r>
              <a:rPr lang="en-US" altLang="en-US" dirty="0" smtClean="0"/>
              <a:t> </a:t>
            </a:r>
            <a:r>
              <a:rPr lang="ru-RU" altLang="en-US" dirty="0" smtClean="0"/>
              <a:t>дает знания, необходимые для принятия решений в области науки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 в </a:t>
            </a:r>
            <a:r>
              <a:rPr lang="en-GB" dirty="0" err="1" smtClean="0"/>
              <a:t>SciVal</a:t>
            </a:r>
            <a:endParaRPr lang="en-US" dirty="0"/>
          </a:p>
        </p:txBody>
      </p:sp>
      <p:pic>
        <p:nvPicPr>
          <p:cNvPr id="1026" name="Picture 2" descr="C:\Users\yakshonakg\AppData\Local\Microsoft\Windows\Temporary Internet Files\Content.Outlook\GQBYHJKB\ch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7" y="2910537"/>
            <a:ext cx="32657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6445" y="6424563"/>
            <a:ext cx="4497843" cy="41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341367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24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115822" indent="0">
              <a:buFont typeface="Arial"/>
              <a:buNone/>
            </a:pPr>
            <a:r>
              <a:rPr lang="en-GB" altLang="en-US" sz="1400" dirty="0" err="1" smtClean="0"/>
              <a:t>SciVal</a:t>
            </a:r>
            <a:r>
              <a:rPr lang="en-GB" altLang="en-US" sz="1400" dirty="0" smtClean="0"/>
              <a:t>: </a:t>
            </a:r>
            <a:r>
              <a:rPr lang="ru-RU" altLang="en-US" sz="1400" dirty="0" smtClean="0"/>
              <a:t>144 компетенции России</a:t>
            </a:r>
          </a:p>
        </p:txBody>
      </p:sp>
      <p:pic>
        <p:nvPicPr>
          <p:cNvPr id="1027" name="Picture 3" descr="C:\Users\yakshonakg\Desktop\20-09-2017 16-25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5" y="2407708"/>
            <a:ext cx="4667248" cy="42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153607" y="6424563"/>
            <a:ext cx="4497843" cy="41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341367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24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2133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115822" indent="0">
              <a:buFont typeface="Arial"/>
              <a:buNone/>
            </a:pPr>
            <a:r>
              <a:rPr lang="en-GB" altLang="en-US" sz="1400" dirty="0" err="1" smtClean="0"/>
              <a:t>SciVal</a:t>
            </a:r>
            <a:r>
              <a:rPr lang="en-GB" altLang="en-US" sz="1400" dirty="0" smtClean="0"/>
              <a:t>: </a:t>
            </a:r>
            <a:r>
              <a:rPr lang="ru-RU" altLang="en-US" sz="1400" dirty="0" smtClean="0"/>
              <a:t>44147 научных тем с Российским участием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4045" y="1500110"/>
            <a:ext cx="10984425" cy="1180000"/>
          </a:xfrm>
        </p:spPr>
        <p:txBody>
          <a:bodyPr>
            <a:normAutofit fontScale="85000" lnSpcReduction="10000"/>
          </a:bodyPr>
          <a:lstStyle/>
          <a:p>
            <a:pPr marL="115822" indent="0">
              <a:buNone/>
            </a:pPr>
            <a:r>
              <a:rPr lang="en-GB" altLang="en-US" dirty="0" smtClean="0"/>
              <a:t>Elsevier</a:t>
            </a:r>
            <a:r>
              <a:rPr lang="ru-RU" altLang="en-US" dirty="0" smtClean="0"/>
              <a:t> работает совместно с </a:t>
            </a:r>
            <a:r>
              <a:rPr lang="en-GB" altLang="en-US" dirty="0" smtClean="0"/>
              <a:t>SciTech</a:t>
            </a:r>
            <a:r>
              <a:rPr lang="ru-RU" altLang="en-US" dirty="0"/>
              <a:t> </a:t>
            </a:r>
            <a:r>
              <a:rPr lang="en-GB" altLang="en-US" dirty="0" smtClean="0"/>
              <a:t>Strategies c 2008 </a:t>
            </a:r>
            <a:r>
              <a:rPr lang="ru-RU" altLang="en-US" dirty="0" smtClean="0"/>
              <a:t>года </a:t>
            </a:r>
            <a:r>
              <a:rPr lang="en-GB" altLang="en-US" dirty="0" smtClean="0"/>
              <a:t> </a:t>
            </a:r>
            <a:r>
              <a:rPr lang="ru-RU" altLang="en-US" dirty="0" smtClean="0"/>
              <a:t>над новыми подходами и концепциями научного планирования и прогнозирования</a:t>
            </a:r>
          </a:p>
          <a:p>
            <a:pPr marL="115822" indent="0">
              <a:buNone/>
            </a:pPr>
            <a:r>
              <a:rPr lang="ru-RU" altLang="en-US" dirty="0" smtClean="0"/>
              <a:t>Релиз </a:t>
            </a:r>
            <a:r>
              <a:rPr lang="en-GB" altLang="en-US" dirty="0" smtClean="0"/>
              <a:t>Topics </a:t>
            </a:r>
            <a:r>
              <a:rPr lang="ru-RU" altLang="en-US" dirty="0" smtClean="0"/>
              <a:t>и выдающихся направлений – 03 октября 2017</a:t>
            </a:r>
          </a:p>
        </p:txBody>
      </p:sp>
    </p:spTree>
    <p:extLst>
      <p:ext uri="{BB962C8B-B14F-4D97-AF65-F5344CB8AC3E}">
        <p14:creationId xmlns:p14="http://schemas.microsoft.com/office/powerpoint/2010/main" val="29379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nl-NL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8967" y="4269722"/>
            <a:ext cx="2664296" cy="2110311"/>
            <a:chOff x="703659" y="1805331"/>
            <a:chExt cx="2664296" cy="2110311"/>
          </a:xfrm>
        </p:grpSpPr>
        <p:sp>
          <p:nvSpPr>
            <p:cNvPr id="6" name="Speech Bubble: Rectangle 5"/>
            <p:cNvSpPr/>
            <p:nvPr/>
          </p:nvSpPr>
          <p:spPr>
            <a:xfrm>
              <a:off x="703659" y="1805331"/>
              <a:ext cx="2664296" cy="905212"/>
            </a:xfrm>
            <a:prstGeom prst="wedgeRectCallout">
              <a:avLst>
                <a:gd name="adj1" fmla="val 16246"/>
                <a:gd name="adj2" fmla="val 80532"/>
              </a:avLst>
            </a:prstGeom>
            <a:solidFill>
              <a:srgbClr val="FBFFE5"/>
            </a:solidFill>
            <a:ln w="317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 smtClean="0">
                  <a:solidFill>
                    <a:srgbClr val="75787B"/>
                  </a:solidFill>
                </a:rPr>
                <a:t>“</a:t>
              </a:r>
              <a:r>
                <a:rPr lang="ru-RU" dirty="0" smtClean="0">
                  <a:solidFill>
                    <a:srgbClr val="75787B"/>
                  </a:solidFill>
                </a:rPr>
                <a:t>Почему это направление выдающееся</a:t>
              </a:r>
              <a:r>
                <a:rPr lang="en-GB" dirty="0" smtClean="0">
                  <a:solidFill>
                    <a:srgbClr val="75787B"/>
                  </a:solidFill>
                </a:rPr>
                <a:t>?”</a:t>
              </a:r>
              <a:endParaRPr lang="en-GB" dirty="0">
                <a:solidFill>
                  <a:srgbClr val="75787B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2328" y="3058131"/>
              <a:ext cx="896238" cy="85751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3544" y="1805331"/>
            <a:ext cx="2664296" cy="2259720"/>
            <a:chOff x="703659" y="4291133"/>
            <a:chExt cx="2664296" cy="2259720"/>
          </a:xfrm>
        </p:grpSpPr>
        <p:sp>
          <p:nvSpPr>
            <p:cNvPr id="5" name="Speech Bubble: Rectangle 4"/>
            <p:cNvSpPr/>
            <p:nvPr/>
          </p:nvSpPr>
          <p:spPr>
            <a:xfrm>
              <a:off x="703659" y="4291133"/>
              <a:ext cx="2664296" cy="1015654"/>
            </a:xfrm>
            <a:prstGeom prst="wedgeRectCallout">
              <a:avLst>
                <a:gd name="adj1" fmla="val 15896"/>
                <a:gd name="adj2" fmla="val 79003"/>
              </a:avLst>
            </a:prstGeom>
            <a:solidFill>
              <a:srgbClr val="FBFFE5"/>
            </a:solidFill>
            <a:ln w="317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 smtClean="0">
                  <a:solidFill>
                    <a:srgbClr val="75787B"/>
                  </a:solidFill>
                </a:rPr>
                <a:t>“</a:t>
              </a:r>
              <a:r>
                <a:rPr lang="ru-RU" sz="1600" dirty="0" smtClean="0">
                  <a:solidFill>
                    <a:srgbClr val="75787B"/>
                  </a:solidFill>
                </a:rPr>
                <a:t>В каких выдающихся направлениях участвую я и моя организация?</a:t>
              </a:r>
              <a:r>
                <a:rPr lang="en-GB" dirty="0" smtClean="0">
                  <a:solidFill>
                    <a:srgbClr val="75787B"/>
                  </a:solidFill>
                </a:rPr>
                <a:t>”</a:t>
              </a:r>
              <a:endParaRPr lang="en-GB" dirty="0">
                <a:solidFill>
                  <a:srgbClr val="75787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1482" y="5682277"/>
              <a:ext cx="757929" cy="868576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76" y="1805331"/>
            <a:ext cx="6470304" cy="401905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20" y="2789708"/>
            <a:ext cx="6609939" cy="3540129"/>
          </a:xfrm>
          <a:prstGeom prst="rect">
            <a:avLst/>
          </a:prstGeom>
          <a:effectLst>
            <a:outerShdw blurRad="50800" dist="50800" dir="2700000" algn="ctr" rotWithShape="0">
              <a:schemeClr val="tx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6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nl-NL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64" y="994764"/>
            <a:ext cx="5267181" cy="53118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peech Bubble: Rectangle 13"/>
          <p:cNvSpPr/>
          <p:nvPr/>
        </p:nvSpPr>
        <p:spPr>
          <a:xfrm>
            <a:off x="726104" y="2145089"/>
            <a:ext cx="3641272" cy="1273643"/>
          </a:xfrm>
          <a:prstGeom prst="wedgeRectCallout">
            <a:avLst>
              <a:gd name="adj1" fmla="val -5392"/>
              <a:gd name="adj2" fmla="val 70276"/>
            </a:avLst>
          </a:prstGeom>
          <a:solidFill>
            <a:srgbClr val="FBFFE5"/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>
                <a:solidFill>
                  <a:srgbClr val="75787B"/>
                </a:solidFill>
              </a:rPr>
              <a:t>“</a:t>
            </a:r>
            <a:r>
              <a:rPr lang="ru-RU" dirty="0" smtClean="0">
                <a:solidFill>
                  <a:srgbClr val="75787B"/>
                </a:solidFill>
              </a:rPr>
              <a:t>В каких предметных областях и их выдающихся направлениях участвует моя организация?</a:t>
            </a:r>
            <a:r>
              <a:rPr lang="en-GB" dirty="0" smtClean="0">
                <a:solidFill>
                  <a:srgbClr val="75787B"/>
                </a:solidFill>
              </a:rPr>
              <a:t>”</a:t>
            </a:r>
            <a:endParaRPr lang="en-GB" dirty="0">
              <a:solidFill>
                <a:srgbClr val="75787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070" y="3862806"/>
            <a:ext cx="896239" cy="85751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64" y="1197965"/>
            <a:ext cx="5267181" cy="53118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65" y="1401165"/>
            <a:ext cx="5267180" cy="53118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113" y="2564895"/>
            <a:ext cx="5992664" cy="37416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nl-NL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r="2868"/>
          <a:stretch/>
        </p:blipFill>
        <p:spPr>
          <a:xfrm>
            <a:off x="4025277" y="1370994"/>
            <a:ext cx="7135443" cy="5364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peech Bubble: Rectangle 6"/>
          <p:cNvSpPr/>
          <p:nvPr/>
        </p:nvSpPr>
        <p:spPr>
          <a:xfrm>
            <a:off x="670983" y="1883317"/>
            <a:ext cx="2664296" cy="1557456"/>
          </a:xfrm>
          <a:prstGeom prst="wedgeRectCallout">
            <a:avLst>
              <a:gd name="adj1" fmla="val 8541"/>
              <a:gd name="adj2" fmla="val 85355"/>
            </a:avLst>
          </a:prstGeom>
          <a:solidFill>
            <a:srgbClr val="FBFFE5"/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>
                <a:solidFill>
                  <a:srgbClr val="75787B"/>
                </a:solidFill>
              </a:rPr>
              <a:t>“</a:t>
            </a:r>
            <a:r>
              <a:rPr lang="ru-RU" dirty="0" smtClean="0">
                <a:solidFill>
                  <a:srgbClr val="75787B"/>
                </a:solidFill>
              </a:rPr>
              <a:t>Какова динамика этой темы? Кто ее драйверы? </a:t>
            </a:r>
            <a:r>
              <a:rPr lang="en-GB" dirty="0" smtClean="0">
                <a:solidFill>
                  <a:srgbClr val="75787B"/>
                </a:solidFill>
              </a:rPr>
              <a:t>”</a:t>
            </a:r>
            <a:endParaRPr lang="en-GB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0997" y="3844465"/>
            <a:ext cx="757929" cy="8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Пробелы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Для оптимизации тематических портфолио, лица, принимающие решения, должны знать какие темы существуют и их ценность 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ПРОБЕЛ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ru-RU" dirty="0">
                <a:ea typeface="ＭＳ Ｐゴシック" pitchFamily="34" charset="-128"/>
              </a:rPr>
              <a:t>в</a:t>
            </a:r>
            <a:r>
              <a:rPr lang="ru-RU" dirty="0" smtClean="0">
                <a:ea typeface="ＭＳ Ｐゴシック" pitchFamily="34" charset="-128"/>
              </a:rPr>
              <a:t> настоящий момент нет единого решения по комплексной модели науки или списку научных тем (и их относительной ценности)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115822" indent="0">
              <a:buNone/>
            </a:pPr>
            <a:r>
              <a:rPr lang="ru-RU" dirty="0" smtClean="0">
                <a:ea typeface="ＭＳ Ｐゴシック" pitchFamily="34" charset="-128"/>
              </a:rPr>
              <a:t>Подход в заполнении этого пробела путем: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Создания детальной модели научных тем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ru-RU" dirty="0" smtClean="0">
                <a:ea typeface="ＭＳ Ｐゴシック" pitchFamily="34" charset="-128"/>
              </a:rPr>
              <a:t>Создания индикатора спроса (ценности) для тем, который коррелирует с финансированием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7266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nl-NL" dirty="0"/>
          </a:p>
        </p:txBody>
      </p:sp>
      <p:sp>
        <p:nvSpPr>
          <p:cNvPr id="7" name="Speech Bubble: Rectangle 6"/>
          <p:cNvSpPr/>
          <p:nvPr/>
        </p:nvSpPr>
        <p:spPr>
          <a:xfrm>
            <a:off x="670983" y="1883317"/>
            <a:ext cx="2664296" cy="1557456"/>
          </a:xfrm>
          <a:prstGeom prst="wedgeRectCallout">
            <a:avLst>
              <a:gd name="adj1" fmla="val 8541"/>
              <a:gd name="adj2" fmla="val 85355"/>
            </a:avLst>
          </a:prstGeom>
          <a:solidFill>
            <a:srgbClr val="FBFFE5"/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rgbClr val="75787B"/>
                </a:solidFill>
              </a:rPr>
              <a:t>Это локальная или международная тема?</a:t>
            </a:r>
            <a:endParaRPr lang="en-GB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10997" y="3844465"/>
            <a:ext cx="757929" cy="868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53" y="1134980"/>
            <a:ext cx="6323809" cy="54571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2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nl-NL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35"/>
          <a:stretch/>
        </p:blipFill>
        <p:spPr>
          <a:xfrm>
            <a:off x="3548723" y="1810079"/>
            <a:ext cx="8150511" cy="40235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peech Bubble: Rectangle 7"/>
          <p:cNvSpPr/>
          <p:nvPr/>
        </p:nvSpPr>
        <p:spPr>
          <a:xfrm>
            <a:off x="609603" y="2458259"/>
            <a:ext cx="2664296" cy="1525055"/>
          </a:xfrm>
          <a:prstGeom prst="wedgeRectCallout">
            <a:avLst>
              <a:gd name="adj1" fmla="val 8542"/>
              <a:gd name="adj2" fmla="val 72579"/>
            </a:avLst>
          </a:prstGeom>
          <a:solidFill>
            <a:srgbClr val="FBFFE5"/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>
                <a:solidFill>
                  <a:srgbClr val="75787B"/>
                </a:solidFill>
              </a:rPr>
              <a:t>“</a:t>
            </a:r>
            <a:r>
              <a:rPr lang="ru-RU" dirty="0" smtClean="0">
                <a:solidFill>
                  <a:srgbClr val="75787B"/>
                </a:solidFill>
              </a:rPr>
              <a:t>На какие схожие темы мне стоит обратить внимание</a:t>
            </a:r>
            <a:r>
              <a:rPr lang="en-GB" dirty="0" smtClean="0">
                <a:solidFill>
                  <a:srgbClr val="75787B"/>
                </a:solidFill>
              </a:rPr>
              <a:t>?”</a:t>
            </a:r>
            <a:endParaRPr lang="en-GB" dirty="0">
              <a:solidFill>
                <a:srgbClr val="75787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05" y="4240787"/>
            <a:ext cx="896239" cy="8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25844" y="1470362"/>
            <a:ext cx="8077200" cy="3733800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indent="-191929"/>
            <a:r>
              <a:rPr lang="ru-RU" sz="2000" dirty="0"/>
              <a:t>Что это такое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97</a:t>
            </a:r>
            <a:r>
              <a:rPr lang="ru-RU" sz="2000" dirty="0"/>
              <a:t> тысяч тем, расчитанных в </a:t>
            </a:r>
            <a:r>
              <a:rPr lang="en-US" sz="2000" dirty="0" err="1"/>
              <a:t>SciVal</a:t>
            </a:r>
            <a:r>
              <a:rPr lang="ru-RU" sz="2000" dirty="0"/>
              <a:t> на основе анализа сетей цитирования</a:t>
            </a:r>
          </a:p>
          <a:p>
            <a:pPr lvl="1"/>
            <a:r>
              <a:rPr lang="ru-RU" sz="2000" dirty="0"/>
              <a:t>Для каждой темы рассчитан уровень</a:t>
            </a:r>
            <a:r>
              <a:rPr lang="en-US" sz="2000" dirty="0"/>
              <a:t> </a:t>
            </a:r>
            <a:r>
              <a:rPr lang="en-US" sz="2000" b="1" dirty="0"/>
              <a:t>Prominence</a:t>
            </a:r>
            <a:r>
              <a:rPr lang="ru-RU" sz="2000" b="1" dirty="0"/>
              <a:t> (Важность/актуальность)</a:t>
            </a:r>
            <a:r>
              <a:rPr lang="ru-RU" sz="2000" dirty="0"/>
              <a:t>, учитывающий количество цитиования, промотров и средний </a:t>
            </a:r>
            <a:r>
              <a:rPr lang="en-US" sz="2000" dirty="0" err="1"/>
              <a:t>CiteScore</a:t>
            </a:r>
            <a:r>
              <a:rPr lang="en-US" sz="2000" dirty="0"/>
              <a:t> </a:t>
            </a:r>
            <a:r>
              <a:rPr lang="ru-RU" sz="2000" dirty="0"/>
              <a:t>журналов</a:t>
            </a:r>
            <a:endParaRPr lang="en-US" sz="2000" dirty="0"/>
          </a:p>
          <a:p>
            <a:pPr lvl="1"/>
            <a:endParaRPr lang="en-US" sz="2000" dirty="0"/>
          </a:p>
          <a:p>
            <a:pPr indent="-191929"/>
            <a:r>
              <a:rPr lang="ru-RU" sz="2000" dirty="0"/>
              <a:t>Где они доступны в </a:t>
            </a:r>
            <a:r>
              <a:rPr lang="en-US" sz="2000" dirty="0"/>
              <a:t>Scopus?</a:t>
            </a:r>
          </a:p>
          <a:p>
            <a:pPr lvl="1"/>
            <a:r>
              <a:rPr lang="ru-RU" sz="2000" dirty="0"/>
              <a:t>На страницах публикаций. Каждая статья после 1996 года ассоциирована с одной темой</a:t>
            </a:r>
            <a:endParaRPr lang="en-US" sz="2000" dirty="0"/>
          </a:p>
          <a:p>
            <a:pPr lvl="1"/>
            <a:r>
              <a:rPr lang="ru-RU" sz="2000" dirty="0"/>
              <a:t>На страницах авторских профилей (скоро появится)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3940" y="836685"/>
            <a:ext cx="10599688" cy="345642"/>
          </a:xfrm>
        </p:spPr>
        <p:txBody>
          <a:bodyPr/>
          <a:lstStyle/>
          <a:p>
            <a:r>
              <a:rPr lang="en-US" dirty="0" smtClean="0"/>
              <a:t>Topic Prominence (</a:t>
            </a:r>
            <a:r>
              <a:rPr lang="ru-RU" dirty="0" smtClean="0"/>
              <a:t>Важность темы </a:t>
            </a:r>
            <a:r>
              <a:rPr lang="en-US" dirty="0" err="1" smtClean="0"/>
              <a:t>SciVal</a:t>
            </a:r>
            <a:r>
              <a:rPr lang="en-US" dirty="0" smtClean="0"/>
              <a:t>) </a:t>
            </a:r>
            <a:r>
              <a:rPr lang="ru-RU" dirty="0" smtClean="0"/>
              <a:t>в </a:t>
            </a:r>
            <a:r>
              <a:rPr lang="en-US" dirty="0" smtClean="0"/>
              <a:t>Scopus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Prominence – </a:t>
            </a:r>
            <a:r>
              <a:rPr lang="ru-RU" dirty="0" smtClean="0"/>
              <a:t>Страница публикации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6AA6C-0968-4754-AA28-25132D473A8E}"/>
              </a:ext>
            </a:extLst>
          </p:cNvPr>
          <p:cNvSpPr/>
          <p:nvPr/>
        </p:nvSpPr>
        <p:spPr>
          <a:xfrm>
            <a:off x="4472940" y="3000377"/>
            <a:ext cx="251460" cy="97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A3A9B-81E1-45D5-BD08-E46E5B08670C}"/>
              </a:ext>
            </a:extLst>
          </p:cNvPr>
          <p:cNvSpPr txBox="1"/>
          <p:nvPr/>
        </p:nvSpPr>
        <p:spPr>
          <a:xfrm>
            <a:off x="4418650" y="2968052"/>
            <a:ext cx="417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>
                <a:latin typeface="NexusSansOT"/>
              </a:rPr>
              <a:t>SciVal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02" y="1842003"/>
            <a:ext cx="4656695" cy="313004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80481" y="2571751"/>
            <a:ext cx="4287071" cy="857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7541"/>
            <a:ext cx="9144000" cy="50855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325" y="592138"/>
            <a:ext cx="7991475" cy="617012"/>
          </a:xfrm>
        </p:spPr>
        <p:txBody>
          <a:bodyPr/>
          <a:lstStyle/>
          <a:p>
            <a:r>
              <a:rPr lang="ru-RU" sz="2600" dirty="0"/>
              <a:t>Пример статьи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8686800" y="1281910"/>
            <a:ext cx="1875486" cy="1186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56" y="2900705"/>
            <a:ext cx="5753563" cy="395729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68744" y="5973902"/>
            <a:ext cx="3239979" cy="401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878"/>
            <a:ext cx="9144000" cy="50855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Подбор ключевых слов и списки литературы</a:t>
            </a:r>
            <a:endParaRPr lang="en-US" sz="2600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4724400"/>
            <a:ext cx="3352800" cy="9825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10846"/>
            <a:ext cx="9144000" cy="49470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991600" y="5562600"/>
            <a:ext cx="1524000" cy="3097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61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вашей темы исследований в </a:t>
            </a:r>
            <a:r>
              <a:rPr lang="en-US" dirty="0" err="1" smtClean="0"/>
              <a:t>SciVal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19" y="1585576"/>
            <a:ext cx="8057143" cy="4685714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80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661" y="4419600"/>
            <a:ext cx="8886825" cy="1638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ru-RU" sz="1600" dirty="0" smtClean="0"/>
              <a:t>Андрей Локтев, </a:t>
            </a:r>
            <a:endParaRPr lang="en-GB" sz="1600" dirty="0" smtClean="0"/>
          </a:p>
          <a:p>
            <a:pPr marL="86868" indent="0">
              <a:buNone/>
            </a:pPr>
            <a:r>
              <a:rPr lang="ru-RU" sz="1600" dirty="0" smtClean="0"/>
              <a:t>консультант по аналитическим решениям </a:t>
            </a:r>
            <a:r>
              <a:rPr lang="en-GB" sz="1600" dirty="0" smtClean="0"/>
              <a:t>Elsevier</a:t>
            </a:r>
            <a:endParaRPr lang="ru-RU" sz="1600" dirty="0" smtClean="0"/>
          </a:p>
          <a:p>
            <a:pPr marL="86868" indent="0">
              <a:buNone/>
            </a:pPr>
            <a:r>
              <a:rPr lang="pt-BR" sz="1600" dirty="0"/>
              <a:t>tel +7 926 582 4211</a:t>
            </a:r>
          </a:p>
          <a:p>
            <a:pPr marL="86868" indent="0">
              <a:buNone/>
            </a:pPr>
            <a:r>
              <a:rPr lang="pt-BR" sz="1600" dirty="0"/>
              <a:t>e-mail: </a:t>
            </a:r>
            <a:r>
              <a:rPr lang="pt-BR" sz="1600" dirty="0" smtClean="0"/>
              <a:t>a.loktev@elsevier.com</a:t>
            </a:r>
            <a:endParaRPr lang="ru-RU" sz="1600" dirty="0" smtClean="0"/>
          </a:p>
          <a:p>
            <a:pPr marL="86868" indent="0">
              <a:buNone/>
            </a:pPr>
            <a:r>
              <a:rPr lang="pt-BR" sz="1600" dirty="0"/>
              <a:t>www.facebook.com/ElsevierRussia</a:t>
            </a:r>
          </a:p>
          <a:p>
            <a:pPr marL="86868" indent="0">
              <a:buNone/>
            </a:pPr>
            <a:r>
              <a:rPr lang="pt-BR" sz="1600" dirty="0"/>
              <a:t>elsevierscience.ru/</a:t>
            </a:r>
            <a:r>
              <a:rPr lang="pt-BR" sz="1600" dirty="0" err="1"/>
              <a:t>about</a:t>
            </a:r>
            <a:r>
              <a:rPr lang="pt-BR" sz="1600" dirty="0"/>
              <a:t>/</a:t>
            </a:r>
            <a:r>
              <a:rPr lang="pt-BR" sz="1600" dirty="0" err="1"/>
              <a:t>faqs</a:t>
            </a:r>
            <a:r>
              <a:rPr lang="pt-BR" sz="1600" dirty="0" smtClean="0"/>
              <a:t>/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1688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1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D7B-BA9F-43B6-A21E-BDBB735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4105-2000-48C9-B50D-DC58E164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1985 – ISI </a:t>
            </a:r>
            <a:r>
              <a:rPr lang="ru-RU" dirty="0" smtClean="0"/>
              <a:t>разработка</a:t>
            </a:r>
            <a:r>
              <a:rPr lang="en-US" dirty="0" smtClean="0"/>
              <a:t> </a:t>
            </a:r>
            <a:r>
              <a:rPr lang="en-US" b="1" dirty="0"/>
              <a:t>Research Fronts</a:t>
            </a:r>
          </a:p>
          <a:p>
            <a:pPr lvl="2"/>
            <a:r>
              <a:rPr lang="ru-RU" dirty="0" err="1" smtClean="0"/>
              <a:t>Библиометрический</a:t>
            </a:r>
            <a:r>
              <a:rPr lang="ru-RU" dirty="0" smtClean="0"/>
              <a:t> способ выявления исследовательских возможностей</a:t>
            </a:r>
            <a:endParaRPr lang="en-US" dirty="0"/>
          </a:p>
          <a:p>
            <a:r>
              <a:rPr lang="en-US" dirty="0"/>
              <a:t>1988 – CRP </a:t>
            </a:r>
            <a:r>
              <a:rPr lang="en-US" dirty="0" smtClean="0"/>
              <a:t>(</a:t>
            </a:r>
            <a:r>
              <a:rPr lang="ru-RU" dirty="0" smtClean="0"/>
              <a:t>сейчас</a:t>
            </a:r>
            <a:r>
              <a:rPr lang="en-US" dirty="0" smtClean="0"/>
              <a:t> </a:t>
            </a:r>
            <a:r>
              <a:rPr lang="en-US" dirty="0"/>
              <a:t>SciTech) </a:t>
            </a:r>
            <a:r>
              <a:rPr lang="ru-RU" dirty="0" smtClean="0"/>
              <a:t>разработка</a:t>
            </a:r>
            <a:r>
              <a:rPr lang="en-US" dirty="0" smtClean="0"/>
              <a:t> </a:t>
            </a:r>
            <a:r>
              <a:rPr lang="en-US" b="1" dirty="0"/>
              <a:t>Research Communities</a:t>
            </a:r>
          </a:p>
          <a:p>
            <a:pPr lvl="2"/>
            <a:r>
              <a:rPr lang="ru-RU" dirty="0" smtClean="0"/>
              <a:t>Те же алгоритмы и ниже пороги для более широкого охвата</a:t>
            </a:r>
            <a:endParaRPr lang="en-US" dirty="0"/>
          </a:p>
          <a:p>
            <a:r>
              <a:rPr lang="en-US" dirty="0"/>
              <a:t>2007 – SciTech </a:t>
            </a:r>
            <a:r>
              <a:rPr lang="ru-RU" dirty="0" smtClean="0"/>
              <a:t>разработка </a:t>
            </a:r>
            <a:r>
              <a:rPr lang="en-US" b="1" dirty="0" smtClean="0"/>
              <a:t>Distinctive </a:t>
            </a:r>
            <a:r>
              <a:rPr lang="en-US" b="1" dirty="0"/>
              <a:t>Competencies</a:t>
            </a:r>
          </a:p>
          <a:p>
            <a:pPr lvl="2"/>
            <a:r>
              <a:rPr lang="ru-RU" dirty="0" smtClean="0"/>
              <a:t>Кластеризация научных сообществ используя научные преимущества организации</a:t>
            </a:r>
            <a:endParaRPr lang="en-US" dirty="0"/>
          </a:p>
          <a:p>
            <a:r>
              <a:rPr lang="en-US" dirty="0"/>
              <a:t>2015 – SciTech </a:t>
            </a:r>
            <a:r>
              <a:rPr lang="ru-RU" dirty="0" smtClean="0"/>
              <a:t>разработка</a:t>
            </a:r>
            <a:r>
              <a:rPr lang="en-US" dirty="0" smtClean="0"/>
              <a:t> </a:t>
            </a:r>
            <a:r>
              <a:rPr lang="en-US" b="1" dirty="0"/>
              <a:t>Topics</a:t>
            </a:r>
          </a:p>
          <a:p>
            <a:pPr lvl="2"/>
            <a:r>
              <a:rPr lang="ru-RU" dirty="0" smtClean="0"/>
              <a:t>Существенно увеличивает охват и точность</a:t>
            </a:r>
            <a:endParaRPr lang="en-US" dirty="0"/>
          </a:p>
          <a:p>
            <a:r>
              <a:rPr lang="en-US" dirty="0"/>
              <a:t>2017 – SciTech </a:t>
            </a:r>
            <a:r>
              <a:rPr lang="ru-RU" dirty="0" smtClean="0"/>
              <a:t>разработка индикатора </a:t>
            </a:r>
            <a:r>
              <a:rPr lang="en-US" b="1" dirty="0" smtClean="0"/>
              <a:t>Topic </a:t>
            </a:r>
            <a:r>
              <a:rPr lang="en-US" b="1" dirty="0"/>
              <a:t>Prominence</a:t>
            </a:r>
            <a:r>
              <a:rPr lang="en-US" dirty="0"/>
              <a:t> </a:t>
            </a:r>
          </a:p>
          <a:p>
            <a:pPr lvl="2"/>
            <a:r>
              <a:rPr lang="ru-RU" dirty="0" smtClean="0"/>
              <a:t>Используя число ссылок, загрузок и метрику влияния журнала</a:t>
            </a:r>
            <a:endParaRPr lang="en-US" dirty="0"/>
          </a:p>
          <a:p>
            <a:pPr lvl="2"/>
            <a:r>
              <a:rPr lang="ru-RU" dirty="0" smtClean="0"/>
              <a:t>Впервые </a:t>
            </a:r>
            <a:r>
              <a:rPr lang="ru-RU" dirty="0" err="1" smtClean="0"/>
              <a:t>библиометрический</a:t>
            </a:r>
            <a:r>
              <a:rPr lang="ru-RU" dirty="0" smtClean="0"/>
              <a:t> индикатор используется для прогнозирования </a:t>
            </a:r>
            <a:r>
              <a:rPr lang="ru-RU" dirty="0" err="1" smtClean="0"/>
              <a:t>грантовых</a:t>
            </a:r>
            <a:r>
              <a:rPr lang="ru-RU" dirty="0" smtClean="0"/>
              <a:t> паттернов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D7B-BA9F-43B6-A21E-BDBB735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4105-2000-48C9-B50D-DC58E164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Fronts (1985)			</a:t>
            </a:r>
            <a:r>
              <a:rPr lang="en-US" dirty="0"/>
              <a:t>2% </a:t>
            </a:r>
            <a:r>
              <a:rPr lang="ru-RU" dirty="0" smtClean="0"/>
              <a:t>охват</a:t>
            </a:r>
            <a:r>
              <a:rPr lang="en-US" dirty="0"/>
              <a:t>	10,000 </a:t>
            </a:r>
            <a:r>
              <a:rPr lang="ru-RU" dirty="0" smtClean="0"/>
              <a:t>кластеров</a:t>
            </a:r>
            <a:endParaRPr lang="ru-RU" dirty="0"/>
          </a:p>
          <a:p>
            <a:endParaRPr lang="en-US" b="1" dirty="0"/>
          </a:p>
          <a:p>
            <a:r>
              <a:rPr lang="en-US" b="1" dirty="0"/>
              <a:t>Research Communities	</a:t>
            </a:r>
            <a:r>
              <a:rPr lang="en-US" dirty="0"/>
              <a:t>		4% </a:t>
            </a:r>
            <a:r>
              <a:rPr lang="ru-RU" dirty="0" smtClean="0"/>
              <a:t>охват</a:t>
            </a:r>
            <a:r>
              <a:rPr lang="en-US" dirty="0"/>
              <a:t>	35,000 </a:t>
            </a:r>
            <a:r>
              <a:rPr lang="ru-RU" dirty="0" smtClean="0"/>
              <a:t>кластеров</a:t>
            </a:r>
            <a:endParaRPr lang="en-US" dirty="0"/>
          </a:p>
          <a:p>
            <a:pPr lvl="2"/>
            <a:endParaRPr lang="en-US" dirty="0"/>
          </a:p>
          <a:p>
            <a:r>
              <a:rPr lang="en-US" b="1" dirty="0"/>
              <a:t>Distinctive Competencies</a:t>
            </a:r>
            <a:r>
              <a:rPr lang="en-US" dirty="0"/>
              <a:t>		15% </a:t>
            </a:r>
            <a:r>
              <a:rPr lang="ru-RU" dirty="0" smtClean="0"/>
              <a:t>охват</a:t>
            </a:r>
            <a:r>
              <a:rPr lang="en-US" dirty="0"/>
              <a:t>	200,000 </a:t>
            </a:r>
            <a:r>
              <a:rPr lang="ru-RU" dirty="0" smtClean="0"/>
              <a:t>кластеров</a:t>
            </a:r>
            <a:endParaRPr lang="en-US" dirty="0"/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Topics</a:t>
            </a:r>
            <a:r>
              <a:rPr lang="en-US" dirty="0">
                <a:solidFill>
                  <a:srgbClr val="0070C0"/>
                </a:solidFill>
              </a:rPr>
              <a:t>							95% </a:t>
            </a:r>
            <a:r>
              <a:rPr lang="ru-RU" dirty="0" smtClean="0">
                <a:solidFill>
                  <a:srgbClr val="0070C0"/>
                </a:solidFill>
              </a:rPr>
              <a:t>охват</a:t>
            </a:r>
            <a:r>
              <a:rPr lang="en-US" dirty="0">
                <a:solidFill>
                  <a:srgbClr val="0070C0"/>
                </a:solidFill>
              </a:rPr>
              <a:t>	100,000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dirty="0" smtClean="0">
                <a:solidFill>
                  <a:srgbClr val="0070C0"/>
                </a:solidFill>
              </a:rPr>
              <a:t>кластеров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Topic Prominence (2017)	</a:t>
            </a:r>
            <a:r>
              <a:rPr lang="ru-RU" dirty="0" smtClean="0">
                <a:solidFill>
                  <a:srgbClr val="0070C0"/>
                </a:solidFill>
              </a:rPr>
              <a:t>прогнозирование финансирования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ru-RU" dirty="0" smtClean="0">
                <a:solidFill>
                  <a:srgbClr val="0070C0"/>
                </a:solidFill>
              </a:rPr>
              <a:t>Полный охват и точность модели спроса и предложения для науки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D2D99-5E0A-4B32-BFFC-5FE0B2A74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16" y="2468880"/>
            <a:ext cx="4572000" cy="32004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Технические аспекты кластеризации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24043" y="1500110"/>
            <a:ext cx="5917600" cy="48981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ea typeface="ＭＳ Ｐゴシック" pitchFamily="34" charset="-128"/>
              </a:rPr>
              <a:t>Создание тем требует определения взаимосвязи между парами статей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Существует множество подходов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Схожесть ключевых слов (</a:t>
            </a:r>
            <a:r>
              <a:rPr lang="en-GB" dirty="0" smtClean="0">
                <a:ea typeface="ＭＳ Ｐゴシック" pitchFamily="34" charset="-128"/>
              </a:rPr>
              <a:t>k</a:t>
            </a:r>
            <a:r>
              <a:rPr lang="en-US" dirty="0" err="1" smtClean="0">
                <a:ea typeface="ＭＳ Ｐゴシック" pitchFamily="34" charset="-128"/>
              </a:rPr>
              <a:t>eyword</a:t>
            </a:r>
            <a:r>
              <a:rPr lang="en-US" dirty="0" smtClean="0">
                <a:ea typeface="ＭＳ Ｐゴシック" pitchFamily="34" charset="-128"/>
              </a:rPr>
              <a:t> similarity)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Не очень точный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Текстовая схожесть (</a:t>
            </a:r>
            <a:r>
              <a:rPr lang="en-GB" dirty="0" smtClean="0">
                <a:ea typeface="ＭＳ Ｐゴシック" pitchFamily="34" charset="-128"/>
              </a:rPr>
              <a:t>t</a:t>
            </a:r>
            <a:r>
              <a:rPr lang="en-US" dirty="0" err="1" smtClean="0">
                <a:ea typeface="ＭＳ Ｐゴシック" pitchFamily="34" charset="-128"/>
              </a:rPr>
              <a:t>extual</a:t>
            </a:r>
            <a:r>
              <a:rPr lang="en-US" dirty="0" smtClean="0">
                <a:ea typeface="ＭＳ Ｐゴシック" pitchFamily="34" charset="-128"/>
              </a:rPr>
              <a:t> similarity)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Чрезвычайно трудоёмкий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Связи по ссылкам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Прямое цитирование (</a:t>
            </a:r>
            <a:r>
              <a:rPr lang="en-GB" dirty="0" smtClean="0">
                <a:ea typeface="ＭＳ Ｐゴシック" pitchFamily="34" charset="-128"/>
              </a:rPr>
              <a:t>D</a:t>
            </a:r>
            <a:r>
              <a:rPr lang="en-US" dirty="0" err="1" smtClean="0">
                <a:ea typeface="ＭＳ Ｐゴシック" pitchFamily="34" charset="-128"/>
              </a:rPr>
              <a:t>irect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citation (DC</a:t>
            </a:r>
            <a:r>
              <a:rPr lang="en-US" dirty="0" smtClean="0">
                <a:ea typeface="ＭＳ Ｐゴシック" pitchFamily="34" charset="-128"/>
              </a:rPr>
              <a:t>)</a:t>
            </a:r>
            <a:r>
              <a:rPr lang="ru-RU" dirty="0" smtClean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3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Вычислительно просто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Библиографическое сочетание (</a:t>
            </a:r>
            <a:r>
              <a:rPr lang="en-US" dirty="0" smtClean="0">
                <a:ea typeface="ＭＳ Ｐゴシック" pitchFamily="34" charset="-128"/>
              </a:rPr>
              <a:t>Bibliographic </a:t>
            </a:r>
            <a:r>
              <a:rPr lang="en-US" dirty="0">
                <a:ea typeface="ＭＳ Ｐゴシック" pitchFamily="34" charset="-128"/>
              </a:rPr>
              <a:t>coupling (BC</a:t>
            </a:r>
            <a:r>
              <a:rPr lang="en-US" dirty="0" smtClean="0">
                <a:ea typeface="ＭＳ Ｐゴシック" pitchFamily="34" charset="-128"/>
              </a:rPr>
              <a:t>)</a:t>
            </a:r>
            <a:r>
              <a:rPr lang="ru-RU" dirty="0" smtClean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ru-RU" dirty="0" err="1" smtClean="0">
                <a:ea typeface="ＭＳ Ｐゴシック" pitchFamily="34" charset="-128"/>
              </a:rPr>
              <a:t>Коцитирование</a:t>
            </a:r>
            <a:r>
              <a:rPr lang="ru-RU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</a:rPr>
              <a:t>Co-citation </a:t>
            </a:r>
            <a:r>
              <a:rPr lang="en-US" dirty="0">
                <a:ea typeface="ＭＳ Ｐゴシック" pitchFamily="34" charset="-128"/>
              </a:rPr>
              <a:t>(CC</a:t>
            </a:r>
            <a:r>
              <a:rPr lang="en-US" dirty="0" smtClean="0">
                <a:ea typeface="ＭＳ Ｐゴシック" pitchFamily="34" charset="-128"/>
              </a:rPr>
              <a:t>)</a:t>
            </a:r>
            <a:r>
              <a:rPr lang="ru-RU" dirty="0" smtClean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en-US" dirty="0" smtClean="0">
                <a:ea typeface="ＭＳ Ｐゴシック" pitchFamily="34" charset="-128"/>
              </a:rPr>
              <a:t>Longitudinal </a:t>
            </a:r>
            <a:r>
              <a:rPr lang="en-US" dirty="0">
                <a:ea typeface="ＭＳ Ｐゴシック" pitchFamily="34" charset="-128"/>
              </a:rPr>
              <a:t>coupling (LC</a:t>
            </a:r>
            <a:r>
              <a:rPr lang="en-US" dirty="0" smtClean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3">
              <a:lnSpc>
                <a:spcPct val="120000"/>
              </a:lnSpc>
              <a:spcAft>
                <a:spcPts val="300"/>
              </a:spcAft>
            </a:pPr>
            <a:r>
              <a:rPr lang="ru-RU" dirty="0" smtClean="0">
                <a:ea typeface="ＭＳ Ｐゴシック" pitchFamily="34" charset="-128"/>
              </a:rPr>
              <a:t>Все – вычислительно трудоёмки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375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Технические </a:t>
            </a:r>
            <a:r>
              <a:rPr lang="ru-RU" dirty="0">
                <a:ea typeface="ＭＳ Ｐゴシック" pitchFamily="34" charset="-128"/>
              </a:rPr>
              <a:t>аспекты кластеризации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ea typeface="ＭＳ Ｐゴシック" pitchFamily="34" charset="-128"/>
              </a:rPr>
              <a:t>Прямое цитирование имеет варианты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ru-RU" dirty="0" smtClean="0">
                <a:ea typeface="ＭＳ Ｐゴシック" pitchFamily="34" charset="-128"/>
              </a:rPr>
              <a:t>Только для индексируемых документов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32 </a:t>
            </a:r>
            <a:r>
              <a:rPr lang="ru-RU" dirty="0" smtClean="0">
                <a:ea typeface="ＭＳ Ｐゴシック" pitchFamily="34" charset="-128"/>
              </a:rPr>
              <a:t>млн статей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439 </a:t>
            </a:r>
            <a:r>
              <a:rPr lang="ru-RU" dirty="0" smtClean="0">
                <a:ea typeface="ＭＳ Ｐゴシック" pitchFamily="34" charset="-128"/>
              </a:rPr>
              <a:t>млн связей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Но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… </a:t>
            </a:r>
            <a:r>
              <a:rPr lang="ru-RU" dirty="0" smtClean="0">
                <a:ea typeface="ＭＳ Ｐゴシック" pitchFamily="34" charset="-128"/>
              </a:rPr>
              <a:t>только 29 млн связано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ru-RU" dirty="0" smtClean="0">
                <a:ea typeface="ＭＳ Ｐゴシック" pitchFamily="34" charset="-128"/>
              </a:rPr>
              <a:t>Включая цитируемые, но не индексируемые документы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32 </a:t>
            </a:r>
            <a:r>
              <a:rPr lang="ru-RU" dirty="0" smtClean="0">
                <a:ea typeface="ＭＳ Ｐゴシック" pitchFamily="34" charset="-128"/>
              </a:rPr>
              <a:t>млн статей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31 </a:t>
            </a:r>
            <a:r>
              <a:rPr lang="ru-RU" dirty="0" smtClean="0">
                <a:ea typeface="ＭＳ Ｐゴシック" pitchFamily="34" charset="-128"/>
              </a:rPr>
              <a:t>млн не индексируемых документов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830 </a:t>
            </a:r>
            <a:r>
              <a:rPr lang="ru-RU" dirty="0" smtClean="0">
                <a:ea typeface="ＭＳ Ｐゴシック" pitchFamily="34" charset="-128"/>
              </a:rPr>
              <a:t>млн связей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Намного больший сигнал для кластеризации </a:t>
            </a:r>
            <a:r>
              <a:rPr lang="en-US" dirty="0" smtClean="0">
                <a:ea typeface="ＭＳ Ｐゴシック" pitchFamily="34" charset="-128"/>
              </a:rPr>
              <a:t>32 </a:t>
            </a:r>
            <a:r>
              <a:rPr lang="ru-RU" dirty="0" smtClean="0">
                <a:ea typeface="ＭＳ Ｐゴシック" pitchFamily="34" charset="-128"/>
              </a:rPr>
              <a:t>млн статей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8D0D2-235F-40A6-B642-AEEA426F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30" y="2194561"/>
            <a:ext cx="4572000" cy="34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5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79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3&quot;&gt;&lt;elem&gt;&lt;m_ppcolschidx val=&quot;0&quot;/&gt;&lt;m_rgb r=&quot;0&quot; g=&quot;33&quot; b=&quot;66&quot;/&gt;&lt;/elem&gt;&lt;elem&gt;&lt;m_ppcolschidx val=&quot;0&quot;/&gt;&lt;m_rgb r=&quot;f3&quot; g=&quot;f3&quot; b=&quot;f3&quot;/&gt;&lt;/elem&gt;&lt;elem&gt;&lt;m_ppcolschidx val=&quot;0&quot;/&gt;&lt;m_rgb r=&quot;66&quot; g=&quot;98&quot; b=&quot;cc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1545"/>
</p:tagLst>
</file>

<file path=ppt/theme/theme1.xml><?xml version="1.0" encoding="utf-8"?>
<a:theme xmlns:a="http://schemas.openxmlformats.org/drawingml/2006/main" name="RI_MasterbrandTemplate_PPT_September2016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ideScreen-ResearchManagement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-ResearchManagement" id="{2D0CF352-9357-4BB8-A2CD-574BEA7CC47A}" vid="{5B6D2287-0AC4-4B87-B2EE-1AC545423F4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RI_MasterbrandTemplate_PPT_September2016</Template>
  <TotalTime>0</TotalTime>
  <Words>2075</Words>
  <Application>Microsoft Office PowerPoint</Application>
  <PresentationFormat>Широкоэкранный</PresentationFormat>
  <Paragraphs>465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ＭＳ Ｐゴシック</vt:lpstr>
      <vt:lpstr>Arial</vt:lpstr>
      <vt:lpstr>Arial Bold</vt:lpstr>
      <vt:lpstr>Arial Narrow</vt:lpstr>
      <vt:lpstr>Courier New</vt:lpstr>
      <vt:lpstr>NexusSansOT</vt:lpstr>
      <vt:lpstr>Times New Roman</vt:lpstr>
      <vt:lpstr>RI_MasterbrandTemplate_PPT_September2016</vt:lpstr>
      <vt:lpstr>WideScreen-ResearchManagement</vt:lpstr>
      <vt:lpstr>Библиометрические исследования публикационной активности авторов, организации</vt:lpstr>
      <vt:lpstr>Постановка задачи – оптимизация множества исследовательских тем</vt:lpstr>
      <vt:lpstr>Спрос и предложение</vt:lpstr>
      <vt:lpstr>Пробелы</vt:lpstr>
      <vt:lpstr>Презентация PowerPoint</vt:lpstr>
      <vt:lpstr>История</vt:lpstr>
      <vt:lpstr>История</vt:lpstr>
      <vt:lpstr>Технические аспекты кластеризации</vt:lpstr>
      <vt:lpstr>Технические аспекты кластеризации</vt:lpstr>
      <vt:lpstr>Технические аспекты</vt:lpstr>
      <vt:lpstr>Требования и решения</vt:lpstr>
      <vt:lpstr>Презентация PowerPoint</vt:lpstr>
      <vt:lpstr>Моделирование тем – процесс</vt:lpstr>
      <vt:lpstr>Моделирование тем – процесс</vt:lpstr>
      <vt:lpstr>Моделирование тем – процесс</vt:lpstr>
      <vt:lpstr>Моделирование тем – дополнительные детали</vt:lpstr>
      <vt:lpstr>Пример модели и карта</vt:lpstr>
      <vt:lpstr>Модель может быть расширена  со временем</vt:lpstr>
      <vt:lpstr>Презентация PowerPoint</vt:lpstr>
      <vt:lpstr>Характеристики темы – вариативность и динамика</vt:lpstr>
      <vt:lpstr>Выдающиеся направления (topic prominence)</vt:lpstr>
      <vt:lpstr>Выдающиеся направления (topic prominence)</vt:lpstr>
      <vt:lpstr>Выдающиеся направления (topic prominence)</vt:lpstr>
      <vt:lpstr>Презентация PowerPoint</vt:lpstr>
      <vt:lpstr>Распределение грантов по темам</vt:lpstr>
      <vt:lpstr>Корреляция грантов с выдающимися направлениями</vt:lpstr>
      <vt:lpstr>Корреляция грантов с выдающимися направлениями</vt:lpstr>
      <vt:lpstr>Примеры с выдающимися направлениями и финансированием</vt:lpstr>
      <vt:lpstr>High prominence – high funding</vt:lpstr>
      <vt:lpstr>High prominence – no funding</vt:lpstr>
      <vt:lpstr>Low prominence – high funding</vt:lpstr>
      <vt:lpstr>Презентация PowerPoint</vt:lpstr>
      <vt:lpstr>Обновление тем</vt:lpstr>
      <vt:lpstr>Создание новых направлений</vt:lpstr>
      <vt:lpstr>Заключение</vt:lpstr>
      <vt:lpstr>Реализация проекта в SciVal</vt:lpstr>
      <vt:lpstr>Ответы на вопросы</vt:lpstr>
      <vt:lpstr>Ответы на вопросы</vt:lpstr>
      <vt:lpstr>Ответы на вопросы</vt:lpstr>
      <vt:lpstr>Ответы на вопросы</vt:lpstr>
      <vt:lpstr>Ответы на вопросы</vt:lpstr>
      <vt:lpstr>Topic Prominence (Важность темы SciVal) в Scopus</vt:lpstr>
      <vt:lpstr>Topic Prominence – Страница публикации</vt:lpstr>
      <vt:lpstr>Пример статьи</vt:lpstr>
      <vt:lpstr>Подбор ключевых слов и списки литературы</vt:lpstr>
      <vt:lpstr>Обзор вашей темы исследований в SciVal</vt:lpstr>
      <vt:lpstr>Презентация PowerPoint</vt:lpstr>
    </vt:vector>
  </TitlesOfParts>
  <Manager>Yukon Harsono</Manager>
  <Company>Elsevier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UKSG Jay MKTv1</dc:title>
  <dc:subject>PPT for JK UKSG 2009</dc:subject>
  <dc:creator>HJ Ham;Max Clark (MKT)</dc:creator>
  <cp:lastModifiedBy>Ермилова Диана Борисовна</cp:lastModifiedBy>
  <cp:revision>1895</cp:revision>
  <cp:lastPrinted>2017-03-14T10:31:15Z</cp:lastPrinted>
  <dcterms:created xsi:type="dcterms:W3CDTF">2004-06-09T09:21:57Z</dcterms:created>
  <dcterms:modified xsi:type="dcterms:W3CDTF">2019-03-25T13:08:19Z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Title">
    <vt:lpwstr>PowerPoint Presentation</vt:lpwstr>
  </property>
  <property fmtid="{D5CDD505-2E9C-101B-9397-08002B2CF9AE}" pid="4" name="Final">
    <vt:bool>true</vt:bool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docid">
    <vt:lpwstr/>
  </property>
</Properties>
</file>