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7" r:id="rId9"/>
    <p:sldId id="269" r:id="rId10"/>
    <p:sldId id="270" r:id="rId11"/>
    <p:sldId id="272" r:id="rId12"/>
    <p:sldId id="273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>
      <p:cViewPr varScale="1">
        <p:scale>
          <a:sx n="88" d="100"/>
          <a:sy n="88" d="100"/>
        </p:scale>
        <p:origin x="1243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FF885DB-269E-4265-AEB7-CD30DB3301E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351DA1-8674-4FED-B349-241289B5E72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2393236"/>
          </a:xfrm>
        </p:spPr>
        <p:txBody>
          <a:bodyPr/>
          <a:lstStyle/>
          <a:p>
            <a:pPr algn="ctr"/>
            <a:r>
              <a:rPr lang="ru-RU" sz="7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Библиотечный Ералаш</a:t>
            </a:r>
            <a:endParaRPr lang="ru-RU" sz="7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3140968"/>
            <a:ext cx="7125112" cy="27178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  <a:t>Выпуск № </a:t>
            </a:r>
            <a:r>
              <a:rPr lang="en-US" sz="7200" b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  <a:t>33</a:t>
            </a:r>
            <a:endParaRPr lang="ru-RU" sz="7200" b="1" dirty="0">
              <a:solidFill>
                <a:srgbClr val="7030A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85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360">
        <p14:reveal/>
      </p:transition>
    </mc:Choice>
    <mc:Fallback xmlns="">
      <p:transition spd="slow" advClick="0" advTm="836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"/>
            <a:ext cx="7200800" cy="1268759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Comic Sans MS" panose="030F0702030302020204" pitchFamily="66" charset="0"/>
              </a:rPr>
              <a:t>Год науки </a:t>
            </a:r>
            <a:r>
              <a:rPr lang="ru-RU" sz="3600" b="1" dirty="0">
                <a:latin typeface="Comic Sans MS" panose="030F0702030302020204" pitchFamily="66" charset="0"/>
              </a:rPr>
              <a:t>и технологий</a:t>
            </a:r>
            <a:br>
              <a:rPr lang="ru-RU" sz="3600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>8. «Зеленый» </a:t>
            </a:r>
            <a:r>
              <a:rPr lang="ru-RU" b="1" dirty="0" smtClean="0">
                <a:latin typeface="Comic Sans MS" panose="030F0702030302020204" pitchFamily="66" charset="0"/>
              </a:rPr>
              <a:t>водород</a:t>
            </a:r>
            <a:endParaRPr lang="ru-RU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268760"/>
            <a:ext cx="9144000" cy="55892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«Зеленый» водород сегодня является частью глобальной мировой стратегии по снижению углеродного следа и переходу на возобновляемые источники энергии. Вместе с электрокарами водородные двигатели призваны стать главной альтернативой транспорту на дизельном топливе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  <a:endParaRPr lang="ru-RU" sz="48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«Зеленый» водород получают экологически чистым способом без применения атомной энергии и природного газа. Самый безвредный метод — электролиз, когда через воду пропускают электрический ток. Это позволит избавиться от 830 млн т вредных выбросов углекислого газа в год — последствия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неэкологичного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производства водорода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  <a:endParaRPr lang="ru-RU" sz="48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Сейчас, когда стоимость солнечной и ветровой энергии стремительно падает, появился шанс на массовое внедрение еще и водородной энергетики. В связи с этим Европа начала создавать необходимую инфраструктуру и производство на базе электролиза.</a:t>
            </a:r>
          </a:p>
          <a:p>
            <a:pPr marL="0" indent="0" algn="ctr">
              <a:buNone/>
            </a:pP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59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29"/>
    </mc:Choice>
    <mc:Fallback xmlns="">
      <p:transition spd="slow" advTm="240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"/>
            <a:ext cx="7200800" cy="1268759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Comic Sans MS" panose="030F0702030302020204" pitchFamily="66" charset="0"/>
              </a:rPr>
              <a:t>Год науки </a:t>
            </a:r>
            <a:r>
              <a:rPr lang="ru-RU" sz="3600" b="1" dirty="0">
                <a:latin typeface="Comic Sans MS" panose="030F0702030302020204" pitchFamily="66" charset="0"/>
              </a:rPr>
              <a:t>и технологий</a:t>
            </a:r>
            <a:br>
              <a:rPr lang="ru-RU" sz="3600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>9. Вычисления как </a:t>
            </a:r>
            <a:r>
              <a:rPr lang="ru-RU" b="1" dirty="0" smtClean="0">
                <a:latin typeface="Comic Sans MS" panose="030F0702030302020204" pitchFamily="66" charset="0"/>
              </a:rPr>
              <a:t>сервис</a:t>
            </a:r>
            <a:endParaRPr lang="ru-RU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268760"/>
            <a:ext cx="9144000" cy="55892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Модель «вычисления как услуга/сервис» (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CaaS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—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Calculation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As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A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Service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) или периферийные вычисления — глобальный тренд, наряду с программным обеспечением как услуга (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SaaS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—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Software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As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A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Service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), инфраструктурой как услуга (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IaaS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—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Infrastructure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As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A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Service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) и платформой как услуга (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PaaS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—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Platform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As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A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Service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). Типичный пример такой модели — онлайн-игры или онлайн-кинотеатры. Вы оплачиваете подписку, но сам контент не хранится у вас, а запускается онлайн на сервере поставщика услуг.</a:t>
            </a:r>
          </a:p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IDC прогнозирует, что 25% компаний к 2024 году сделают бизнес гибче и устойчивее за счет интеграции периферийных данных с облачными приложениями. Развитию вычислений как услуги будут способствовать машинное обучение и искусственный интеллект. Они помогают распределять и оптимизировать мощности, чтобы обеспечить стабильную скорость обработки данных.</a:t>
            </a:r>
          </a:p>
          <a:p>
            <a:pPr marL="0" indent="0" algn="ctr">
              <a:buNone/>
            </a:pP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71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586"/>
    </mc:Choice>
    <mc:Fallback xmlns="">
      <p:transition spd="slow" advTm="245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"/>
            <a:ext cx="8784976" cy="1340767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Comic Sans MS" panose="030F0702030302020204" pitchFamily="66" charset="0"/>
              </a:rPr>
              <a:t>Год науки </a:t>
            </a:r>
            <a:r>
              <a:rPr lang="ru-RU" sz="3600" b="1" dirty="0">
                <a:latin typeface="Comic Sans MS" panose="030F0702030302020204" pitchFamily="66" charset="0"/>
              </a:rPr>
              <a:t>и технологий</a:t>
            </a:r>
            <a:br>
              <a:rPr lang="ru-RU" sz="3600" b="1" dirty="0">
                <a:latin typeface="Comic Sans MS" panose="030F0702030302020204" pitchFamily="66" charset="0"/>
              </a:rPr>
            </a:br>
            <a:r>
              <a:rPr lang="ru-RU" sz="3000" b="1" dirty="0">
                <a:latin typeface="Comic Sans MS" panose="030F0702030302020204" pitchFamily="66" charset="0"/>
              </a:rPr>
              <a:t>10. Голосовой поиск и голосовые </a:t>
            </a:r>
            <a:r>
              <a:rPr lang="ru-RU" sz="3000" b="1" dirty="0" smtClean="0">
                <a:latin typeface="Comic Sans MS" panose="030F0702030302020204" pitchFamily="66" charset="0"/>
              </a:rPr>
              <a:t>помощники</a:t>
            </a:r>
            <a:endParaRPr lang="ru-RU" sz="30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35" y="1700808"/>
            <a:ext cx="9144000" cy="515719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Распознавание голоса и NLP (нейролингвистическое программирование) у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нейросетей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достигло той стадии, когда голосовые помощники вполне способны заменить реальных людей или текстовый поиск.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Google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,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Apple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и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Amazon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вкладывают все больше ресурсов в развитие этого направления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  <a:endParaRPr lang="ru-RU" sz="48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Сегодня мы вполне можем обойтись без текстового поиска: умные колонки и голосовые помощники ищут нужную нам информацию, запускают треки и подкасты, ставят напоминания и набирают номера. Голосовую навигацию используют в управлении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беспилотниками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, а голосовые чат-боты приходят на смену живым консультантам и операторам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колл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-центров.</a:t>
            </a:r>
          </a:p>
          <a:p>
            <a:pPr marL="0" indent="0" algn="ctr">
              <a:buNone/>
            </a:pP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76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238"/>
    </mc:Choice>
    <mc:Fallback xmlns="">
      <p:transition spd="slow" advTm="262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"/>
            <a:ext cx="8928992" cy="908719"/>
          </a:xfrm>
        </p:spPr>
        <p:txBody>
          <a:bodyPr/>
          <a:lstStyle/>
          <a:p>
            <a:pPr algn="ctr"/>
            <a:endParaRPr lang="ru-RU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8136904" cy="590465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Hamlet</a:t>
            </a:r>
            <a:endParaRPr lang="en-US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There are more things in heaven and earth, Horatio</a:t>
            </a:r>
            <a:r>
              <a:rPr lang="en-US" sz="48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,</a:t>
            </a:r>
            <a:endParaRPr lang="en-US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Than are dreamt of in your </a:t>
            </a:r>
            <a:r>
              <a:rPr lang="en-US" sz="48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philosophy.</a:t>
            </a:r>
            <a:endParaRPr lang="ru-RU" sz="4800" b="1" dirty="0" smtClean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endParaRPr lang="ru-RU" sz="4800" b="1" dirty="0" smtClean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«Есть </a:t>
            </a:r>
            <a:r>
              <a:rPr lang="ru-RU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многое на свете, друг </a:t>
            </a:r>
            <a:r>
              <a:rPr lang="ru-RU" sz="48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Горацио</a:t>
            </a: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Что и не снилось нашим </a:t>
            </a:r>
            <a:r>
              <a:rPr lang="ru-RU" sz="48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мудрецам</a:t>
            </a:r>
            <a:r>
              <a:rPr lang="ru-RU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». Перевод  Николая Полевого</a:t>
            </a:r>
          </a:p>
          <a:p>
            <a:pPr marL="0" indent="0" algn="ctr">
              <a:buNone/>
            </a:pP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15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39"/>
    </mc:Choice>
    <mc:Fallback xmlns="">
      <p:transition spd="slow" advTm="165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980728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Год науки и технологий</a:t>
            </a:r>
            <a:endParaRPr lang="ru-RU" sz="4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19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i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Десять самых -самых технологий 2021 г.</a:t>
            </a:r>
          </a:p>
          <a:p>
            <a:pPr marL="0" indent="0" algn="ctr">
              <a:buNone/>
            </a:pPr>
            <a:r>
              <a:rPr lang="ru-RU" sz="4400" b="1" i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(по мнению авторитетных научных журналов и крупнейших мировых СМИ)</a:t>
            </a:r>
            <a:endParaRPr lang="ru-RU" sz="4400" b="1" i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19215"/>
      </p:ext>
    </p:extLst>
  </p:cSld>
  <p:clrMapOvr>
    <a:masterClrMapping/>
  </p:clrMapOvr>
  <p:transition spd="slow" advTm="1166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576" y="-18369"/>
            <a:ext cx="7125113" cy="1647169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Год науки </a:t>
            </a:r>
            <a: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и технологий</a:t>
            </a:r>
            <a:b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b="1" dirty="0">
                <a:solidFill>
                  <a:srgbClr val="002060"/>
                </a:solidFill>
                <a:latin typeface="Comic Sans MS" panose="030F0702030302020204" pitchFamily="66" charset="0"/>
              </a:rPr>
              <a:t>1. Литий-металлические </a:t>
            </a:r>
            <a:r>
              <a:rPr lang="ru-R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батареи</a:t>
            </a:r>
            <a: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endParaRPr lang="ru-RU" sz="4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sz="26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Литий-металлические аккумуляторы имеют все шансы изменить расстановку сил на авторынке. Их энергетическая плотность равна 1 </a:t>
            </a:r>
            <a:r>
              <a:rPr lang="ru-RU" sz="26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кВт·ч</a:t>
            </a:r>
            <a:r>
              <a:rPr lang="ru-RU" sz="26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на литр объема, что почти в два раза больше, чем у литий-ионных батарей. Как утверждают в MIT </a:t>
            </a:r>
            <a:r>
              <a:rPr lang="ru-RU" sz="26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Technology</a:t>
            </a:r>
            <a:r>
              <a:rPr lang="ru-RU" sz="26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Review</a:t>
            </a:r>
            <a:r>
              <a:rPr lang="ru-RU" sz="26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, благодаря этому электрокары заряжаются гораздо быстрее, а главное — заряда хватает на 80% дольше, чем с литий-ионными аккумуляторами. Такие показатели сохраняются и после 800 циклов</a:t>
            </a:r>
            <a:r>
              <a:rPr lang="ru-RU" sz="26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sz="26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Американский </a:t>
            </a:r>
            <a:r>
              <a:rPr lang="ru-RU" sz="26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стартап</a:t>
            </a:r>
            <a:r>
              <a:rPr lang="ru-RU" sz="26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QuantumScape</a:t>
            </a:r>
            <a:r>
              <a:rPr lang="ru-RU" sz="26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(среди его инвесторов — Билл Гейтс), который занимается разработкой литий-металлических батарей, провел первые тесты в декабре 2020-го. После успешных испытаний он уже заключил сделку с </a:t>
            </a:r>
            <a:r>
              <a:rPr lang="ru-RU" sz="26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Volkswagen</a:t>
            </a:r>
            <a:r>
              <a:rPr lang="ru-RU" sz="26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, который начнет выпускать электромобили с этими аккумуляторами в 2025 году.</a:t>
            </a:r>
          </a:p>
          <a:p>
            <a:pPr marL="0" indent="0">
              <a:buNone/>
            </a:pPr>
            <a:endParaRPr lang="ru-RU" sz="22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endParaRPr lang="ru-RU" sz="22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573918"/>
      </p:ext>
    </p:extLst>
  </p:cSld>
  <p:clrMapOvr>
    <a:masterClrMapping/>
  </p:clrMapOvr>
  <p:transition spd="slow" advTm="21907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700807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Год науки </a:t>
            </a:r>
            <a: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и технологий</a:t>
            </a:r>
            <a:b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b="1" dirty="0">
                <a:solidFill>
                  <a:srgbClr val="002060"/>
                </a:solidFill>
                <a:latin typeface="Comic Sans MS" panose="030F0702030302020204" pitchFamily="66" charset="0"/>
              </a:rPr>
              <a:t>2. Вакцины на основе матричной </a:t>
            </a:r>
            <a:r>
              <a:rPr lang="ru-R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РНК</a:t>
            </a:r>
            <a: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endParaRPr lang="ru-RU" sz="4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66124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1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РНК-вакцина — одна из самых передовых разработок в медицине за последние 20 лет. Сейчас есть две вакцины, созданные по этой технологии: </a:t>
            </a:r>
            <a:r>
              <a:rPr lang="ru-RU" sz="31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Pfizer</a:t>
            </a:r>
            <a:r>
              <a:rPr lang="ru-RU" sz="31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и </a:t>
            </a:r>
            <a:r>
              <a:rPr lang="ru-RU" sz="31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Moderna</a:t>
            </a:r>
            <a:r>
              <a:rPr lang="ru-RU" sz="31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. Обе — против </a:t>
            </a:r>
            <a:r>
              <a:rPr lang="ru-RU" sz="31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коронавируса</a:t>
            </a:r>
            <a:r>
              <a:rPr lang="ru-RU" sz="31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  <a:endParaRPr lang="ru-RU" sz="31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sz="31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Обычные — векторные — вакцины содержат ослабленный или неактивный возбудитель вируса. Вакцины на основе </a:t>
            </a:r>
            <a:r>
              <a:rPr lang="ru-RU" sz="31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мРНК</a:t>
            </a:r>
            <a:r>
              <a:rPr lang="ru-RU" sz="31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побуждают организм вырабатывать фрагмент белка, содержащийся в возбудителе COVID-19, который тут же атакует иммунная система. В результате возникает сильный иммунитет к вирусу, организм становится устойчивым к заражению</a:t>
            </a:r>
            <a:r>
              <a:rPr lang="ru-RU" sz="31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  <a:endParaRPr lang="ru-RU" sz="31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sz="31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Матричные (информационные) РНК хороши тем, что их легко модифицировать под любой новый штамм вируса. Их также можно использовать для борьбы с инфекциями (например, малярией), раком, </a:t>
            </a:r>
            <a:r>
              <a:rPr lang="ru-RU" sz="31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серповидноклеточной</a:t>
            </a:r>
            <a:r>
              <a:rPr lang="ru-RU" sz="31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анемией, ВИЧ и другими тяжелыми заболеваниями.</a:t>
            </a:r>
          </a:p>
          <a:p>
            <a:pPr marL="0" indent="0">
              <a:buNone/>
            </a:pPr>
            <a:endParaRPr lang="ru-RU" sz="26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068425"/>
      </p:ext>
    </p:extLst>
  </p:cSld>
  <p:clrMapOvr>
    <a:masterClrMapping/>
  </p:clrMapOvr>
  <p:transition spd="slow" advTm="25353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"/>
            <a:ext cx="7416824" cy="1628798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Год науки </a:t>
            </a:r>
            <a: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и технологий</a:t>
            </a:r>
            <a:b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b="1" dirty="0">
                <a:solidFill>
                  <a:srgbClr val="002060"/>
                </a:solidFill>
                <a:latin typeface="Comic Sans MS" panose="030F0702030302020204" pitchFamily="66" charset="0"/>
              </a:rPr>
              <a:t>3. </a:t>
            </a:r>
            <a:r>
              <a:rPr lang="ru-R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GPT-3</a:t>
            </a:r>
            <a: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endParaRPr lang="ru-RU" sz="4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7" cy="55172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На сегодняшний день самая совершенная </a:t>
            </a:r>
            <a:r>
              <a:rPr lang="ru-RU" sz="35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нейросеть</a:t>
            </a: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на базе NLP (то есть, алгоритмов распознавания текста) — </a:t>
            </a:r>
            <a:r>
              <a:rPr lang="ru-RU" sz="35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GPT-3</a:t>
            </a: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. Это </a:t>
            </a:r>
            <a:r>
              <a:rPr lang="ru-RU" sz="35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нейросеть-трансформер</a:t>
            </a: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, которая способна генерировать связные ответы в диалоге с человеком. Объем используемых ей данных и параметров в 100 раз превосходит предыдущее поколение — GPT-2</a:t>
            </a:r>
            <a:r>
              <a:rPr lang="ru-RU" sz="35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  <a:endParaRPr lang="ru-RU" sz="35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Однако даже самые продвинутые </a:t>
            </a:r>
            <a:r>
              <a:rPr lang="ru-RU" sz="35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трансформеры</a:t>
            </a: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, обученные на огромных массивах данных не понимают смысла слов и фраз, которые они генерируют. Для их обучения нужны огромные массивы данных и вычислительные ресурсы, которые, в свою очередь, оставляют большой углеродный след. </a:t>
            </a:r>
          </a:p>
          <a:p>
            <a:pPr marL="0" indent="0">
              <a:buNone/>
            </a:pP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Сейчас перед разработчиками стоит задача создать </a:t>
            </a:r>
            <a:r>
              <a:rPr lang="ru-RU" sz="35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мультимодальные</a:t>
            </a: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системы, которые бы объединили распознавание текста и сенсорное восприятие для обработки информации и поиска решений.</a:t>
            </a:r>
          </a:p>
          <a:p>
            <a:pPr marL="0" indent="0">
              <a:buNone/>
            </a:pPr>
            <a:endParaRPr lang="ru-RU" sz="35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endParaRPr lang="ru-RU" sz="35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24311"/>
      </p:ext>
    </p:extLst>
  </p:cSld>
  <p:clrMapOvr>
    <a:masterClrMapping/>
  </p:clrMapOvr>
  <p:transition spd="slow" advTm="25084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"/>
            <a:ext cx="9036496" cy="1556791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Год науки </a:t>
            </a:r>
            <a: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и технологий</a:t>
            </a:r>
            <a:b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b="1" dirty="0">
                <a:solidFill>
                  <a:srgbClr val="002060"/>
                </a:solidFill>
                <a:latin typeface="Comic Sans MS" panose="030F0702030302020204" pitchFamily="66" charset="0"/>
              </a:rPr>
              <a:t>4. Защита данных по модели </a:t>
            </a:r>
            <a:r>
              <a:rPr lang="ru-RU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Data</a:t>
            </a:r>
            <a:r>
              <a:rPr lang="ru-RU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Trusts</a:t>
            </a:r>
            <a: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endParaRPr lang="ru-RU" sz="4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4726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Data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Trusts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— «доверительное хранение данных» — новый подход, который может все изменить. В этом случае создается особый доверительный фонд, который хранит и управляет данными людей по их поручению и от их имени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  <a:endParaRPr lang="ru-RU" sz="48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По словам представителей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Mozilla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, принцип доверительного управления данных подразумевает, что вы передаете свои данные тому, кто распоряжается ими в ваших же интересах. При этом все данные хранятся в одном месте, а сервисы, которыми вы пользуетесь, получают к ним доступ на ваших условиях. Доверительный фонд несет полную юридическую ответственность за соблюдение ваших интересов и приватности.</a:t>
            </a:r>
          </a:p>
          <a:p>
            <a:pPr marL="0" indent="0" algn="ctr">
              <a:buNone/>
            </a:pP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087999"/>
      </p:ext>
    </p:extLst>
  </p:cSld>
  <p:clrMapOvr>
    <a:masterClrMapping/>
  </p:clrMapOvr>
  <p:transition spd="slow" advTm="24661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72"/>
            <a:ext cx="8640960" cy="1479312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Год науки </a:t>
            </a:r>
            <a: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и технологий</a:t>
            </a:r>
            <a:b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b="1" dirty="0">
                <a:solidFill>
                  <a:srgbClr val="002060"/>
                </a:solidFill>
                <a:latin typeface="Comic Sans MS" panose="030F0702030302020204" pitchFamily="66" charset="0"/>
              </a:rPr>
              <a:t>5. </a:t>
            </a:r>
            <a:r>
              <a:rPr lang="ru-RU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Wi-Fi</a:t>
            </a:r>
            <a:r>
              <a:rPr lang="ru-RU" b="1" dirty="0">
                <a:solidFill>
                  <a:srgbClr val="002060"/>
                </a:solidFill>
                <a:latin typeface="Comic Sans MS" panose="030F0702030302020204" pitchFamily="66" charset="0"/>
              </a:rPr>
              <a:t> 6 и </a:t>
            </a:r>
            <a:r>
              <a:rPr lang="ru-R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5G</a:t>
            </a:r>
            <a: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40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endParaRPr lang="ru-RU" sz="4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589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Новые стандарты связи и беспроводного интернета, с одной стороны, помогают работать удаленно из одной точки на высокой скорости, с другой — способствуют развитию интернета вещей и искусственного интеллекта, сделают передачу данных более безопасной.</a:t>
            </a:r>
          </a:p>
          <a:p>
            <a:pPr marL="0" indent="0">
              <a:buNone/>
            </a:pP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Согласно опросу </a:t>
            </a:r>
            <a:r>
              <a:rPr lang="ru-RU" sz="35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Deloitte</a:t>
            </a:r>
            <a:r>
              <a:rPr lang="ru-RU" sz="35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, 86% руководителей считают, что продвинутая беспроводная связь преобразит их организацию в течение трех лет, и 79% говорят то же самое о своей отрасли.</a:t>
            </a:r>
          </a:p>
          <a:p>
            <a:pPr marL="0" indent="0">
              <a:buNone/>
            </a:pPr>
            <a:endParaRPr lang="ru-RU" sz="35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514055"/>
      </p:ext>
    </p:extLst>
  </p:cSld>
  <p:clrMapOvr>
    <a:masterClrMapping/>
  </p:clrMapOvr>
  <p:transition spd="slow" advTm="24837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"/>
            <a:ext cx="8784976" cy="1988839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Comic Sans MS" panose="030F0702030302020204" pitchFamily="66" charset="0"/>
              </a:rPr>
              <a:t>Год науки </a:t>
            </a:r>
            <a:r>
              <a:rPr lang="ru-RU" sz="3600" b="1" dirty="0">
                <a:latin typeface="Comic Sans MS" panose="030F0702030302020204" pitchFamily="66" charset="0"/>
              </a:rPr>
              <a:t>и технологий</a:t>
            </a:r>
            <a:br>
              <a:rPr lang="ru-RU" sz="3600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>6. Виртуальная и дополненная </a:t>
            </a:r>
            <a:r>
              <a:rPr lang="ru-RU" b="1" dirty="0" smtClean="0">
                <a:latin typeface="Comic Sans MS" panose="030F0702030302020204" pitchFamily="66" charset="0"/>
              </a:rPr>
              <a:t>реальность</a:t>
            </a:r>
            <a:r>
              <a:rPr lang="ru-RU" sz="3600" b="1" dirty="0">
                <a:latin typeface="Comic Sans MS" panose="030F0702030302020204" pitchFamily="66" charset="0"/>
              </a:rPr>
              <a:t/>
            </a:r>
            <a:br>
              <a:rPr lang="ru-RU" sz="3600" b="1" dirty="0">
                <a:latin typeface="Comic Sans MS" panose="030F0702030302020204" pitchFamily="66" charset="0"/>
              </a:rPr>
            </a:br>
            <a:endParaRPr lang="ru-RU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5" y="1772816"/>
            <a:ext cx="8784976" cy="50851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Сегодня эти технологии используют в здравоохранении — чтобы обучать хирургов или проводить операции с данными диагностики в виде голограмм и онлайн-консилиумом врачей.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В </a:t>
            </a:r>
            <a:r>
              <a:rPr lang="ru-RU" sz="4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ретейле</a:t>
            </a: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AR позволяет примерить товары, поместить мебель в интерьер перед покупкой, а также получать персонализированные предложения.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В образовании дополненная и виртуальная реальность помогают глубже вовлечь в процесс и в деталях смоделировать среду, которую изучают в классе.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Но 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главной сферой, где виртуальная и дополненная реальность особенно востребованы, остаются игры и развлечения. Помимо VR-игр и симуляций, в разных странах действуют целые парки развлечений с использованием виртуальной реальности: например,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Europa-Park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в Германии или VR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Star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в Китае.</a:t>
            </a:r>
          </a:p>
          <a:p>
            <a:pPr marL="0" indent="0" algn="ctr">
              <a:buNone/>
            </a:pP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58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67"/>
    </mc:Choice>
    <mc:Fallback xmlns="">
      <p:transition spd="slow" advTm="251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"/>
            <a:ext cx="8208912" cy="1484783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Comic Sans MS" panose="030F0702030302020204" pitchFamily="66" charset="0"/>
              </a:rPr>
              <a:t>Год науки </a:t>
            </a:r>
            <a:r>
              <a:rPr lang="ru-RU" sz="3600" b="1" dirty="0">
                <a:latin typeface="Comic Sans MS" panose="030F0702030302020204" pitchFamily="66" charset="0"/>
              </a:rPr>
              <a:t>и технологий</a:t>
            </a:r>
            <a:br>
              <a:rPr lang="ru-RU" sz="3600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>7. </a:t>
            </a:r>
            <a:r>
              <a:rPr lang="ru-RU" b="1" dirty="0" smtClean="0">
                <a:latin typeface="Comic Sans MS" panose="030F0702030302020204" pitchFamily="66" charset="0"/>
              </a:rPr>
              <a:t>3D-печать</a:t>
            </a:r>
            <a:r>
              <a:rPr lang="ru-RU" sz="3600" b="1" dirty="0">
                <a:latin typeface="Comic Sans MS" panose="030F0702030302020204" pitchFamily="66" charset="0"/>
              </a:rPr>
              <a:t/>
            </a:r>
            <a:br>
              <a:rPr lang="ru-RU" sz="3600" b="1" dirty="0">
                <a:latin typeface="Comic Sans MS" panose="030F0702030302020204" pitchFamily="66" charset="0"/>
              </a:rPr>
            </a:br>
            <a:endParaRPr lang="ru-RU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052736"/>
            <a:ext cx="9144000" cy="58052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Во время пандемии COVID-19 аддитивные технологии стали выгодной альтернативой традиционному производству, требующему огромных инвестиций и ресурсов. Еще одно весомое преимущество — значительно меньший уровень отходов.</a:t>
            </a:r>
          </a:p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 помощью 3D-печати уже создают одежду и обувь, предметы интерьера, механические детали и даже протезы. На 3D-принтерах печатают многие детали для двигателей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Rutherford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, устанавливаемых на ракете-носителе </a:t>
            </a:r>
            <a:r>
              <a:rPr lang="ru-RU" sz="4800" b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Electron</a:t>
            </a: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.</a:t>
            </a:r>
          </a:p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В медицине и здравоохранении на 3D-принтерах печатают кабели и другие детали для медицинского оборудования.</a:t>
            </a:r>
          </a:p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Аддитивные технологии применяются в архитектуре: из отпечатанных деталей возводят целые каркасные дома, что делает их намного дешевле обычных аналогов.</a:t>
            </a:r>
          </a:p>
          <a:p>
            <a:pPr marL="0" indent="0" algn="ctr">
              <a:buNone/>
            </a:pP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7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08"/>
    </mc:Choice>
    <mc:Fallback xmlns="">
      <p:transition spd="slow" advTm="243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2090</TotalTime>
  <Words>1256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Comic Sans MS</vt:lpstr>
      <vt:lpstr>Courier New</vt:lpstr>
      <vt:lpstr>Monotype Corsiva</vt:lpstr>
      <vt:lpstr>Trebuchet MS</vt:lpstr>
      <vt:lpstr>Verdana</vt:lpstr>
      <vt:lpstr>Wingdings 2</vt:lpstr>
      <vt:lpstr>Spring</vt:lpstr>
      <vt:lpstr>Библиотечный Ералаш</vt:lpstr>
      <vt:lpstr>Год науки и технологий</vt:lpstr>
      <vt:lpstr>Год науки и технологий 1. Литий-металлические батареи </vt:lpstr>
      <vt:lpstr>Год науки и технологий 2. Вакцины на основе матричной РНК </vt:lpstr>
      <vt:lpstr>Год науки и технологий 3. GPT-3 </vt:lpstr>
      <vt:lpstr>Год науки и технологий 4. Защита данных по модели Data Trusts </vt:lpstr>
      <vt:lpstr>Год науки и технологий 5. Wi-Fi 6 и 5G </vt:lpstr>
      <vt:lpstr>Год науки и технологий 6. Виртуальная и дополненная реальность </vt:lpstr>
      <vt:lpstr>Год науки и технологий 7. 3D-печать </vt:lpstr>
      <vt:lpstr>Год науки и технологий 8. «Зеленый» водород</vt:lpstr>
      <vt:lpstr>Год науки и технологий 9. Вычисления как сервис</vt:lpstr>
      <vt:lpstr>Год науки и технологий 10. Голосовой поиск и голосовые помощники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Перегонцев Владимир Алексеевич</dc:creator>
  <cp:lastModifiedBy>Диана</cp:lastModifiedBy>
  <cp:revision>164</cp:revision>
  <dcterms:created xsi:type="dcterms:W3CDTF">2021-03-30T13:50:22Z</dcterms:created>
  <dcterms:modified xsi:type="dcterms:W3CDTF">2021-12-16T11:20:39Z</dcterms:modified>
</cp:coreProperties>
</file>