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91" r:id="rId3"/>
    <p:sldId id="296" r:id="rId4"/>
    <p:sldId id="302" r:id="rId5"/>
    <p:sldId id="303" r:id="rId6"/>
    <p:sldId id="304" r:id="rId7"/>
    <p:sldId id="298" r:id="rId8"/>
    <p:sldId id="266" r:id="rId9"/>
    <p:sldId id="273" r:id="rId10"/>
    <p:sldId id="274" r:id="rId11"/>
    <p:sldId id="259" r:id="rId12"/>
    <p:sldId id="289" r:id="rId13"/>
    <p:sldId id="290" r:id="rId14"/>
    <p:sldId id="285" r:id="rId15"/>
    <p:sldId id="267" r:id="rId16"/>
    <p:sldId id="268" r:id="rId17"/>
    <p:sldId id="284" r:id="rId18"/>
    <p:sldId id="265" r:id="rId19"/>
    <p:sldId id="283" r:id="rId20"/>
    <p:sldId id="272" r:id="rId21"/>
    <p:sldId id="276" r:id="rId22"/>
    <p:sldId id="286" r:id="rId23"/>
    <p:sldId id="301" r:id="rId24"/>
    <p:sldId id="261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860" autoAdjust="0"/>
  </p:normalViewPr>
  <p:slideViewPr>
    <p:cSldViewPr snapToGrid="0">
      <p:cViewPr varScale="1">
        <p:scale>
          <a:sx n="81" d="100"/>
          <a:sy n="81" d="100"/>
        </p:scale>
        <p:origin x="120" y="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2F95C2-7D4F-44A0-ABE1-F8298047ED9D}" type="doc">
      <dgm:prSet loTypeId="urn:microsoft.com/office/officeart/2005/8/layout/radial4" loCatId="relationship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21EF031A-DAD1-4506-883D-6EFF61E01F2A}">
      <dgm:prSet phldrT="[Текст]"/>
      <dgm:spPr/>
      <dgm:t>
        <a:bodyPr/>
        <a:lstStyle/>
        <a:p>
          <a:r>
            <a:rPr lang="ru-RU" dirty="0" err="1" smtClean="0"/>
            <a:t>Репозиторий</a:t>
          </a:r>
          <a:endParaRPr lang="ru-RU" dirty="0"/>
        </a:p>
      </dgm:t>
    </dgm:pt>
    <dgm:pt modelId="{ADE05B3C-FC4D-4EEC-BF02-6A15204A2D6B}" type="parTrans" cxnId="{28790D7E-2DE3-4EBD-9232-FBF4774E92E2}">
      <dgm:prSet/>
      <dgm:spPr/>
      <dgm:t>
        <a:bodyPr/>
        <a:lstStyle/>
        <a:p>
          <a:endParaRPr lang="ru-RU"/>
        </a:p>
      </dgm:t>
    </dgm:pt>
    <dgm:pt modelId="{DE8C61B5-66F5-457C-B2B3-862CE3E918B4}" type="sibTrans" cxnId="{28790D7E-2DE3-4EBD-9232-FBF4774E92E2}">
      <dgm:prSet/>
      <dgm:spPr/>
      <dgm:t>
        <a:bodyPr/>
        <a:lstStyle/>
        <a:p>
          <a:endParaRPr lang="ru-RU"/>
        </a:p>
      </dgm:t>
    </dgm:pt>
    <dgm:pt modelId="{6597E634-E611-4972-84D7-BEE2CCB8C96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Самоархивирование</a:t>
          </a:r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через веб-интерфейс пользователя</a:t>
          </a:r>
        </a:p>
      </dgm:t>
    </dgm:pt>
    <dgm:pt modelId="{1BB14A00-78B9-4B3F-A68D-A126321328B9}" type="parTrans" cxnId="{597C7E39-1E14-433D-BA1B-56AF5101F2BC}">
      <dgm:prSet/>
      <dgm:spPr/>
      <dgm:t>
        <a:bodyPr/>
        <a:lstStyle/>
        <a:p>
          <a:endParaRPr lang="ru-RU"/>
        </a:p>
      </dgm:t>
    </dgm:pt>
    <dgm:pt modelId="{09B771E5-4096-4643-8089-A2BD3BB7AC67}" type="sibTrans" cxnId="{597C7E39-1E14-433D-BA1B-56AF5101F2BC}">
      <dgm:prSet/>
      <dgm:spPr/>
      <dgm:t>
        <a:bodyPr/>
        <a:lstStyle/>
        <a:p>
          <a:endParaRPr lang="ru-RU"/>
        </a:p>
      </dgm:t>
    </dgm:pt>
    <dgm:pt modelId="{EA2E1FA7-02A9-4817-93AB-0B8FC8CC2789}">
      <dgm:prSet phldrT="[Текст]" custT="1"/>
      <dgm:spPr/>
      <dgm:t>
        <a:bodyPr/>
        <a:lstStyle/>
        <a:p>
          <a:r>
            <a:rPr lang="ru-RU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OAI-PMH</a:t>
          </a:r>
          <a:endParaRPr lang="ru-RU" sz="14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Стандартные средства </a:t>
          </a:r>
          <a:r>
            <a:rPr lang="ru-RU" sz="14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DSpace</a:t>
          </a:r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(на основе </a:t>
          </a:r>
          <a:r>
            <a:rPr lang="ru-RU" sz="14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web</a:t>
          </a:r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-интерфейсов </a:t>
          </a:r>
          <a:r>
            <a:rPr lang="ru-RU" sz="14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xmlui</a:t>
          </a:r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/</a:t>
          </a:r>
          <a:r>
            <a:rPr lang="ru-RU" sz="14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jspui</a:t>
          </a:r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)</a:t>
          </a:r>
        </a:p>
      </dgm:t>
    </dgm:pt>
    <dgm:pt modelId="{82F0BB43-B5F7-4934-8F06-D5C8A7FA5780}" type="parTrans" cxnId="{166EA82D-42E3-4592-B7F5-A1E855B975A0}">
      <dgm:prSet/>
      <dgm:spPr/>
      <dgm:t>
        <a:bodyPr/>
        <a:lstStyle/>
        <a:p>
          <a:endParaRPr lang="ru-RU"/>
        </a:p>
      </dgm:t>
    </dgm:pt>
    <dgm:pt modelId="{AE0A4ED1-59F2-4CB5-9FD4-8BB5835CE0A3}" type="sibTrans" cxnId="{166EA82D-42E3-4592-B7F5-A1E855B975A0}">
      <dgm:prSet/>
      <dgm:spPr/>
      <dgm:t>
        <a:bodyPr/>
        <a:lstStyle/>
        <a:p>
          <a:endParaRPr lang="ru-RU"/>
        </a:p>
      </dgm:t>
    </dgm:pt>
    <dgm:pt modelId="{2DA5C95D-222B-4998-9602-D2300C9CD179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REST API</a:t>
          </a:r>
        </a:p>
        <a:p>
          <a:pPr marL="0" marR="0" indent="0" defTabSz="24447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(дополнительно разработанные модули)</a:t>
          </a:r>
        </a:p>
        <a:p>
          <a:pPr marL="0" marR="0" indent="0" defTabSz="24447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14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0" marR="0" indent="0" defTabSz="24447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vf2ds  - импорт коллекций RUSMARC-записей из </a:t>
          </a:r>
          <a:r>
            <a:rPr lang="ru-RU" sz="14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VuFind</a:t>
          </a:r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(включая полные тексты)</a:t>
          </a:r>
        </a:p>
        <a:p>
          <a:pPr marL="0" marR="0" indent="0" defTabSz="24447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xml2ds - загрузка данных из XML/JSON/CSV файлов (включая полные тексты)</a:t>
          </a:r>
        </a:p>
      </dgm:t>
    </dgm:pt>
    <dgm:pt modelId="{8710A0CB-AD32-467E-9FAD-7EB469D1752B}" type="parTrans" cxnId="{7E371F2D-4EA4-44E9-91EF-E4F55FD553E6}">
      <dgm:prSet/>
      <dgm:spPr/>
      <dgm:t>
        <a:bodyPr/>
        <a:lstStyle/>
        <a:p>
          <a:endParaRPr lang="ru-RU"/>
        </a:p>
      </dgm:t>
    </dgm:pt>
    <dgm:pt modelId="{919ED31E-6EA6-4DCA-8546-9DB64D508648}" type="sibTrans" cxnId="{7E371F2D-4EA4-44E9-91EF-E4F55FD553E6}">
      <dgm:prSet/>
      <dgm:spPr/>
      <dgm:t>
        <a:bodyPr/>
        <a:lstStyle/>
        <a:p>
          <a:endParaRPr lang="ru-RU"/>
        </a:p>
      </dgm:t>
    </dgm:pt>
    <dgm:pt modelId="{E7ACFCDB-647F-4784-BA03-EFB1D6496C10}" type="pres">
      <dgm:prSet presAssocID="{F12F95C2-7D4F-44A0-ABE1-F8298047ED9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44EEC4-FA34-449C-9F56-942D39FCB075}" type="pres">
      <dgm:prSet presAssocID="{21EF031A-DAD1-4506-883D-6EFF61E01F2A}" presName="centerShape" presStyleLbl="node0" presStyleIdx="0" presStyleCnt="1" custLinFactNeighborX="-2095" custLinFactNeighborY="-2862"/>
      <dgm:spPr/>
      <dgm:t>
        <a:bodyPr/>
        <a:lstStyle/>
        <a:p>
          <a:endParaRPr lang="ru-RU"/>
        </a:p>
      </dgm:t>
    </dgm:pt>
    <dgm:pt modelId="{81722D9F-3C9B-4015-A9CA-8E8C6A6DF602}" type="pres">
      <dgm:prSet presAssocID="{1BB14A00-78B9-4B3F-A68D-A126321328B9}" presName="parTrans" presStyleLbl="bgSibTrans2D1" presStyleIdx="0" presStyleCnt="3" custAng="21335293" custLinFactNeighborX="2413" custLinFactNeighborY="-11744"/>
      <dgm:spPr/>
      <dgm:t>
        <a:bodyPr/>
        <a:lstStyle/>
        <a:p>
          <a:endParaRPr lang="ru-RU"/>
        </a:p>
      </dgm:t>
    </dgm:pt>
    <dgm:pt modelId="{E8E20AEB-D66B-41A2-A16E-A789B50C2551}" type="pres">
      <dgm:prSet presAssocID="{6597E634-E611-4972-84D7-BEE2CCB8C966}" presName="node" presStyleLbl="node1" presStyleIdx="0" presStyleCnt="3" custScaleX="98555" custScaleY="123498" custRadScaleRad="120862" custRadScaleInc="-27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348A06-C04D-4831-8D7D-12B5BBCD4018}" type="pres">
      <dgm:prSet presAssocID="{82F0BB43-B5F7-4934-8F06-D5C8A7FA5780}" presName="parTrans" presStyleLbl="bgSibTrans2D1" presStyleIdx="1" presStyleCnt="3" custAng="177468" custLinFactNeighborX="6336" custLinFactNeighborY="9484"/>
      <dgm:spPr/>
      <dgm:t>
        <a:bodyPr/>
        <a:lstStyle/>
        <a:p>
          <a:endParaRPr lang="ru-RU"/>
        </a:p>
      </dgm:t>
    </dgm:pt>
    <dgm:pt modelId="{947DC4F9-4684-4FC5-B1BF-5D135F5D00DF}" type="pres">
      <dgm:prSet presAssocID="{EA2E1FA7-02A9-4817-93AB-0B8FC8CC2789}" presName="node" presStyleLbl="node1" presStyleIdx="1" presStyleCnt="3" custScaleX="227352" custScaleY="63053" custRadScaleRad="98095" custRadScaleInc="-5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AFEAEA-96B0-43CC-A2D2-993A37A9D666}" type="pres">
      <dgm:prSet presAssocID="{8710A0CB-AD32-467E-9FAD-7EB469D1752B}" presName="parTrans" presStyleLbl="bgSibTrans2D1" presStyleIdx="2" presStyleCnt="3" custAng="298530" custLinFactNeighborX="-4082" custLinFactNeighborY="-4539"/>
      <dgm:spPr/>
      <dgm:t>
        <a:bodyPr/>
        <a:lstStyle/>
        <a:p>
          <a:endParaRPr lang="ru-RU"/>
        </a:p>
      </dgm:t>
    </dgm:pt>
    <dgm:pt modelId="{BC8A6593-95AC-4420-A71C-A70CF9839A69}" type="pres">
      <dgm:prSet presAssocID="{2DA5C95D-222B-4998-9602-D2300C9CD179}" presName="node" presStyleLbl="node1" presStyleIdx="2" presStyleCnt="3" custScaleX="149467" custScaleY="135279" custRadScaleRad="145978" custRadScaleInc="332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790D7E-2DE3-4EBD-9232-FBF4774E92E2}" srcId="{F12F95C2-7D4F-44A0-ABE1-F8298047ED9D}" destId="{21EF031A-DAD1-4506-883D-6EFF61E01F2A}" srcOrd="0" destOrd="0" parTransId="{ADE05B3C-FC4D-4EEC-BF02-6A15204A2D6B}" sibTransId="{DE8C61B5-66F5-457C-B2B3-862CE3E918B4}"/>
    <dgm:cxn modelId="{7E371F2D-4EA4-44E9-91EF-E4F55FD553E6}" srcId="{21EF031A-DAD1-4506-883D-6EFF61E01F2A}" destId="{2DA5C95D-222B-4998-9602-D2300C9CD179}" srcOrd="2" destOrd="0" parTransId="{8710A0CB-AD32-467E-9FAD-7EB469D1752B}" sibTransId="{919ED31E-6EA6-4DCA-8546-9DB64D508648}"/>
    <dgm:cxn modelId="{00339F7F-0F89-AF45-871B-EE591E6A8C1B}" type="presOf" srcId="{1BB14A00-78B9-4B3F-A68D-A126321328B9}" destId="{81722D9F-3C9B-4015-A9CA-8E8C6A6DF602}" srcOrd="0" destOrd="0" presId="urn:microsoft.com/office/officeart/2005/8/layout/radial4"/>
    <dgm:cxn modelId="{324FBFB4-26A9-A642-801F-AEAA9C4273A4}" type="presOf" srcId="{21EF031A-DAD1-4506-883D-6EFF61E01F2A}" destId="{FC44EEC4-FA34-449C-9F56-942D39FCB075}" srcOrd="0" destOrd="0" presId="urn:microsoft.com/office/officeart/2005/8/layout/radial4"/>
    <dgm:cxn modelId="{166EA82D-42E3-4592-B7F5-A1E855B975A0}" srcId="{21EF031A-DAD1-4506-883D-6EFF61E01F2A}" destId="{EA2E1FA7-02A9-4817-93AB-0B8FC8CC2789}" srcOrd="1" destOrd="0" parTransId="{82F0BB43-B5F7-4934-8F06-D5C8A7FA5780}" sibTransId="{AE0A4ED1-59F2-4CB5-9FD4-8BB5835CE0A3}"/>
    <dgm:cxn modelId="{597C7E39-1E14-433D-BA1B-56AF5101F2BC}" srcId="{21EF031A-DAD1-4506-883D-6EFF61E01F2A}" destId="{6597E634-E611-4972-84D7-BEE2CCB8C966}" srcOrd="0" destOrd="0" parTransId="{1BB14A00-78B9-4B3F-A68D-A126321328B9}" sibTransId="{09B771E5-4096-4643-8089-A2BD3BB7AC67}"/>
    <dgm:cxn modelId="{3B3E93EE-90FE-1644-AC59-4C1FEE7199F7}" type="presOf" srcId="{F12F95C2-7D4F-44A0-ABE1-F8298047ED9D}" destId="{E7ACFCDB-647F-4784-BA03-EFB1D6496C10}" srcOrd="0" destOrd="0" presId="urn:microsoft.com/office/officeart/2005/8/layout/radial4"/>
    <dgm:cxn modelId="{2A26CF3F-61CD-014D-BA3F-73F808E04362}" type="presOf" srcId="{8710A0CB-AD32-467E-9FAD-7EB469D1752B}" destId="{F9AFEAEA-96B0-43CC-A2D2-993A37A9D666}" srcOrd="0" destOrd="0" presId="urn:microsoft.com/office/officeart/2005/8/layout/radial4"/>
    <dgm:cxn modelId="{BC6DCF34-0923-5A4E-B13D-A3A37252C03B}" type="presOf" srcId="{2DA5C95D-222B-4998-9602-D2300C9CD179}" destId="{BC8A6593-95AC-4420-A71C-A70CF9839A69}" srcOrd="0" destOrd="0" presId="urn:microsoft.com/office/officeart/2005/8/layout/radial4"/>
    <dgm:cxn modelId="{B40BD55C-4FCE-3441-8825-24A46B091AA5}" type="presOf" srcId="{82F0BB43-B5F7-4934-8F06-D5C8A7FA5780}" destId="{4B348A06-C04D-4831-8D7D-12B5BBCD4018}" srcOrd="0" destOrd="0" presId="urn:microsoft.com/office/officeart/2005/8/layout/radial4"/>
    <dgm:cxn modelId="{1B03727A-BF8C-5C40-AE0D-37F2904A639C}" type="presOf" srcId="{EA2E1FA7-02A9-4817-93AB-0B8FC8CC2789}" destId="{947DC4F9-4684-4FC5-B1BF-5D135F5D00DF}" srcOrd="0" destOrd="0" presId="urn:microsoft.com/office/officeart/2005/8/layout/radial4"/>
    <dgm:cxn modelId="{EB2830DA-3C8D-FC4D-909B-CF401BC930E6}" type="presOf" srcId="{6597E634-E611-4972-84D7-BEE2CCB8C966}" destId="{E8E20AEB-D66B-41A2-A16E-A789B50C2551}" srcOrd="0" destOrd="0" presId="urn:microsoft.com/office/officeart/2005/8/layout/radial4"/>
    <dgm:cxn modelId="{0AA51E4B-0791-DB40-B0E9-8590F5B3A5E3}" type="presParOf" srcId="{E7ACFCDB-647F-4784-BA03-EFB1D6496C10}" destId="{FC44EEC4-FA34-449C-9F56-942D39FCB075}" srcOrd="0" destOrd="0" presId="urn:microsoft.com/office/officeart/2005/8/layout/radial4"/>
    <dgm:cxn modelId="{006F86FC-7511-694C-B090-EC59803268DD}" type="presParOf" srcId="{E7ACFCDB-647F-4784-BA03-EFB1D6496C10}" destId="{81722D9F-3C9B-4015-A9CA-8E8C6A6DF602}" srcOrd="1" destOrd="0" presId="urn:microsoft.com/office/officeart/2005/8/layout/radial4"/>
    <dgm:cxn modelId="{5402D503-2531-324B-A2C4-65410F5680FC}" type="presParOf" srcId="{E7ACFCDB-647F-4784-BA03-EFB1D6496C10}" destId="{E8E20AEB-D66B-41A2-A16E-A789B50C2551}" srcOrd="2" destOrd="0" presId="urn:microsoft.com/office/officeart/2005/8/layout/radial4"/>
    <dgm:cxn modelId="{750073A0-A81C-3F4F-9B5F-B1CB7DE9A112}" type="presParOf" srcId="{E7ACFCDB-647F-4784-BA03-EFB1D6496C10}" destId="{4B348A06-C04D-4831-8D7D-12B5BBCD4018}" srcOrd="3" destOrd="0" presId="urn:microsoft.com/office/officeart/2005/8/layout/radial4"/>
    <dgm:cxn modelId="{DBEB7F82-B680-434E-B14A-CA8581333A8A}" type="presParOf" srcId="{E7ACFCDB-647F-4784-BA03-EFB1D6496C10}" destId="{947DC4F9-4684-4FC5-B1BF-5D135F5D00DF}" srcOrd="4" destOrd="0" presId="urn:microsoft.com/office/officeart/2005/8/layout/radial4"/>
    <dgm:cxn modelId="{7298D189-3EC9-3746-9C1A-4503B0790F47}" type="presParOf" srcId="{E7ACFCDB-647F-4784-BA03-EFB1D6496C10}" destId="{F9AFEAEA-96B0-43CC-A2D2-993A37A9D666}" srcOrd="5" destOrd="0" presId="urn:microsoft.com/office/officeart/2005/8/layout/radial4"/>
    <dgm:cxn modelId="{6E390F9E-FC8C-CB4C-8A27-49F1A9168EDE}" type="presParOf" srcId="{E7ACFCDB-647F-4784-BA03-EFB1D6496C10}" destId="{BC8A6593-95AC-4420-A71C-A70CF9839A6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44EEC4-FA34-449C-9F56-942D39FCB075}">
      <dsp:nvSpPr>
        <dsp:cNvPr id="0" name=""/>
        <dsp:cNvSpPr/>
      </dsp:nvSpPr>
      <dsp:spPr>
        <a:xfrm>
          <a:off x="4381773" y="2317636"/>
          <a:ext cx="2217096" cy="221709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Репозиторий</a:t>
          </a:r>
          <a:endParaRPr lang="ru-RU" sz="2000" kern="1200" dirty="0"/>
        </a:p>
      </dsp:txBody>
      <dsp:txXfrm>
        <a:off x="4706459" y="2642322"/>
        <a:ext cx="1567724" cy="1567724"/>
      </dsp:txXfrm>
    </dsp:sp>
    <dsp:sp modelId="{81722D9F-3C9B-4015-A9CA-8E8C6A6DF602}">
      <dsp:nvSpPr>
        <dsp:cNvPr id="0" name=""/>
        <dsp:cNvSpPr/>
      </dsp:nvSpPr>
      <dsp:spPr>
        <a:xfrm rot="11512777">
          <a:off x="2288499" y="2394173"/>
          <a:ext cx="2113149" cy="631872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E20AEB-D66B-41A2-A16E-A789B50C2551}">
      <dsp:nvSpPr>
        <dsp:cNvPr id="0" name=""/>
        <dsp:cNvSpPr/>
      </dsp:nvSpPr>
      <dsp:spPr>
        <a:xfrm>
          <a:off x="1242030" y="1447457"/>
          <a:ext cx="2075806" cy="208093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Самоархивирование</a:t>
          </a: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через веб-интерфейс пользователя</a:t>
          </a:r>
        </a:p>
      </dsp:txBody>
      <dsp:txXfrm>
        <a:off x="1302828" y="1508255"/>
        <a:ext cx="1954210" cy="1959336"/>
      </dsp:txXfrm>
    </dsp:sp>
    <dsp:sp modelId="{4B348A06-C04D-4831-8D7D-12B5BBCD4018}">
      <dsp:nvSpPr>
        <dsp:cNvPr id="0" name=""/>
        <dsp:cNvSpPr/>
      </dsp:nvSpPr>
      <dsp:spPr>
        <a:xfrm rot="16316351">
          <a:off x="4808193" y="1233911"/>
          <a:ext cx="1483374" cy="631872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7DC4F9-4684-4FC5-B1BF-5D135F5D00DF}">
      <dsp:nvSpPr>
        <dsp:cNvPr id="0" name=""/>
        <dsp:cNvSpPr/>
      </dsp:nvSpPr>
      <dsp:spPr>
        <a:xfrm>
          <a:off x="3048418" y="217131"/>
          <a:ext cx="4788582" cy="10624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OAI-PMH</a:t>
          </a:r>
          <a:endParaRPr lang="ru-RU" sz="1400" kern="12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Стандартные средства </a:t>
          </a:r>
          <a:r>
            <a:rPr lang="ru-RU" sz="1400" kern="1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DSpace</a:t>
          </a: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(на основе </a:t>
          </a:r>
          <a:r>
            <a:rPr lang="ru-RU" sz="1400" kern="1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web</a:t>
          </a: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-интерфейсов </a:t>
          </a:r>
          <a:r>
            <a:rPr lang="ru-RU" sz="1400" kern="1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xmlui</a:t>
          </a: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/</a:t>
          </a:r>
          <a:r>
            <a:rPr lang="ru-RU" sz="1400" kern="1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jspui</a:t>
          </a: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)</a:t>
          </a:r>
        </a:p>
      </dsp:txBody>
      <dsp:txXfrm>
        <a:off x="3079536" y="248249"/>
        <a:ext cx="4726346" cy="1000202"/>
      </dsp:txXfrm>
    </dsp:sp>
    <dsp:sp modelId="{F9AFEAEA-96B0-43CC-A2D2-993A37A9D666}">
      <dsp:nvSpPr>
        <dsp:cNvPr id="0" name=""/>
        <dsp:cNvSpPr/>
      </dsp:nvSpPr>
      <dsp:spPr>
        <a:xfrm rot="21149141">
          <a:off x="6585287" y="2475631"/>
          <a:ext cx="3033422" cy="631872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8A6593-95AC-4420-A71C-A70CF9839A69}">
      <dsp:nvSpPr>
        <dsp:cNvPr id="0" name=""/>
        <dsp:cNvSpPr/>
      </dsp:nvSpPr>
      <dsp:spPr>
        <a:xfrm>
          <a:off x="8132572" y="1352513"/>
          <a:ext cx="3148135" cy="227944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REST API</a:t>
          </a:r>
        </a:p>
        <a:p>
          <a:pPr marL="0" marR="0" lvl="0" indent="0" algn="ctr" defTabSz="24447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(дополнительно разработанные модули)</a:t>
          </a:r>
        </a:p>
        <a:p>
          <a:pPr marL="0" marR="0" lvl="0" indent="0" algn="ctr" defTabSz="24447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1400" kern="12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0" marR="0" lvl="0" indent="0" algn="ctr" defTabSz="24447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vf2ds  - импорт коллекций RUSMARC-записей из </a:t>
          </a:r>
          <a:r>
            <a:rPr lang="ru-RU" sz="1400" kern="1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VuFind</a:t>
          </a: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(включая полные тексты)</a:t>
          </a:r>
        </a:p>
        <a:p>
          <a:pPr marL="0" marR="0" lvl="0" indent="0" algn="ctr" defTabSz="24447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xml2ds - загрузка данных из XML/JSON/CSV файлов (включая полные тексты)</a:t>
          </a:r>
        </a:p>
      </dsp:txBody>
      <dsp:txXfrm>
        <a:off x="8199335" y="1419276"/>
        <a:ext cx="3014609" cy="2145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3A6FC-1F37-4FA4-B7E7-556A2DE1477D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817E6-502E-42F6-8251-2F77F58993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49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817E6-502E-42F6-8251-2F77F58993E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256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817E6-502E-42F6-8251-2F77F58993E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824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817E6-502E-42F6-8251-2F77F58993E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781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817E6-502E-42F6-8251-2F77F58993EE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817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817E6-502E-42F6-8251-2F77F58993EE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812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6339" y="1978399"/>
            <a:ext cx="7107679" cy="3054045"/>
          </a:xfrm>
        </p:spPr>
        <p:txBody>
          <a:bodyPr anchor="t" anchorCtr="0">
            <a:normAutofit/>
          </a:bodyPr>
          <a:lstStyle>
            <a:lvl1pPr algn="l">
              <a:defRPr sz="5300" b="1">
                <a:solidFill>
                  <a:schemeClr val="bg1"/>
                </a:solidFill>
                <a:latin typeface="Bender" pitchFamily="50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6339" y="5153497"/>
            <a:ext cx="7107679" cy="1055452"/>
          </a:xfrm>
        </p:spPr>
        <p:txBody>
          <a:bodyPr anchor="t" anchorCtr="0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508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02CF-4AAF-487F-995E-3D53A7E0CC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954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153" y="1618913"/>
            <a:ext cx="9762248" cy="4684611"/>
          </a:xfrm>
        </p:spPr>
        <p:txBody>
          <a:bodyPr>
            <a:normAutofit/>
          </a:bodyPr>
          <a:lstStyle>
            <a:lvl1pPr>
              <a:defRPr sz="59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007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02CF-4AAF-487F-995E-3D53A7E0CC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801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02CF-4AAF-487F-995E-3D53A7E0CC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049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Финал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02CF-4AAF-487F-995E-3D53A7E0CC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920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нутренний NE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A571DD-F70A-4EB2-8F56-C1F679B5F7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527383" y="735980"/>
            <a:ext cx="11425269" cy="54293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2096430" y="78059"/>
            <a:ext cx="9857677" cy="35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altLang="ru-RU" dirty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68557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949" y="365125"/>
            <a:ext cx="10047591" cy="1225888"/>
          </a:xfrm>
          <a:prstGeom prst="rect">
            <a:avLst/>
          </a:prstGeom>
          <a:noFill/>
        </p:spPr>
        <p:txBody>
          <a:bodyPr vert="horz" lIns="91438" tIns="45719" rIns="91438" bIns="45719" rtlCol="0" anchor="t" anchorCtr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1242" y="1825625"/>
            <a:ext cx="10056239" cy="477188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119795" y="6226648"/>
            <a:ext cx="821988" cy="552449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300" b="1" baseline="0">
                <a:solidFill>
                  <a:srgbClr val="C69C6D"/>
                </a:solidFill>
                <a:latin typeface="Bender" pitchFamily="50" charset="-52"/>
              </a:defRPr>
            </a:lvl1pPr>
          </a:lstStyle>
          <a:p>
            <a:fld id="{156C02CF-4AAF-487F-995E-3D53A7E0CC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46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rgbClr val="C69C6D"/>
          </a:solidFill>
          <a:latin typeface="Bender" pitchFamily="50" charset="-52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Neo Sans Pro" panose="020B0504030504040204" pitchFamily="34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eo Sans Pro" panose="020B05040305040402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Neo Sans Pro" panose="020B050403050404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Neo Sans Pro" panose="020B050403050404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Neo Sans Pro" panose="020B050403050404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openrepository.ru/about/roadmap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repository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nora@neicon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84450" y="595253"/>
            <a:ext cx="7433337" cy="3819607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Продвижение результатов научной деятельности. Проект Национальный </a:t>
            </a:r>
            <a:r>
              <a:rPr lang="ru-RU" sz="3600" dirty="0" err="1" smtClean="0"/>
              <a:t>агрегатор</a:t>
            </a:r>
            <a:r>
              <a:rPr lang="ru-RU" sz="3600" dirty="0" smtClean="0"/>
              <a:t> открытых </a:t>
            </a:r>
            <a:r>
              <a:rPr lang="ru-RU" sz="3600" dirty="0" err="1" smtClean="0"/>
              <a:t>репозиториев</a:t>
            </a:r>
            <a:r>
              <a:rPr lang="ru-RU" sz="3600" dirty="0" smtClean="0"/>
              <a:t> российских университетов (</a:t>
            </a:r>
            <a:r>
              <a:rPr lang="ru-RU" sz="3600" dirty="0" err="1" smtClean="0"/>
              <a:t>National</a:t>
            </a:r>
            <a:r>
              <a:rPr lang="ru-RU" sz="3600" dirty="0" smtClean="0"/>
              <a:t> </a:t>
            </a:r>
            <a:r>
              <a:rPr lang="ru-RU" sz="3600" dirty="0" err="1" smtClean="0"/>
              <a:t>Open</a:t>
            </a:r>
            <a:r>
              <a:rPr lang="ru-RU" sz="3600" dirty="0" smtClean="0"/>
              <a:t> </a:t>
            </a:r>
            <a:r>
              <a:rPr lang="ru-RU" sz="3600" dirty="0" err="1" smtClean="0"/>
              <a:t>Repository</a:t>
            </a:r>
            <a:r>
              <a:rPr lang="ru-RU" sz="3600" dirty="0" smtClean="0"/>
              <a:t> </a:t>
            </a:r>
            <a:r>
              <a:rPr lang="ru-RU" sz="3600" dirty="0" err="1" smtClean="0"/>
              <a:t>Aggregator</a:t>
            </a:r>
            <a:r>
              <a:rPr lang="ru-RU" sz="3600" dirty="0" smtClean="0"/>
              <a:t>, НОРА)»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ru-RU" sz="2000" b="0" i="1" dirty="0" smtClean="0"/>
              <a:t>Финансовый университет</a:t>
            </a:r>
            <a:br>
              <a:rPr lang="ru-RU" sz="2000" b="0" i="1" dirty="0" smtClean="0"/>
            </a:br>
            <a:r>
              <a:rPr lang="ru-RU" sz="2000" b="0" i="1" dirty="0" smtClean="0"/>
              <a:t>22 марта 2018</a:t>
            </a:r>
            <a:endParaRPr lang="ru-RU" sz="2000" b="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18846" y="5383180"/>
            <a:ext cx="6327597" cy="684557"/>
          </a:xfrm>
        </p:spPr>
        <p:txBody>
          <a:bodyPr anchor="ctr"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www.openrepository.ru</a:t>
            </a:r>
            <a:endParaRPr lang="ru-RU" sz="2800" dirty="0" smtClean="0">
              <a:solidFill>
                <a:schemeClr val="accent2"/>
              </a:solidFill>
            </a:endParaRPr>
          </a:p>
        </p:txBody>
      </p:sp>
      <p:pic>
        <p:nvPicPr>
          <p:cNvPr id="1027" name="Picture 3" descr="C:\Users\Karmanny\Desktop\Untitled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5523753"/>
            <a:ext cx="406400" cy="40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33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проекта (обучающие мероприятия)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1242" y="1179443"/>
            <a:ext cx="10056239" cy="54942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sz="2400" dirty="0" smtClean="0"/>
              <a:t>Развитие компетенций разработчиков университетских </a:t>
            </a:r>
            <a:r>
              <a:rPr lang="ru-RU" sz="2400" dirty="0" err="1" smtClean="0"/>
              <a:t>репозиториев</a:t>
            </a:r>
            <a:r>
              <a:rPr lang="ru-RU" sz="2400" dirty="0" smtClean="0"/>
              <a:t> по созданию </a:t>
            </a:r>
            <a:r>
              <a:rPr lang="ru-RU" sz="2400" dirty="0" err="1" smtClean="0"/>
              <a:t>репозиториев</a:t>
            </a:r>
            <a:r>
              <a:rPr lang="ru-RU" sz="2400" dirty="0" smtClean="0"/>
              <a:t> в соответствии с международными стандартами и протоколами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sz="2400" dirty="0" smtClean="0"/>
              <a:t>Развитие компетенций работников университетских библиотек по использованию открытых </a:t>
            </a:r>
            <a:r>
              <a:rPr lang="ru-RU" sz="2400" dirty="0" err="1" smtClean="0"/>
              <a:t>репозиториев</a:t>
            </a:r>
            <a:r>
              <a:rPr lang="ru-RU" sz="2400" dirty="0" smtClean="0"/>
              <a:t> и обучению пользователей платформы-</a:t>
            </a:r>
            <a:r>
              <a:rPr lang="ru-RU" sz="2400" dirty="0" err="1" smtClean="0"/>
              <a:t>агрегатора</a:t>
            </a:r>
            <a:r>
              <a:rPr lang="ru-RU" sz="2400" dirty="0" smtClean="0"/>
              <a:t> научных </a:t>
            </a:r>
            <a:r>
              <a:rPr lang="ru-RU" sz="2400" dirty="0" err="1" smtClean="0"/>
              <a:t>репозиториев</a:t>
            </a:r>
            <a:r>
              <a:rPr lang="ru-RU" sz="2400" dirty="0" smtClean="0"/>
              <a:t>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sz="2400" dirty="0" smtClean="0"/>
              <a:t>Повышение информационной и правовой грамотности пользователей и ученых.</a:t>
            </a:r>
            <a:endParaRPr lang="ru-RU" sz="2400" dirty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sz="2400" dirty="0" smtClean="0"/>
              <a:t>Разъяснение необходимости  перехода к Открытой науке и переводу информации в Открытый доступ.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sz="2400" dirty="0" smtClean="0"/>
              <a:t>Противодействие распространению научного пиратства среди российских ученых и студентов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02CF-4AAF-487F-995E-3D53A7E0CCD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14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openrepository.ru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02CF-4AAF-487F-995E-3D53A7E0CCD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6" name="Изображение 5" descr="Снимок экрана 2019-03-21 в 16.04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634" y="0"/>
            <a:ext cx="10742366" cy="6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4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5725" y="353568"/>
            <a:ext cx="10047591" cy="1225888"/>
          </a:xfrm>
        </p:spPr>
        <p:txBody>
          <a:bodyPr/>
          <a:lstStyle/>
          <a:p>
            <a:r>
              <a:rPr lang="ru-RU" dirty="0" smtClean="0"/>
              <a:t> Текущее состояние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1786" y="1097280"/>
            <a:ext cx="10278953" cy="5760720"/>
          </a:xfrm>
        </p:spPr>
        <p:txBody>
          <a:bodyPr>
            <a:normAutofit fontScale="55000" lnSpcReduction="20000"/>
          </a:bodyPr>
          <a:lstStyle/>
          <a:p>
            <a:pPr marL="51480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800" b="1" dirty="0" smtClean="0"/>
              <a:t>Казанский федеральный университет — </a:t>
            </a:r>
            <a:r>
              <a:rPr lang="ru-RU" sz="3800" b="1" dirty="0" smtClean="0">
                <a:solidFill>
                  <a:schemeClr val="accent2"/>
                </a:solidFill>
              </a:rPr>
              <a:t>50 т.</a:t>
            </a:r>
          </a:p>
          <a:p>
            <a:pPr marL="51480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800" b="1" dirty="0" smtClean="0"/>
              <a:t>Сибирский федеральный университет — </a:t>
            </a:r>
            <a:r>
              <a:rPr lang="ru-RU" sz="3800" b="1" dirty="0" smtClean="0">
                <a:solidFill>
                  <a:schemeClr val="accent2"/>
                </a:solidFill>
              </a:rPr>
              <a:t>37 т.</a:t>
            </a:r>
          </a:p>
          <a:p>
            <a:pPr marL="51480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800" b="1" dirty="0" smtClean="0"/>
              <a:t>Национальный исследовательский Томский государственный университет — </a:t>
            </a:r>
            <a:r>
              <a:rPr lang="en-US" sz="3800" b="1" dirty="0" smtClean="0">
                <a:solidFill>
                  <a:schemeClr val="accent2"/>
                </a:solidFill>
              </a:rPr>
              <a:t>50</a:t>
            </a:r>
            <a:r>
              <a:rPr lang="ru-RU" sz="3800" b="1" dirty="0" smtClean="0">
                <a:solidFill>
                  <a:schemeClr val="accent2"/>
                </a:solidFill>
              </a:rPr>
              <a:t> т.</a:t>
            </a:r>
            <a:endParaRPr lang="en-US" sz="3800" b="1" dirty="0" smtClean="0">
              <a:solidFill>
                <a:schemeClr val="accent2"/>
              </a:solidFill>
            </a:endParaRPr>
          </a:p>
          <a:p>
            <a:pPr marL="51480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800" b="1" dirty="0" smtClean="0"/>
              <a:t>Белгородский государственный университет</a:t>
            </a:r>
            <a:r>
              <a:rPr lang="ru-RU" sz="3800" b="1" dirty="0" smtClean="0">
                <a:solidFill>
                  <a:schemeClr val="accent2"/>
                </a:solidFill>
              </a:rPr>
              <a:t> – 21 т.</a:t>
            </a:r>
          </a:p>
          <a:p>
            <a:pPr marL="51480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800" b="1" dirty="0" smtClean="0"/>
              <a:t>Оренбургский </a:t>
            </a:r>
            <a:r>
              <a:rPr lang="ru-RU" sz="3800" b="1" dirty="0"/>
              <a:t>государственный </a:t>
            </a:r>
            <a:r>
              <a:rPr lang="ru-RU" sz="3800" b="1" dirty="0" smtClean="0"/>
              <a:t>университет - </a:t>
            </a:r>
            <a:r>
              <a:rPr lang="ru-RU" sz="3800" b="1" dirty="0" smtClean="0">
                <a:solidFill>
                  <a:schemeClr val="accent2"/>
                </a:solidFill>
              </a:rPr>
              <a:t>6</a:t>
            </a:r>
            <a:r>
              <a:rPr lang="en-US" sz="3800" b="1" dirty="0" smtClean="0">
                <a:solidFill>
                  <a:schemeClr val="accent2"/>
                </a:solidFill>
              </a:rPr>
              <a:t> </a:t>
            </a:r>
            <a:r>
              <a:rPr lang="ru-RU" sz="3800" b="1" dirty="0" smtClean="0">
                <a:solidFill>
                  <a:schemeClr val="accent2"/>
                </a:solidFill>
              </a:rPr>
              <a:t>т.</a:t>
            </a:r>
            <a:endParaRPr lang="ru-RU" sz="3800" b="1" dirty="0" smtClean="0"/>
          </a:p>
          <a:p>
            <a:pPr marL="51480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800" b="1" dirty="0"/>
              <a:t>Тверской государственный </a:t>
            </a:r>
            <a:r>
              <a:rPr lang="ru-RU" sz="3800" b="1" dirty="0" smtClean="0"/>
              <a:t>университет</a:t>
            </a:r>
            <a:r>
              <a:rPr lang="en-US" sz="3800" b="1" dirty="0" smtClean="0"/>
              <a:t> – </a:t>
            </a:r>
            <a:r>
              <a:rPr lang="ru-RU" sz="3800" b="1" dirty="0" smtClean="0">
                <a:solidFill>
                  <a:schemeClr val="accent2"/>
                </a:solidFill>
              </a:rPr>
              <a:t>8т.</a:t>
            </a:r>
          </a:p>
          <a:p>
            <a:pPr marL="51480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800" b="1" dirty="0" smtClean="0"/>
              <a:t>Карельский научный центр</a:t>
            </a:r>
            <a:r>
              <a:rPr lang="en-US" sz="3800" b="1" dirty="0" smtClean="0"/>
              <a:t> </a:t>
            </a:r>
            <a:r>
              <a:rPr lang="ru-RU" sz="3800" b="1" dirty="0" smtClean="0"/>
              <a:t>РАН </a:t>
            </a:r>
            <a:r>
              <a:rPr lang="en-US" sz="3800" b="1" dirty="0" smtClean="0"/>
              <a:t>– </a:t>
            </a:r>
            <a:r>
              <a:rPr lang="ru-RU" sz="3800" b="1" dirty="0" smtClean="0">
                <a:solidFill>
                  <a:schemeClr val="accent2"/>
                </a:solidFill>
              </a:rPr>
              <a:t>0,5 т.</a:t>
            </a:r>
          </a:p>
          <a:p>
            <a:pPr marL="51480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800" b="1" dirty="0" smtClean="0"/>
              <a:t>Российская академия народного хозяйства и государственной службы при Президенте Российской Федерации – </a:t>
            </a:r>
            <a:r>
              <a:rPr lang="ru-RU" sz="3800" b="1" dirty="0" smtClean="0">
                <a:solidFill>
                  <a:srgbClr val="00B050"/>
                </a:solidFill>
              </a:rPr>
              <a:t>23 т.</a:t>
            </a:r>
            <a:endParaRPr lang="en-US" sz="3800" b="1" dirty="0" smtClean="0">
              <a:solidFill>
                <a:srgbClr val="00B050"/>
              </a:solidFill>
            </a:endParaRPr>
          </a:p>
          <a:p>
            <a:pPr marL="51480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800" b="1" dirty="0" smtClean="0"/>
              <a:t>Уральский государственный педагогический университет</a:t>
            </a:r>
            <a:r>
              <a:rPr lang="en-US" sz="3800" b="1" dirty="0" smtClean="0"/>
              <a:t> </a:t>
            </a:r>
            <a:r>
              <a:rPr lang="ru-RU" sz="3800" b="1" dirty="0" smtClean="0"/>
              <a:t> – </a:t>
            </a:r>
            <a:r>
              <a:rPr lang="en-US" sz="3800" b="1" dirty="0" smtClean="0">
                <a:solidFill>
                  <a:srgbClr val="00B050"/>
                </a:solidFill>
              </a:rPr>
              <a:t>10</a:t>
            </a:r>
            <a:r>
              <a:rPr lang="ru-RU" sz="3800" b="1" dirty="0" smtClean="0">
                <a:solidFill>
                  <a:srgbClr val="00B050"/>
                </a:solidFill>
              </a:rPr>
              <a:t> т.</a:t>
            </a:r>
            <a:endParaRPr lang="en-US" sz="3800" b="1" dirty="0" smtClean="0">
              <a:solidFill>
                <a:srgbClr val="00B050"/>
              </a:solidFill>
            </a:endParaRPr>
          </a:p>
          <a:p>
            <a:pPr marL="51480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800" b="1" dirty="0" smtClean="0"/>
              <a:t>Белгородский государственный технологический университет им. В.Г. Шухова – </a:t>
            </a:r>
            <a:r>
              <a:rPr lang="en-US" sz="3800" b="1" dirty="0" smtClean="0">
                <a:solidFill>
                  <a:srgbClr val="00B050"/>
                </a:solidFill>
              </a:rPr>
              <a:t>1</a:t>
            </a:r>
            <a:r>
              <a:rPr lang="ru-RU" sz="3800" b="1" dirty="0" smtClean="0">
                <a:solidFill>
                  <a:srgbClr val="00B050"/>
                </a:solidFill>
              </a:rPr>
              <a:t>,8 т.</a:t>
            </a:r>
            <a:endParaRPr lang="en-US" sz="3800" b="1" dirty="0" smtClean="0">
              <a:solidFill>
                <a:srgbClr val="00B050"/>
              </a:solidFill>
            </a:endParaRPr>
          </a:p>
          <a:p>
            <a:pPr marL="51480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800" b="1" dirty="0" smtClean="0"/>
              <a:t>Тюменский государственный университет  – </a:t>
            </a:r>
            <a:r>
              <a:rPr lang="en-US" sz="3800" b="1" dirty="0" smtClean="0">
                <a:solidFill>
                  <a:srgbClr val="00B050"/>
                </a:solidFill>
              </a:rPr>
              <a:t>1</a:t>
            </a:r>
            <a:r>
              <a:rPr lang="ru-RU" sz="3800" b="1" dirty="0" smtClean="0">
                <a:solidFill>
                  <a:srgbClr val="00B050"/>
                </a:solidFill>
              </a:rPr>
              <a:t>,5 т.</a:t>
            </a:r>
          </a:p>
          <a:p>
            <a:pPr marL="51480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800" b="1" dirty="0" smtClean="0"/>
              <a:t>Проект "</a:t>
            </a:r>
            <a:r>
              <a:rPr lang="ru-RU" sz="3800" b="1" dirty="0" err="1" smtClean="0"/>
              <a:t>Вернский</a:t>
            </a:r>
            <a:r>
              <a:rPr lang="ru-RU" sz="3800" b="1" dirty="0" smtClean="0"/>
              <a:t>"  – </a:t>
            </a:r>
            <a:r>
              <a:rPr lang="ru-RU" sz="3800" b="1" dirty="0" smtClean="0">
                <a:solidFill>
                  <a:srgbClr val="00B050"/>
                </a:solidFill>
              </a:rPr>
              <a:t>5,5 т.</a:t>
            </a:r>
            <a:endParaRPr lang="en-US" sz="3800" b="1" dirty="0" smtClean="0">
              <a:solidFill>
                <a:srgbClr val="00B050"/>
              </a:solidFill>
            </a:endParaRPr>
          </a:p>
          <a:p>
            <a:pPr marL="51480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700" b="1" dirty="0"/>
              <a:t>Дальневосточный </a:t>
            </a:r>
            <a:r>
              <a:rPr lang="ru-RU" sz="3700" b="1" dirty="0" smtClean="0"/>
              <a:t>федеральный университет </a:t>
            </a:r>
            <a:r>
              <a:rPr lang="mr-IN" sz="3700" b="1" dirty="0" smtClean="0"/>
              <a:t>–</a:t>
            </a:r>
            <a:r>
              <a:rPr lang="ru-RU" sz="3700" b="1" smtClean="0"/>
              <a:t> </a:t>
            </a:r>
            <a:r>
              <a:rPr lang="ru-RU" sz="3800" b="1" smtClean="0">
                <a:solidFill>
                  <a:srgbClr val="00B050"/>
                </a:solidFill>
              </a:rPr>
              <a:t>9 т</a:t>
            </a:r>
            <a:endParaRPr lang="ru-RU" sz="3800" b="1" dirty="0">
              <a:solidFill>
                <a:srgbClr val="00B05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02CF-4AAF-487F-995E-3D53A7E0CCD8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515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Участники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97152" y="1296806"/>
            <a:ext cx="10594848" cy="556119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2900" b="1" dirty="0" smtClean="0"/>
              <a:t>1. Ассоциация </a:t>
            </a:r>
            <a:r>
              <a:rPr lang="ru-RU" sz="2900" b="1" dirty="0" err="1" smtClean="0"/>
              <a:t>интернет-издателей</a:t>
            </a:r>
            <a:endParaRPr lang="ru-RU" sz="2900" b="1" dirty="0" smtClean="0"/>
          </a:p>
          <a:p>
            <a:pPr>
              <a:buNone/>
            </a:pPr>
            <a:r>
              <a:rPr lang="ru-RU" sz="2900" b="1" dirty="0" smtClean="0"/>
              <a:t>2. Балтийский федеральный университет имени </a:t>
            </a:r>
            <a:r>
              <a:rPr lang="ru-RU" sz="2900" b="1" dirty="0" err="1" smtClean="0"/>
              <a:t>Иммануила</a:t>
            </a:r>
            <a:r>
              <a:rPr lang="ru-RU" sz="2900" b="1" dirty="0" smtClean="0"/>
              <a:t> Канта</a:t>
            </a:r>
          </a:p>
          <a:p>
            <a:pPr>
              <a:buNone/>
            </a:pPr>
            <a:r>
              <a:rPr lang="ru-RU" sz="2900" b="1" dirty="0" smtClean="0"/>
              <a:t>3. Белгородский государственный университет </a:t>
            </a:r>
          </a:p>
          <a:p>
            <a:pPr>
              <a:buNone/>
            </a:pPr>
            <a:r>
              <a:rPr lang="ru-RU" sz="2900" b="1" dirty="0" smtClean="0"/>
              <a:t>4. Белгородский государственный технологический университет им. В. Г. Шухова</a:t>
            </a:r>
          </a:p>
          <a:p>
            <a:pPr>
              <a:buNone/>
            </a:pPr>
            <a:r>
              <a:rPr lang="ru-RU" sz="2900" b="1" dirty="0"/>
              <a:t>5</a:t>
            </a:r>
            <a:r>
              <a:rPr lang="ru-RU" sz="2900" b="1" dirty="0" smtClean="0"/>
              <a:t>. </a:t>
            </a:r>
            <a:r>
              <a:rPr lang="ru-RU" sz="2900" b="1" dirty="0"/>
              <a:t>Дальневосточный федеральный университет</a:t>
            </a:r>
          </a:p>
          <a:p>
            <a:pPr>
              <a:buNone/>
            </a:pPr>
            <a:r>
              <a:rPr lang="ru-RU" sz="2900" b="1" dirty="0"/>
              <a:t>6</a:t>
            </a:r>
            <a:r>
              <a:rPr lang="ru-RU" sz="2900" b="1" dirty="0" smtClean="0"/>
              <a:t>. Издательская платформа </a:t>
            </a:r>
            <a:r>
              <a:rPr lang="ru-RU" sz="2900" b="1" dirty="0" err="1" smtClean="0"/>
              <a:t>ELPUB.ru</a:t>
            </a:r>
            <a:endParaRPr lang="ru-RU" sz="2900" b="1" dirty="0" smtClean="0"/>
          </a:p>
          <a:p>
            <a:pPr>
              <a:buNone/>
            </a:pPr>
            <a:r>
              <a:rPr lang="ru-RU" sz="2900" b="1" dirty="0"/>
              <a:t>7</a:t>
            </a:r>
            <a:r>
              <a:rPr lang="ru-RU" sz="2900" b="1" dirty="0" smtClean="0"/>
              <a:t>. Казанский (Приволжский) федеральный университет </a:t>
            </a:r>
          </a:p>
          <a:p>
            <a:pPr>
              <a:buNone/>
            </a:pPr>
            <a:r>
              <a:rPr lang="ru-RU" sz="2900" b="1" dirty="0"/>
              <a:t>8</a:t>
            </a:r>
            <a:r>
              <a:rPr lang="ru-RU" sz="2900" b="1" dirty="0" smtClean="0"/>
              <a:t>. Карельский научный центр РАН </a:t>
            </a:r>
          </a:p>
          <a:p>
            <a:pPr>
              <a:buNone/>
            </a:pPr>
            <a:r>
              <a:rPr lang="ru-RU" sz="2900" b="1" dirty="0"/>
              <a:t>9</a:t>
            </a:r>
            <a:r>
              <a:rPr lang="ru-RU" sz="2900" b="1" dirty="0" smtClean="0"/>
              <a:t>. Национальный исследовательский Томский государственный университет </a:t>
            </a:r>
          </a:p>
          <a:p>
            <a:pPr>
              <a:buNone/>
            </a:pPr>
            <a:r>
              <a:rPr lang="ru-RU" sz="2900" b="1" dirty="0" smtClean="0"/>
              <a:t>10. Национальный исследовательский Мордовский государственный университет им. Н. П. Огарева</a:t>
            </a:r>
          </a:p>
          <a:p>
            <a:pPr>
              <a:buNone/>
            </a:pPr>
            <a:r>
              <a:rPr lang="ru-RU" sz="2900" b="1" dirty="0" smtClean="0"/>
              <a:t>11. Некоммерческое партнерство "Национальный Электронно-Информационный Консорциум"</a:t>
            </a:r>
          </a:p>
          <a:p>
            <a:pPr>
              <a:buNone/>
            </a:pPr>
            <a:r>
              <a:rPr lang="ru-RU" sz="2900" b="1" dirty="0" smtClean="0"/>
              <a:t>12. Оренбургский государственный университет</a:t>
            </a:r>
          </a:p>
          <a:p>
            <a:pPr>
              <a:buNone/>
            </a:pPr>
            <a:r>
              <a:rPr lang="ru-RU" sz="2900" b="1" dirty="0" smtClean="0"/>
              <a:t>13. Российская академия народного хозяйства и государственной службы при Президенте </a:t>
            </a:r>
          </a:p>
          <a:p>
            <a:pPr>
              <a:buNone/>
            </a:pPr>
            <a:r>
              <a:rPr lang="ru-RU" sz="2900" b="1" dirty="0" smtClean="0"/>
              <a:t> </a:t>
            </a:r>
            <a:r>
              <a:rPr lang="ru-RU" sz="2900" b="1" dirty="0"/>
              <a:t>Р</a:t>
            </a:r>
            <a:r>
              <a:rPr lang="ru-RU" sz="2900" b="1" dirty="0" smtClean="0"/>
              <a:t>оссийской Федерации</a:t>
            </a:r>
          </a:p>
          <a:p>
            <a:pPr>
              <a:buNone/>
            </a:pPr>
            <a:r>
              <a:rPr lang="ru-RU" sz="2900" b="1" dirty="0" smtClean="0"/>
              <a:t>14. Сибирский федеральный университет </a:t>
            </a:r>
          </a:p>
          <a:p>
            <a:pPr>
              <a:buNone/>
            </a:pPr>
            <a:r>
              <a:rPr lang="ru-RU" sz="2900" b="1" dirty="0" smtClean="0"/>
              <a:t>15. Тверской государственный университет </a:t>
            </a:r>
          </a:p>
          <a:p>
            <a:pPr>
              <a:buNone/>
            </a:pPr>
            <a:r>
              <a:rPr lang="ru-RU" sz="2900" b="1" dirty="0" smtClean="0"/>
              <a:t>16. Тюменский государственный университет</a:t>
            </a:r>
          </a:p>
          <a:p>
            <a:pPr>
              <a:buNone/>
            </a:pPr>
            <a:r>
              <a:rPr lang="ru-RU" sz="2900" b="1" dirty="0" smtClean="0"/>
              <a:t>17. Уральский государственный педагогический университет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02CF-4AAF-487F-995E-3D53A7E0CCD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0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</a:t>
            </a:r>
            <a:r>
              <a:rPr lang="ru-RU" dirty="0"/>
              <a:t>н</a:t>
            </a:r>
            <a:r>
              <a:rPr lang="ru-RU" dirty="0" smtClean="0"/>
              <a:t>дексация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02CF-4AAF-487F-995E-3D53A7E0CCD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5026" y="1046099"/>
            <a:ext cx="5277869" cy="2379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1522" y="326010"/>
            <a:ext cx="5047598" cy="3706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9688" y="4077193"/>
            <a:ext cx="4075176" cy="278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60575" y="3915752"/>
            <a:ext cx="5132833" cy="2136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Возможности поиска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ru-RU" dirty="0" smtClean="0"/>
              <a:t>Полнотекстовый поиск</a:t>
            </a:r>
          </a:p>
          <a:p>
            <a:pPr>
              <a:spcBef>
                <a:spcPts val="2400"/>
              </a:spcBef>
            </a:pPr>
            <a:r>
              <a:rPr lang="ru-RU" dirty="0" err="1" smtClean="0"/>
              <a:t>Фасетный</a:t>
            </a:r>
            <a:r>
              <a:rPr lang="ru-RU" dirty="0" smtClean="0"/>
              <a:t> поиск</a:t>
            </a:r>
          </a:p>
          <a:p>
            <a:pPr>
              <a:spcBef>
                <a:spcPts val="2400"/>
              </a:spcBef>
            </a:pPr>
            <a:r>
              <a:rPr lang="ru-RU" dirty="0" smtClean="0"/>
              <a:t>Навигация по ключевым словам, авторам</a:t>
            </a:r>
          </a:p>
          <a:p>
            <a:pPr>
              <a:spcBef>
                <a:spcPts val="2400"/>
              </a:spcBef>
            </a:pPr>
            <a:r>
              <a:rPr lang="ru-RU" dirty="0" smtClean="0"/>
              <a:t>Расширенный поиск</a:t>
            </a:r>
          </a:p>
          <a:p>
            <a:pPr>
              <a:spcBef>
                <a:spcPts val="2400"/>
              </a:spcBef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02CF-4AAF-487F-995E-3D53A7E0CCD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32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4897" b="8788"/>
          <a:stretch>
            <a:fillRect/>
          </a:stretch>
        </p:blipFill>
        <p:spPr>
          <a:xfrm>
            <a:off x="1874192" y="1111250"/>
            <a:ext cx="9531962" cy="50895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949" y="365125"/>
            <a:ext cx="10047591" cy="678484"/>
          </a:xfrm>
        </p:spPr>
        <p:txBody>
          <a:bodyPr/>
          <a:lstStyle/>
          <a:p>
            <a:r>
              <a:rPr lang="ru-RU" dirty="0" smtClean="0"/>
              <a:t>Поиск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02CF-4AAF-487F-995E-3D53A7E0CCD8}" type="slidenum">
              <a:rPr lang="ru-RU" smtClean="0"/>
              <a:pPr/>
              <a:t>16</a:t>
            </a:fld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2263620" y="3789040"/>
            <a:ext cx="534211" cy="524747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263620" y="1602431"/>
            <a:ext cx="534211" cy="524747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63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Методические материалы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02CF-4AAF-487F-995E-3D53A7E0CCD8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1242" y="1825625"/>
            <a:ext cx="10278953" cy="447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25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участия в проекте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1242" y="1387476"/>
            <a:ext cx="10056239" cy="49466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dirty="0" smtClean="0"/>
              <a:t>Повышение видимости материалов, размещенных в </a:t>
            </a:r>
            <a:r>
              <a:rPr lang="ru-RU" dirty="0" err="1" smtClean="0"/>
              <a:t>репозитории</a:t>
            </a:r>
            <a:r>
              <a:rPr lang="ru-RU" dirty="0" smtClean="0"/>
              <a:t> университета;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dirty="0" smtClean="0"/>
              <a:t>Привлечение внимания к результатам исследовательской деятельности, проводимой в университете;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dirty="0" smtClean="0"/>
              <a:t>Передача метаданных размещенных на платформе документов в крупнейшие международные научные поисковые системы;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dirty="0" smtClean="0"/>
              <a:t>Резервирование произведений на платформе, а также в Федеральной резервной системе банков знания;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02CF-4AAF-487F-995E-3D53A7E0CCD8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13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Объект 5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629" y="-311212"/>
            <a:ext cx="7486846" cy="74868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949" y="365125"/>
            <a:ext cx="10047591" cy="65860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02CF-4AAF-487F-995E-3D53A7E0CCD8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502" y="2832580"/>
            <a:ext cx="1102900" cy="11029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225" y="4599663"/>
            <a:ext cx="525912" cy="52591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7753782" y="4095186"/>
            <a:ext cx="21475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Дополнительные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 сервисы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33920" y="5133546"/>
            <a:ext cx="21475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Вечное</a:t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хранение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53826" y="1502196"/>
            <a:ext cx="21475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 smtClean="0">
                <a:solidFill>
                  <a:schemeClr val="bg1"/>
                </a:solidFill>
              </a:rPr>
              <a:t>Репозитории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организаций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076450" y="2642237"/>
            <a:ext cx="17584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Архивы</a:t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 издательств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11079" y="5075652"/>
            <a:ext cx="21475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 smtClean="0">
                <a:solidFill>
                  <a:schemeClr val="bg1"/>
                </a:solidFill>
              </a:rPr>
              <a:t>Репозиторий</a:t>
            </a:r>
            <a:r>
              <a:rPr lang="ru-RU" sz="1400" b="1" dirty="0" smtClean="0">
                <a:solidFill>
                  <a:schemeClr val="bg1"/>
                </a:solidFill>
              </a:rPr>
              <a:t/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препринтов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306" y="3587576"/>
            <a:ext cx="525912" cy="52591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823" y="1010089"/>
            <a:ext cx="525912" cy="525912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090" y="3587576"/>
            <a:ext cx="525912" cy="52591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20" name="Прямоугольник 19"/>
          <p:cNvSpPr/>
          <p:nvPr/>
        </p:nvSpPr>
        <p:spPr>
          <a:xfrm>
            <a:off x="5191087" y="1572669"/>
            <a:ext cx="21475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Статистика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и анализ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439" y="1075720"/>
            <a:ext cx="426476" cy="4264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306" y="2095889"/>
            <a:ext cx="442068" cy="44206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413166" y="6319212"/>
            <a:ext cx="762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ФРС</a:t>
            </a:r>
            <a:endParaRPr lang="ru-RU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727199" y="4406985"/>
            <a:ext cx="1072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/>
              <a:t>DOI</a:t>
            </a:r>
            <a:endParaRPr lang="en-US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ORCID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295311" y="4202791"/>
            <a:ext cx="16669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Идентификация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38065" y="2811444"/>
            <a:ext cx="21475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Экспорт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028069" y="1408324"/>
            <a:ext cx="18577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GLOBAL OPEN </a:t>
            </a:r>
            <a:br>
              <a:rPr lang="en-US" sz="1200" b="1" dirty="0" smtClean="0"/>
            </a:br>
            <a:r>
              <a:rPr lang="en-US" sz="1200" b="1" dirty="0" smtClean="0"/>
              <a:t>ACCESS INITIATIVE</a:t>
            </a:r>
            <a:endParaRPr lang="en-US" sz="1200" b="1" dirty="0"/>
          </a:p>
          <a:p>
            <a:r>
              <a:rPr lang="ru-RU" sz="1200" b="1" dirty="0" smtClean="0"/>
              <a:t>--------------------------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/>
              <a:t>BASE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/>
              <a:t>GOOGLE SCHOLAR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/>
              <a:t>WORLDCAT</a:t>
            </a:r>
          </a:p>
          <a:p>
            <a:r>
              <a:rPr lang="en-US" sz="1200" b="1" dirty="0" smtClean="0"/>
              <a:t>      </a:t>
            </a:r>
            <a:r>
              <a:rPr lang="en-US" sz="1200" b="1" dirty="0" err="1" smtClean="0"/>
              <a:t>etc</a:t>
            </a:r>
            <a:endParaRPr lang="ru-RU" b="1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823939" y="319399"/>
            <a:ext cx="6320186" cy="6190562"/>
            <a:chOff x="4271868" y="768252"/>
            <a:chExt cx="5481477" cy="5369055"/>
          </a:xfrm>
        </p:grpSpPr>
        <p:sp>
          <p:nvSpPr>
            <p:cNvPr id="21" name="Стрелка вправо 20"/>
            <p:cNvSpPr/>
            <p:nvPr/>
          </p:nvSpPr>
          <p:spPr>
            <a:xfrm rot="4161067">
              <a:off x="7856267" y="5477402"/>
              <a:ext cx="371626" cy="948184"/>
            </a:xfrm>
            <a:prstGeom prst="rightArrow">
              <a:avLst/>
            </a:prstGeom>
            <a:solidFill>
              <a:srgbClr val="B7C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трелка вправо 21"/>
            <p:cNvSpPr/>
            <p:nvPr/>
          </p:nvSpPr>
          <p:spPr>
            <a:xfrm rot="14754195">
              <a:off x="5780421" y="479973"/>
              <a:ext cx="371626" cy="948184"/>
            </a:xfrm>
            <a:prstGeom prst="rightArrow">
              <a:avLst/>
            </a:prstGeom>
            <a:solidFill>
              <a:srgbClr val="ADC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трелка вправо 22"/>
            <p:cNvSpPr/>
            <p:nvPr/>
          </p:nvSpPr>
          <p:spPr>
            <a:xfrm rot="12228140">
              <a:off x="4272973" y="1951837"/>
              <a:ext cx="371626" cy="948182"/>
            </a:xfrm>
            <a:prstGeom prst="rightArrow">
              <a:avLst/>
            </a:prstGeom>
            <a:solidFill>
              <a:srgbClr val="FFCA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трелка вправо 23"/>
            <p:cNvSpPr/>
            <p:nvPr/>
          </p:nvSpPr>
          <p:spPr>
            <a:xfrm rot="12455150">
              <a:off x="9320534" y="4083615"/>
              <a:ext cx="371626" cy="948182"/>
            </a:xfrm>
            <a:prstGeom prst="rightArrow">
              <a:avLst/>
            </a:prstGeom>
            <a:solidFill>
              <a:srgbClr val="60C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трелка вправо 24"/>
            <p:cNvSpPr/>
            <p:nvPr/>
          </p:nvSpPr>
          <p:spPr>
            <a:xfrm rot="9380256">
              <a:off x="9381719" y="2026837"/>
              <a:ext cx="371626" cy="948182"/>
            </a:xfrm>
            <a:prstGeom prst="rightArrow">
              <a:avLst/>
            </a:prstGeom>
            <a:solidFill>
              <a:srgbClr val="FFCB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Стрелка вправо 25"/>
            <p:cNvSpPr/>
            <p:nvPr/>
          </p:nvSpPr>
          <p:spPr>
            <a:xfrm rot="20197871">
              <a:off x="4271868" y="4051127"/>
              <a:ext cx="371626" cy="948184"/>
            </a:xfrm>
            <a:prstGeom prst="rightArrow">
              <a:avLst/>
            </a:prstGeom>
            <a:solidFill>
              <a:srgbClr val="EF9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трелка вправо 26"/>
            <p:cNvSpPr/>
            <p:nvPr/>
          </p:nvSpPr>
          <p:spPr>
            <a:xfrm rot="17823893">
              <a:off x="5711681" y="5451755"/>
              <a:ext cx="371626" cy="948184"/>
            </a:xfrm>
            <a:prstGeom prst="rightArrow">
              <a:avLst/>
            </a:prstGeom>
            <a:solidFill>
              <a:srgbClr val="A1BA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Стрелка вправо 43"/>
            <p:cNvSpPr/>
            <p:nvPr/>
          </p:nvSpPr>
          <p:spPr>
            <a:xfrm rot="7016447">
              <a:off x="7895350" y="512750"/>
              <a:ext cx="371626" cy="948182"/>
            </a:xfrm>
            <a:prstGeom prst="rightArrow">
              <a:avLst/>
            </a:prstGeom>
            <a:solidFill>
              <a:srgbClr val="6DCA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0199888" y="1902644"/>
            <a:ext cx="167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НАУЧНЫЕ</a:t>
            </a:r>
            <a:br>
              <a:rPr lang="ru-RU" sz="1200" b="1" dirty="0" smtClean="0"/>
            </a:br>
            <a:r>
              <a:rPr lang="ru-RU" sz="1200" b="1" dirty="0" smtClean="0"/>
              <a:t>ИЗДАТЕЛЬСТВА</a:t>
            </a:r>
            <a:endParaRPr lang="ru-RU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8702387" y="179092"/>
            <a:ext cx="246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/>
              <a:t>ОБРАЗОВАТЕЛЬНЫЕ</a:t>
            </a:r>
            <a:br>
              <a:rPr lang="ru-RU" sz="1200" b="1" dirty="0" smtClean="0"/>
            </a:br>
            <a:r>
              <a:rPr lang="ru-RU" sz="1200" b="1" dirty="0" smtClean="0"/>
              <a:t>УЧРЕЖДЕНИЯ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/>
              <a:t>НАУЧНЫЕ ОРГАНИЗАЦИИ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/>
              <a:t>БИБЛИОТЕКИ</a:t>
            </a:r>
            <a:endParaRPr lang="ru-RU" sz="2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4451674" y="6252754"/>
            <a:ext cx="1106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АВТОРЫ</a:t>
            </a:r>
            <a:endParaRPr lang="ru-RU" sz="2000" b="1" dirty="0"/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504" y="4702696"/>
            <a:ext cx="424158" cy="42415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66" y="2230712"/>
            <a:ext cx="419878" cy="41987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9673720" y="5052426"/>
            <a:ext cx="2513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/>
              <a:t>АНТИПЛАГИАТ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/>
              <a:t>КАТАЛОГ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/>
              <a:t>ЭЛЕКТРОННАЯ РЕДАКЦИЯ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/>
              <a:t>РАНЖИРОВАНИЕ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/>
              <a:t>РАЗМЕТКА ИСТОЧНИКОВ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/>
              <a:t>ПОИСК СОАВТОРОВ</a:t>
            </a:r>
            <a:endParaRPr lang="ru-RU" sz="1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881339" y="293862"/>
            <a:ext cx="619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CRIS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6615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рямоугольник 50"/>
          <p:cNvSpPr/>
          <p:nvPr/>
        </p:nvSpPr>
        <p:spPr bwMode="auto">
          <a:xfrm>
            <a:off x="3444845" y="3121180"/>
            <a:ext cx="2355023" cy="1168576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 bwMode="auto">
          <a:xfrm>
            <a:off x="5794775" y="3121180"/>
            <a:ext cx="2370083" cy="1168576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/>
          </a:p>
        </p:txBody>
      </p:sp>
      <p:sp>
        <p:nvSpPr>
          <p:cNvPr id="53" name="Прямоугольник 52"/>
          <p:cNvSpPr/>
          <p:nvPr/>
        </p:nvSpPr>
        <p:spPr bwMode="auto">
          <a:xfrm>
            <a:off x="8164857" y="3121180"/>
            <a:ext cx="2370083" cy="1168576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360652" y="3121180"/>
            <a:ext cx="2084193" cy="1168576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1289204" y="1041730"/>
            <a:ext cx="9233637" cy="47897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b="1" dirty="0" smtClean="0">
                <a:solidFill>
                  <a:schemeClr val="accent3"/>
                </a:solidFill>
                <a:latin typeface="+mj-lt"/>
              </a:rPr>
              <a:t>УНИВЕРСИТЕТ</a:t>
            </a:r>
            <a:endParaRPr lang="ru-RU" sz="28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8361821" y="4693883"/>
            <a:ext cx="2243675" cy="28228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ИНДЕКСИРОВАНИЕ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360652" y="2254593"/>
            <a:ext cx="2084193" cy="485989"/>
          </a:xfrm>
          <a:prstGeom prst="rect">
            <a:avLst/>
          </a:prstGeom>
          <a:solidFill>
            <a:srgbClr val="56A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ЧИТАЕТ</a:t>
            </a:r>
            <a:endParaRPr lang="ru-RU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356743" y="4626802"/>
            <a:ext cx="2074655" cy="41645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ПОДПИСКА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3755312" y="4667552"/>
            <a:ext cx="2044555" cy="33494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ПУБЛИКАЦИЯ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6102446" y="4665308"/>
            <a:ext cx="2060900" cy="33943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ХРАНЕНИЕ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61" name="Номер слайда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71DD-F70A-4EB2-8F56-C1F679B5F74E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NEICON.RU</a:t>
            </a:r>
            <a:endParaRPr lang="ru-RU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3724429" y="2254593"/>
            <a:ext cx="2080895" cy="48598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ПИШЕТ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6084907" y="2260443"/>
            <a:ext cx="2079951" cy="485989"/>
          </a:xfrm>
          <a:prstGeom prst="rect">
            <a:avLst/>
          </a:prstGeom>
          <a:solidFill>
            <a:srgbClr val="F6B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ХРАНИТ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8444441" y="2260443"/>
            <a:ext cx="2078400" cy="48598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ИНДЕКСИРУЕТ</a:t>
            </a:r>
            <a:br>
              <a:rPr lang="ru-RU" sz="1200" b="1" dirty="0" smtClean="0">
                <a:solidFill>
                  <a:schemeClr val="bg1"/>
                </a:solidFill>
              </a:rPr>
            </a:br>
            <a:r>
              <a:rPr lang="ru-RU" sz="1200" b="1" dirty="0" smtClean="0">
                <a:solidFill>
                  <a:schemeClr val="bg1"/>
                </a:solidFill>
              </a:rPr>
              <a:t>ОТЧИТЫВАЕТСЯ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8486369" y="3112136"/>
            <a:ext cx="2061872" cy="1164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 anchorCtr="0"/>
          <a:lstStyle/>
          <a:p>
            <a:pPr marL="108000" indent="-108000">
              <a:buFont typeface="Arial" pitchFamily="34" charset="0"/>
              <a:buChar char="•"/>
            </a:pPr>
            <a:r>
              <a:rPr lang="en-US" sz="1000" b="1" dirty="0">
                <a:solidFill>
                  <a:schemeClr val="bg1"/>
                </a:solidFill>
              </a:rPr>
              <a:t>DOI</a:t>
            </a:r>
          </a:p>
          <a:p>
            <a:pPr marL="108000" indent="-108000">
              <a:buFont typeface="Arial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</a:rPr>
              <a:t>НОРА</a:t>
            </a:r>
          </a:p>
          <a:p>
            <a:pPr marL="108000" indent="-108000">
              <a:buFont typeface="Arial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</a:rPr>
              <a:t>ЭКСПЕРТИЗА </a:t>
            </a:r>
            <a:endParaRPr lang="en-US" sz="1000" b="1" dirty="0">
              <a:solidFill>
                <a:schemeClr val="bg1"/>
              </a:solidFill>
            </a:endParaRPr>
          </a:p>
          <a:p>
            <a:pPr marL="108000" indent="-108000">
              <a:buFont typeface="Arial" pitchFamily="34" charset="0"/>
              <a:buChar char="•"/>
            </a:pPr>
            <a:r>
              <a:rPr lang="en-US" sz="1000" b="1" dirty="0">
                <a:solidFill>
                  <a:schemeClr val="bg1"/>
                </a:solidFill>
              </a:rPr>
              <a:t>DOAJ, WOLDCAT </a:t>
            </a:r>
            <a:r>
              <a:rPr lang="en-US" sz="1000" b="1" dirty="0" err="1">
                <a:solidFill>
                  <a:schemeClr val="bg1"/>
                </a:solidFill>
              </a:rPr>
              <a:t>etc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6102985" y="3112136"/>
            <a:ext cx="2061872" cy="116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 anchorCtr="0"/>
          <a:lstStyle/>
          <a:p>
            <a:pPr marL="108000" indent="-108000">
              <a:buFont typeface="Arial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</a:rPr>
              <a:t>РЕПОЗИТОРИЙ</a:t>
            </a:r>
          </a:p>
          <a:p>
            <a:pPr marL="108000" indent="-108000">
              <a:buFont typeface="Arial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</a:rPr>
              <a:t>НООСФЕРА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3779329" y="3112136"/>
            <a:ext cx="2325515" cy="1164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 anchorCtr="0"/>
          <a:lstStyle/>
          <a:p>
            <a:pPr marL="108000" indent="-108000">
              <a:buFont typeface="Arial" pitchFamily="34" charset="0"/>
              <a:buChar char="•"/>
            </a:pPr>
            <a:r>
              <a:rPr lang="en-US" sz="1000" b="1" dirty="0">
                <a:solidFill>
                  <a:schemeClr val="bg1"/>
                </a:solidFill>
              </a:rPr>
              <a:t>ELPUB</a:t>
            </a:r>
          </a:p>
          <a:p>
            <a:pPr marL="108000" indent="-108000">
              <a:buFont typeface="Arial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</a:rPr>
              <a:t>ИЗДАТЕЛЬСКИЕ УСЛУГИ</a:t>
            </a:r>
            <a:endParaRPr lang="en-US" sz="1000" b="1" dirty="0">
              <a:solidFill>
                <a:schemeClr val="bg1"/>
              </a:solidFill>
            </a:endParaRPr>
          </a:p>
          <a:p>
            <a:pPr marL="108000" indent="-108000">
              <a:buFont typeface="Arial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</a:rPr>
              <a:t>ЖУРНАЛЬНЫЙ ПРОЕКТ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1365893" y="3112137"/>
            <a:ext cx="2282980" cy="1164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 anchorCtr="0"/>
          <a:lstStyle/>
          <a:p>
            <a:pPr marL="108000" indent="-108000">
              <a:buFont typeface="Arial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</a:rPr>
              <a:t>ПОДПИСЫВАЕТ</a:t>
            </a:r>
          </a:p>
          <a:p>
            <a:pPr marL="108000" indent="-108000">
              <a:buFont typeface="Arial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</a:rPr>
              <a:t>ПЕРЕГОВАРИВАЕТСЯ</a:t>
            </a:r>
          </a:p>
          <a:p>
            <a:pPr marL="108000" indent="-108000">
              <a:buFont typeface="Arial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</a:rPr>
              <a:t>МОДЕЛЬ </a:t>
            </a:r>
            <a:r>
              <a:rPr lang="en-US" sz="1000" b="1" dirty="0" smtClean="0">
                <a:solidFill>
                  <a:schemeClr val="bg1"/>
                </a:solidFill>
              </a:rPr>
              <a:t>READ&amp;PUBLISH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05" name="Плюс 104"/>
          <p:cNvSpPr/>
          <p:nvPr/>
        </p:nvSpPr>
        <p:spPr bwMode="auto">
          <a:xfrm>
            <a:off x="2187432" y="2746434"/>
            <a:ext cx="449801" cy="337351"/>
          </a:xfrm>
          <a:prstGeom prst="mathPlus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/>
          </a:p>
        </p:txBody>
      </p:sp>
      <p:sp>
        <p:nvSpPr>
          <p:cNvPr id="106" name="Плюс 105"/>
          <p:cNvSpPr/>
          <p:nvPr/>
        </p:nvSpPr>
        <p:spPr bwMode="auto">
          <a:xfrm>
            <a:off x="4552689" y="2746433"/>
            <a:ext cx="449801" cy="337351"/>
          </a:xfrm>
          <a:prstGeom prst="mathPlus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7" name="Плюс 106"/>
          <p:cNvSpPr/>
          <p:nvPr/>
        </p:nvSpPr>
        <p:spPr bwMode="auto">
          <a:xfrm>
            <a:off x="6899981" y="2746434"/>
            <a:ext cx="449801" cy="337351"/>
          </a:xfrm>
          <a:prstGeom prst="mathPlus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8" name="Плюс 107"/>
          <p:cNvSpPr/>
          <p:nvPr/>
        </p:nvSpPr>
        <p:spPr bwMode="auto">
          <a:xfrm>
            <a:off x="9245890" y="2746432"/>
            <a:ext cx="449801" cy="337351"/>
          </a:xfrm>
          <a:prstGeom prst="mathPlus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7" name="Стрелка вниз 116"/>
          <p:cNvSpPr/>
          <p:nvPr/>
        </p:nvSpPr>
        <p:spPr bwMode="auto">
          <a:xfrm>
            <a:off x="2079659" y="4096642"/>
            <a:ext cx="646176" cy="490728"/>
          </a:xfrm>
          <a:prstGeom prst="downArrow">
            <a:avLst/>
          </a:prstGeom>
          <a:solidFill>
            <a:srgbClr val="56AF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7161" y="3425822"/>
            <a:ext cx="1155729" cy="54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Равнобедренный треугольник 6"/>
          <p:cNvSpPr/>
          <p:nvPr/>
        </p:nvSpPr>
        <p:spPr bwMode="auto">
          <a:xfrm rot="5400000">
            <a:off x="10374328" y="3356222"/>
            <a:ext cx="1319266" cy="698499"/>
          </a:xfrm>
          <a:prstGeom prst="triangl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8" name="Стрелка вниз 47"/>
          <p:cNvSpPr/>
          <p:nvPr/>
        </p:nvSpPr>
        <p:spPr bwMode="auto">
          <a:xfrm>
            <a:off x="4441787" y="4096642"/>
            <a:ext cx="646176" cy="490728"/>
          </a:xfrm>
          <a:prstGeom prst="downArrow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" name="Стрелка вниз 48"/>
          <p:cNvSpPr/>
          <p:nvPr/>
        </p:nvSpPr>
        <p:spPr bwMode="auto">
          <a:xfrm>
            <a:off x="6801793" y="4096642"/>
            <a:ext cx="646176" cy="490728"/>
          </a:xfrm>
          <a:prstGeom prst="downArrow">
            <a:avLst/>
          </a:prstGeom>
          <a:solidFill>
            <a:srgbClr val="F6B20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" name="Стрелка вниз 49"/>
          <p:cNvSpPr/>
          <p:nvPr/>
        </p:nvSpPr>
        <p:spPr bwMode="auto">
          <a:xfrm>
            <a:off x="9160553" y="4096642"/>
            <a:ext cx="646176" cy="490728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13" r="90297"/>
          <a:stretch/>
        </p:blipFill>
        <p:spPr bwMode="auto">
          <a:xfrm>
            <a:off x="2194648" y="1773141"/>
            <a:ext cx="442585" cy="357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8" t="23849" r="64885"/>
          <a:stretch/>
        </p:blipFill>
        <p:spPr bwMode="auto">
          <a:xfrm>
            <a:off x="4431686" y="1689385"/>
            <a:ext cx="691805" cy="440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7" t="6112" r="32043"/>
          <a:stretch/>
        </p:blipFill>
        <p:spPr bwMode="auto">
          <a:xfrm>
            <a:off x="6696548" y="1586677"/>
            <a:ext cx="898093" cy="543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85" t="-2340" r="-228"/>
          <a:stretch/>
        </p:blipFill>
        <p:spPr bwMode="auto">
          <a:xfrm>
            <a:off x="8985489" y="1537737"/>
            <a:ext cx="996304" cy="5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61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53" presetClass="entr" presetSubtype="16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6" grpId="0" animBg="1"/>
      <p:bldP spid="43" grpId="0"/>
      <p:bldP spid="109" grpId="0"/>
      <p:bldP spid="41" grpId="0" animBg="1"/>
      <p:bldP spid="20" grpId="0"/>
      <p:bldP spid="85" grpId="0"/>
      <p:bldP spid="86" grpId="0"/>
      <p:bldP spid="93" grpId="0" animBg="1"/>
      <p:bldP spid="94" grpId="0" animBg="1"/>
      <p:bldP spid="95" grpId="0" animBg="1"/>
      <p:bldP spid="99" grpId="0"/>
      <p:bldP spid="100" grpId="0"/>
      <p:bldP spid="101" grpId="0"/>
      <p:bldP spid="102" grpId="0"/>
      <p:bldP spid="105" grpId="0" animBg="1"/>
      <p:bldP spid="106" grpId="0" animBg="1"/>
      <p:bldP spid="107" grpId="0" animBg="1"/>
      <p:bldP spid="108" grpId="0" animBg="1"/>
      <p:bldP spid="117" grpId="0" animBg="1"/>
      <p:bldP spid="7" grpId="0" animBg="1"/>
      <p:bldP spid="7" grpId="1" animBg="1"/>
      <p:bldP spid="48" grpId="0" animBg="1"/>
      <p:bldP spid="49" grpId="0" animBg="1"/>
      <p:bldP spid="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Перспективы развития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1242" y="1647825"/>
            <a:ext cx="10056239" cy="4435339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ru-RU" dirty="0" smtClean="0"/>
              <a:t>Привлечение новых участников</a:t>
            </a:r>
          </a:p>
          <a:p>
            <a:pPr>
              <a:spcBef>
                <a:spcPts val="1800"/>
              </a:spcBef>
            </a:pPr>
            <a:r>
              <a:rPr lang="ru-RU" dirty="0" smtClean="0"/>
              <a:t>Создание профилей авторов и инструментов для поддержки их актуальности</a:t>
            </a:r>
          </a:p>
          <a:p>
            <a:pPr>
              <a:spcBef>
                <a:spcPts val="1800"/>
              </a:spcBef>
            </a:pPr>
            <a:r>
              <a:rPr lang="ru-RU" dirty="0" smtClean="0"/>
              <a:t>Интеграция профилей авторов с </a:t>
            </a:r>
            <a:r>
              <a:rPr lang="en-US" dirty="0" smtClean="0"/>
              <a:t>ORCID</a:t>
            </a:r>
            <a:endParaRPr lang="ru-RU" dirty="0" smtClean="0"/>
          </a:p>
          <a:p>
            <a:pPr>
              <a:spcBef>
                <a:spcPts val="1800"/>
              </a:spcBef>
            </a:pPr>
            <a:r>
              <a:rPr lang="ru-RU" dirty="0" smtClean="0"/>
              <a:t>Присвоение </a:t>
            </a:r>
            <a:r>
              <a:rPr lang="en-US" dirty="0" smtClean="0"/>
              <a:t>DOI </a:t>
            </a:r>
            <a:r>
              <a:rPr lang="ru-RU" dirty="0" smtClean="0"/>
              <a:t>для публикаций (по желанию университета, со ссылкой на </a:t>
            </a:r>
            <a:r>
              <a:rPr lang="ru-RU" dirty="0" err="1" smtClean="0"/>
              <a:t>репозиторий</a:t>
            </a:r>
            <a:r>
              <a:rPr lang="ru-RU" dirty="0" smtClean="0"/>
              <a:t> университета)</a:t>
            </a:r>
          </a:p>
          <a:p>
            <a:pPr>
              <a:spcBef>
                <a:spcPts val="1800"/>
              </a:spcBef>
            </a:pPr>
            <a:r>
              <a:rPr lang="ru-RU" dirty="0" smtClean="0"/>
              <a:t>Индексирование в научных поисковых системах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02CF-4AAF-487F-995E-3D53A7E0CCD8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22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850" y="479425"/>
            <a:ext cx="10140950" cy="145415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Технические </a:t>
            </a:r>
            <a:r>
              <a:rPr lang="ru-RU" sz="3600" dirty="0"/>
              <a:t>требования для подключения </a:t>
            </a:r>
            <a:r>
              <a:rPr lang="ru-RU" sz="3600" dirty="0" smtClean="0"/>
              <a:t>к </a:t>
            </a:r>
            <a:br>
              <a:rPr lang="ru-RU" sz="3600" dirty="0" smtClean="0"/>
            </a:br>
            <a:r>
              <a:rPr lang="ru-RU" sz="3600" dirty="0" smtClean="0"/>
              <a:t>«Национальному </a:t>
            </a:r>
            <a:r>
              <a:rPr lang="ru-RU" sz="3600" dirty="0" err="1" smtClean="0"/>
              <a:t>агрегатору</a:t>
            </a:r>
            <a:r>
              <a:rPr lang="ru-RU" sz="3600" dirty="0" smtClean="0"/>
              <a:t> открытых </a:t>
            </a:r>
            <a:r>
              <a:rPr lang="ru-RU" sz="3600" dirty="0" err="1" smtClean="0"/>
              <a:t>репозиториев</a:t>
            </a:r>
            <a:r>
              <a:rPr lang="ru-RU" sz="3600" dirty="0" smtClean="0"/>
              <a:t> российских университетов»  (НОРА)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8392" y="1933575"/>
            <a:ext cx="10056239" cy="4676775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Данные  должны  быть  представлены  в  унифицированном  виде:  полные  тексты  и метаданные.</a:t>
            </a:r>
          </a:p>
          <a:p>
            <a:r>
              <a:rPr lang="ru-RU" sz="2400" dirty="0" smtClean="0"/>
              <a:t>Метаданные должны содержать, как минимум, следующие поля: название документа, URL, прямая ссылка на скачивание полного текста, дату создания документа; инициалы и фамилии всех авторов (либо явное указание на отсутствие авторов</a:t>
            </a:r>
          </a:p>
          <a:p>
            <a:r>
              <a:rPr lang="ru-RU" sz="2400" dirty="0" smtClean="0"/>
              <a:t>Любые другие поля опциональны, однако рекомендуется использовать    поля    из базовой схемы </a:t>
            </a:r>
            <a:r>
              <a:rPr lang="ru-RU" sz="2400" dirty="0" err="1" smtClean="0"/>
              <a:t>Dublin</a:t>
            </a:r>
            <a:r>
              <a:rPr lang="ru-RU" sz="2400" dirty="0" smtClean="0"/>
              <a:t> </a:t>
            </a:r>
            <a:r>
              <a:rPr lang="ru-RU" sz="2400" dirty="0" err="1" smtClean="0"/>
              <a:t>Core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Репозиторий</a:t>
            </a:r>
            <a:r>
              <a:rPr lang="ru-RU" sz="2400" dirty="0" smtClean="0"/>
              <a:t> должен реализовывать на своей стороне  OAI-PMH сервер для передачи метаданных </a:t>
            </a:r>
            <a:r>
              <a:rPr lang="ru-RU" sz="2400" dirty="0" err="1" smtClean="0"/>
              <a:t>агрегатору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>Полные тексты должны быть доступны для скачивания по ссылке из метаданных. 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02CF-4AAF-487F-995E-3D53A7E0CCD8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09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Дорожная карта</a:t>
            </a:r>
            <a:br>
              <a:rPr lang="ru-RU" dirty="0" smtClean="0"/>
            </a:br>
            <a:r>
              <a:rPr lang="en-US" dirty="0" smtClean="0">
                <a:hlinkClick r:id="rId2"/>
              </a:rPr>
              <a:t>https://openrepository.ru/about/roadmap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02CF-4AAF-487F-995E-3D53A7E0CCD8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7456" y="1519974"/>
            <a:ext cx="5913120" cy="520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рямоугольник 50"/>
          <p:cNvSpPr/>
          <p:nvPr/>
        </p:nvSpPr>
        <p:spPr bwMode="auto">
          <a:xfrm>
            <a:off x="3444845" y="3121180"/>
            <a:ext cx="2355023" cy="1168576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 bwMode="auto">
          <a:xfrm>
            <a:off x="5794775" y="3121180"/>
            <a:ext cx="2370083" cy="1168576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/>
          </a:p>
        </p:txBody>
      </p:sp>
      <p:sp>
        <p:nvSpPr>
          <p:cNvPr id="53" name="Прямоугольник 52"/>
          <p:cNvSpPr/>
          <p:nvPr/>
        </p:nvSpPr>
        <p:spPr bwMode="auto">
          <a:xfrm>
            <a:off x="8164857" y="3121180"/>
            <a:ext cx="2370083" cy="1168576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360652" y="3121180"/>
            <a:ext cx="2084193" cy="1168576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1289204" y="1041730"/>
            <a:ext cx="9233637" cy="47897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b="1" dirty="0" smtClean="0">
                <a:solidFill>
                  <a:schemeClr val="accent3"/>
                </a:solidFill>
                <a:latin typeface="+mj-lt"/>
              </a:rPr>
              <a:t>УНИВЕРСИТЕТ</a:t>
            </a:r>
            <a:endParaRPr lang="ru-RU" sz="28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8361821" y="4693883"/>
            <a:ext cx="2243675" cy="28228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ИНДЕКСИРОВАНИЕ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360652" y="2254593"/>
            <a:ext cx="2084193" cy="485989"/>
          </a:xfrm>
          <a:prstGeom prst="rect">
            <a:avLst/>
          </a:prstGeom>
          <a:solidFill>
            <a:srgbClr val="56A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ЧИТАЕТ</a:t>
            </a:r>
            <a:endParaRPr lang="ru-RU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356743" y="4626802"/>
            <a:ext cx="2074655" cy="41645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ПОДПИСКА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3755312" y="4667552"/>
            <a:ext cx="2044555" cy="33494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ПУБЛИКАЦИЯ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6102446" y="4665308"/>
            <a:ext cx="2060900" cy="33943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ХРАНЕНИЕ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61" name="Номер слайда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71DD-F70A-4EB2-8F56-C1F679B5F74E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NEICON.RU</a:t>
            </a:r>
            <a:endParaRPr lang="ru-RU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3724429" y="2254593"/>
            <a:ext cx="2080895" cy="48598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ПИШЕТ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6084907" y="2260443"/>
            <a:ext cx="2079951" cy="485989"/>
          </a:xfrm>
          <a:prstGeom prst="rect">
            <a:avLst/>
          </a:prstGeom>
          <a:solidFill>
            <a:srgbClr val="F6B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ХРАНИТ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8444441" y="2260443"/>
            <a:ext cx="2078400" cy="48598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ИНДЕКСИРУЕТ</a:t>
            </a:r>
            <a:br>
              <a:rPr lang="ru-RU" sz="1200" b="1" dirty="0" smtClean="0">
                <a:solidFill>
                  <a:schemeClr val="bg1"/>
                </a:solidFill>
              </a:rPr>
            </a:br>
            <a:r>
              <a:rPr lang="ru-RU" sz="1200" b="1" dirty="0" smtClean="0">
                <a:solidFill>
                  <a:schemeClr val="bg1"/>
                </a:solidFill>
              </a:rPr>
              <a:t>ОТЧИТЫВАЕТСЯ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8486369" y="3112136"/>
            <a:ext cx="2061872" cy="1164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 anchorCtr="0"/>
          <a:lstStyle/>
          <a:p>
            <a:pPr marL="108000" indent="-108000">
              <a:buFont typeface="Arial" pitchFamily="34" charset="0"/>
              <a:buChar char="•"/>
            </a:pPr>
            <a:r>
              <a:rPr lang="en-US" sz="1000" b="1" dirty="0">
                <a:solidFill>
                  <a:schemeClr val="bg1"/>
                </a:solidFill>
              </a:rPr>
              <a:t>DOI</a:t>
            </a:r>
          </a:p>
          <a:p>
            <a:pPr marL="108000" indent="-108000">
              <a:buFont typeface="Arial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</a:rPr>
              <a:t>НОРА</a:t>
            </a:r>
          </a:p>
          <a:p>
            <a:pPr marL="108000" indent="-108000">
              <a:buFont typeface="Arial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</a:rPr>
              <a:t>ЭКСПЕРТИЗА </a:t>
            </a:r>
            <a:endParaRPr lang="en-US" sz="1000" b="1" dirty="0">
              <a:solidFill>
                <a:schemeClr val="bg1"/>
              </a:solidFill>
            </a:endParaRPr>
          </a:p>
          <a:p>
            <a:pPr marL="108000" indent="-108000">
              <a:buFont typeface="Arial" pitchFamily="34" charset="0"/>
              <a:buChar char="•"/>
            </a:pPr>
            <a:r>
              <a:rPr lang="en-US" sz="1000" b="1" dirty="0">
                <a:solidFill>
                  <a:schemeClr val="bg1"/>
                </a:solidFill>
              </a:rPr>
              <a:t>DOAJ, WOLDCAT </a:t>
            </a:r>
            <a:r>
              <a:rPr lang="en-US" sz="1000" b="1" dirty="0" err="1">
                <a:solidFill>
                  <a:schemeClr val="bg1"/>
                </a:solidFill>
              </a:rPr>
              <a:t>etc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6102985" y="3112136"/>
            <a:ext cx="2061872" cy="116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 anchorCtr="0"/>
          <a:lstStyle/>
          <a:p>
            <a:pPr marL="108000" indent="-108000">
              <a:buFont typeface="Arial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</a:rPr>
              <a:t>РЕПОЗИТОРИЙ</a:t>
            </a:r>
          </a:p>
          <a:p>
            <a:pPr marL="108000" indent="-108000">
              <a:buFont typeface="Arial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</a:rPr>
              <a:t>НООСФЕРА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3779329" y="3112136"/>
            <a:ext cx="2325515" cy="1164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 anchorCtr="0"/>
          <a:lstStyle/>
          <a:p>
            <a:pPr marL="108000" indent="-108000">
              <a:buFont typeface="Arial" pitchFamily="34" charset="0"/>
              <a:buChar char="•"/>
            </a:pPr>
            <a:r>
              <a:rPr lang="en-US" sz="1000" b="1" dirty="0">
                <a:solidFill>
                  <a:schemeClr val="bg1"/>
                </a:solidFill>
              </a:rPr>
              <a:t>ELPUB</a:t>
            </a:r>
          </a:p>
          <a:p>
            <a:pPr marL="108000" indent="-108000">
              <a:buFont typeface="Arial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</a:rPr>
              <a:t>ИЗДАТЕЛЬСКИЕ УСЛУГИ</a:t>
            </a:r>
            <a:endParaRPr lang="en-US" sz="1000" b="1" dirty="0">
              <a:solidFill>
                <a:schemeClr val="bg1"/>
              </a:solidFill>
            </a:endParaRPr>
          </a:p>
          <a:p>
            <a:pPr marL="108000" indent="-108000">
              <a:buFont typeface="Arial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</a:rPr>
              <a:t>ЖУРНАЛЬНЫЙ ПРОЕКТ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1365893" y="3112137"/>
            <a:ext cx="2282980" cy="1164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 anchorCtr="0"/>
          <a:lstStyle/>
          <a:p>
            <a:pPr marL="108000" indent="-108000">
              <a:buFont typeface="Arial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</a:rPr>
              <a:t>ПОДПИСЫВАЕТ</a:t>
            </a:r>
          </a:p>
          <a:p>
            <a:pPr marL="108000" indent="-108000">
              <a:buFont typeface="Arial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</a:rPr>
              <a:t>ПЕРЕГОВАРИВАЕТСЯ</a:t>
            </a:r>
          </a:p>
          <a:p>
            <a:pPr marL="108000" indent="-108000">
              <a:buFont typeface="Arial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</a:rPr>
              <a:t>МОДЕЛЬ </a:t>
            </a:r>
            <a:r>
              <a:rPr lang="en-US" sz="1000" b="1" dirty="0" smtClean="0">
                <a:solidFill>
                  <a:schemeClr val="bg1"/>
                </a:solidFill>
              </a:rPr>
              <a:t>READ&amp;PUBLISH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05" name="Плюс 104"/>
          <p:cNvSpPr/>
          <p:nvPr/>
        </p:nvSpPr>
        <p:spPr bwMode="auto">
          <a:xfrm>
            <a:off x="2187432" y="2746434"/>
            <a:ext cx="449801" cy="337351"/>
          </a:xfrm>
          <a:prstGeom prst="mathPlus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/>
          </a:p>
        </p:txBody>
      </p:sp>
      <p:sp>
        <p:nvSpPr>
          <p:cNvPr id="106" name="Плюс 105"/>
          <p:cNvSpPr/>
          <p:nvPr/>
        </p:nvSpPr>
        <p:spPr bwMode="auto">
          <a:xfrm>
            <a:off x="4552689" y="2746433"/>
            <a:ext cx="449801" cy="337351"/>
          </a:xfrm>
          <a:prstGeom prst="mathPlus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7" name="Плюс 106"/>
          <p:cNvSpPr/>
          <p:nvPr/>
        </p:nvSpPr>
        <p:spPr bwMode="auto">
          <a:xfrm>
            <a:off x="6899981" y="2746434"/>
            <a:ext cx="449801" cy="337351"/>
          </a:xfrm>
          <a:prstGeom prst="mathPlus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8" name="Плюс 107"/>
          <p:cNvSpPr/>
          <p:nvPr/>
        </p:nvSpPr>
        <p:spPr bwMode="auto">
          <a:xfrm>
            <a:off x="9245890" y="2746432"/>
            <a:ext cx="449801" cy="337351"/>
          </a:xfrm>
          <a:prstGeom prst="mathPlus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7" name="Стрелка вниз 116"/>
          <p:cNvSpPr/>
          <p:nvPr/>
        </p:nvSpPr>
        <p:spPr bwMode="auto">
          <a:xfrm>
            <a:off x="2079659" y="4096642"/>
            <a:ext cx="646176" cy="490728"/>
          </a:xfrm>
          <a:prstGeom prst="downArrow">
            <a:avLst/>
          </a:prstGeom>
          <a:solidFill>
            <a:srgbClr val="56AF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7161" y="3425822"/>
            <a:ext cx="1155729" cy="54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Равнобедренный треугольник 6"/>
          <p:cNvSpPr/>
          <p:nvPr/>
        </p:nvSpPr>
        <p:spPr bwMode="auto">
          <a:xfrm rot="5400000">
            <a:off x="10374328" y="3356222"/>
            <a:ext cx="1319266" cy="698499"/>
          </a:xfrm>
          <a:prstGeom prst="triangl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8" name="Стрелка вниз 47"/>
          <p:cNvSpPr/>
          <p:nvPr/>
        </p:nvSpPr>
        <p:spPr bwMode="auto">
          <a:xfrm>
            <a:off x="4441787" y="4096642"/>
            <a:ext cx="646176" cy="490728"/>
          </a:xfrm>
          <a:prstGeom prst="downArrow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" name="Стрелка вниз 48"/>
          <p:cNvSpPr/>
          <p:nvPr/>
        </p:nvSpPr>
        <p:spPr bwMode="auto">
          <a:xfrm>
            <a:off x="6801793" y="4096642"/>
            <a:ext cx="646176" cy="490728"/>
          </a:xfrm>
          <a:prstGeom prst="downArrow">
            <a:avLst/>
          </a:prstGeom>
          <a:solidFill>
            <a:srgbClr val="F6B20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" name="Стрелка вниз 49"/>
          <p:cNvSpPr/>
          <p:nvPr/>
        </p:nvSpPr>
        <p:spPr bwMode="auto">
          <a:xfrm>
            <a:off x="9160553" y="4096642"/>
            <a:ext cx="646176" cy="490728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13" r="90297"/>
          <a:stretch/>
        </p:blipFill>
        <p:spPr bwMode="auto">
          <a:xfrm>
            <a:off x="2194648" y="1773141"/>
            <a:ext cx="442585" cy="357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8" t="23849" r="64885"/>
          <a:stretch/>
        </p:blipFill>
        <p:spPr bwMode="auto">
          <a:xfrm>
            <a:off x="4431686" y="1689385"/>
            <a:ext cx="691805" cy="440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7" t="6112" r="32043"/>
          <a:stretch/>
        </p:blipFill>
        <p:spPr bwMode="auto">
          <a:xfrm>
            <a:off x="6696548" y="1586677"/>
            <a:ext cx="898093" cy="543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85" t="-2340" r="-228"/>
          <a:stretch/>
        </p:blipFill>
        <p:spPr bwMode="auto">
          <a:xfrm>
            <a:off x="8985489" y="1537737"/>
            <a:ext cx="996304" cy="5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830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53" presetClass="entr" presetSubtype="16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6" grpId="0" animBg="1"/>
      <p:bldP spid="43" grpId="0"/>
      <p:bldP spid="109" grpId="0"/>
      <p:bldP spid="41" grpId="0" animBg="1"/>
      <p:bldP spid="20" grpId="0"/>
      <p:bldP spid="85" grpId="0"/>
      <p:bldP spid="86" grpId="0"/>
      <p:bldP spid="93" grpId="0" animBg="1"/>
      <p:bldP spid="94" grpId="0" animBg="1"/>
      <p:bldP spid="95" grpId="0" animBg="1"/>
      <p:bldP spid="99" grpId="0"/>
      <p:bldP spid="100" grpId="0"/>
      <p:bldP spid="101" grpId="0"/>
      <p:bldP spid="102" grpId="0"/>
      <p:bldP spid="105" grpId="0" animBg="1"/>
      <p:bldP spid="106" grpId="0" animBg="1"/>
      <p:bldP spid="107" grpId="0" animBg="1"/>
      <p:bldP spid="108" grpId="0" animBg="1"/>
      <p:bldP spid="117" grpId="0" animBg="1"/>
      <p:bldP spid="7" grpId="0" animBg="1"/>
      <p:bldP spid="7" grpId="1" animBg="1"/>
      <p:bldP spid="48" grpId="0" animBg="1"/>
      <p:bldP spid="49" grpId="0" animBg="1"/>
      <p:bldP spid="5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02CF-4AAF-487F-995E-3D53A7E0CCD8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153025"/>
            <a:ext cx="12192000" cy="1323975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ctr"/>
            <a:r>
              <a:rPr lang="en-US" dirty="0" smtClean="0">
                <a:hlinkClick r:id="rId3"/>
              </a:rPr>
              <a:t>https://openrepository.ru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>
                <a:hlinkClick r:id="rId4"/>
              </a:rPr>
              <a:t>nora@neicon.ru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057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рямоугольник 50"/>
          <p:cNvSpPr/>
          <p:nvPr/>
        </p:nvSpPr>
        <p:spPr bwMode="auto">
          <a:xfrm>
            <a:off x="3444845" y="3121180"/>
            <a:ext cx="2355023" cy="1168576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 bwMode="auto">
          <a:xfrm>
            <a:off x="5794775" y="3121180"/>
            <a:ext cx="2370083" cy="1168576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/>
          </a:p>
        </p:txBody>
      </p:sp>
      <p:sp>
        <p:nvSpPr>
          <p:cNvPr id="53" name="Прямоугольник 52"/>
          <p:cNvSpPr/>
          <p:nvPr/>
        </p:nvSpPr>
        <p:spPr bwMode="auto">
          <a:xfrm>
            <a:off x="8164857" y="3121180"/>
            <a:ext cx="2370083" cy="1168576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360652" y="3121180"/>
            <a:ext cx="2084193" cy="1168576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1289204" y="1041730"/>
            <a:ext cx="9233637" cy="47897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b="1" dirty="0" smtClean="0">
                <a:solidFill>
                  <a:schemeClr val="accent3"/>
                </a:solidFill>
                <a:latin typeface="+mj-lt"/>
              </a:rPr>
              <a:t>УНИВЕРСИТЕТ</a:t>
            </a:r>
            <a:endParaRPr lang="ru-RU" sz="28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8361821" y="4693883"/>
            <a:ext cx="2243675" cy="28228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ИНДЕКСИРОВАНИЕ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360652" y="2254593"/>
            <a:ext cx="2084193" cy="485989"/>
          </a:xfrm>
          <a:prstGeom prst="rect">
            <a:avLst/>
          </a:prstGeom>
          <a:solidFill>
            <a:srgbClr val="56A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ЧИТАЕТ</a:t>
            </a:r>
            <a:endParaRPr lang="ru-RU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356743" y="4626802"/>
            <a:ext cx="2074655" cy="41645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ПОДПИСКА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3755312" y="4667552"/>
            <a:ext cx="2044555" cy="33494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ПУБЛИКАЦИЯ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6102446" y="4665308"/>
            <a:ext cx="2060900" cy="33943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ХРАНЕНИЕ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61" name="Номер слайда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71DD-F70A-4EB2-8F56-C1F679B5F74E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NORA.NEICON.RU</a:t>
            </a:r>
            <a:endParaRPr lang="ru-RU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3724429" y="2254593"/>
            <a:ext cx="2080895" cy="48598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ПИШЕТ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6084907" y="2260443"/>
            <a:ext cx="2079951" cy="485989"/>
          </a:xfrm>
          <a:prstGeom prst="rect">
            <a:avLst/>
          </a:prstGeom>
          <a:solidFill>
            <a:srgbClr val="F6B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ХРАНИТ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8444441" y="2260443"/>
            <a:ext cx="2078400" cy="48598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ИНДЕКСИРУЕТ</a:t>
            </a:r>
            <a:br>
              <a:rPr lang="ru-RU" sz="1200" b="1" dirty="0" smtClean="0">
                <a:solidFill>
                  <a:schemeClr val="bg1"/>
                </a:solidFill>
              </a:rPr>
            </a:br>
            <a:r>
              <a:rPr lang="ru-RU" sz="1200" b="1" dirty="0" smtClean="0">
                <a:solidFill>
                  <a:schemeClr val="bg1"/>
                </a:solidFill>
              </a:rPr>
              <a:t>ОТЧИТЫВАЕТСЯ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8486369" y="3112136"/>
            <a:ext cx="2061872" cy="1164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 anchorCtr="0"/>
          <a:lstStyle/>
          <a:p>
            <a:pPr marL="108000" indent="-108000">
              <a:buFont typeface="Arial" pitchFamily="34" charset="0"/>
              <a:buChar char="•"/>
            </a:pPr>
            <a:r>
              <a:rPr lang="en-US" sz="1000" b="1" dirty="0">
                <a:solidFill>
                  <a:schemeClr val="bg1"/>
                </a:solidFill>
              </a:rPr>
              <a:t>DOI</a:t>
            </a:r>
          </a:p>
          <a:p>
            <a:pPr marL="108000" indent="-108000">
              <a:buFont typeface="Arial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</a:rPr>
              <a:t>НОРА</a:t>
            </a:r>
          </a:p>
          <a:p>
            <a:pPr marL="108000" indent="-108000">
              <a:buFont typeface="Arial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</a:rPr>
              <a:t>ЭКСПЕРТИЗА </a:t>
            </a:r>
            <a:endParaRPr lang="en-US" sz="1000" b="1" dirty="0">
              <a:solidFill>
                <a:schemeClr val="bg1"/>
              </a:solidFill>
            </a:endParaRPr>
          </a:p>
          <a:p>
            <a:pPr marL="108000" indent="-108000">
              <a:buFont typeface="Arial" pitchFamily="34" charset="0"/>
              <a:buChar char="•"/>
            </a:pPr>
            <a:r>
              <a:rPr lang="en-US" sz="1000" b="1" dirty="0">
                <a:solidFill>
                  <a:schemeClr val="bg1"/>
                </a:solidFill>
              </a:rPr>
              <a:t>DOAJ, WOLDCAT </a:t>
            </a:r>
            <a:r>
              <a:rPr lang="en-US" sz="1000" b="1" dirty="0" err="1">
                <a:solidFill>
                  <a:schemeClr val="bg1"/>
                </a:solidFill>
              </a:rPr>
              <a:t>etc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6102985" y="3112136"/>
            <a:ext cx="2061872" cy="116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 anchorCtr="0"/>
          <a:lstStyle/>
          <a:p>
            <a:pPr marL="108000" indent="-108000">
              <a:buFont typeface="Arial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</a:rPr>
              <a:t>РЕПОЗИТОРИЙ</a:t>
            </a:r>
          </a:p>
          <a:p>
            <a:pPr marL="108000" indent="-108000">
              <a:buFont typeface="Arial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</a:rPr>
              <a:t>НООСФЕРА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3779329" y="3112136"/>
            <a:ext cx="2325515" cy="1164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 anchorCtr="0"/>
          <a:lstStyle/>
          <a:p>
            <a:pPr marL="108000" indent="-108000">
              <a:buFont typeface="Arial" pitchFamily="34" charset="0"/>
              <a:buChar char="•"/>
            </a:pPr>
            <a:r>
              <a:rPr lang="en-US" sz="1000" b="1" dirty="0">
                <a:solidFill>
                  <a:schemeClr val="bg1"/>
                </a:solidFill>
              </a:rPr>
              <a:t>ELPUB</a:t>
            </a:r>
          </a:p>
          <a:p>
            <a:pPr marL="108000" indent="-108000">
              <a:buFont typeface="Arial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</a:rPr>
              <a:t>ИЗДАТЕЛЬСКИЕ УСЛУГИ</a:t>
            </a:r>
            <a:endParaRPr lang="en-US" sz="1000" b="1" dirty="0">
              <a:solidFill>
                <a:schemeClr val="bg1"/>
              </a:solidFill>
            </a:endParaRPr>
          </a:p>
          <a:p>
            <a:pPr marL="108000" indent="-108000">
              <a:buFont typeface="Arial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</a:rPr>
              <a:t>ЖУРНАЛЬНЫЙ ПРОЕКТ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1365893" y="3112137"/>
            <a:ext cx="2282980" cy="1164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 anchorCtr="0"/>
          <a:lstStyle/>
          <a:p>
            <a:pPr marL="108000" indent="-108000">
              <a:buFont typeface="Arial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</a:rPr>
              <a:t>ПОДПИСЫВАЕТ</a:t>
            </a:r>
          </a:p>
          <a:p>
            <a:pPr marL="108000" indent="-108000">
              <a:buFont typeface="Arial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</a:rPr>
              <a:t>ПЕРЕГОВАРИВАЕТСЯ</a:t>
            </a:r>
          </a:p>
          <a:p>
            <a:pPr marL="108000" indent="-108000">
              <a:buFont typeface="Arial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</a:rPr>
              <a:t>МОДЕЛЬ </a:t>
            </a:r>
            <a:r>
              <a:rPr lang="en-US" sz="1000" b="1" dirty="0" smtClean="0">
                <a:solidFill>
                  <a:schemeClr val="bg1"/>
                </a:solidFill>
              </a:rPr>
              <a:t>READ&amp;PUBLISH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05" name="Плюс 104"/>
          <p:cNvSpPr/>
          <p:nvPr/>
        </p:nvSpPr>
        <p:spPr bwMode="auto">
          <a:xfrm>
            <a:off x="2187432" y="2746434"/>
            <a:ext cx="449801" cy="337351"/>
          </a:xfrm>
          <a:prstGeom prst="mathPlus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/>
          </a:p>
        </p:txBody>
      </p:sp>
      <p:sp>
        <p:nvSpPr>
          <p:cNvPr id="106" name="Плюс 105"/>
          <p:cNvSpPr/>
          <p:nvPr/>
        </p:nvSpPr>
        <p:spPr bwMode="auto">
          <a:xfrm>
            <a:off x="4552689" y="2746433"/>
            <a:ext cx="449801" cy="337351"/>
          </a:xfrm>
          <a:prstGeom prst="mathPlus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7" name="Плюс 106"/>
          <p:cNvSpPr/>
          <p:nvPr/>
        </p:nvSpPr>
        <p:spPr bwMode="auto">
          <a:xfrm>
            <a:off x="6899981" y="2746434"/>
            <a:ext cx="449801" cy="337351"/>
          </a:xfrm>
          <a:prstGeom prst="mathPlus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8" name="Плюс 107"/>
          <p:cNvSpPr/>
          <p:nvPr/>
        </p:nvSpPr>
        <p:spPr bwMode="auto">
          <a:xfrm>
            <a:off x="9245890" y="2746432"/>
            <a:ext cx="449801" cy="337351"/>
          </a:xfrm>
          <a:prstGeom prst="mathPlus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7" name="Стрелка вниз 116"/>
          <p:cNvSpPr/>
          <p:nvPr/>
        </p:nvSpPr>
        <p:spPr bwMode="auto">
          <a:xfrm>
            <a:off x="2079659" y="4096642"/>
            <a:ext cx="646176" cy="490728"/>
          </a:xfrm>
          <a:prstGeom prst="downArrow">
            <a:avLst/>
          </a:prstGeom>
          <a:solidFill>
            <a:srgbClr val="56AF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7161" y="3425822"/>
            <a:ext cx="1155729" cy="54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Равнобедренный треугольник 6"/>
          <p:cNvSpPr/>
          <p:nvPr/>
        </p:nvSpPr>
        <p:spPr bwMode="auto">
          <a:xfrm rot="5400000">
            <a:off x="10374328" y="3356222"/>
            <a:ext cx="1319266" cy="698499"/>
          </a:xfrm>
          <a:prstGeom prst="triangl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8" name="Стрелка вниз 47"/>
          <p:cNvSpPr/>
          <p:nvPr/>
        </p:nvSpPr>
        <p:spPr bwMode="auto">
          <a:xfrm>
            <a:off x="4441787" y="4096642"/>
            <a:ext cx="646176" cy="490728"/>
          </a:xfrm>
          <a:prstGeom prst="downArrow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" name="Стрелка вниз 48"/>
          <p:cNvSpPr/>
          <p:nvPr/>
        </p:nvSpPr>
        <p:spPr bwMode="auto">
          <a:xfrm>
            <a:off x="6801793" y="4096642"/>
            <a:ext cx="646176" cy="490728"/>
          </a:xfrm>
          <a:prstGeom prst="downArrow">
            <a:avLst/>
          </a:prstGeom>
          <a:solidFill>
            <a:srgbClr val="F6B20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" name="Стрелка вниз 49"/>
          <p:cNvSpPr/>
          <p:nvPr/>
        </p:nvSpPr>
        <p:spPr bwMode="auto">
          <a:xfrm>
            <a:off x="9160553" y="4096642"/>
            <a:ext cx="646176" cy="490728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13" r="90297"/>
          <a:stretch/>
        </p:blipFill>
        <p:spPr bwMode="auto">
          <a:xfrm>
            <a:off x="2194648" y="1773141"/>
            <a:ext cx="442585" cy="357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8" t="23849" r="64885"/>
          <a:stretch/>
        </p:blipFill>
        <p:spPr bwMode="auto">
          <a:xfrm>
            <a:off x="4431686" y="1689385"/>
            <a:ext cx="691805" cy="440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7" t="6112" r="32043"/>
          <a:stretch/>
        </p:blipFill>
        <p:spPr bwMode="auto">
          <a:xfrm>
            <a:off x="6696548" y="1586677"/>
            <a:ext cx="898093" cy="543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85" t="-2340" r="-228"/>
          <a:stretch/>
        </p:blipFill>
        <p:spPr bwMode="auto">
          <a:xfrm>
            <a:off x="8985489" y="1537737"/>
            <a:ext cx="996304" cy="5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 bwMode="auto">
          <a:xfrm>
            <a:off x="8266443" y="526775"/>
            <a:ext cx="3925556" cy="5655365"/>
          </a:xfrm>
          <a:prstGeom prst="rect">
            <a:avLst/>
          </a:prstGeom>
          <a:solidFill>
            <a:schemeClr val="tx1">
              <a:alpha val="7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105843" y="526775"/>
            <a:ext cx="5800180" cy="5655365"/>
          </a:xfrm>
          <a:prstGeom prst="rect">
            <a:avLst/>
          </a:prstGeom>
          <a:solidFill>
            <a:schemeClr val="tx1">
              <a:alpha val="7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86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85590" y="1493729"/>
            <a:ext cx="2085975" cy="492443"/>
          </a:xfrm>
          <a:prstGeom prst="rect">
            <a:avLst/>
          </a:prstGeom>
          <a:solidFill>
            <a:srgbClr val="1E67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Наука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459" y="548476"/>
            <a:ext cx="11466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Иерархическая структура объектов</a:t>
            </a:r>
            <a:endParaRPr lang="ru-RU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309388" y="1534402"/>
            <a:ext cx="9124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Раздел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270916" y="2547985"/>
            <a:ext cx="13041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Подраздел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290151" y="3567277"/>
            <a:ext cx="13233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Коллекция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0518424" y="4715615"/>
            <a:ext cx="8926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Ресурс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325725" y="2478793"/>
            <a:ext cx="3869075" cy="492443"/>
          </a:xfrm>
          <a:prstGeom prst="rect">
            <a:avLst/>
          </a:prstGeom>
          <a:solidFill>
            <a:srgbClr val="1E67C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Научные статьи и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препринты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74933" y="3505170"/>
            <a:ext cx="2319865" cy="492443"/>
          </a:xfrm>
          <a:prstGeom prst="rect">
            <a:avLst/>
          </a:prstGeom>
          <a:solidFill>
            <a:srgbClr val="73C139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Научные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статьи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9" name="Соединительная линия уступом 8"/>
          <p:cNvCxnSpPr>
            <a:stCxn id="4" idx="2"/>
            <a:endCxn id="22" idx="0"/>
          </p:cNvCxnSpPr>
          <p:nvPr/>
        </p:nvCxnSpPr>
        <p:spPr>
          <a:xfrm rot="16200000" flipH="1">
            <a:off x="6098111" y="1316638"/>
            <a:ext cx="492621" cy="1831687"/>
          </a:xfrm>
          <a:prstGeom prst="bentConnector3">
            <a:avLst/>
          </a:prstGeom>
          <a:ln w="12700">
            <a:solidFill>
              <a:srgbClr val="1E67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466620" y="2485318"/>
            <a:ext cx="2383005" cy="492443"/>
          </a:xfrm>
          <a:prstGeom prst="rect">
            <a:avLst/>
          </a:prstGeom>
          <a:solidFill>
            <a:srgbClr val="1E67C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Монографии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98584" y="2485318"/>
            <a:ext cx="1677072" cy="492443"/>
          </a:xfrm>
          <a:prstGeom prst="rect">
            <a:avLst/>
          </a:prstGeom>
          <a:solidFill>
            <a:srgbClr val="1E67C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1" name="Соединительная линия уступом 20"/>
          <p:cNvCxnSpPr>
            <a:stCxn id="4" idx="2"/>
            <a:endCxn id="24" idx="0"/>
          </p:cNvCxnSpPr>
          <p:nvPr/>
        </p:nvCxnSpPr>
        <p:spPr>
          <a:xfrm rot="5400000">
            <a:off x="4293778" y="1350518"/>
            <a:ext cx="499146" cy="1770455"/>
          </a:xfrm>
          <a:prstGeom prst="bentConnector3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>
            <a:stCxn id="4" idx="2"/>
            <a:endCxn id="25" idx="0"/>
          </p:cNvCxnSpPr>
          <p:nvPr/>
        </p:nvCxnSpPr>
        <p:spPr>
          <a:xfrm rot="5400000">
            <a:off x="3183276" y="240017"/>
            <a:ext cx="499146" cy="3991457"/>
          </a:xfrm>
          <a:prstGeom prst="bentConnector3">
            <a:avLst/>
          </a:prstGeom>
          <a:ln w="12700">
            <a:solidFill>
              <a:srgbClr val="1E67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4168970" y="3505170"/>
            <a:ext cx="2319865" cy="492443"/>
          </a:xfrm>
          <a:prstGeom prst="rect">
            <a:avLst/>
          </a:prstGeom>
          <a:solidFill>
            <a:srgbClr val="73C139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Препринты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3950772" y="4634609"/>
            <a:ext cx="5936611" cy="1391560"/>
            <a:chOff x="4377267" y="4854742"/>
            <a:chExt cx="4668497" cy="1391560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4377267" y="4854742"/>
              <a:ext cx="4668497" cy="13915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3" name="Загнутый угол 32"/>
            <p:cNvSpPr/>
            <p:nvPr/>
          </p:nvSpPr>
          <p:spPr>
            <a:xfrm>
              <a:off x="5119723" y="5118513"/>
              <a:ext cx="466943" cy="540331"/>
            </a:xfrm>
            <a:prstGeom prst="folded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712816" y="4988416"/>
              <a:ext cx="2974830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200" i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Переход к цифровой экономике : выводы для общества и образования</a:t>
              </a:r>
              <a:endParaRPr lang="en-US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Kicherova_316_Sbornik_2017.pdf</a:t>
              </a:r>
              <a:endPara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4951312" y="4946997"/>
              <a:ext cx="3862485" cy="129930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</p:grpSp>
      <p:cxnSp>
        <p:nvCxnSpPr>
          <p:cNvPr id="38" name="Соединительная линия уступом 37"/>
          <p:cNvCxnSpPr>
            <a:stCxn id="22" idx="2"/>
            <a:endCxn id="23" idx="0"/>
          </p:cNvCxnSpPr>
          <p:nvPr/>
        </p:nvCxnSpPr>
        <p:spPr>
          <a:xfrm rot="16200000" flipH="1">
            <a:off x="7380596" y="2850901"/>
            <a:ext cx="533936" cy="774603"/>
          </a:xfrm>
          <a:prstGeom prst="bentConnector3">
            <a:avLst/>
          </a:prstGeom>
          <a:ln w="12700">
            <a:solidFill>
              <a:srgbClr val="1E67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Соединительная линия уступом 39"/>
          <p:cNvCxnSpPr>
            <a:stCxn id="22" idx="2"/>
            <a:endCxn id="32" idx="0"/>
          </p:cNvCxnSpPr>
          <p:nvPr/>
        </p:nvCxnSpPr>
        <p:spPr>
          <a:xfrm rot="5400000">
            <a:off x="6027615" y="2272524"/>
            <a:ext cx="533936" cy="1931361"/>
          </a:xfrm>
          <a:prstGeom prst="bentConnector3">
            <a:avLst/>
          </a:prstGeom>
          <a:ln w="12700">
            <a:solidFill>
              <a:srgbClr val="1E67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23" idx="2"/>
          </p:cNvCxnSpPr>
          <p:nvPr/>
        </p:nvCxnSpPr>
        <p:spPr>
          <a:xfrm flipH="1">
            <a:off x="8034865" y="3997615"/>
            <a:ext cx="1" cy="733839"/>
          </a:xfrm>
          <a:prstGeom prst="line">
            <a:avLst/>
          </a:prstGeom>
          <a:ln w="12700">
            <a:solidFill>
              <a:srgbClr val="1E67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552222" y="4967113"/>
            <a:ext cx="22013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Каждый ресурс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имеет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идентификатор</a:t>
            </a:r>
          </a:p>
          <a:p>
            <a:r>
              <a:rPr lang="en-US" sz="1200" dirty="0"/>
              <a:t>https://elib.utmn.ru/jspui/handle/ru-tsu/10993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0" name="Прямая соединительная линия 9"/>
          <p:cNvCxnSpPr>
            <a:stCxn id="14" idx="1"/>
          </p:cNvCxnSpPr>
          <p:nvPr/>
        </p:nvCxnSpPr>
        <p:spPr>
          <a:xfrm flipH="1" flipV="1">
            <a:off x="7351370" y="1688290"/>
            <a:ext cx="2958018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15" idx="1"/>
          </p:cNvCxnSpPr>
          <p:nvPr/>
        </p:nvCxnSpPr>
        <p:spPr>
          <a:xfrm flipH="1" flipV="1">
            <a:off x="9491136" y="2701873"/>
            <a:ext cx="779780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16" idx="1"/>
          </p:cNvCxnSpPr>
          <p:nvPr/>
        </p:nvCxnSpPr>
        <p:spPr>
          <a:xfrm flipH="1">
            <a:off x="9533469" y="3721166"/>
            <a:ext cx="75668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27" idx="1"/>
          </p:cNvCxnSpPr>
          <p:nvPr/>
        </p:nvCxnSpPr>
        <p:spPr>
          <a:xfrm flipH="1" flipV="1">
            <a:off x="9700172" y="4869503"/>
            <a:ext cx="818252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stCxn id="2" idx="3"/>
            <a:endCxn id="35" idx="1"/>
          </p:cNvCxnSpPr>
          <p:nvPr/>
        </p:nvCxnSpPr>
        <p:spPr>
          <a:xfrm flipV="1">
            <a:off x="3753556" y="5376517"/>
            <a:ext cx="927190" cy="6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2274567" y="2"/>
            <a:ext cx="8616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D5C"/>
                </a:solidFill>
              </a:rPr>
              <a:t>https://</a:t>
            </a:r>
            <a:r>
              <a:rPr lang="en-US" sz="2400" dirty="0" err="1">
                <a:solidFill>
                  <a:srgbClr val="002D5C"/>
                </a:solidFill>
              </a:rPr>
              <a:t>openrepository.ru</a:t>
            </a:r>
            <a:r>
              <a:rPr lang="en-US" sz="2400" dirty="0">
                <a:solidFill>
                  <a:srgbClr val="002D5C"/>
                </a:solidFill>
              </a:rPr>
              <a:t>/about/</a:t>
            </a:r>
            <a:r>
              <a:rPr lang="en-US" sz="2400" dirty="0" err="1">
                <a:solidFill>
                  <a:srgbClr val="002D5C"/>
                </a:solidFill>
              </a:rPr>
              <a:t>videozapisi-seminarov</a:t>
            </a:r>
            <a:endParaRPr lang="ru-RU" sz="2400" dirty="0">
              <a:solidFill>
                <a:srgbClr val="002D5C"/>
              </a:solidFill>
            </a:endParaRPr>
          </a:p>
        </p:txBody>
      </p:sp>
      <p:sp>
        <p:nvSpPr>
          <p:cNvPr id="36" name="Номер слайда 60"/>
          <p:cNvSpPr>
            <a:spLocks noGrp="1"/>
          </p:cNvSpPr>
          <p:nvPr>
            <p:ph type="sldNum" sz="quarter" idx="12"/>
          </p:nvPr>
        </p:nvSpPr>
        <p:spPr>
          <a:xfrm>
            <a:off x="47328" y="6381328"/>
            <a:ext cx="768085" cy="313184"/>
          </a:xfrm>
        </p:spPr>
        <p:txBody>
          <a:bodyPr/>
          <a:lstStyle/>
          <a:p>
            <a:fld id="{D2A571DD-F70A-4EB2-8F56-C1F679B5F74E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129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2222" y="319859"/>
            <a:ext cx="102489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Способы наполнения </a:t>
            </a:r>
            <a:r>
              <a:rPr lang="ru-RU" sz="32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репозитория</a:t>
            </a:r>
            <a:r>
              <a:rPr lang="ru-RU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цифровыми материалами</a:t>
            </a:r>
            <a:endParaRPr lang="ru-RU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49355582"/>
              </p:ext>
            </p:extLst>
          </p:nvPr>
        </p:nvGraphicFramePr>
        <p:xfrm>
          <a:off x="287867" y="1557867"/>
          <a:ext cx="11760200" cy="485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60"/>
          <p:cNvSpPr>
            <a:spLocks noGrp="1"/>
          </p:cNvSpPr>
          <p:nvPr>
            <p:ph type="sldNum" sz="quarter" idx="12"/>
          </p:nvPr>
        </p:nvSpPr>
        <p:spPr>
          <a:xfrm>
            <a:off x="47328" y="6381328"/>
            <a:ext cx="768085" cy="313184"/>
          </a:xfrm>
        </p:spPr>
        <p:txBody>
          <a:bodyPr/>
          <a:lstStyle/>
          <a:p>
            <a:fld id="{D2A571DD-F70A-4EB2-8F56-C1F679B5F74E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357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20147" y="28222"/>
            <a:ext cx="10063852" cy="12958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Процесс размещения цифровых материалов и редакторский контроль</a:t>
            </a:r>
            <a:endParaRPr lang="ru-RU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778" y="1016000"/>
            <a:ext cx="10696221" cy="481692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38719" y="6049128"/>
            <a:ext cx="104527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Этапы редакторского контроля настраиваются администратором</a:t>
            </a:r>
            <a:endParaRPr lang="ru-RU" sz="12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54345" y="6396335"/>
            <a:ext cx="8616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https://</a:t>
            </a:r>
            <a:r>
              <a:rPr lang="en-US" sz="2400" dirty="0" err="1"/>
              <a:t>openrepository.ru</a:t>
            </a:r>
            <a:r>
              <a:rPr lang="en-US" sz="2400" dirty="0"/>
              <a:t>/about/</a:t>
            </a:r>
            <a:r>
              <a:rPr lang="en-US" sz="2400" dirty="0" err="1"/>
              <a:t>videozapisi-seminarov</a:t>
            </a:r>
            <a:endParaRPr lang="ru-RU" sz="2400" dirty="0"/>
          </a:p>
        </p:txBody>
      </p:sp>
      <p:sp>
        <p:nvSpPr>
          <p:cNvPr id="7" name="Номер слайда 60"/>
          <p:cNvSpPr>
            <a:spLocks noGrp="1"/>
          </p:cNvSpPr>
          <p:nvPr>
            <p:ph type="sldNum" sz="quarter" idx="12"/>
          </p:nvPr>
        </p:nvSpPr>
        <p:spPr>
          <a:xfrm>
            <a:off x="47328" y="6381328"/>
            <a:ext cx="768085" cy="313184"/>
          </a:xfrm>
        </p:spPr>
        <p:txBody>
          <a:bodyPr/>
          <a:lstStyle/>
          <a:p>
            <a:fld id="{D2A571DD-F70A-4EB2-8F56-C1F679B5F74E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182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рямоугольник 50"/>
          <p:cNvSpPr/>
          <p:nvPr/>
        </p:nvSpPr>
        <p:spPr bwMode="auto">
          <a:xfrm>
            <a:off x="3444845" y="3121180"/>
            <a:ext cx="2355023" cy="1168576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 bwMode="auto">
          <a:xfrm>
            <a:off x="5794775" y="3121180"/>
            <a:ext cx="2370083" cy="1168576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/>
          </a:p>
        </p:txBody>
      </p:sp>
      <p:sp>
        <p:nvSpPr>
          <p:cNvPr id="53" name="Прямоугольник 52"/>
          <p:cNvSpPr/>
          <p:nvPr/>
        </p:nvSpPr>
        <p:spPr bwMode="auto">
          <a:xfrm>
            <a:off x="8164857" y="3121180"/>
            <a:ext cx="2370083" cy="1168576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360652" y="3121180"/>
            <a:ext cx="2084193" cy="1168576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1289204" y="1041730"/>
            <a:ext cx="9233637" cy="47897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b="1" dirty="0" smtClean="0">
                <a:solidFill>
                  <a:schemeClr val="accent3"/>
                </a:solidFill>
                <a:latin typeface="+mj-lt"/>
              </a:rPr>
              <a:t>УНИВЕРСИТЕТ</a:t>
            </a:r>
            <a:endParaRPr lang="ru-RU" sz="28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8361821" y="4693883"/>
            <a:ext cx="2243675" cy="28228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ИНДЕКСИРОВАНИЕ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360652" y="2254593"/>
            <a:ext cx="2084193" cy="485989"/>
          </a:xfrm>
          <a:prstGeom prst="rect">
            <a:avLst/>
          </a:prstGeom>
          <a:solidFill>
            <a:srgbClr val="56A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ЧИТАЕТ</a:t>
            </a:r>
            <a:endParaRPr lang="ru-RU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356743" y="4626802"/>
            <a:ext cx="2074655" cy="41645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ПОДПИСКА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3755312" y="4667552"/>
            <a:ext cx="2044555" cy="33494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ПУБЛИКАЦИЯ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6102446" y="4665308"/>
            <a:ext cx="2060900" cy="33943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ХРАНЕНИЕ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61" name="Номер слайда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71DD-F70A-4EB2-8F56-C1F679B5F74E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NORA.NEICON.RU</a:t>
            </a:r>
            <a:endParaRPr lang="ru-RU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3724429" y="2254593"/>
            <a:ext cx="2080895" cy="48598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ПИШЕТ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6084907" y="2260443"/>
            <a:ext cx="2079951" cy="485989"/>
          </a:xfrm>
          <a:prstGeom prst="rect">
            <a:avLst/>
          </a:prstGeom>
          <a:solidFill>
            <a:srgbClr val="F6B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ХРАНИТ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8444441" y="2260443"/>
            <a:ext cx="2078400" cy="48598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ИНДЕКСИРУЕТ</a:t>
            </a:r>
            <a:br>
              <a:rPr lang="ru-RU" sz="1200" b="1" dirty="0" smtClean="0">
                <a:solidFill>
                  <a:schemeClr val="bg1"/>
                </a:solidFill>
              </a:rPr>
            </a:br>
            <a:r>
              <a:rPr lang="ru-RU" sz="1200" b="1" dirty="0" smtClean="0">
                <a:solidFill>
                  <a:schemeClr val="bg1"/>
                </a:solidFill>
              </a:rPr>
              <a:t>ОТЧИТЫВАЕТСЯ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8486369" y="3112136"/>
            <a:ext cx="2061872" cy="1164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 anchorCtr="0"/>
          <a:lstStyle/>
          <a:p>
            <a:pPr marL="108000" indent="-108000">
              <a:buFont typeface="Arial" pitchFamily="34" charset="0"/>
              <a:buChar char="•"/>
            </a:pPr>
            <a:r>
              <a:rPr lang="en-US" sz="1000" b="1" dirty="0">
                <a:solidFill>
                  <a:schemeClr val="bg1"/>
                </a:solidFill>
              </a:rPr>
              <a:t>DOI</a:t>
            </a:r>
          </a:p>
          <a:p>
            <a:pPr marL="108000" indent="-108000">
              <a:buFont typeface="Arial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</a:rPr>
              <a:t>НОРА</a:t>
            </a:r>
          </a:p>
          <a:p>
            <a:pPr marL="108000" indent="-108000">
              <a:buFont typeface="Arial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</a:rPr>
              <a:t>ЭКСПЕРТИЗА </a:t>
            </a:r>
            <a:endParaRPr lang="en-US" sz="1000" b="1" dirty="0">
              <a:solidFill>
                <a:schemeClr val="bg1"/>
              </a:solidFill>
            </a:endParaRPr>
          </a:p>
          <a:p>
            <a:pPr marL="108000" indent="-108000">
              <a:buFont typeface="Arial" pitchFamily="34" charset="0"/>
              <a:buChar char="•"/>
            </a:pPr>
            <a:r>
              <a:rPr lang="en-US" sz="1000" b="1" dirty="0">
                <a:solidFill>
                  <a:schemeClr val="bg1"/>
                </a:solidFill>
              </a:rPr>
              <a:t>DOAJ, WOLDCAT </a:t>
            </a:r>
            <a:r>
              <a:rPr lang="en-US" sz="1000" b="1" dirty="0" err="1">
                <a:solidFill>
                  <a:schemeClr val="bg1"/>
                </a:solidFill>
              </a:rPr>
              <a:t>etc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6102985" y="3112136"/>
            <a:ext cx="2061872" cy="116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 anchorCtr="0"/>
          <a:lstStyle/>
          <a:p>
            <a:pPr marL="108000" indent="-108000">
              <a:buFont typeface="Arial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</a:rPr>
              <a:t>РЕПОЗИТОРИЙ</a:t>
            </a:r>
          </a:p>
          <a:p>
            <a:pPr marL="108000" indent="-108000">
              <a:buFont typeface="Arial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</a:rPr>
              <a:t>НООСФЕРА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3779329" y="3112136"/>
            <a:ext cx="2325515" cy="1164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 anchorCtr="0"/>
          <a:lstStyle/>
          <a:p>
            <a:pPr marL="108000" indent="-108000">
              <a:buFont typeface="Arial" pitchFamily="34" charset="0"/>
              <a:buChar char="•"/>
            </a:pPr>
            <a:r>
              <a:rPr lang="en-US" sz="1000" b="1" dirty="0">
                <a:solidFill>
                  <a:schemeClr val="bg1"/>
                </a:solidFill>
              </a:rPr>
              <a:t>ELPUB</a:t>
            </a:r>
          </a:p>
          <a:p>
            <a:pPr marL="108000" indent="-108000">
              <a:buFont typeface="Arial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</a:rPr>
              <a:t>ИЗДАТЕЛЬСКИЕ УСЛУГИ</a:t>
            </a:r>
            <a:endParaRPr lang="en-US" sz="1000" b="1" dirty="0">
              <a:solidFill>
                <a:schemeClr val="bg1"/>
              </a:solidFill>
            </a:endParaRPr>
          </a:p>
          <a:p>
            <a:pPr marL="108000" indent="-108000">
              <a:buFont typeface="Arial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</a:rPr>
              <a:t>ЖУРНАЛЬНЫЙ ПРОЕКТ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1365893" y="3112137"/>
            <a:ext cx="2282980" cy="1164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 anchorCtr="0"/>
          <a:lstStyle/>
          <a:p>
            <a:pPr marL="108000" indent="-108000">
              <a:buFont typeface="Arial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</a:rPr>
              <a:t>ПОДПИСЫВАЕТ</a:t>
            </a:r>
          </a:p>
          <a:p>
            <a:pPr marL="108000" indent="-108000">
              <a:buFont typeface="Arial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</a:rPr>
              <a:t>ПЕРЕГОВАРИВАЕТСЯ</a:t>
            </a:r>
          </a:p>
          <a:p>
            <a:pPr marL="108000" indent="-108000">
              <a:buFont typeface="Arial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</a:rPr>
              <a:t>МОДЕЛЬ </a:t>
            </a:r>
            <a:r>
              <a:rPr lang="en-US" sz="1000" b="1" dirty="0" smtClean="0">
                <a:solidFill>
                  <a:schemeClr val="bg1"/>
                </a:solidFill>
              </a:rPr>
              <a:t>READ&amp;PUBLISH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05" name="Плюс 104"/>
          <p:cNvSpPr/>
          <p:nvPr/>
        </p:nvSpPr>
        <p:spPr bwMode="auto">
          <a:xfrm>
            <a:off x="2187432" y="2746434"/>
            <a:ext cx="449801" cy="337351"/>
          </a:xfrm>
          <a:prstGeom prst="mathPlus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/>
          </a:p>
        </p:txBody>
      </p:sp>
      <p:sp>
        <p:nvSpPr>
          <p:cNvPr id="106" name="Плюс 105"/>
          <p:cNvSpPr/>
          <p:nvPr/>
        </p:nvSpPr>
        <p:spPr bwMode="auto">
          <a:xfrm>
            <a:off x="4552689" y="2746433"/>
            <a:ext cx="449801" cy="337351"/>
          </a:xfrm>
          <a:prstGeom prst="mathPlus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7" name="Плюс 106"/>
          <p:cNvSpPr/>
          <p:nvPr/>
        </p:nvSpPr>
        <p:spPr bwMode="auto">
          <a:xfrm>
            <a:off x="6899981" y="2746434"/>
            <a:ext cx="449801" cy="337351"/>
          </a:xfrm>
          <a:prstGeom prst="mathPlus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8" name="Плюс 107"/>
          <p:cNvSpPr/>
          <p:nvPr/>
        </p:nvSpPr>
        <p:spPr bwMode="auto">
          <a:xfrm>
            <a:off x="9245890" y="2746432"/>
            <a:ext cx="449801" cy="337351"/>
          </a:xfrm>
          <a:prstGeom prst="mathPlus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7" name="Стрелка вниз 116"/>
          <p:cNvSpPr/>
          <p:nvPr/>
        </p:nvSpPr>
        <p:spPr bwMode="auto">
          <a:xfrm>
            <a:off x="2079659" y="4096642"/>
            <a:ext cx="646176" cy="490728"/>
          </a:xfrm>
          <a:prstGeom prst="downArrow">
            <a:avLst/>
          </a:prstGeom>
          <a:solidFill>
            <a:srgbClr val="56AF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7161" y="3425822"/>
            <a:ext cx="1155729" cy="54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Равнобедренный треугольник 6"/>
          <p:cNvSpPr/>
          <p:nvPr/>
        </p:nvSpPr>
        <p:spPr bwMode="auto">
          <a:xfrm rot="5400000">
            <a:off x="10374328" y="3356222"/>
            <a:ext cx="1319266" cy="698499"/>
          </a:xfrm>
          <a:prstGeom prst="triangl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8" name="Стрелка вниз 47"/>
          <p:cNvSpPr/>
          <p:nvPr/>
        </p:nvSpPr>
        <p:spPr bwMode="auto">
          <a:xfrm>
            <a:off x="4441787" y="4096642"/>
            <a:ext cx="646176" cy="490728"/>
          </a:xfrm>
          <a:prstGeom prst="downArrow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" name="Стрелка вниз 48"/>
          <p:cNvSpPr/>
          <p:nvPr/>
        </p:nvSpPr>
        <p:spPr bwMode="auto">
          <a:xfrm>
            <a:off x="6801793" y="4096642"/>
            <a:ext cx="646176" cy="490728"/>
          </a:xfrm>
          <a:prstGeom prst="downArrow">
            <a:avLst/>
          </a:prstGeom>
          <a:solidFill>
            <a:srgbClr val="F6B20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" name="Стрелка вниз 49"/>
          <p:cNvSpPr/>
          <p:nvPr/>
        </p:nvSpPr>
        <p:spPr bwMode="auto">
          <a:xfrm>
            <a:off x="9160553" y="4096642"/>
            <a:ext cx="646176" cy="490728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13" r="90297"/>
          <a:stretch/>
        </p:blipFill>
        <p:spPr bwMode="auto">
          <a:xfrm>
            <a:off x="2194648" y="1773141"/>
            <a:ext cx="442585" cy="357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8" t="23849" r="64885"/>
          <a:stretch/>
        </p:blipFill>
        <p:spPr bwMode="auto">
          <a:xfrm>
            <a:off x="4431686" y="1689385"/>
            <a:ext cx="691805" cy="440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7" t="6112" r="32043"/>
          <a:stretch/>
        </p:blipFill>
        <p:spPr bwMode="auto">
          <a:xfrm>
            <a:off x="6696548" y="1586677"/>
            <a:ext cx="898093" cy="543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85" t="-2340" r="-228"/>
          <a:stretch/>
        </p:blipFill>
        <p:spPr bwMode="auto">
          <a:xfrm>
            <a:off x="8985489" y="1537737"/>
            <a:ext cx="996304" cy="5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 bwMode="auto">
          <a:xfrm>
            <a:off x="11531601" y="526775"/>
            <a:ext cx="660399" cy="5655365"/>
          </a:xfrm>
          <a:prstGeom prst="rect">
            <a:avLst/>
          </a:prstGeom>
          <a:solidFill>
            <a:schemeClr val="tx1">
              <a:alpha val="7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105844" y="526775"/>
            <a:ext cx="8161857" cy="5655365"/>
          </a:xfrm>
          <a:prstGeom prst="rect">
            <a:avLst/>
          </a:prstGeom>
          <a:solidFill>
            <a:schemeClr val="tx1">
              <a:alpha val="7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1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949" y="365125"/>
            <a:ext cx="10047591" cy="658605"/>
          </a:xfrm>
        </p:spPr>
        <p:txBody>
          <a:bodyPr/>
          <a:lstStyle/>
          <a:p>
            <a:r>
              <a:rPr lang="ru-RU" dirty="0" smtClean="0"/>
              <a:t>Партнеры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834194" y="1385217"/>
            <a:ext cx="7106454" cy="335574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dirty="0" smtClean="0"/>
              <a:t>Казанский Федеральный Университет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Томский Государственный Университет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Сибирский Федеральный Университет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Издательский </a:t>
            </a:r>
            <a:r>
              <a:rPr lang="ru-RU" dirty="0"/>
              <a:t>проект </a:t>
            </a:r>
            <a:r>
              <a:rPr lang="en-US" dirty="0" smtClean="0"/>
              <a:t>Elpub.ru</a:t>
            </a:r>
            <a:endParaRPr lang="ru-RU" dirty="0" smtClean="0"/>
          </a:p>
          <a:p>
            <a:pPr>
              <a:lnSpc>
                <a:spcPct val="100000"/>
              </a:lnSpc>
            </a:pPr>
            <a:r>
              <a:rPr lang="ru-RU" dirty="0" smtClean="0"/>
              <a:t>Ассоциация интернет-издателей</a:t>
            </a:r>
          </a:p>
          <a:p>
            <a:pPr>
              <a:lnSpc>
                <a:spcPct val="100000"/>
              </a:lnSpc>
            </a:pPr>
            <a:endParaRPr lang="ru-RU" dirty="0"/>
          </a:p>
        </p:txBody>
      </p:sp>
      <p:pic>
        <p:nvPicPr>
          <p:cNvPr id="2050" name="Picture 2" descr="D:\YandexDiscc\_OwnCloud_fail\_LOGOS\KazanF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819" y="5374355"/>
            <a:ext cx="1251438" cy="101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YandexDiscc\_OwnCloud_fail\_LOGOS\SibF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914" y="5506819"/>
            <a:ext cx="1255415" cy="74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YandexDiscc\_OwnCloud_fail\_LOGOS\tomskG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449" y="5574021"/>
            <a:ext cx="1900972" cy="67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YandexDiscc\_OwnCloud_fail\_LOGOS\ai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986" y="5842680"/>
            <a:ext cx="2287784" cy="28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02CF-4AAF-487F-995E-3D53A7E0CCD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98" y="5740873"/>
            <a:ext cx="131445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проекта (технические мероприятия)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1242" y="1292087"/>
            <a:ext cx="10056239" cy="5227983"/>
          </a:xfrm>
        </p:spPr>
        <p:txBody>
          <a:bodyPr numCol="1"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sz="2400" dirty="0" smtClean="0"/>
              <a:t>Создание инфраструктуры для аккумулирования, долговременного хранения и обеспечения открытого доступа к научной информации, создаваемой российскими учеными.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sz="2400" dirty="0" smtClean="0"/>
              <a:t>Разработка информационно-поисковой системы, предоставляющей многоаспектный поиск в массиве информации, собранной на платформе национального </a:t>
            </a:r>
            <a:r>
              <a:rPr lang="ru-RU" sz="2400" dirty="0" err="1" smtClean="0"/>
              <a:t>агрегатора</a:t>
            </a:r>
            <a:r>
              <a:rPr lang="ru-RU" sz="2400" dirty="0" smtClean="0"/>
              <a:t> открытых научных </a:t>
            </a:r>
            <a:r>
              <a:rPr lang="ru-RU" sz="2400" dirty="0" err="1" smtClean="0"/>
              <a:t>репозиториев</a:t>
            </a:r>
            <a:r>
              <a:rPr lang="ru-RU" sz="2400" dirty="0" smtClean="0"/>
              <a:t> и в </a:t>
            </a:r>
            <a:r>
              <a:rPr lang="ru-RU" sz="2400" dirty="0" err="1" smtClean="0"/>
              <a:t>репозиториях</a:t>
            </a:r>
            <a:r>
              <a:rPr lang="ru-RU" sz="2400" dirty="0" smtClean="0"/>
              <a:t> партнеров проекта.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sz="2400" dirty="0" smtClean="0"/>
              <a:t>Повышение видимости работ российских ученых за счет интеграции созданной платформы с крупнейшими международными научными поисковыми системами для передачи метаданных российских документов, аккумулированных в ходе реализации проекта. 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02CF-4AAF-487F-995E-3D53A7E0CCD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46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ra">
  <a:themeElements>
    <a:clrScheme name="NORA">
      <a:dk1>
        <a:srgbClr val="002D5C"/>
      </a:dk1>
      <a:lt1>
        <a:sysClr val="window" lastClr="FFFFFF"/>
      </a:lt1>
      <a:dk2>
        <a:srgbClr val="002D5C"/>
      </a:dk2>
      <a:lt2>
        <a:srgbClr val="E7E6E6"/>
      </a:lt2>
      <a:accent1>
        <a:srgbClr val="90278E"/>
      </a:accent1>
      <a:accent2>
        <a:srgbClr val="29B473"/>
      </a:accent2>
      <a:accent3>
        <a:srgbClr val="F05A28"/>
      </a:accent3>
      <a:accent4>
        <a:srgbClr val="1B75BB"/>
      </a:accent4>
      <a:accent5>
        <a:srgbClr val="A5A5A5"/>
      </a:accent5>
      <a:accent6>
        <a:srgbClr val="595959"/>
      </a:accent6>
      <a:hlink>
        <a:srgbClr val="1B75BB"/>
      </a:hlink>
      <a:folHlink>
        <a:srgbClr val="90278E"/>
      </a:folHlink>
    </a:clrScheme>
    <a:fontScheme name="Nora">
      <a:majorFont>
        <a:latin typeface="Bender"/>
        <a:ea typeface=""/>
        <a:cs typeface=""/>
      </a:majorFont>
      <a:minorFont>
        <a:latin typeface="Neo Sans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Nora</Template>
  <TotalTime>2703</TotalTime>
  <Words>772</Words>
  <Application>Microsoft Office PowerPoint</Application>
  <PresentationFormat>Широкоэкранный</PresentationFormat>
  <Paragraphs>256</Paragraphs>
  <Slides>24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Bender</vt:lpstr>
      <vt:lpstr>Calibri</vt:lpstr>
      <vt:lpstr>Neo Sans Pro</vt:lpstr>
      <vt:lpstr>Times New Roman</vt:lpstr>
      <vt:lpstr>Verdana</vt:lpstr>
      <vt:lpstr>Nora</vt:lpstr>
      <vt:lpstr>Продвижение результатов научной деятельности. Проект Национальный агрегатор открытых репозиториев российских университетов (National Open Repository Aggregator, НОРА)»  Финансовый университет 22 марта 2018</vt:lpstr>
      <vt:lpstr>NEICON.RU</vt:lpstr>
      <vt:lpstr>NORA.NEICON.RU</vt:lpstr>
      <vt:lpstr>Презентация PowerPoint</vt:lpstr>
      <vt:lpstr>Презентация PowerPoint</vt:lpstr>
      <vt:lpstr>Процесс размещения цифровых материалов и редакторский контроль</vt:lpstr>
      <vt:lpstr>NORA.NEICON.RU</vt:lpstr>
      <vt:lpstr>Партнеры</vt:lpstr>
      <vt:lpstr>Цели проекта (технические мероприятия)</vt:lpstr>
      <vt:lpstr>Цели проекта (обучающие мероприятия)</vt:lpstr>
      <vt:lpstr>openrepository.ru</vt:lpstr>
      <vt:lpstr> Текущее состояние</vt:lpstr>
      <vt:lpstr>Участники проекта</vt:lpstr>
      <vt:lpstr>Индексация</vt:lpstr>
      <vt:lpstr>Возможности поиска</vt:lpstr>
      <vt:lpstr>Поиск</vt:lpstr>
      <vt:lpstr>Методические материалы</vt:lpstr>
      <vt:lpstr>Преимущества участия в проекте</vt:lpstr>
      <vt:lpstr>Презентация PowerPoint</vt:lpstr>
      <vt:lpstr>Перспективы развития</vt:lpstr>
      <vt:lpstr>Технические требования для подключения к  «Национальному агрегатору открытых репозиториев российских университетов»  (НОРА)</vt:lpstr>
      <vt:lpstr>Дорожная карта https://openrepository.ru/about/roadmap </vt:lpstr>
      <vt:lpstr>NEICON.RU</vt:lpstr>
      <vt:lpstr>https://openrepository.ru nora@neicon.ru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Национальный агрегатор открытых репозиториев российских университетов. Текущее состояние и перспективы развития</dc:title>
  <dc:creator>Пользователь</dc:creator>
  <cp:lastModifiedBy>Ермилова Диана Борисовна</cp:lastModifiedBy>
  <cp:revision>92</cp:revision>
  <dcterms:created xsi:type="dcterms:W3CDTF">2018-03-15T13:54:46Z</dcterms:created>
  <dcterms:modified xsi:type="dcterms:W3CDTF">2019-03-25T12:55:54Z</dcterms:modified>
</cp:coreProperties>
</file>