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334" r:id="rId3"/>
    <p:sldId id="329" r:id="rId4"/>
    <p:sldId id="291" r:id="rId5"/>
    <p:sldId id="333" r:id="rId6"/>
    <p:sldId id="332" r:id="rId7"/>
    <p:sldId id="297" r:id="rId8"/>
    <p:sldId id="301" r:id="rId9"/>
    <p:sldId id="335" r:id="rId10"/>
    <p:sldId id="336" r:id="rId11"/>
    <p:sldId id="260" r:id="rId12"/>
    <p:sldId id="311" r:id="rId13"/>
    <p:sldId id="325" r:id="rId14"/>
    <p:sldId id="330" r:id="rId15"/>
    <p:sldId id="331" r:id="rId16"/>
    <p:sldId id="328" r:id="rId17"/>
    <p:sldId id="337" r:id="rId18"/>
    <p:sldId id="339" r:id="rId19"/>
    <p:sldId id="338" r:id="rId20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D23131C9-70B3-40EF-B81A-D1A920BC416B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05FC4864-3F78-41BD-A6BA-AE476FBE2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61029E3A-7C11-483D-A69E-56C8979ED72A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61C6231F-6473-419A-A431-63755951C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6231F-6473-419A-A431-63755951CC5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6231F-6473-419A-A431-63755951CC5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6231F-6473-419A-A431-63755951CC5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Индивидуальная книжная полка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FF187-C149-4886-B08F-ED7621F20DA8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1C9C-32AF-46C4-8EE9-948631EB40AE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139A-A913-4E20-923F-8813923D4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1C9C-32AF-46C4-8EE9-948631EB40AE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139A-A913-4E20-923F-8813923D4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1C9C-32AF-46C4-8EE9-948631EB40AE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139A-A913-4E20-923F-8813923D4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1C9C-32AF-46C4-8EE9-948631EB40AE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139A-A913-4E20-923F-8813923D4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1C9C-32AF-46C4-8EE9-948631EB40AE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139A-A913-4E20-923F-8813923D4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1C9C-32AF-46C4-8EE9-948631EB40AE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139A-A913-4E20-923F-8813923D4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1C9C-32AF-46C4-8EE9-948631EB40AE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139A-A913-4E20-923F-8813923D4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1C9C-32AF-46C4-8EE9-948631EB40AE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139A-A913-4E20-923F-8813923D4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1C9C-32AF-46C4-8EE9-948631EB40AE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139A-A913-4E20-923F-8813923D4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1C9C-32AF-46C4-8EE9-948631EB40AE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139A-A913-4E20-923F-8813923D4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1C9C-32AF-46C4-8EE9-948631EB40AE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139A-A913-4E20-923F-8813923D4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D1C9C-32AF-46C4-8EE9-948631EB40AE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8139A-A913-4E20-923F-8813923D4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biblio-online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iblio-online.ru/gift_certificat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ait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mailto:kudinov@urait.ru" TargetMode="External"/><Relationship Id="rId4" Type="http://schemas.openxmlformats.org/officeDocument/2006/relationships/hyperlink" Target="http://www.biblio-online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085184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Книгообеспеченность</a:t>
            </a:r>
            <a:r>
              <a:rPr lang="ru-RU" sz="2800" b="1" dirty="0" smtClean="0">
                <a:solidFill>
                  <a:schemeClr val="bg1"/>
                </a:solidFill>
              </a:rPr>
              <a:t>, статистика, комплектование.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Как библиотекарю ими управлять?</a:t>
            </a:r>
            <a:r>
              <a:rPr lang="en-US" sz="3300" b="1" dirty="0" smtClean="0">
                <a:solidFill>
                  <a:schemeClr val="bg1"/>
                </a:solidFill>
              </a:rPr>
              <a:t/>
            </a:r>
            <a:br>
              <a:rPr lang="en-US" sz="33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  <a:hlinkClick r:id="rId2"/>
              </a:rPr>
              <a:t>www.biblio-online.ru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pic>
        <p:nvPicPr>
          <p:cNvPr id="21508" name="Picture 4" descr="https://pbs.twimg.com/media/DsyzhW4WwAAvg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60648"/>
            <a:ext cx="3744416" cy="490317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5085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757082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Группировка по Подразделениям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2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44016" y="5293657"/>
            <a:ext cx="8388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Позволяет видеть использование ЭБС кафедрами и факультетами</a:t>
            </a:r>
            <a:endParaRPr lang="ru-RU" sz="2000" b="1" i="1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81232"/>
            <a:ext cx="9144000" cy="358387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1484784"/>
            <a:ext cx="91440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51571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869160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Будут добавлены в статистику: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2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0" y="5301208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Преподавателям – видеть своих студентов.</a:t>
            </a:r>
          </a:p>
          <a:p>
            <a:r>
              <a:rPr lang="ru-RU" b="1" dirty="0" smtClean="0"/>
              <a:t>Данные из мобильного приложения (включая чтение </a:t>
            </a:r>
            <a:r>
              <a:rPr lang="ru-RU" b="1" dirty="0" err="1" smtClean="0"/>
              <a:t>офлайн</a:t>
            </a:r>
            <a:r>
              <a:rPr lang="ru-RU" b="1" dirty="0" smtClean="0"/>
              <a:t>). </a:t>
            </a:r>
          </a:p>
          <a:p>
            <a:r>
              <a:rPr lang="ru-RU" b="1" dirty="0" smtClean="0"/>
              <a:t>Время, затраченное на изучение курса (чтение книги, просмотр видео, ответы на тесты)</a:t>
            </a:r>
          </a:p>
          <a:p>
            <a:r>
              <a:rPr lang="ru-RU" sz="3200" b="1" i="1" dirty="0" smtClean="0"/>
              <a:t>		Посещаемость???</a:t>
            </a:r>
            <a:endParaRPr lang="ru-RU" sz="32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76672"/>
            <a:ext cx="3599535" cy="430909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100" name="Picture 4" descr="X:\Ико Юрайт\Исполнительная служба\Кудинов\save\Презентации\заготовки\Screenshot_20180904-1408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326232"/>
            <a:ext cx="1389893" cy="24709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4108" name="AutoShape 12" descr="ÐÐ¾Ð±Ð¸Ð»ÑÐ½Ð¾Ðµ Ð¿ÑÐ¸Ð»Ð¾Ð¶ÐµÐ½Ð¸Ðµ 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ÐÐ¾Ð±Ð¸Ð»ÑÐ½Ð¾Ðµ Ð¿ÑÐ¸Ð»Ð¾Ð¶ÐµÐ½Ð¸Ðµ 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4" name="AutoShape 18" descr="ÐÐ¾Ð±Ð¸Ð»ÑÐ½Ð¾Ðµ Ð¿ÑÐ¸Ð»Ð¾Ð¶ÐµÐ½Ð¸Ðµ 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 descr="http://itd2.mycdn.me/image?id=868641146503&amp;t=20&amp;plc=WEB&amp;tkn=*lEeJv2NCc-D3WOOYtZd0DeIq5R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76672"/>
            <a:ext cx="2987824" cy="27613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50131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973106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Пополнение фонда частными лицами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5397023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 ТРЕБУЕТСЯ ПЛАТНОЕ ПОДКЛЮЧЕНИЕ К ЭБС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  <a:hlinkClick r:id="rId2"/>
              </a:rPr>
              <a:t>https://biblio-online.ru/gift_certificates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3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  <p:pic>
        <p:nvPicPr>
          <p:cNvPr id="8" name="Picture 7" descr="donate-book-libra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248" y="116632"/>
            <a:ext cx="2514600" cy="70485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9218" name="Picture 2" descr="instead-of-lo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5552" y="116632"/>
            <a:ext cx="2514600" cy="70485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8286" y="980728"/>
            <a:ext cx="8879436" cy="372256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" name="Стрелка вправо 10"/>
          <p:cNvSpPr/>
          <p:nvPr/>
        </p:nvSpPr>
        <p:spPr>
          <a:xfrm rot="12545879">
            <a:off x="7679306" y="3422415"/>
            <a:ext cx="936104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733256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 книг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3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  <p:sp>
        <p:nvSpPr>
          <p:cNvPr id="4108" name="AutoShape 12" descr="ÐÐ¾Ð±Ð¸Ð»ÑÐ½Ð¾Ðµ Ð¿ÑÐ¸Ð»Ð¾Ð¶ÐµÐ½Ð¸Ðµ 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ÐÐ¾Ð±Ð¸Ð»ÑÐ½Ð¾Ðµ Ð¿ÑÐ¸Ð»Ð¾Ð¶ÐµÐ½Ð¸Ðµ 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4" name="AutoShape 18" descr="ÐÐ¾Ð±Ð¸Ð»ÑÐ½Ð¾Ðµ Ð¿ÑÐ¸Ð»Ð¾Ð¶ÐµÐ½Ð¸Ðµ 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946" y="620688"/>
            <a:ext cx="7691478" cy="508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269250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180 книг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08" name="AutoShape 12" descr="ÐÐ¾Ð±Ð¸Ð»ÑÐ½Ð¾Ðµ Ð¿ÑÐ¸Ð»Ð¾Ð¶ÐµÐ½Ð¸Ðµ 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ÐÐ¾Ð±Ð¸Ð»ÑÐ½Ð¾Ðµ Ð¿ÑÐ¸Ð»Ð¾Ð¶ÐµÐ½Ð¸Ðµ 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4" name="AutoShape 18" descr="ÐÐ¾Ð±Ð¸Ð»ÑÐ½Ð¾Ðµ Ð¿ÑÐ¸Ð»Ð¾Ð¶ÐµÐ½Ð¸Ðµ 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919" y="5115377"/>
            <a:ext cx="1495576" cy="9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919" y="4203276"/>
            <a:ext cx="1495576" cy="9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919" y="3291174"/>
            <a:ext cx="1495576" cy="9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919" y="1466972"/>
            <a:ext cx="1495576" cy="9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919" y="2379073"/>
            <a:ext cx="1495576" cy="9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919" y="554870"/>
            <a:ext cx="1495576" cy="9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8397" y="5115377"/>
            <a:ext cx="1495576" cy="9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8397" y="4203276"/>
            <a:ext cx="1495576" cy="9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8397" y="3291174"/>
            <a:ext cx="1495576" cy="9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8397" y="1466972"/>
            <a:ext cx="1495576" cy="9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8397" y="2379073"/>
            <a:ext cx="1495576" cy="9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8397" y="554870"/>
            <a:ext cx="1495576" cy="9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1876" y="5109187"/>
            <a:ext cx="1495576" cy="9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1876" y="4197085"/>
            <a:ext cx="1495576" cy="9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1876" y="3284984"/>
            <a:ext cx="1495576" cy="9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1876" y="1460781"/>
            <a:ext cx="1495576" cy="9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1876" y="2372883"/>
            <a:ext cx="1495576" cy="9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1876" y="548680"/>
            <a:ext cx="1495576" cy="9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5354" y="5109187"/>
            <a:ext cx="1495576" cy="9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5354" y="4197085"/>
            <a:ext cx="1495576" cy="9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5354" y="3284984"/>
            <a:ext cx="1495576" cy="9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5354" y="1460781"/>
            <a:ext cx="1495576" cy="9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5354" y="2372883"/>
            <a:ext cx="1495576" cy="9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5354" y="548680"/>
            <a:ext cx="1495576" cy="9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8832" y="5109187"/>
            <a:ext cx="1495576" cy="9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8832" y="4197085"/>
            <a:ext cx="1495576" cy="9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8832" y="3284984"/>
            <a:ext cx="1495576" cy="9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8832" y="1460781"/>
            <a:ext cx="1495576" cy="9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8832" y="2372883"/>
            <a:ext cx="1495576" cy="9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8832" y="548680"/>
            <a:ext cx="1495576" cy="9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5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105490"/>
            <a:ext cx="91440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&gt;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00 книг. Подарили библиотекам участники Зимней Школы Преподавателя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08" name="AutoShape 12" descr="ÐÐ¾Ð±Ð¸Ð»ÑÐ½Ð¾Ðµ Ð¿ÑÐ¸Ð»Ð¾Ð¶ÐµÐ½Ð¸Ðµ 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ÐÐ¾Ð±Ð¸Ð»ÑÐ½Ð¾Ðµ Ð¿ÑÐ¸Ð»Ð¾Ð¶ÐµÐ½Ð¸Ðµ 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4" name="AutoShape 18" descr="ÐÐ¾Ð±Ð¸Ð»ÑÐ½Ð¾Ðµ Ð¿ÑÐ¸Ð»Ð¾Ð¶ÐµÐ½Ð¸Ðµ 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3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  <p:grpSp>
        <p:nvGrpSpPr>
          <p:cNvPr id="1039" name="Группа 1038"/>
          <p:cNvGrpSpPr/>
          <p:nvPr/>
        </p:nvGrpSpPr>
        <p:grpSpPr>
          <a:xfrm>
            <a:off x="764922" y="332656"/>
            <a:ext cx="7551494" cy="5744889"/>
            <a:chOff x="611560" y="332656"/>
            <a:chExt cx="7551494" cy="5744889"/>
          </a:xfrm>
        </p:grpSpPr>
        <p:grpSp>
          <p:nvGrpSpPr>
            <p:cNvPr id="697" name="Группа 49"/>
            <p:cNvGrpSpPr/>
            <p:nvPr/>
          </p:nvGrpSpPr>
          <p:grpSpPr>
            <a:xfrm>
              <a:off x="3275856" y="332656"/>
              <a:ext cx="2664296" cy="1914963"/>
              <a:chOff x="107504" y="44624"/>
              <a:chExt cx="9562232" cy="6048672"/>
            </a:xfrm>
          </p:grpSpPr>
          <p:pic>
            <p:nvPicPr>
              <p:cNvPr id="698" name="Picture 2" descr="X:\ОБМЕН\Кудинов\от Вадима\фото для презентации\LOGO_vector_alpha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9247"/>
              <a:stretch>
                <a:fillRect/>
              </a:stretch>
            </p:blipFill>
            <p:spPr bwMode="auto">
              <a:xfrm>
                <a:off x="8360812" y="188640"/>
                <a:ext cx="603676" cy="124836"/>
              </a:xfrm>
              <a:prstGeom prst="rect">
                <a:avLst/>
              </a:prstGeom>
              <a:noFill/>
            </p:spPr>
          </p:pic>
          <p:pic>
            <p:nvPicPr>
              <p:cNvPr id="69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509202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0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408391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307580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2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105957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3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206769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4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5146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1680" y="509202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6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1680" y="408391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7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1680" y="307580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8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91680" y="105957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9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1680" y="206769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0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1680" y="5146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1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508518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2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407707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3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306896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4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105273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5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206084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6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4462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508518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407707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306896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0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105273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1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206084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2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4462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3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508518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4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444208" y="407707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5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306896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6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105273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7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206084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8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4462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508518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0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407707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306896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2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105273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3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206084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4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4462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35" name="Группа 49"/>
            <p:cNvGrpSpPr/>
            <p:nvPr/>
          </p:nvGrpSpPr>
          <p:grpSpPr>
            <a:xfrm>
              <a:off x="3275856" y="2247619"/>
              <a:ext cx="2664296" cy="1914963"/>
              <a:chOff x="107504" y="44624"/>
              <a:chExt cx="9562232" cy="6048672"/>
            </a:xfrm>
          </p:grpSpPr>
          <p:pic>
            <p:nvPicPr>
              <p:cNvPr id="736" name="Picture 2" descr="X:\ОБМЕН\Кудинов\от Вадима\фото для презентации\LOGO_vector_alpha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9247"/>
              <a:stretch>
                <a:fillRect/>
              </a:stretch>
            </p:blipFill>
            <p:spPr bwMode="auto">
              <a:xfrm>
                <a:off x="8360812" y="188640"/>
                <a:ext cx="603676" cy="124836"/>
              </a:xfrm>
              <a:prstGeom prst="rect">
                <a:avLst/>
              </a:prstGeom>
              <a:noFill/>
            </p:spPr>
          </p:pic>
          <p:pic>
            <p:nvPicPr>
              <p:cNvPr id="737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509202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408391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307580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0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105957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1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206769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2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5146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3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1680" y="509202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4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1680" y="408391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5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1680" y="307580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6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91680" y="105957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1680" y="206769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8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1680" y="5146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508518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0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407707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306896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2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105273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3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206084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4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4462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508518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6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407707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7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306896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8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105273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9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206084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0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4462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1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508518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2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444208" y="407707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3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306896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4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105273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5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206084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6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4462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7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508518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407707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306896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0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105273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1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206084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2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4462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73" name="Группа 49"/>
            <p:cNvGrpSpPr/>
            <p:nvPr/>
          </p:nvGrpSpPr>
          <p:grpSpPr>
            <a:xfrm>
              <a:off x="3275856" y="4162582"/>
              <a:ext cx="2664296" cy="1914963"/>
              <a:chOff x="107504" y="44624"/>
              <a:chExt cx="9562232" cy="6048672"/>
            </a:xfrm>
          </p:grpSpPr>
          <p:pic>
            <p:nvPicPr>
              <p:cNvPr id="774" name="Picture 2" descr="X:\ОБМЕН\Кудинов\от Вадима\фото для презентации\LOGO_vector_alpha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9247"/>
              <a:stretch>
                <a:fillRect/>
              </a:stretch>
            </p:blipFill>
            <p:spPr bwMode="auto">
              <a:xfrm>
                <a:off x="8360812" y="188640"/>
                <a:ext cx="603676" cy="124836"/>
              </a:xfrm>
              <a:prstGeom prst="rect">
                <a:avLst/>
              </a:prstGeom>
              <a:noFill/>
            </p:spPr>
          </p:pic>
          <p:pic>
            <p:nvPicPr>
              <p:cNvPr id="77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509202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6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408391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7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307580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8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105957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9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206769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0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5146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1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1680" y="509202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2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1680" y="408391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3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1680" y="307580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4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91680" y="105957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5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1680" y="206769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6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1680" y="5146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7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508518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407707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306896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105273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206084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2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4462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3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508518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4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407707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5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306896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6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105273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7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206084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8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4462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508518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0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444208" y="407707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306896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2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105273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3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206084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4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4462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508518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6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407707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7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306896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8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105273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9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206084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0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4462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1930625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1611464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1292304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653983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7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973143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8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334822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81546" y="1930625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81546" y="1611464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81546" y="1292304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2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81546" y="653983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3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81546" y="973143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4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81546" y="334822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22940" y="1928459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22940" y="1609298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22940" y="1290138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22940" y="651817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22940" y="970977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0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22940" y="332656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64335" y="1928459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64335" y="1609298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64335" y="1290138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4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64335" y="651817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5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64335" y="970977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6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64335" y="332656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05729" y="1928459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05729" y="1609298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05729" y="1290138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05729" y="651817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1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05729" y="970977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2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05729" y="332656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3845588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3526427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3207267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4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2568946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5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2888106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6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2249785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81546" y="3845588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81546" y="3526427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81546" y="3207267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81546" y="2568946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1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81546" y="2888106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2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81546" y="2249785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22940" y="3843422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22940" y="3524261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22940" y="3205101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22940" y="2566780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7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22940" y="2885940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8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22940" y="2247619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64335" y="3843422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64335" y="3524261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64335" y="3205101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64335" y="2566780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3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64335" y="2885940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4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64335" y="2247619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05729" y="3843422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05729" y="3524261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05729" y="3205101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05729" y="2566780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9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05729" y="2885940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0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05729" y="2247619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5760551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5441390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5122230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4483909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3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4803069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4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4164748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81546" y="5760551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81546" y="5441390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81546" y="5122230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8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81546" y="4483909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9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81546" y="4803069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0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81546" y="4164748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22940" y="5758385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22940" y="5439224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22940" y="5120064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4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22940" y="4481743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5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22940" y="4800903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6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22940" y="4162582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64335" y="5758385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64335" y="5439224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64335" y="5120064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64335" y="4481743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64335" y="4800903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2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64335" y="4162582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05729" y="5758385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05729" y="5439224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05729" y="5120064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05729" y="4481743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7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05729" y="4800903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8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05729" y="4162582"/>
              <a:ext cx="457325" cy="31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25" name="Группа 49"/>
            <p:cNvGrpSpPr/>
            <p:nvPr/>
          </p:nvGrpSpPr>
          <p:grpSpPr>
            <a:xfrm>
              <a:off x="611560" y="332656"/>
              <a:ext cx="2664296" cy="1914963"/>
              <a:chOff x="107504" y="44624"/>
              <a:chExt cx="9562232" cy="6048672"/>
            </a:xfrm>
          </p:grpSpPr>
          <p:pic>
            <p:nvPicPr>
              <p:cNvPr id="926" name="Picture 2" descr="X:\ОБМЕН\Кудинов\от Вадима\фото для презентации\LOGO_vector_alpha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9247"/>
              <a:stretch>
                <a:fillRect/>
              </a:stretch>
            </p:blipFill>
            <p:spPr bwMode="auto">
              <a:xfrm>
                <a:off x="8360812" y="188640"/>
                <a:ext cx="603676" cy="124836"/>
              </a:xfrm>
              <a:prstGeom prst="rect">
                <a:avLst/>
              </a:prstGeom>
              <a:noFill/>
            </p:spPr>
          </p:pic>
          <p:pic>
            <p:nvPicPr>
              <p:cNvPr id="927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509202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408391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307580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0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105957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1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206769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2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5146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3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1680" y="509202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4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1680" y="408391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5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1680" y="307580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6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91680" y="105957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7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1680" y="206769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8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1680" y="5146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508518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0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407707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306896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2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105273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3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206084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4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4462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508518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6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407707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7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306896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8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105273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9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206084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0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4462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1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508518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2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444208" y="407707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3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306896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4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105273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5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206084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6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4462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7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508518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407707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306896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60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105273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61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206084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62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4462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63" name="Группа 49"/>
            <p:cNvGrpSpPr/>
            <p:nvPr/>
          </p:nvGrpSpPr>
          <p:grpSpPr>
            <a:xfrm>
              <a:off x="611560" y="2247619"/>
              <a:ext cx="2664296" cy="1914963"/>
              <a:chOff x="107504" y="44624"/>
              <a:chExt cx="9562232" cy="6048672"/>
            </a:xfrm>
          </p:grpSpPr>
          <p:pic>
            <p:nvPicPr>
              <p:cNvPr id="964" name="Picture 2" descr="X:\ОБМЕН\Кудинов\от Вадима\фото для презентации\LOGO_vector_alpha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9247"/>
              <a:stretch>
                <a:fillRect/>
              </a:stretch>
            </p:blipFill>
            <p:spPr bwMode="auto">
              <a:xfrm>
                <a:off x="8360812" y="188640"/>
                <a:ext cx="603676" cy="124836"/>
              </a:xfrm>
              <a:prstGeom prst="rect">
                <a:avLst/>
              </a:prstGeom>
              <a:noFill/>
            </p:spPr>
          </p:pic>
          <p:pic>
            <p:nvPicPr>
              <p:cNvPr id="96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509202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66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408391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67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307580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68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105957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69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206769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0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5146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1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1680" y="509202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2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1680" y="408391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3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1680" y="307580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4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91680" y="105957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5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1680" y="206769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6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1680" y="5146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7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508518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407707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306896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80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105273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81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206084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82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4462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83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508518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84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407707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85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306896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86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105273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87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206084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88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4462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8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508518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90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444208" y="407707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9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306896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92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105273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93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206084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94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4462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9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508518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96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407707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97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306896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98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105273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99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206084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0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4462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01" name="Группа 49"/>
            <p:cNvGrpSpPr/>
            <p:nvPr/>
          </p:nvGrpSpPr>
          <p:grpSpPr>
            <a:xfrm>
              <a:off x="611560" y="4162582"/>
              <a:ext cx="2664296" cy="1914963"/>
              <a:chOff x="107504" y="44624"/>
              <a:chExt cx="9562232" cy="6048672"/>
            </a:xfrm>
          </p:grpSpPr>
          <p:pic>
            <p:nvPicPr>
              <p:cNvPr id="1002" name="Picture 2" descr="X:\ОБМЕН\Кудинов\от Вадима\фото для презентации\LOGO_vector_alpha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9247"/>
              <a:stretch>
                <a:fillRect/>
              </a:stretch>
            </p:blipFill>
            <p:spPr bwMode="auto">
              <a:xfrm>
                <a:off x="8360812" y="188640"/>
                <a:ext cx="603676" cy="124836"/>
              </a:xfrm>
              <a:prstGeom prst="rect">
                <a:avLst/>
              </a:prstGeom>
              <a:noFill/>
            </p:spPr>
          </p:pic>
          <p:pic>
            <p:nvPicPr>
              <p:cNvPr id="1003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509202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4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408391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5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307580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6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105957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7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206769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8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5146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1680" y="509202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0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1680" y="408391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1680" y="307580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2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91680" y="105957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3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1680" y="206769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4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1680" y="5146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508518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6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407707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7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306896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8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105273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9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206084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0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4462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1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508518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2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407707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3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306896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4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105273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206084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6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4462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7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508518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8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444208" y="407707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306896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0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105273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1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206084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2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4462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3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508518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4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4077072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5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3068960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6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1052736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7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2060848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8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28384" y="44624"/>
                <a:ext cx="1641352" cy="100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0" y="6197242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Помогает взаимодействию с преподавателями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10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2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548619" cy="448009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2100" y="44624"/>
            <a:ext cx="4060020" cy="208823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2045" y="548680"/>
            <a:ext cx="3812443" cy="5266159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0" y="6197242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Выпускники тоже могут помочь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10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2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62935"/>
            <a:ext cx="6148338" cy="6102369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51571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045114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Когда можно применять?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3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566124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/>
              <a:t>Для замены утерянных читателями книг…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69649"/>
            <a:ext cx="4824536" cy="3900119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05029"/>
            <a:ext cx="6444208" cy="407420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620688"/>
            <a:ext cx="5805488" cy="4319588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5373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405154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ЭБС Юрайт для библиотеки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2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79512" y="6002704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Издательство «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Юрайт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en-US" sz="1400" b="1" dirty="0" smtClean="0"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  <a:hlinkClick r:id="rId4"/>
              </a:rPr>
              <a:t>www.biblio-online.ru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400" b="1" dirty="0" smtClean="0">
                <a:latin typeface="Arial" pitchFamily="34" charset="0"/>
                <a:cs typeface="Arial" pitchFamily="34" charset="0"/>
                <a:hlinkClick r:id="rId5"/>
              </a:rPr>
              <a:t>kudinov@urait.ru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+7(495) 744-00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12 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https://img-fotki.yandex.ru/get/9495/13588252.2f/0_cd142_14775a16_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332656"/>
            <a:ext cx="6624736" cy="49685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373216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Инструменты управления в ЭБС Юрайт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2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  <p:grpSp>
        <p:nvGrpSpPr>
          <p:cNvPr id="2" name="Группа 22"/>
          <p:cNvGrpSpPr/>
          <p:nvPr/>
        </p:nvGrpSpPr>
        <p:grpSpPr>
          <a:xfrm>
            <a:off x="0" y="116632"/>
            <a:ext cx="9144000" cy="5034217"/>
            <a:chOff x="0" y="-21041"/>
            <a:chExt cx="9144000" cy="5034217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0" y="0"/>
              <a:ext cx="9144000" cy="443711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" descr="X:\ОБМЕН\Кудинов\от Вадима\фото для презентации\LOGO_vector_alpha.png"/>
            <p:cNvPicPr>
              <a:picLocks noChangeAspect="1" noChangeArrowheads="1"/>
            </p:cNvPicPr>
            <p:nvPr/>
          </p:nvPicPr>
          <p:blipFill>
            <a:blip r:embed="rId2" cstate="print"/>
            <a:srcRect l="19247"/>
            <a:stretch>
              <a:fillRect/>
            </a:stretch>
          </p:blipFill>
          <p:spPr bwMode="auto">
            <a:xfrm>
              <a:off x="8360812" y="188640"/>
              <a:ext cx="603676" cy="124836"/>
            </a:xfrm>
            <a:prstGeom prst="rect">
              <a:avLst/>
            </a:prstGeom>
            <a:noFill/>
          </p:spPr>
        </p:pic>
        <p:pic>
          <p:nvPicPr>
            <p:cNvPr id="21" name="Picture 3" descr="D:\04_Reclama\#_ПРЕЗЕНТАЦИИ\Настя - ВУЗЫ\!!!Интеграция книг в фонды библиотек и др. - 28.08.2013\Папка Интеграция книг Изд. Юрайт в фонды и др. - 04.09.2013\Links\!Zastavka.png"/>
            <p:cNvPicPr>
              <a:picLocks noChangeAspect="1" noChangeArrowheads="1"/>
            </p:cNvPicPr>
            <p:nvPr/>
          </p:nvPicPr>
          <p:blipFill>
            <a:blip r:embed="rId3" cstate="print"/>
            <a:srcRect t="21124" b="8339"/>
            <a:stretch>
              <a:fillRect/>
            </a:stretch>
          </p:blipFill>
          <p:spPr bwMode="auto">
            <a:xfrm>
              <a:off x="0" y="-21041"/>
              <a:ext cx="9144000" cy="5034217"/>
            </a:xfrm>
            <a:prstGeom prst="rect">
              <a:avLst/>
            </a:prstGeom>
            <a:noFill/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1640" y="404664"/>
              <a:ext cx="6577807" cy="3255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981218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Проверка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книгообеспеченности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при аккредитации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http://shmk.kz/images/DSC_0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75551" cy="554461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3" cstate="print"/>
          <a:srcRect l="19247"/>
          <a:stretch>
            <a:fillRect/>
          </a:stretch>
        </p:blipFill>
        <p:spPr bwMode="auto">
          <a:xfrm>
            <a:off x="8360812" y="63804"/>
            <a:ext cx="603676" cy="124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5373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2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4941168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Связать каталог в ЭБС и АБИС. Единое поисковое окно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5445224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Выгрузить полный каталог подписки или новинки за любой период.</a:t>
            </a:r>
          </a:p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	Включая архивные записи за 5 лет.</a:t>
            </a:r>
            <a:endParaRPr lang="ru-RU" sz="2000" b="1" i="1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04664"/>
            <a:ext cx="9144001" cy="437002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5517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2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5405154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Проходят годы… ссылки на книги устаревают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590921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Как проверить актуальность ссылок?</a:t>
            </a:r>
            <a:endParaRPr lang="ru-RU" sz="2000" b="1" i="1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6632"/>
            <a:ext cx="6984776" cy="5051639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5805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589240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Проверить актуальность ссылок в любой момент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6021288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При загрузке файла в отчете сохранятся все ваши идентификаторы.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Доступно для роли «Библиотекарь» и «Преподаватель».</a:t>
            </a:r>
            <a:endParaRPr lang="ru-RU" b="1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757" y="260648"/>
            <a:ext cx="8282707" cy="5209967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3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 rot="9242209">
            <a:off x="2065432" y="1609030"/>
            <a:ext cx="962130" cy="28443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458" name="Picture 2" descr="http://www.setwalls.ru/pic/201305/1920x1200/setwalls.ru-54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3" cstate="print"/>
          <a:srcRect l="19247"/>
          <a:stretch>
            <a:fillRect/>
          </a:stretch>
        </p:blipFill>
        <p:spPr bwMode="auto">
          <a:xfrm>
            <a:off x="8360812" y="423844"/>
            <a:ext cx="603676" cy="1248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683568" y="4613066"/>
            <a:ext cx="7848872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 время подписки ни одна книга из ЭБС не пропадает!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5085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797152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Всегда актуальные ссылки в РПД и каталоге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2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44016" y="5293657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Отчет можно выгрузить в </a:t>
            </a:r>
            <a:r>
              <a:rPr lang="en-US" sz="2000" b="1" dirty="0" smtClean="0"/>
              <a:t>Excel</a:t>
            </a:r>
            <a:r>
              <a:rPr lang="ru-RU" sz="2000" b="1" dirty="0" smtClean="0"/>
              <a:t>. </a:t>
            </a:r>
          </a:p>
          <a:p>
            <a:r>
              <a:rPr lang="ru-RU" sz="2000" b="1" dirty="0" smtClean="0"/>
              <a:t>	Взамен выбывших книг – подборка изданий по дисциплине.</a:t>
            </a:r>
          </a:p>
          <a:p>
            <a:r>
              <a:rPr lang="ru-RU" sz="2000" b="1" i="1" dirty="0" smtClean="0"/>
              <a:t>Автоматическая отправка отчета на почту администратору.</a:t>
            </a:r>
            <a:endParaRPr lang="ru-RU" sz="2000" b="1" i="1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411178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 rot="1746689">
            <a:off x="7679282" y="2126350"/>
            <a:ext cx="936104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5085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757082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Управление статистикой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2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44016" y="5293657"/>
            <a:ext cx="8388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Добавлен отчет по «Подразделениям»</a:t>
            </a:r>
            <a:endParaRPr lang="ru-RU" sz="2000" b="1" i="1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54" y="1052736"/>
            <a:ext cx="9098358" cy="309634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 rot="19829016">
            <a:off x="10206" y="2920825"/>
            <a:ext cx="936104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2394</TotalTime>
  <Words>210</Words>
  <Application>Microsoft Office PowerPoint</Application>
  <PresentationFormat>Экран (4:3)</PresentationFormat>
  <Paragraphs>45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Kudinov</dc:creator>
  <cp:lastModifiedBy>Ермилова Диана Борисовна</cp:lastModifiedBy>
  <cp:revision>279</cp:revision>
  <dcterms:created xsi:type="dcterms:W3CDTF">2018-06-13T11:39:30Z</dcterms:created>
  <dcterms:modified xsi:type="dcterms:W3CDTF">2019-03-25T13:11:11Z</dcterms:modified>
</cp:coreProperties>
</file>