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300" r:id="rId3"/>
    <p:sldId id="270" r:id="rId4"/>
    <p:sldId id="292" r:id="rId5"/>
    <p:sldId id="302" r:id="rId6"/>
    <p:sldId id="274" r:id="rId7"/>
    <p:sldId id="304" r:id="rId8"/>
    <p:sldId id="286" r:id="rId9"/>
    <p:sldId id="305" r:id="rId10"/>
    <p:sldId id="328" r:id="rId11"/>
    <p:sldId id="306" r:id="rId12"/>
    <p:sldId id="307" r:id="rId13"/>
    <p:sldId id="308" r:id="rId14"/>
    <p:sldId id="309" r:id="rId15"/>
    <p:sldId id="310" r:id="rId16"/>
    <p:sldId id="311" r:id="rId17"/>
    <p:sldId id="325" r:id="rId18"/>
    <p:sldId id="326" r:id="rId19"/>
    <p:sldId id="327" r:id="rId20"/>
    <p:sldId id="312" r:id="rId21"/>
    <p:sldId id="262" r:id="rId22"/>
    <p:sldId id="313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278" r:id="rId34"/>
    <p:sldId id="298" r:id="rId35"/>
  </p:sldIdLst>
  <p:sldSz cx="12192000" cy="6858000"/>
  <p:notesSz cx="9144000" cy="6858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orking Section" id="{D7AEBEFF-0AA2-C445-92AB-A7BF5766353F}">
          <p14:sldIdLst/>
        </p14:section>
        <p14:section name="Style Guide + Assets" id="{381C10C4-98BC-554B-9263-D2A888C0EF99}">
          <p14:sldIdLst/>
        </p14:section>
        <p14:section name="Example Layouts" id="{05B45819-908A-2A4A-A183-C85CBAEDF9C0}">
          <p14:sldIdLst>
            <p14:sldId id="257"/>
            <p14:sldId id="300"/>
            <p14:sldId id="270"/>
            <p14:sldId id="292"/>
            <p14:sldId id="302"/>
            <p14:sldId id="274"/>
            <p14:sldId id="304"/>
            <p14:sldId id="286"/>
            <p14:sldId id="305"/>
            <p14:sldId id="328"/>
            <p14:sldId id="306"/>
            <p14:sldId id="307"/>
            <p14:sldId id="308"/>
            <p14:sldId id="309"/>
            <p14:sldId id="310"/>
            <p14:sldId id="311"/>
            <p14:sldId id="325"/>
            <p14:sldId id="326"/>
            <p14:sldId id="327"/>
            <p14:sldId id="312"/>
            <p14:sldId id="262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278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0"/>
    <a:srgbClr val="00C2F2"/>
    <a:srgbClr val="004AFF"/>
    <a:srgbClr val="85F0AD"/>
    <a:srgbClr val="00B19C"/>
    <a:srgbClr val="12CAC9"/>
    <a:srgbClr val="FF4E3E"/>
    <a:srgbClr val="CF005B"/>
    <a:srgbClr val="000E26"/>
    <a:srgbClr val="FF5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114"/>
    <p:restoredTop sz="94647"/>
  </p:normalViewPr>
  <p:slideViewPr>
    <p:cSldViewPr snapToGrid="0" snapToObjects="1">
      <p:cViewPr varScale="1">
        <p:scale>
          <a:sx n="66" d="100"/>
          <a:sy n="66" d="100"/>
        </p:scale>
        <p:origin x="6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Russian</a:t>
            </a:r>
            <a:r>
              <a:rPr lang="en-US" baseline="0"/>
              <a:t> Research Output by Journal Impact Factor Quartiles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cked"/>
        <c:varyColors val="0"/>
        <c:ser>
          <c:idx val="1"/>
          <c:order val="0"/>
          <c:tx>
            <c:strRef>
              <c:f>'InCites Regions (1)'!$C$1</c:f>
              <c:strCache>
                <c:ptCount val="1"/>
                <c:pt idx="0">
                  <c:v>Documents in Q1 Journals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(1)'!$C$2:$C$11</c:f>
              <c:numCache>
                <c:formatCode>General</c:formatCode>
                <c:ptCount val="10"/>
                <c:pt idx="0">
                  <c:v>5898</c:v>
                </c:pt>
                <c:pt idx="1">
                  <c:v>6482</c:v>
                </c:pt>
                <c:pt idx="2">
                  <c:v>6415</c:v>
                </c:pt>
                <c:pt idx="3">
                  <c:v>6858</c:v>
                </c:pt>
                <c:pt idx="4">
                  <c:v>7719</c:v>
                </c:pt>
                <c:pt idx="5">
                  <c:v>8500</c:v>
                </c:pt>
                <c:pt idx="6">
                  <c:v>9445</c:v>
                </c:pt>
                <c:pt idx="7">
                  <c:v>10725</c:v>
                </c:pt>
                <c:pt idx="8">
                  <c:v>10725</c:v>
                </c:pt>
                <c:pt idx="9">
                  <c:v>11570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E-48BE-8F42-CBB570DF6B4E}"/>
            </c:ext>
          </c:extLst>
        </c:ser>
        <c:ser>
          <c:idx val="2"/>
          <c:order val="1"/>
          <c:tx>
            <c:strRef>
              <c:f>'InCites Regions (1)'!$D$1</c:f>
              <c:strCache>
                <c:ptCount val="1"/>
                <c:pt idx="0">
                  <c:v>Documents in Q2 Journals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(1)'!$D$2:$D$11</c:f>
              <c:numCache>
                <c:formatCode>General</c:formatCode>
                <c:ptCount val="10"/>
                <c:pt idx="0">
                  <c:v>4188</c:v>
                </c:pt>
                <c:pt idx="1">
                  <c:v>4023</c:v>
                </c:pt>
                <c:pt idx="2">
                  <c:v>4316</c:v>
                </c:pt>
                <c:pt idx="3">
                  <c:v>4884</c:v>
                </c:pt>
                <c:pt idx="4">
                  <c:v>4905</c:v>
                </c:pt>
                <c:pt idx="5">
                  <c:v>5848</c:v>
                </c:pt>
                <c:pt idx="6">
                  <c:v>5268</c:v>
                </c:pt>
                <c:pt idx="7">
                  <c:v>6156</c:v>
                </c:pt>
                <c:pt idx="8">
                  <c:v>7482</c:v>
                </c:pt>
                <c:pt idx="9">
                  <c:v>7673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E-48BE-8F42-CBB570DF6B4E}"/>
            </c:ext>
          </c:extLst>
        </c:ser>
        <c:ser>
          <c:idx val="3"/>
          <c:order val="2"/>
          <c:tx>
            <c:strRef>
              <c:f>'InCites Regions (1)'!$E$1</c:f>
              <c:strCache>
                <c:ptCount val="1"/>
                <c:pt idx="0">
                  <c:v>Documents in Q3 Journals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(1)'!$E$2:$E$11</c:f>
              <c:numCache>
                <c:formatCode>General</c:formatCode>
                <c:ptCount val="10"/>
                <c:pt idx="0">
                  <c:v>4763</c:v>
                </c:pt>
                <c:pt idx="1">
                  <c:v>4173</c:v>
                </c:pt>
                <c:pt idx="2">
                  <c:v>4672</c:v>
                </c:pt>
                <c:pt idx="3">
                  <c:v>4114</c:v>
                </c:pt>
                <c:pt idx="4">
                  <c:v>3554</c:v>
                </c:pt>
                <c:pt idx="5">
                  <c:v>4220</c:v>
                </c:pt>
                <c:pt idx="6">
                  <c:v>5120</c:v>
                </c:pt>
                <c:pt idx="7">
                  <c:v>6518</c:v>
                </c:pt>
                <c:pt idx="8">
                  <c:v>6278</c:v>
                </c:pt>
                <c:pt idx="9">
                  <c:v>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E-48BE-8F42-CBB570DF6B4E}"/>
            </c:ext>
          </c:extLst>
        </c:ser>
        <c:ser>
          <c:idx val="4"/>
          <c:order val="3"/>
          <c:tx>
            <c:strRef>
              <c:f>'InCites Regions (1)'!$F$1</c:f>
              <c:strCache>
                <c:ptCount val="1"/>
                <c:pt idx="0">
                  <c:v>Documents in Q4 Journals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'InCites Regions (1)'!$B$2:$B$11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'InCites Regions (1)'!$F$2:$F$11</c:f>
              <c:numCache>
                <c:formatCode>General</c:formatCode>
                <c:ptCount val="10"/>
                <c:pt idx="0">
                  <c:v>11941</c:v>
                </c:pt>
                <c:pt idx="1">
                  <c:v>13406</c:v>
                </c:pt>
                <c:pt idx="2">
                  <c:v>14026</c:v>
                </c:pt>
                <c:pt idx="3">
                  <c:v>15001</c:v>
                </c:pt>
                <c:pt idx="4">
                  <c:v>14405</c:v>
                </c:pt>
                <c:pt idx="5">
                  <c:v>14281</c:v>
                </c:pt>
                <c:pt idx="6">
                  <c:v>14078</c:v>
                </c:pt>
                <c:pt idx="7">
                  <c:v>14942</c:v>
                </c:pt>
                <c:pt idx="8">
                  <c:v>15668</c:v>
                </c:pt>
                <c:pt idx="9">
                  <c:v>15116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3E-48BE-8F42-CBB570DF6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1201216"/>
        <c:axId val="581195968"/>
      </c:areaChart>
      <c:catAx>
        <c:axId val="581201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195968"/>
        <c:crosses val="autoZero"/>
        <c:auto val="1"/>
        <c:lblAlgn val="ctr"/>
        <c:lblOffset val="100"/>
        <c:noMultiLvlLbl val="0"/>
      </c:catAx>
      <c:valAx>
        <c:axId val="581195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1201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8DD0E7-8D27-8C4F-94F0-94800F660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912AA-DBDD-294B-B66C-D532271F8A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B49B7-E1C3-EB4F-9614-9C5FB30E5415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316689-D3D9-6444-9878-6C847764E5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8C7E3A-1E4D-D64B-97BA-2A3B5AAED6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EAF2A-779F-7443-8999-60AA82766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89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4FC5A-5FDD-BA4B-BD2C-365918824361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C285-11B3-A64B-A5AF-6A4034B439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50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77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79786-429B-E947-86FC-44B2F0CEA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BFCA6-C4B5-E240-ACAA-73C291B0F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D563F-C598-A44D-9B06-DAD8BA5B3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2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8367E-8156-B04B-9206-395C4041A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B2133B25-6341-4748-84A6-7371CF0AF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0A015B7-06A2-C74D-93EF-5855046410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485E3-02D0-B04B-AF3C-5B825CF0E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9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B08F05-402C-5344-80CB-C1F024812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967AB97-AD89-7648-A2B8-2EB14508B3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D574E1A-F7E0-7A46-962E-0013A8BB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12EEA5C-D4BE-F640-80E6-A69709CBA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7DDE1-9382-7245-8651-C12919F57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8503920" y="0"/>
            <a:ext cx="368808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668B086-3F71-2E45-8C06-9296DDEBF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87C519-4436-DE4F-805C-708B67C9AF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4464A4-3DE5-D240-A1F7-FC40A8686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C6BD91C-C1CE-B048-8BBE-3CCE2957E9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 marL="180000" indent="-180000"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360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4pPr>
            <a:lvl5pPr marL="144000" indent="-14400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  <a:lvl6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BB3CFD-EADD-854B-BA50-18EACC119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72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60AD54-7E2F-4A41-93CB-60A669B777F9}"/>
              </a:ext>
            </a:extLst>
          </p:cNvPr>
          <p:cNvSpPr/>
          <p:nvPr userDrawn="1"/>
        </p:nvSpPr>
        <p:spPr>
          <a:xfrm>
            <a:off x="8503920" y="407988"/>
            <a:ext cx="3688080" cy="6450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3F7D7-699F-8A4D-AA57-8CDF3AE42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2" y="6553152"/>
            <a:ext cx="554400" cy="74371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398B85-CA84-934B-8A89-8451D9738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207" y="1544257"/>
            <a:ext cx="7552117" cy="4816856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4600">
                <a:solidFill>
                  <a:schemeClr val="bg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bg1"/>
              </a:buClr>
              <a:defRPr sz="4600">
                <a:solidFill>
                  <a:schemeClr val="bg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460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defRPr sz="3000">
                <a:solidFill>
                  <a:schemeClr val="bg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2400" spc="40" baseline="0">
                <a:solidFill>
                  <a:schemeClr val="bg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bg1"/>
              </a:buClr>
              <a:defRPr sz="2400">
                <a:solidFill>
                  <a:schemeClr val="bg1"/>
                </a:solidFill>
              </a:defRPr>
            </a:lvl8pPr>
            <a:lvl9pPr marL="360000" indent="-25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5A5CB9-79D7-C743-BEA3-40A23EC8F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83675" y="1544258"/>
            <a:ext cx="2700339" cy="4816855"/>
          </a:xfrm>
        </p:spPr>
        <p:txBody>
          <a:bodyPr>
            <a:noAutofit/>
          </a:bodyPr>
          <a:lstStyle>
            <a:lvl1pPr marL="0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1pPr>
            <a:lvl2pPr marL="180000" indent="-180000"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buClr>
                <a:schemeClr val="tx1"/>
              </a:buClr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>
                <a:solidFill>
                  <a:schemeClr val="tx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40" baseline="0">
                <a:solidFill>
                  <a:schemeClr val="accent1"/>
                </a:solidFill>
              </a:defRPr>
            </a:lvl7pPr>
            <a:lvl8pPr marL="216000" indent="-216000">
              <a:spcBef>
                <a:spcPts val="1600"/>
              </a:spcBef>
              <a:buClr>
                <a:schemeClr val="bg1"/>
              </a:buClr>
              <a:defRPr sz="1800">
                <a:solidFill>
                  <a:schemeClr val="accent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E7525-B9AF-F945-A1E0-22475DD415A2}"/>
              </a:ext>
            </a:extLst>
          </p:cNvPr>
          <p:cNvCxnSpPr>
            <a:cxnSpLocks/>
          </p:cNvCxnSpPr>
          <p:nvPr userDrawn="1"/>
        </p:nvCxnSpPr>
        <p:spPr>
          <a:xfrm>
            <a:off x="9088251" y="1106562"/>
            <a:ext cx="270033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F5E3AF7-EDE2-E649-892E-82A37A20F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755536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5D435D-275A-1841-9694-33F6A993D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7554387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6D51B-FB2A-3548-AD24-5DD3B3BB4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04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40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1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407988"/>
            <a:ext cx="11784013" cy="5953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2964" y="1268093"/>
            <a:ext cx="8511762" cy="3257328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500"/>
              </a:spcBef>
              <a:buNone/>
              <a:defRPr sz="4600" b="1" spc="20" baseline="0">
                <a:solidFill>
                  <a:schemeClr val="tx1"/>
                </a:solidFill>
              </a:defRPr>
            </a:lvl1pPr>
            <a:lvl2pPr marL="0" indent="-360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0" indent="-360000">
              <a:defRPr sz="3000">
                <a:solidFill>
                  <a:schemeClr val="bg1"/>
                </a:solidFill>
              </a:defRPr>
            </a:lvl5pPr>
            <a:lvl6pPr marL="0" indent="-228594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52550" y="4538391"/>
            <a:ext cx="3676650" cy="671069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2550" y="5254855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550" y="5461724"/>
            <a:ext cx="4641850" cy="193899"/>
          </a:xfrm>
        </p:spPr>
        <p:txBody>
          <a:bodyPr wrap="square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5ADAA-6294-D14A-A47F-45518B6F3455}"/>
              </a:ext>
            </a:extLst>
          </p:cNvPr>
          <p:cNvSpPr txBox="1"/>
          <p:nvPr userDrawn="1"/>
        </p:nvSpPr>
        <p:spPr>
          <a:xfrm>
            <a:off x="3456561" y="2774034"/>
            <a:ext cx="1407268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44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CC64C-A96F-D745-8689-EFAAAB3D0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B582B19B-5CBA-6E4F-8D1A-9F1CD3BD4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51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405765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BFF992-47D8-9045-9A82-1EB762A81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253819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AE2302D-6D8E-0742-B5BC-17348B2FBF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962" y="779765"/>
            <a:ext cx="3255191" cy="313350"/>
          </a:xfrm>
        </p:spPr>
        <p:txBody>
          <a:bodyPr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D145D-2D50-9740-8C68-88337DA8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5" y="0"/>
            <a:ext cx="327342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D5E4F4-AE40-AD41-848B-B00239D8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27061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77017B-C41C-794E-BE6F-400E17863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2706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7A39B-745B-A446-8364-184D90062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56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08729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D25C3-398C-2E42-B74D-3ED385B03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E089E-094F-5B43-8DB3-3FB3232BC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93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4640550" y="404814"/>
            <a:ext cx="7551450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5B52E0D1-5E5B-094E-9B9C-101973C13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E1631B-E2DA-8945-A168-E7A80C419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3" y="1812521"/>
            <a:ext cx="3684587" cy="438775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1pPr>
            <a:lvl2pPr marL="252000" indent="-252000">
              <a:lnSpc>
                <a:spcPct val="90000"/>
              </a:lnSpc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 marL="360000" indent="-252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4pPr>
            <a:lvl5pPr marL="180000" indent="-180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 marL="360000" indent="-216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400" spc="0" baseline="0">
                <a:solidFill>
                  <a:schemeClr val="bg1"/>
                </a:solidFill>
              </a:defRPr>
            </a:lvl7pPr>
            <a:lvl8pPr marL="144000" indent="-144000">
              <a:spcBef>
                <a:spcPts val="500"/>
              </a:spcBef>
              <a:buClr>
                <a:schemeClr val="bg1"/>
              </a:buClr>
              <a:defRPr sz="1400">
                <a:solidFill>
                  <a:schemeClr val="bg1"/>
                </a:solidFill>
              </a:defRPr>
            </a:lvl8pPr>
            <a:lvl9pPr marL="288000" indent="-180000">
              <a:buClr>
                <a:schemeClr val="bg1"/>
              </a:buClr>
              <a:buFont typeface="System Font"/>
              <a:buChar char="–"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DE592B-E060-B247-B7EF-C3B5259A1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3678188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E4079B-F2B0-614B-A93C-40E3CEB8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36777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4B1EA27-7F76-4A43-B94E-516CA9EC6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3349" y="1812521"/>
            <a:ext cx="6570664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F7556-EDF7-E843-BEE5-8C8E5F8DE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65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Image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5213350" y="812800"/>
            <a:ext cx="6978650" cy="60452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43B50-74AA-174E-A835-7BF78982B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3063" y="6503629"/>
            <a:ext cx="196549" cy="2124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443226-86BF-704A-876E-6049F2F281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28194"/>
            <a:ext cx="5213350" cy="522980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C44D5-60ED-A448-A10C-07FF505FC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00724" y="1812521"/>
            <a:ext cx="5983289" cy="4691108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4600">
                <a:solidFill>
                  <a:schemeClr val="tx1"/>
                </a:solidFill>
              </a:defRPr>
            </a:lvl1pPr>
            <a:lvl2pPr marL="288000" indent="-288000">
              <a:lnSpc>
                <a:spcPct val="85000"/>
              </a:lnSpc>
              <a:buClr>
                <a:schemeClr val="tx1"/>
              </a:buClr>
              <a:defRPr sz="4600">
                <a:solidFill>
                  <a:schemeClr val="tx1"/>
                </a:solidFill>
              </a:defRPr>
            </a:lvl2pPr>
            <a:lvl3pPr marL="720000" indent="-504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4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4pPr>
            <a:lvl5pPr marL="252000" indent="-252000">
              <a:lnSpc>
                <a:spcPct val="90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5pPr>
            <a:lvl6pPr marL="504000" indent="-36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2400" spc="40" baseline="0">
                <a:solidFill>
                  <a:schemeClr val="tx1"/>
                </a:solidFill>
              </a:defRPr>
            </a:lvl7pPr>
            <a:lvl8pPr marL="252000" indent="-252000">
              <a:spcBef>
                <a:spcPts val="5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8pPr>
            <a:lvl9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DFDF015-BDE7-0E48-86DA-85D18C7158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2" y="779765"/>
            <a:ext cx="464986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7267B3-7B31-2140-857A-BA231CA5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464926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6954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4"/>
            <a:ext cx="6091417" cy="53228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6091417" y="1535113"/>
            <a:ext cx="6100583" cy="53228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F2FC04-C99E-7248-9A07-D4A0C9F5F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3062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0528A0E-512F-7544-9E2E-8F931AC742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332A4C-A576-EC4B-B939-555C27D54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02C222-A19F-974D-ADB0-97CF9148B9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555493" y="1812924"/>
            <a:ext cx="4840288" cy="454818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000">
                <a:solidFill>
                  <a:schemeClr val="tx1"/>
                </a:solidFill>
              </a:defRPr>
            </a:lvl1pPr>
            <a:lvl2pPr marL="252000" indent="-252000">
              <a:lnSpc>
                <a:spcPct val="85000"/>
              </a:lnSpc>
              <a:buClr>
                <a:schemeClr val="tx1"/>
              </a:buClr>
              <a:defRPr sz="3000">
                <a:solidFill>
                  <a:schemeClr val="tx1"/>
                </a:solidFill>
              </a:defRPr>
            </a:lvl2pPr>
            <a:lvl3pPr marL="504000" indent="-36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00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400">
                <a:solidFill>
                  <a:schemeClr val="tx1"/>
                </a:solidFill>
              </a:defRPr>
            </a:lvl4pPr>
            <a:lvl5pPr marL="252000" indent="-252000">
              <a:lnSpc>
                <a:spcPct val="85000"/>
              </a:lnSpc>
              <a:buClr>
                <a:schemeClr val="tx1"/>
              </a:buClr>
              <a:defRPr sz="2400">
                <a:solidFill>
                  <a:schemeClr val="tx1"/>
                </a:solidFill>
              </a:defRPr>
            </a:lvl5pPr>
            <a:lvl6pPr marL="360000" indent="-252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40" baseline="0">
                <a:solidFill>
                  <a:schemeClr val="tx1"/>
                </a:solidFill>
              </a:defRPr>
            </a:lvl7pPr>
            <a:lvl8pPr marL="180000" indent="-180000">
              <a:spcBef>
                <a:spcPts val="5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360000" indent="-216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87121-A029-A94C-8116-0B394B141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5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AB4DC9-0F69-9749-8453-5D4C6C315F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CBEDDE7-DDA0-0A49-8835-80278CBDBE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28000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4FAAF36-DEF1-BE47-AC65-CB11974EC7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180068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B2AC3A1-78CD-A246-B0C4-5FECA924C6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080133" y="2089468"/>
            <a:ext cx="813599" cy="8135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828BBC3-0DB4-D748-A0EA-5F8F4289F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3370BA3-96B7-EE46-864E-61A583698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533DC3B0-46E7-8B4E-AA4E-414F96E06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9EF142D-8152-944A-B569-D19ACDB83E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013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F58D62-8BE8-7449-85A5-E5B512B84B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80068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C9B2F9A-C823-BD4A-A2F6-3B0AF01AB5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8000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A4A94A7-AA8C-5640-9123-FF014E216B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3063" y="3207225"/>
            <a:ext cx="2347932" cy="3153888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2400">
                <a:solidFill>
                  <a:schemeClr val="tx1"/>
                </a:solidFill>
              </a:defRPr>
            </a:lvl1pPr>
            <a:lvl2pPr marL="181783" indent="-180000">
              <a:defRPr sz="2400">
                <a:solidFill>
                  <a:schemeClr val="tx1"/>
                </a:solidFill>
              </a:defRPr>
            </a:lvl2pPr>
            <a:lvl3pPr marL="360000" indent="-252000">
              <a:buClr>
                <a:schemeClr val="tx1"/>
              </a:buClr>
              <a:buFont typeface="System Font"/>
              <a:buChar char="–"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1800">
                <a:solidFill>
                  <a:schemeClr val="tx1"/>
                </a:solidFill>
              </a:defRPr>
            </a:lvl4pPr>
            <a:lvl5pPr marL="180000" indent="-180000">
              <a:defRPr sz="1800">
                <a:solidFill>
                  <a:schemeClr val="tx1"/>
                </a:solidFill>
              </a:defRPr>
            </a:lvl5pPr>
            <a:lvl6pPr marL="360000" indent="-216000">
              <a:buClr>
                <a:schemeClr val="tx1"/>
              </a:buClr>
              <a:buFont typeface="System Font"/>
              <a:buChar char="–"/>
              <a:defRPr sz="18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88000" indent="-180000">
              <a:buClr>
                <a:schemeClr val="tx1"/>
              </a:buClr>
              <a:buFont typeface="System Font"/>
              <a:buChar char="–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B423A1-AF3F-9D4D-A12F-F92474886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515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98BEDB-E6E1-8C47-8BB5-21AA5D356897}"/>
              </a:ext>
            </a:extLst>
          </p:cNvPr>
          <p:cNvSpPr/>
          <p:nvPr userDrawn="1"/>
        </p:nvSpPr>
        <p:spPr>
          <a:xfrm>
            <a:off x="0" y="1535113"/>
            <a:ext cx="11784013" cy="482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3064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91B752-7623-2C45-AE90-80F480A5EA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0457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360000" indent="-216000">
              <a:buClr>
                <a:schemeClr val="tx1"/>
              </a:buClr>
              <a:buFont typeface="System Font"/>
              <a:buChar char="–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88000" indent="-180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7086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CF9E35-3BCE-214B-8D59-0E1A7F2DF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64479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-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123692" y="225493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3F6E3A-7686-3240-90EF-3094DF4F7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31085" y="223751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73064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A47F14-4DCD-9844-B4F7-EC3D185685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0457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393750" marR="0" indent="-28575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88000" marR="0" lvl="5" indent="-18000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57086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650A74-DCC2-634D-9E8B-690C012749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64479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3692" y="4240482"/>
            <a:ext cx="917122" cy="91712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8F15B08-774C-D547-B564-B6DFD2AD9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31085" y="4223063"/>
            <a:ext cx="2229395" cy="1177063"/>
          </a:xfrm>
        </p:spPr>
        <p:txBody>
          <a:bodyPr>
            <a:noAutofit/>
          </a:bodyPr>
          <a:lstStyle>
            <a:lvl1pPr marL="0" indent="0">
              <a:spcBef>
                <a:spcPts val="500"/>
              </a:spcBef>
              <a:buNone/>
              <a:defRPr sz="1800">
                <a:solidFill>
                  <a:schemeClr val="tx1"/>
                </a:solidFill>
              </a:defRPr>
            </a:lvl1pPr>
            <a:lvl2pPr marL="181783" indent="-180000">
              <a:defRPr sz="1800">
                <a:solidFill>
                  <a:schemeClr val="tx1"/>
                </a:solidFill>
              </a:defRPr>
            </a:lvl2pPr>
            <a:lvl3pPr marL="288000" indent="-144000">
              <a:buClr>
                <a:schemeClr val="tx1"/>
              </a:buClr>
              <a:buFont typeface="System Font"/>
              <a:buChar char="-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144000" indent="-144000">
              <a:defRPr sz="1400">
                <a:solidFill>
                  <a:schemeClr val="tx1"/>
                </a:solidFill>
              </a:defRPr>
            </a:lvl5pPr>
            <a:lvl6pPr marL="252000" indent="-144000">
              <a:buClr>
                <a:schemeClr val="tx1"/>
              </a:buClr>
              <a:buFont typeface="System Font"/>
              <a:buChar char="–"/>
              <a:defRPr sz="1400"/>
            </a:lvl6pPr>
            <a:lvl7pPr marL="0" indent="0">
              <a:buNone/>
              <a:defRPr sz="1400"/>
            </a:lvl7pPr>
            <a:lvl8pPr marL="144000" indent="-144000">
              <a:defRPr sz="1400"/>
            </a:lvl8pPr>
            <a:lvl9pPr marL="216000" indent="-144000">
              <a:buClr>
                <a:schemeClr val="tx1"/>
              </a:buClr>
              <a:buFont typeface="System Font"/>
              <a:buChar char="-"/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360000" lvl="2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4FFD341-DEF4-EE48-89A0-200D67581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8962" y="779765"/>
            <a:ext cx="8517513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2C1259-09AE-0541-A5A6-30C28C93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156951-5653-A442-89E3-2C1ADE08B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6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3273424" y="404814"/>
            <a:ext cx="8918575" cy="6453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buNone/>
              <a:defRPr sz="2400" spc="10" baseline="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B39347-2447-A74B-A192-26F35F5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1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62679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9828" y="120560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6267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9829" y="258202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6267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29829" y="3948883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51951" y="5325308"/>
            <a:ext cx="2886025" cy="332399"/>
          </a:xfrm>
        </p:spPr>
        <p:txBody>
          <a:bodyPr wrap="square">
            <a:spAutoFit/>
          </a:bodyPr>
          <a:lstStyle>
            <a:lvl1pPr marL="0" indent="0">
              <a:spcBef>
                <a:spcPts val="500"/>
              </a:spcBef>
              <a:buNone/>
              <a:defRPr sz="2400" spc="10" baseline="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6267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9829" y="5325308"/>
            <a:ext cx="318947" cy="332399"/>
          </a:xfrm>
        </p:spPr>
        <p:txBody>
          <a:bodyPr wrap="square"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88000" indent="-288000">
              <a:defRPr sz="4400">
                <a:solidFill>
                  <a:schemeClr val="bg1"/>
                </a:solidFill>
              </a:defRPr>
            </a:lvl2pPr>
            <a:lvl3pPr marL="720000" indent="-504000">
              <a:buClr>
                <a:schemeClr val="bg1"/>
              </a:buClr>
              <a:buFont typeface="System Font"/>
              <a:buChar char="–"/>
              <a:defRPr sz="4400">
                <a:solidFill>
                  <a:schemeClr val="bg1"/>
                </a:solidFill>
              </a:defRPr>
            </a:lvl3pPr>
            <a:lvl4pPr marL="0" indent="0">
              <a:buNone/>
              <a:defRPr sz="3000">
                <a:solidFill>
                  <a:schemeClr val="bg1"/>
                </a:solidFill>
              </a:defRPr>
            </a:lvl4pPr>
            <a:lvl5pPr marL="252000" indent="-252000">
              <a:defRPr sz="3000">
                <a:solidFill>
                  <a:schemeClr val="bg1"/>
                </a:solidFill>
              </a:defRPr>
            </a:lvl5pPr>
            <a:lvl6pPr marL="576000" indent="-360000">
              <a:buClr>
                <a:schemeClr val="bg1"/>
              </a:buClr>
              <a:buFont typeface="System Font"/>
              <a:buChar char="–"/>
              <a:defRPr sz="3000">
                <a:solidFill>
                  <a:schemeClr val="bg1"/>
                </a:solidFill>
              </a:defRPr>
            </a:lvl6pPr>
            <a:lvl7pPr marL="0" indent="0">
              <a:buNone/>
              <a:defRPr spc="40" baseline="0">
                <a:solidFill>
                  <a:schemeClr val="bg1"/>
                </a:solidFill>
              </a:defRPr>
            </a:lvl7pPr>
            <a:lvl8pPr marL="216000" indent="-216000">
              <a:spcBef>
                <a:spcPts val="1600"/>
              </a:spcBef>
              <a:defRPr>
                <a:solidFill>
                  <a:schemeClr val="bg1"/>
                </a:solidFill>
              </a:defRPr>
            </a:lvl8pPr>
            <a:lvl9pPr marL="432000" indent="-216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8" y="1205603"/>
            <a:ext cx="2706162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827532-64DF-B94C-813A-22F1ABCFEB45}"/>
              </a:ext>
            </a:extLst>
          </p:cNvPr>
          <p:cNvCxnSpPr>
            <a:cxnSpLocks/>
          </p:cNvCxnSpPr>
          <p:nvPr userDrawn="1"/>
        </p:nvCxnSpPr>
        <p:spPr>
          <a:xfrm>
            <a:off x="4162679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E67810-42A9-DB4C-9677-D1E4CFC3BAFC}"/>
              </a:ext>
            </a:extLst>
          </p:cNvPr>
          <p:cNvCxnSpPr>
            <a:cxnSpLocks/>
          </p:cNvCxnSpPr>
          <p:nvPr userDrawn="1"/>
        </p:nvCxnSpPr>
        <p:spPr>
          <a:xfrm>
            <a:off x="8029828" y="1064401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938984-8962-E14F-B7BF-4E85B996E1E6}"/>
              </a:ext>
            </a:extLst>
          </p:cNvPr>
          <p:cNvCxnSpPr>
            <a:cxnSpLocks/>
          </p:cNvCxnSpPr>
          <p:nvPr userDrawn="1"/>
        </p:nvCxnSpPr>
        <p:spPr>
          <a:xfrm>
            <a:off x="4162679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561D68-0B46-BB4B-8BA1-8E333E789068}"/>
              </a:ext>
            </a:extLst>
          </p:cNvPr>
          <p:cNvCxnSpPr>
            <a:cxnSpLocks/>
          </p:cNvCxnSpPr>
          <p:nvPr userDrawn="1"/>
        </p:nvCxnSpPr>
        <p:spPr>
          <a:xfrm>
            <a:off x="8029828" y="2442465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F958AD-2471-5246-8B3C-AD03CDF90E8E}"/>
              </a:ext>
            </a:extLst>
          </p:cNvPr>
          <p:cNvCxnSpPr>
            <a:cxnSpLocks/>
          </p:cNvCxnSpPr>
          <p:nvPr userDrawn="1"/>
        </p:nvCxnSpPr>
        <p:spPr>
          <a:xfrm>
            <a:off x="4162679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834268-81F9-674F-85E7-95F8F17A06A0}"/>
              </a:ext>
            </a:extLst>
          </p:cNvPr>
          <p:cNvCxnSpPr>
            <a:cxnSpLocks/>
          </p:cNvCxnSpPr>
          <p:nvPr userDrawn="1"/>
        </p:nvCxnSpPr>
        <p:spPr>
          <a:xfrm>
            <a:off x="8029828" y="380822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CD2BA6-90B1-E741-AEAA-5E4D6FB502FD}"/>
              </a:ext>
            </a:extLst>
          </p:cNvPr>
          <p:cNvCxnSpPr>
            <a:cxnSpLocks/>
          </p:cNvCxnSpPr>
          <p:nvPr userDrawn="1"/>
        </p:nvCxnSpPr>
        <p:spPr>
          <a:xfrm>
            <a:off x="4162679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B4A67D-B169-8E4B-8FB3-E2BAA2D8C48E}"/>
              </a:ext>
            </a:extLst>
          </p:cNvPr>
          <p:cNvCxnSpPr>
            <a:cxnSpLocks/>
          </p:cNvCxnSpPr>
          <p:nvPr userDrawn="1"/>
        </p:nvCxnSpPr>
        <p:spPr>
          <a:xfrm>
            <a:off x="8029828" y="5186177"/>
            <a:ext cx="3208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41E9756-15E5-D34F-BADD-BFBA70E59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553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Crim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1168" y="2532856"/>
            <a:ext cx="9489664" cy="1792288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180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2C671-B886-974A-9E82-0D8F1D6FF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66338" y="411163"/>
            <a:ext cx="1714500" cy="114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05F9D-2FAA-074B-AC60-E72459EA1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5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3062" y="1543990"/>
            <a:ext cx="5616000" cy="1279649"/>
          </a:xfrm>
        </p:spPr>
        <p:txBody>
          <a:bodyPr>
            <a:noAutofit/>
          </a:bodyPr>
          <a:lstStyle>
            <a:lvl1pPr marL="0" indent="0">
              <a:buNone/>
              <a:defRPr sz="4600" b="1" spc="2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3062" y="3630613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3062" y="3942058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3062" y="4275886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062" y="4609714"/>
            <a:ext cx="5615999" cy="249299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373061" y="6355653"/>
            <a:ext cx="7087281" cy="3148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800" dirty="0">
                <a:solidFill>
                  <a:schemeClr val="tx1"/>
                </a:solidFill>
              </a:rPr>
            </a:br>
            <a:r>
              <a:rPr lang="en-GB" sz="800" dirty="0">
                <a:solidFill>
                  <a:schemeClr val="tx1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marL="0" marR="0" lvl="0" indent="0" algn="l" defTabSz="685783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dirty="0">
                <a:solidFill>
                  <a:schemeClr val="tx1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D487B-DA99-5D4C-BB18-71ECDB93E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200" y="252411"/>
            <a:ext cx="1990800" cy="56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FC919-D774-9E49-AD0F-D2B45F9E1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18738" y="563563"/>
            <a:ext cx="1714500" cy="114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7E0B45-CD5C-B246-8F53-7D91C248CC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3200" y="245407"/>
            <a:ext cx="1365427" cy="112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34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0813" y="6548147"/>
            <a:ext cx="2743200" cy="1224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FB3EEB-A505-4048-A0EA-6D2B067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9937" y="349368"/>
            <a:ext cx="8516413" cy="395878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3000" b="1" kern="1200" spc="1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A0029D0-EDF0-684D-8786-BF3982A86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963" y="779765"/>
            <a:ext cx="8517512" cy="313350"/>
          </a:xfrm>
        </p:spPr>
        <p:txBody>
          <a:bodyPr wrap="square" tIns="3600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D0934-3826-8045-9E2E-0FBEEB665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9345" y="6422155"/>
            <a:ext cx="455455" cy="37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0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63" y="1535113"/>
            <a:ext cx="4656137" cy="7100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063" y="3004474"/>
            <a:ext cx="4656137" cy="198150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86" r:id="rId4"/>
    <p:sldLayoutId id="2147483673" r:id="rId5"/>
    <p:sldLayoutId id="2147483679" r:id="rId6"/>
    <p:sldLayoutId id="2147483676" r:id="rId7"/>
    <p:sldLayoutId id="2147483675" r:id="rId8"/>
    <p:sldLayoutId id="2147483669" r:id="rId9"/>
    <p:sldLayoutId id="2147483668" r:id="rId10"/>
    <p:sldLayoutId id="2147483687" r:id="rId11"/>
    <p:sldLayoutId id="2147483688" r:id="rId12"/>
    <p:sldLayoutId id="2147483689" r:id="rId13"/>
    <p:sldLayoutId id="2147483690" r:id="rId14"/>
    <p:sldLayoutId id="2147483661" r:id="rId15"/>
    <p:sldLayoutId id="2147483657" r:id="rId16"/>
    <p:sldLayoutId id="2147483665" r:id="rId17"/>
    <p:sldLayoutId id="2147483678" r:id="rId18"/>
    <p:sldLayoutId id="2147483680" r:id="rId19"/>
    <p:sldLayoutId id="2147483691" r:id="rId20"/>
    <p:sldLayoutId id="2147483692" r:id="rId21"/>
    <p:sldLayoutId id="2147483693" r:id="rId22"/>
    <p:sldLayoutId id="2147483694" r:id="rId23"/>
    <p:sldLayoutId id="2147483695" r:id="rId2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3" userDrawn="1">
          <p15:clr>
            <a:srgbClr val="F26B43"/>
          </p15:clr>
        </p15:guide>
        <p15:guide id="5" pos="235" userDrawn="1">
          <p15:clr>
            <a:srgbClr val="F26B43"/>
          </p15:clr>
        </p15:guide>
        <p15:guide id="8" orient="horz" pos="967" userDrawn="1">
          <p15:clr>
            <a:srgbClr val="F26B43"/>
          </p15:clr>
        </p15:guide>
        <p15:guide id="9" orient="horz" pos="257" userDrawn="1">
          <p15:clr>
            <a:srgbClr val="F26B43"/>
          </p15:clr>
        </p15:guide>
        <p15:guide id="11" pos="726" userDrawn="1">
          <p15:clr>
            <a:srgbClr val="F26B43"/>
          </p15:clr>
        </p15:guide>
        <p15:guide id="12" pos="846" userDrawn="1">
          <p15:clr>
            <a:srgbClr val="F26B43"/>
          </p15:clr>
        </p15:guide>
        <p15:guide id="13" pos="1336" userDrawn="1">
          <p15:clr>
            <a:srgbClr val="F26B43"/>
          </p15:clr>
        </p15:guide>
        <p15:guide id="14" pos="1454" userDrawn="1">
          <p15:clr>
            <a:srgbClr val="F26B43"/>
          </p15:clr>
        </p15:guide>
        <p15:guide id="15" pos="1944" userDrawn="1">
          <p15:clr>
            <a:srgbClr val="F26B43"/>
          </p15:clr>
        </p15:guide>
        <p15:guide id="16" pos="2062" userDrawn="1">
          <p15:clr>
            <a:srgbClr val="F26B43"/>
          </p15:clr>
        </p15:guide>
        <p15:guide id="17" pos="2556" userDrawn="1">
          <p15:clr>
            <a:srgbClr val="F26B43"/>
          </p15:clr>
        </p15:guide>
        <p15:guide id="18" pos="2676" userDrawn="1">
          <p15:clr>
            <a:srgbClr val="F26B43"/>
          </p15:clr>
        </p15:guide>
        <p15:guide id="19" pos="3168" userDrawn="1">
          <p15:clr>
            <a:srgbClr val="F26B43"/>
          </p15:clr>
        </p15:guide>
        <p15:guide id="20" pos="3284" userDrawn="1">
          <p15:clr>
            <a:srgbClr val="F26B43"/>
          </p15:clr>
        </p15:guide>
        <p15:guide id="21" pos="3776" userDrawn="1">
          <p15:clr>
            <a:srgbClr val="F26B43"/>
          </p15:clr>
        </p15:guide>
        <p15:guide id="22" pos="3894" userDrawn="1">
          <p15:clr>
            <a:srgbClr val="F26B43"/>
          </p15:clr>
        </p15:guide>
        <p15:guide id="23" pos="4388" userDrawn="1">
          <p15:clr>
            <a:srgbClr val="F26B43"/>
          </p15:clr>
        </p15:guide>
        <p15:guide id="24" pos="4508" userDrawn="1">
          <p15:clr>
            <a:srgbClr val="F26B43"/>
          </p15:clr>
        </p15:guide>
        <p15:guide id="25" pos="4998" userDrawn="1">
          <p15:clr>
            <a:srgbClr val="F26B43"/>
          </p15:clr>
        </p15:guide>
        <p15:guide id="26" pos="5112" userDrawn="1">
          <p15:clr>
            <a:srgbClr val="F26B43"/>
          </p15:clr>
        </p15:guide>
        <p15:guide id="27" pos="5604" userDrawn="1">
          <p15:clr>
            <a:srgbClr val="F26B43"/>
          </p15:clr>
        </p15:guide>
        <p15:guide id="28" pos="5722" userDrawn="1">
          <p15:clr>
            <a:srgbClr val="F26B43"/>
          </p15:clr>
        </p15:guide>
        <p15:guide id="29" pos="6214" userDrawn="1">
          <p15:clr>
            <a:srgbClr val="F26B43"/>
          </p15:clr>
        </p15:guide>
        <p15:guide id="30" pos="6332" userDrawn="1">
          <p15:clr>
            <a:srgbClr val="F26B43"/>
          </p15:clr>
        </p15:guide>
        <p15:guide id="31" pos="6824" userDrawn="1">
          <p15:clr>
            <a:srgbClr val="F26B43"/>
          </p15:clr>
        </p15:guide>
        <p15:guide id="32" pos="6944" userDrawn="1">
          <p15:clr>
            <a:srgbClr val="F26B43"/>
          </p15:clr>
        </p15:guide>
        <p15:guide id="33" orient="horz" pos="512" userDrawn="1">
          <p15:clr>
            <a:srgbClr val="F26B43"/>
          </p15:clr>
        </p15:guide>
        <p15:guide id="34" orient="horz" pos="1142" userDrawn="1">
          <p15:clr>
            <a:srgbClr val="F26B43"/>
          </p15:clr>
        </p15:guide>
        <p15:guide id="36" orient="horz" pos="4007" userDrawn="1">
          <p15:clr>
            <a:srgbClr val="F26B43"/>
          </p15:clr>
        </p15:guide>
        <p15:guide id="37" pos="38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rxiv.org/ftp/arxiv/papers/1707/1707.01162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F0AAA1F3-3386-B94E-B67D-9991C70809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3062" y="1543990"/>
            <a:ext cx="5616000" cy="1810432"/>
          </a:xfrm>
        </p:spPr>
        <p:txBody>
          <a:bodyPr/>
          <a:lstStyle/>
          <a:p>
            <a:r>
              <a:rPr lang="ru-RU" dirty="0"/>
              <a:t>Возможности аналитической системы </a:t>
            </a:r>
            <a:r>
              <a:rPr lang="en-US" dirty="0" err="1"/>
              <a:t>InCites</a:t>
            </a:r>
            <a:endParaRPr lang="en-GB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38FA6B0-5CBD-D547-863B-28E30142DD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Павел Касьянов</a:t>
            </a:r>
            <a:endParaRPr lang="en-GB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C511F0CD-F813-8D47-A361-0A8B53BD0D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22</a:t>
            </a:r>
            <a:r>
              <a:rPr lang="en-GB" dirty="0"/>
              <a:t>.0</a:t>
            </a:r>
            <a:r>
              <a:rPr lang="ru-RU" dirty="0"/>
              <a:t>3</a:t>
            </a:r>
            <a:r>
              <a:rPr lang="en-GB" dirty="0"/>
              <a:t>.2019</a:t>
            </a:r>
          </a:p>
        </p:txBody>
      </p:sp>
    </p:spTree>
    <p:extLst>
      <p:ext uri="{BB962C8B-B14F-4D97-AF65-F5344CB8AC3E}">
        <p14:creationId xmlns:p14="http://schemas.microsoft.com/office/powerpoint/2010/main" val="352817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B8C32C-A0A2-4661-8310-05864A82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" y="1310516"/>
            <a:ext cx="10568354" cy="4983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84FED0-D4A6-4140-93DF-7FD703C3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 самая работа 2003 года с 20 цитированиями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08A3B-B9FE-44D8-9AF6-BC5E68E526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4A83C-4C7A-4CDE-A37C-9BFC45679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7D3421-A862-45BF-BAB6-361E45B78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287" y="2165456"/>
            <a:ext cx="5119468" cy="299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290FCAD-FE12-43B2-A7D1-55C3655E154D}"/>
              </a:ext>
            </a:extLst>
          </p:cNvPr>
          <p:cNvSpPr/>
          <p:nvPr/>
        </p:nvSpPr>
        <p:spPr>
          <a:xfrm>
            <a:off x="5127676" y="4255475"/>
            <a:ext cx="1554478" cy="79844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2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B577E-1AA1-4FED-B578-7DCF515B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России это показатель стремительно растёт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3F70B-C30F-434D-90C4-3A39A32792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Но пока так и не превысил среднемирового значения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93CBE-A901-4C22-9B9D-C44C033452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541E7-16BB-425A-B20D-0015116B6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9200" y="1519311"/>
            <a:ext cx="7646491" cy="513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95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94E879-5BE2-4CA1-939A-C93E5B523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95F1E-FA0C-47E4-91E9-98543F52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Сопоставление организаций по этому показателю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6F2A1-148E-4C76-8702-3CD3F721AF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7EA2F-7FDF-42A8-8C2B-413D09455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39B41E-3447-4CFF-A920-D16530EB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4" y="1244099"/>
            <a:ext cx="8490734" cy="56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5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1A18-0B7E-4297-B263-3B05B5CD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 рейтинг организаций – за 1 минуту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7BF0-41C3-4CBD-8206-EACDEA856B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Более 50 индикаторов для сопоставления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D2856-590C-4A38-868A-18DB4F5B0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D5351-36E2-4B95-B5DE-8DBDF17C1D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72"/>
          <a:stretch/>
        </p:blipFill>
        <p:spPr>
          <a:xfrm>
            <a:off x="635891" y="1222246"/>
            <a:ext cx="6895471" cy="50800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D7BEE8-5956-4178-BD62-9A2061235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423" y="1222247"/>
            <a:ext cx="3081685" cy="48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019E-5F26-4EFB-9620-4E2C181F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10002020" cy="1180708"/>
          </a:xfrm>
        </p:spPr>
        <p:txBody>
          <a:bodyPr/>
          <a:lstStyle/>
          <a:p>
            <a:r>
              <a:rPr lang="ru-RU" dirty="0"/>
              <a:t>В каких предметных областях наиболее активно публикуются сотрудники Финансового Университета?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C18285-69EA-4894-8C1B-38D8E52ED7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7A4A5D-5E08-47FF-ACF0-45804C7DE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5E36A8-D816-4E95-AB42-559EF356F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177" y="1148518"/>
            <a:ext cx="8111567" cy="55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827A-05AD-47B4-9DE4-B6AAE7F8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А как эти работы цитировались в зависимости от предметной области?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3278A-B4AD-488D-818D-CCFAC23FE7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838" y="1120404"/>
            <a:ext cx="8517512" cy="313350"/>
          </a:xfrm>
        </p:spPr>
        <p:txBody>
          <a:bodyPr/>
          <a:lstStyle/>
          <a:p>
            <a:r>
              <a:rPr lang="ru-RU" dirty="0"/>
              <a:t>Показатель </a:t>
            </a:r>
            <a:r>
              <a:rPr lang="en-US" dirty="0"/>
              <a:t>Category Normalized Citation Impact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5687C-E903-40A9-B7E8-080F4E3DD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2B6ECB-FFE0-4954-8C0A-C54061812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1399198"/>
            <a:ext cx="8012113" cy="5458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8D001D-20BA-49FD-A73F-ECD75BFD4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488" y="3306143"/>
            <a:ext cx="20574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5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50FB-51E2-4238-8040-73C4CFA4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SWOT-</a:t>
            </a:r>
            <a:r>
              <a:rPr lang="ru-RU" dirty="0"/>
              <a:t>Анализ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AC17-8E5F-4813-953D-0B94DC651E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Strengths-Opportunities-Weaknesses-Threats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81B4-9D7A-4DF6-9C09-56BADD955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619B4D-0055-416E-B1E9-603DE5174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50" y="1331526"/>
            <a:ext cx="8003073" cy="53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12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68D81-4AD7-4700-9ED7-4FC1BA0F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совместных исследовательских проектов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4F633F-2F4D-4F86-A77C-2116335DA5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en-US" dirty="0"/>
              <a:t>Web of Science Core Collection </a:t>
            </a:r>
            <a:r>
              <a:rPr lang="ru-RU" dirty="0"/>
              <a:t>индексирует все организационные аффилиации всех авторов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10873-2971-40BA-9B24-80C581F02A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8E0401-08F1-4CC9-B402-C8FBC653E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37" y="1526784"/>
            <a:ext cx="9660878" cy="469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8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EE758-10BD-49C0-AEB0-36FB2FD7C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...А это значит, что </a:t>
            </a:r>
            <a:r>
              <a:rPr lang="en-US" dirty="0" err="1"/>
              <a:t>InCites</a:t>
            </a:r>
            <a:r>
              <a:rPr lang="en-US" dirty="0"/>
              <a:t> </a:t>
            </a:r>
            <a:r>
              <a:rPr lang="ru-RU" dirty="0"/>
              <a:t>может их визуализировать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44381-C4FB-4D1E-BA8B-D0A2DCD87C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1089254"/>
            <a:ext cx="8517512" cy="590349"/>
          </a:xfrm>
        </p:spPr>
        <p:txBody>
          <a:bodyPr/>
          <a:lstStyle/>
          <a:p>
            <a:r>
              <a:rPr lang="ru-RU" dirty="0"/>
              <a:t>Наиболее активные партнёры Финансового Университета по совместным исследованиям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6577B-25C6-44C9-BC5D-B0D9F6DAD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9307B5-BD92-4766-945A-956CE51BC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F19D5-1818-4091-9FE7-03D8A14EC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73"/>
          <a:stretch/>
        </p:blipFill>
        <p:spPr>
          <a:xfrm>
            <a:off x="1078668" y="1378634"/>
            <a:ext cx="7789545" cy="54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78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AFA9-47CC-45C7-AEFD-066AF695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...А это значит, что </a:t>
            </a:r>
            <a:r>
              <a:rPr lang="en-US" dirty="0" err="1"/>
              <a:t>InCites</a:t>
            </a:r>
            <a:r>
              <a:rPr lang="en-US" dirty="0"/>
              <a:t> </a:t>
            </a:r>
            <a:r>
              <a:rPr lang="ru-RU" dirty="0"/>
              <a:t>может их визуализировать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E94F8-FE6E-4066-ABB9-14D5057C2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1074882"/>
            <a:ext cx="8517512" cy="313350"/>
          </a:xfrm>
        </p:spPr>
        <p:txBody>
          <a:bodyPr/>
          <a:lstStyle/>
          <a:p>
            <a:r>
              <a:rPr lang="ru-RU" dirty="0"/>
              <a:t>Как эти исследования цитируются в зависимости от выбора партнёра?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9B85FF-C4F7-48BD-BE71-BFD10A30D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0BF80-E150-4A53-9B37-8B36E174F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488" y="3263939"/>
            <a:ext cx="2057400" cy="828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A7F4C-C07D-4A5A-8D92-0DEF7B5A36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738" y="1408511"/>
            <a:ext cx="8090977" cy="546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AEC7-70E3-4C44-9F9D-F5FEED9B22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4801" y="1205603"/>
            <a:ext cx="2886026" cy="664797"/>
          </a:xfrm>
        </p:spPr>
        <p:txBody>
          <a:bodyPr/>
          <a:lstStyle/>
          <a:p>
            <a:r>
              <a:rPr lang="ru-RU" dirty="0"/>
              <a:t>Зачем понадобился такой инструмент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3C5BE-E21C-5841-90A2-8BF6A45C25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51951" y="1205603"/>
            <a:ext cx="2886025" cy="997196"/>
          </a:xfrm>
        </p:spPr>
        <p:txBody>
          <a:bodyPr/>
          <a:lstStyle/>
          <a:p>
            <a:r>
              <a:rPr lang="ru-RU" dirty="0"/>
              <a:t>Анализ совместных исследовательских проектов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EB2DCD-FA73-274D-BF93-02BF47EACC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758EB5-0B8F-6248-9125-7BEFE9653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251370-E92C-9341-9363-3366E7B7AF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84801" y="2582028"/>
            <a:ext cx="2886026" cy="997196"/>
          </a:xfrm>
        </p:spPr>
        <p:txBody>
          <a:bodyPr/>
          <a:lstStyle/>
          <a:p>
            <a:r>
              <a:rPr lang="ru-RU" dirty="0"/>
              <a:t>Современная библиометрия в его основе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946F88-7787-2245-A7D1-15AF49BF71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51951" y="2582028"/>
            <a:ext cx="2886025" cy="1125436"/>
          </a:xfrm>
        </p:spPr>
        <p:txBody>
          <a:bodyPr/>
          <a:lstStyle/>
          <a:p>
            <a:r>
              <a:rPr lang="ru-RU" dirty="0"/>
              <a:t>Публикационная стратегия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2FCB82-FEEE-7243-A7E0-714AD5184E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E971EB-FAFE-9342-83B4-F70656A4DE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861285-EDB4-3946-81A1-091715EAD5D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84801" y="3948883"/>
            <a:ext cx="2886026" cy="664797"/>
          </a:xfrm>
        </p:spPr>
        <p:txBody>
          <a:bodyPr/>
          <a:lstStyle/>
          <a:p>
            <a:r>
              <a:rPr lang="ru-RU" dirty="0"/>
              <a:t>Сопоставление организаций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48E7002-60E2-EA4D-892A-C96B4212132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51951" y="3948883"/>
            <a:ext cx="2886025" cy="1457835"/>
          </a:xfrm>
        </p:spPr>
        <p:txBody>
          <a:bodyPr/>
          <a:lstStyle/>
          <a:p>
            <a:r>
              <a:rPr lang="ru-RU" dirty="0"/>
              <a:t>Исследовательские фронты и тенденции в исследованиях</a:t>
            </a:r>
            <a:endParaRPr lang="en-GB" dirty="0"/>
          </a:p>
          <a:p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C2839D-5C83-8143-8111-B61FCFF29A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090B6F7-8CFD-3644-921C-D97AD44245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E54BA9B-2DE5-1745-9402-BBFA7C47E7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484801" y="5325308"/>
            <a:ext cx="2886026" cy="997196"/>
          </a:xfrm>
        </p:spPr>
        <p:txBody>
          <a:bodyPr/>
          <a:lstStyle/>
          <a:p>
            <a:r>
              <a:rPr lang="ru-RU" dirty="0"/>
              <a:t>Анализ сильных и слабых сторон в исследованиях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C97C943-21D3-C74C-B3E3-EFBF1E06A3E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E27654-E193-FA48-B1F7-27FAB691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8" y="1205603"/>
            <a:ext cx="2706162" cy="788293"/>
          </a:xfrm>
        </p:spPr>
        <p:txBody>
          <a:bodyPr/>
          <a:lstStyle/>
          <a:p>
            <a:r>
              <a:rPr lang="ru-RU" dirty="0"/>
              <a:t>О чём пойдёт речь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CAF07F-DF08-2643-868A-D08FD17FF8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24" name="Text Placeholder 34">
            <a:extLst>
              <a:ext uri="{FF2B5EF4-FFF2-40B4-BE49-F238E27FC236}">
                <a16:creationId xmlns:a16="http://schemas.microsoft.com/office/drawing/2014/main" id="{FDA6D19E-501B-459F-BC0E-771F6EE5A825}"/>
              </a:ext>
            </a:extLst>
          </p:cNvPr>
          <p:cNvSpPr txBox="1">
            <a:spLocks/>
          </p:cNvSpPr>
          <p:nvPr/>
        </p:nvSpPr>
        <p:spPr>
          <a:xfrm>
            <a:off x="8029829" y="5325308"/>
            <a:ext cx="318947" cy="3323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8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D85FCE66-AD92-490D-AE3C-F4A7F3E5C0B2}"/>
              </a:ext>
            </a:extLst>
          </p:cNvPr>
          <p:cNvSpPr txBox="1">
            <a:spLocks/>
          </p:cNvSpPr>
          <p:nvPr/>
        </p:nvSpPr>
        <p:spPr>
          <a:xfrm>
            <a:off x="8351951" y="5279009"/>
            <a:ext cx="288602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76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377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Вопросы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026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489664" cy="17922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Публикационная стратегия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46FCC-3F61-2F41-8668-B8BE81279E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3200" dirty="0"/>
              <a:t>Импакт-фактор – пожалуй, лучший индикатор важности научного журнала. Но он не должен быть использован для оценки конкретных научных публикаций.</a:t>
            </a:r>
          </a:p>
          <a:p>
            <a:endParaRPr lang="ru-RU" sz="3200" dirty="0"/>
          </a:p>
          <a:p>
            <a:r>
              <a:rPr lang="ru-RU" sz="3200" dirty="0"/>
              <a:t>В то же время, текущая ситуация в России делает возможным использование импакт-фактора для поддержки устойчивого роста научной результативности.</a:t>
            </a:r>
          </a:p>
          <a:p>
            <a:endParaRPr lang="en-GB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555049-0CDC-3140-89D2-C394AE3F4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239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C50FB-51E2-4238-8040-73C4CFA4F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Квартили журналов по импакт-фактору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AC17-8E5F-4813-953D-0B94DC651E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 для чего они нужны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681B4-9D7A-4DF6-9C09-56BADD9558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https://2.bp.blogspot.com/-d7NFeJ_LYfU/WXrrdwY1ZTI/AAAAAAAAFpU/nq8awz9D1s09N_n_PHnP2PYYyK-zRvzRgCLcBGAs/s1600/Capture2.PNG">
            <a:extLst>
              <a:ext uri="{FF2B5EF4-FFF2-40B4-BE49-F238E27FC236}">
                <a16:creationId xmlns:a16="http://schemas.microsoft.com/office/drawing/2014/main" id="{BB3D67AD-9162-4F1D-BC5F-0AEEF20E8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1534478"/>
            <a:ext cx="5033929" cy="454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DA8E0E-7B1E-4BFD-B677-B4B4DDC57B85}"/>
              </a:ext>
            </a:extLst>
          </p:cNvPr>
          <p:cNvSpPr/>
          <p:nvPr/>
        </p:nvSpPr>
        <p:spPr>
          <a:xfrm>
            <a:off x="5658839" y="1163532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Не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так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важно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численное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значение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импакт-фактора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журнала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разных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предметных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областях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разные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средние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уровни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цитирования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Сколько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важен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квартиль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журнала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импакт-фактору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своей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предметной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области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Это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-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идеальный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ориентир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для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понимания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где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стоит</a:t>
            </a:r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публиковаться</a:t>
            </a:r>
            <a:endParaRPr lang="en-US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5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4CD7-1C0C-4A11-843D-9CE146794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Где в основном публикуются российские научные результаты?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C43BA-8697-4933-A9BE-0983C717E6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EB75E8-33BB-45D7-A90A-CA035967B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816" y="1257981"/>
            <a:ext cx="6081430" cy="54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20616-8886-40A1-9255-EC21E1B6942C}"/>
              </a:ext>
            </a:extLst>
          </p:cNvPr>
          <p:cNvSpPr/>
          <p:nvPr/>
        </p:nvSpPr>
        <p:spPr>
          <a:xfrm>
            <a:off x="7399606" y="1288521"/>
            <a:ext cx="45447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Журналы </a:t>
            </a:r>
            <a:r>
              <a:rPr lang="en-US" dirty="0">
                <a:solidFill>
                  <a:schemeClr val="bg1"/>
                </a:solidFill>
              </a:rPr>
              <a:t>Web of Science Core Collection, </a:t>
            </a:r>
            <a:r>
              <a:rPr lang="ru-RU" dirty="0">
                <a:solidFill>
                  <a:schemeClr val="bg1"/>
                </a:solidFill>
              </a:rPr>
              <a:t>в которых за </a:t>
            </a:r>
            <a:r>
              <a:rPr lang="en-US" dirty="0">
                <a:solidFill>
                  <a:schemeClr val="bg1"/>
                </a:solidFill>
              </a:rPr>
              <a:t>2007-2016</a:t>
            </a:r>
            <a:r>
              <a:rPr lang="ru-RU" dirty="0">
                <a:solidFill>
                  <a:schemeClr val="bg1"/>
                </a:solidFill>
              </a:rPr>
              <a:t> годы было опубликовано более 1500 российских работ</a:t>
            </a:r>
            <a:r>
              <a:rPr lang="en-US" dirty="0">
                <a:solidFill>
                  <a:schemeClr val="bg1"/>
                </a:solidFill>
              </a:rPr>
              <a:t>,</a:t>
            </a:r>
            <a:r>
              <a:rPr lang="ru-RU" b="1" i="1" dirty="0">
                <a:solidFill>
                  <a:schemeClr val="bg1"/>
                </a:solidFill>
              </a:rPr>
              <a:t> не считая крупные коллаборации с количеством соавторов более </a:t>
            </a:r>
            <a:r>
              <a:rPr lang="en-US" b="1" i="1" dirty="0">
                <a:solidFill>
                  <a:schemeClr val="bg1"/>
                </a:solidFill>
              </a:rPr>
              <a:t>30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Размер круга зависит от </a:t>
            </a:r>
            <a:r>
              <a:rPr lang="ru-RU" b="1" i="1" dirty="0">
                <a:solidFill>
                  <a:schemeClr val="bg1"/>
                </a:solidFill>
              </a:rPr>
              <a:t>количества российских публикаций </a:t>
            </a:r>
            <a:r>
              <a:rPr lang="ru-RU" dirty="0">
                <a:solidFill>
                  <a:schemeClr val="bg1"/>
                </a:solidFill>
              </a:rPr>
              <a:t>в журнале; горизонтальная ось: </a:t>
            </a:r>
            <a:r>
              <a:rPr lang="ru-RU" b="1" i="1" dirty="0">
                <a:solidFill>
                  <a:schemeClr val="bg1"/>
                </a:solidFill>
              </a:rPr>
              <a:t>цитируемость публикаций относительно средней по журналу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ru-RU" dirty="0">
                <a:solidFill>
                  <a:schemeClr val="bg1"/>
                </a:solidFill>
              </a:rPr>
              <a:t>вертикальная ось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ru-RU" b="1" i="1" dirty="0">
                <a:solidFill>
                  <a:schemeClr val="bg1"/>
                </a:solidFill>
              </a:rPr>
              <a:t>цитируемость публикаций относительно среднемировой в этой предметной области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32915-35A4-4270-BF03-5F8904EE3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2086" y="5734466"/>
            <a:ext cx="8194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Q3/Q4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EDC4369-860A-4049-B7EC-350617E9E90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823436" y="5919132"/>
            <a:ext cx="628650" cy="0"/>
          </a:xfrm>
          <a:prstGeom prst="straightConnector1">
            <a:avLst/>
          </a:prstGeom>
          <a:ln w="31750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4389-1AF3-4A72-9258-38E2041F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9414694" cy="788293"/>
          </a:xfrm>
        </p:spPr>
        <p:txBody>
          <a:bodyPr/>
          <a:lstStyle/>
          <a:p>
            <a:r>
              <a:rPr lang="ru-RU" dirty="0"/>
              <a:t>Кто сможет узнать о результатах наших исследований?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C9344-32FF-468C-B8E7-60FF8AC07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D9DF7EA-BA35-4EDA-A08D-5E1BFF730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670" y="1342681"/>
            <a:ext cx="7685820" cy="5462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0553DF-3F93-4D2C-B348-CDD6DFE000E4}"/>
              </a:ext>
            </a:extLst>
          </p:cNvPr>
          <p:cNvCxnSpPr>
            <a:cxnSpLocks/>
          </p:cNvCxnSpPr>
          <p:nvPr/>
        </p:nvCxnSpPr>
        <p:spPr>
          <a:xfrm>
            <a:off x="5125553" y="6378818"/>
            <a:ext cx="3385402" cy="0"/>
          </a:xfrm>
          <a:prstGeom prst="line">
            <a:avLst/>
          </a:prstGeom>
          <a:ln w="38100"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486A203-F6EE-4984-8E89-62380197ADFD}"/>
              </a:ext>
            </a:extLst>
          </p:cNvPr>
          <p:cNvCxnSpPr>
            <a:cxnSpLocks/>
          </p:cNvCxnSpPr>
          <p:nvPr/>
        </p:nvCxnSpPr>
        <p:spPr>
          <a:xfrm>
            <a:off x="1058670" y="6670547"/>
            <a:ext cx="6630292" cy="0"/>
          </a:xfrm>
          <a:prstGeom prst="line">
            <a:avLst/>
          </a:prstGeom>
          <a:ln w="38100"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8E1E-852F-4CC1-991D-E2B04C1AA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Ещё пример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43112-BFA6-4773-AA82-003BC347D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1D09D63-CACF-4384-8533-7337B3F8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958" y="818405"/>
            <a:ext cx="8173357" cy="585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E46A3A-7F17-4EFB-B027-E49F6E24A011}"/>
              </a:ext>
            </a:extLst>
          </p:cNvPr>
          <p:cNvCxnSpPr>
            <a:cxnSpLocks/>
          </p:cNvCxnSpPr>
          <p:nvPr/>
        </p:nvCxnSpPr>
        <p:spPr>
          <a:xfrm>
            <a:off x="1494097" y="5959349"/>
            <a:ext cx="5719503" cy="0"/>
          </a:xfrm>
          <a:prstGeom prst="line">
            <a:avLst/>
          </a:prstGeom>
          <a:ln w="38100">
            <a:solidFill>
              <a:srgbClr val="6817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26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512FAE-1CAC-4248-A3EE-BC00DCBA7C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F4480-2055-46CC-8641-360B1B2BC9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/>
              <a:t>Все журналы в </a:t>
            </a:r>
            <a:r>
              <a:rPr lang="en-US" dirty="0"/>
              <a:t>Web of Science Core Collection </a:t>
            </a:r>
            <a:r>
              <a:rPr lang="ru-RU" dirty="0"/>
              <a:t>прошли самую жёсткую в мире процедуру отбора</a:t>
            </a:r>
          </a:p>
          <a:p>
            <a:endParaRPr lang="ru-RU" dirty="0"/>
          </a:p>
          <a:p>
            <a:r>
              <a:rPr lang="ru-RU" dirty="0"/>
              <a:t>Тем не менее, одни журналы обладают значительно большими читательскими аудиториями, другие - меньшими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8175F1-3C4D-4667-98B7-EBB5538CE8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По импакт-фактору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D5951F0-153C-4A3A-9290-4C8F7E555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Квартиль журнала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ED61E2-3375-4E4D-91AD-F704F91EF8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3600" dirty="0"/>
              <a:t>Более низкая цитируемость работ авторов и организаций постсоветского пространства связана, в первую очердь, с тем, что мы публикуемся преимущественно в низкоимпактовых журналах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76634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3D09-3E76-422F-BF8C-03749536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Динамика публикационной активности России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9B8E3-CB19-48DB-8C90-5FB1B3C31A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313350"/>
          </a:xfrm>
        </p:spPr>
        <p:txBody>
          <a:bodyPr/>
          <a:lstStyle/>
          <a:p>
            <a:r>
              <a:rPr lang="ru-RU" dirty="0"/>
              <a:t>В разбивке по квартилям </a:t>
            </a:r>
            <a:r>
              <a:rPr lang="en-US" dirty="0"/>
              <a:t>Journal Citation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3B2504-D5F9-444E-8CDA-EA40A34F0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27</a:t>
            </a:fld>
            <a:endParaRPr lang="en-GB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E7AA1AD-CC46-45A1-AB3F-B6B150BBAC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8230825"/>
              </p:ext>
            </p:extLst>
          </p:nvPr>
        </p:nvGraphicFramePr>
        <p:xfrm>
          <a:off x="1235564" y="1127635"/>
          <a:ext cx="9930667" cy="5730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7F0BAD-6735-4894-AEE4-ACC621076139}"/>
              </a:ext>
            </a:extLst>
          </p:cNvPr>
          <p:cNvSpPr txBox="1"/>
          <p:nvPr/>
        </p:nvSpPr>
        <p:spPr>
          <a:xfrm>
            <a:off x="9828461" y="2817393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2DA46-963C-4A32-9E93-6AE761FFBDC2}"/>
              </a:ext>
            </a:extLst>
          </p:cNvPr>
          <p:cNvSpPr txBox="1"/>
          <p:nvPr/>
        </p:nvSpPr>
        <p:spPr>
          <a:xfrm>
            <a:off x="9819186" y="3784045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D4DD13-7775-47FD-9EF9-E30D5F0828A6}"/>
              </a:ext>
            </a:extLst>
          </p:cNvPr>
          <p:cNvSpPr txBox="1"/>
          <p:nvPr/>
        </p:nvSpPr>
        <p:spPr>
          <a:xfrm>
            <a:off x="9819189" y="4520391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15F9C-CB50-4E74-A7AA-D86C087DADEE}"/>
              </a:ext>
            </a:extLst>
          </p:cNvPr>
          <p:cNvSpPr txBox="1"/>
          <p:nvPr/>
        </p:nvSpPr>
        <p:spPr>
          <a:xfrm>
            <a:off x="9819185" y="5383651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3172730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19A2-2DEC-4E1F-A527-2CE19873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дальнейшего чтения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17DDFB-1257-4E6E-AF7F-4E59DDD125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28</a:t>
            </a:fld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4E70A48-D4F9-4CC0-8D30-87F8D4504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7" y="2289886"/>
            <a:ext cx="6854715" cy="37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ACFB12E-F4CA-4131-A23B-7AC064923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8" y="1507331"/>
            <a:ext cx="363537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6A8A137-02A4-4EAB-8903-1CBBEFF422E6}"/>
              </a:ext>
            </a:extLst>
          </p:cNvPr>
          <p:cNvSpPr txBox="1">
            <a:spLocks/>
          </p:cNvSpPr>
          <p:nvPr/>
        </p:nvSpPr>
        <p:spPr bwMode="auto">
          <a:xfrm>
            <a:off x="737214" y="1486028"/>
            <a:ext cx="7062954" cy="4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ct val="0"/>
              </a:spcBef>
              <a:buNone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https://arxiv.org/ftp/arxiv/papers/1707/1707.01162.pdf</a:t>
            </a: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324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48791-B176-4DFA-87EE-56212D315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Исследовательские фронты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DC1DD-854F-43E1-A5EA-207ACDE0AD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ru-RU" dirty="0"/>
              <a:t>Группы высокоцитируемых публикаций, кластеризованные нашими алгоритмами на основе социтирования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5B1E-4EF0-4E61-87B0-F294F36D5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95815C-0969-40D7-892D-8CA2641D27D7}"/>
              </a:ext>
            </a:extLst>
          </p:cNvPr>
          <p:cNvSpPr txBox="1">
            <a:spLocks/>
          </p:cNvSpPr>
          <p:nvPr/>
        </p:nvSpPr>
        <p:spPr>
          <a:xfrm>
            <a:off x="429570" y="1651325"/>
            <a:ext cx="10367384" cy="192885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Ключевые слова, входящие в эти публикации, и представляют собой исследовательский фронт</a:t>
            </a:r>
          </a:p>
          <a:p>
            <a:pPr marL="0" indent="0">
              <a:buNone/>
            </a:pPr>
            <a:r>
              <a:rPr lang="ru-RU" dirty="0"/>
              <a:t>С высокой вероятностью исследовательский фронт представляет собой горячую тему в сегодняшних исследованиях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DB120-C621-40A7-91BD-0FEFB436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51" y="3543522"/>
            <a:ext cx="6980326" cy="312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9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20C84-9BEA-8340-B217-86D34D5D8E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1168" y="2532856"/>
            <a:ext cx="9489664" cy="179228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Для чего понадобился отдельный аналитический инструмент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70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AD41-D490-4894-8640-2362972C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Публикации, входящие во фронт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A4EE4-CD78-4B39-959D-F041B344C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Мы можем легко просмотреть их, чтобы понять контекст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731B22-1AC6-456B-B1CD-793C89581C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461A9E-7D72-416C-B175-39CF04826E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017"/>
          <a:stretch/>
        </p:blipFill>
        <p:spPr>
          <a:xfrm>
            <a:off x="18286" y="1771225"/>
            <a:ext cx="12173714" cy="459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81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2A3A-32C5-4C2A-9056-DEC2BECB0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Либо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8297-2AB6-4936-AB66-73D885A4F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ru-RU" dirty="0"/>
              <a:t>Мы можем провести новый поиск в </a:t>
            </a:r>
            <a:r>
              <a:rPr lang="en-US" dirty="0"/>
              <a:t>Web of Science </a:t>
            </a:r>
            <a:r>
              <a:rPr lang="ru-RU" dirty="0"/>
              <a:t>по интересующему нас ключевому слову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84383-5EFB-4E99-862D-504666967A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037D0-9CAF-4336-8122-6A71B4C5E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814"/>
          <a:stretch/>
        </p:blipFill>
        <p:spPr>
          <a:xfrm>
            <a:off x="378963" y="1391227"/>
            <a:ext cx="8341448" cy="20248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A47D38-B781-4C5B-9D19-0A2216DC2E1C}"/>
              </a:ext>
            </a:extLst>
          </p:cNvPr>
          <p:cNvCxnSpPr>
            <a:cxnSpLocks/>
          </p:cNvCxnSpPr>
          <p:nvPr/>
        </p:nvCxnSpPr>
        <p:spPr>
          <a:xfrm>
            <a:off x="1975623" y="3063010"/>
            <a:ext cx="1576469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347FB81-0C34-4A89-8A4F-8C8A42C58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072" y="3265703"/>
            <a:ext cx="8341446" cy="28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399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96AD-C8DF-48C9-99A2-D5919B5D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Публикационная активность по этой теме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F7BFE-5561-4A0E-9CF9-F3A24F632B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И её динамика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2E588-B99F-4483-8306-D054ED6DE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32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A76A91-FBCF-4FDA-90BD-00952B217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530"/>
          <a:stretch/>
        </p:blipFill>
        <p:spPr>
          <a:xfrm>
            <a:off x="0" y="1336955"/>
            <a:ext cx="12192000" cy="45855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C7F2C6-A420-4D35-9677-5AB94244E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049" y="2510991"/>
            <a:ext cx="8539068" cy="365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5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2A40-25D1-9E43-93DE-D57055E77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F458FC-F03B-B343-8170-3DF600BBF8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/>
              <a:t>Сопоставлять авторов, организации и целые страны, фокусирующиеся на принципиально разных предметных областях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06EEE29-70E7-CC45-B599-E9E993FB44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b="1" dirty="0"/>
              <a:t>Анализировать сильные и слабые стороны в исследованиях организации или страны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356E586-1821-7547-AEB9-B4A94C03DF7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b="1" dirty="0"/>
              <a:t>Лучше понимать, в каких журналах необходимо публиковаться для усиления оласки, придаваемой нашим научным результатам</a:t>
            </a:r>
            <a:endParaRPr lang="en-GB" dirty="0"/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FAF676B-C73E-6E45-A7ED-C87FB591CC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ru-RU" b="1" dirty="0"/>
              <a:t>Проводить анализ совместных проектов и находить стратегических партнёров для исследований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19675C5-558F-EF4B-B5AA-69D1D78F14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 b="1" dirty="0"/>
              <a:t>Оценивать показатели отдельных структурных подразделений нашей организации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2253F5E-4A89-2646-83E1-4248CA593A4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b="1" dirty="0"/>
              <a:t>Находить «прорывные», или «горячие» тенденции в интересующей нас тематической области</a:t>
            </a:r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FC7C967-9708-A745-BAA3-84B717D3F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InCites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5F44F-72CC-4F79-93DB-6851D7B373B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ru-RU" dirty="0"/>
              <a:t>Какие возможности открывает эта система</a:t>
            </a:r>
            <a:endParaRPr lang="en-US" dirty="0"/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A5F509E6-3A44-440F-97DE-3D4F880DB80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60" name="Picture Placeholder 59">
            <a:extLst>
              <a:ext uri="{FF2B5EF4-FFF2-40B4-BE49-F238E27FC236}">
                <a16:creationId xmlns:a16="http://schemas.microsoft.com/office/drawing/2014/main" id="{EDD99EC5-E455-4956-9BD8-B699092920B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62" name="Picture Placeholder 61">
            <a:extLst>
              <a:ext uri="{FF2B5EF4-FFF2-40B4-BE49-F238E27FC236}">
                <a16:creationId xmlns:a16="http://schemas.microsoft.com/office/drawing/2014/main" id="{9C84624C-EF7F-4452-B426-43BADD06783F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/>
          <a:srcRect/>
          <a:stretch>
            <a:fillRect/>
          </a:stretch>
        </p:blipFill>
        <p:spPr/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AB991E4C-7DC4-4A33-A400-358C5549F4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/>
          <a:srcRect/>
          <a:stretch>
            <a:fillRect/>
          </a:stretch>
        </p:blipFill>
        <p:spPr/>
      </p:pic>
      <p:pic>
        <p:nvPicPr>
          <p:cNvPr id="54" name="Picture Placeholder 53">
            <a:extLst>
              <a:ext uri="{FF2B5EF4-FFF2-40B4-BE49-F238E27FC236}">
                <a16:creationId xmlns:a16="http://schemas.microsoft.com/office/drawing/2014/main" id="{A51640DD-AF20-4D77-8E2C-D2DC6C24062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6"/>
          <a:srcRect l="86" r="86"/>
          <a:stretch>
            <a:fillRect/>
          </a:stretch>
        </p:blipFill>
        <p:spPr/>
      </p:pic>
      <p:pic>
        <p:nvPicPr>
          <p:cNvPr id="58" name="Picture Placeholder 57">
            <a:extLst>
              <a:ext uri="{FF2B5EF4-FFF2-40B4-BE49-F238E27FC236}">
                <a16:creationId xmlns:a16="http://schemas.microsoft.com/office/drawing/2014/main" id="{3DBADA3E-C7AC-48F9-B26C-0859E260462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7"/>
          <a:srcRect l="86" r="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241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0D1AC2-90FD-A74F-BE1B-EADEE19DE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Спасибо!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4F37DE-1C46-6640-A313-D606417012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3062" y="3630613"/>
            <a:ext cx="5615999" cy="249299"/>
          </a:xfrm>
        </p:spPr>
        <p:txBody>
          <a:bodyPr/>
          <a:lstStyle/>
          <a:p>
            <a:r>
              <a:rPr lang="ru-RU" dirty="0"/>
              <a:t>Павел Касьянов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27824-C81F-AB48-AEFD-943B9740CF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3062" y="3942058"/>
            <a:ext cx="5615999" cy="249299"/>
          </a:xfrm>
        </p:spPr>
        <p:txBody>
          <a:bodyPr/>
          <a:lstStyle/>
          <a:p>
            <a:r>
              <a:rPr lang="en-US" dirty="0" err="1"/>
              <a:t>pavel.kasyanov</a:t>
            </a:r>
            <a:r>
              <a:rPr lang="en-GB" dirty="0"/>
              <a:t>@clarivate.com</a:t>
            </a:r>
          </a:p>
        </p:txBody>
      </p:sp>
    </p:spTree>
    <p:extLst>
      <p:ext uri="{BB962C8B-B14F-4D97-AF65-F5344CB8AC3E}">
        <p14:creationId xmlns:p14="http://schemas.microsoft.com/office/powerpoint/2010/main" val="3075900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A8F5E-ACF7-2744-B9CB-7BBA6CA4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нам даёт </a:t>
            </a:r>
            <a:r>
              <a:rPr lang="en-US" dirty="0"/>
              <a:t>Web of Science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1FC8D-3A0D-4746-BE17-035FD41C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Как инструмент оценки научной результативности?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BE4B-DBCF-4649-A2B8-C8D3CAF9C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CE40072-2050-E24D-B430-547640EDA0F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02402-89D1-451F-BF37-95270FA9D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604" y="1281663"/>
            <a:ext cx="8208792" cy="526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3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7005 -0.457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1A8F5E-ACF7-2744-B9CB-7BBA6CA4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нам даёт </a:t>
            </a:r>
            <a:r>
              <a:rPr lang="en-US" dirty="0"/>
              <a:t>Web of Science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B1FC8D-3A0D-4746-BE17-035FD41C56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Как инструмент оценки научной результативности?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BE4B-DBCF-4649-A2B8-C8D3CAF9C5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E40072-2050-E24D-B430-547640EDA0F9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EBA8D9-93AF-47BB-92CD-CC3474D06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09" y="1310516"/>
            <a:ext cx="10568354" cy="498325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07F7DE2-D1FB-4C6E-89D3-90A304870B44}"/>
              </a:ext>
            </a:extLst>
          </p:cNvPr>
          <p:cNvSpPr/>
          <p:nvPr/>
        </p:nvSpPr>
        <p:spPr>
          <a:xfrm>
            <a:off x="9040813" y="1899138"/>
            <a:ext cx="947249" cy="801859"/>
          </a:xfrm>
          <a:prstGeom prst="ellips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096FED4-F936-FE4E-856D-146BD1E1F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</a:t>
            </a:r>
            <a:r>
              <a:rPr lang="en-US" dirty="0"/>
              <a:t>Web of Science </a:t>
            </a:r>
            <a:r>
              <a:rPr lang="ru-RU" dirty="0"/>
              <a:t>действительно хорош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533044-3578-2645-9B60-13CB66EA1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B5EE7A-FAFB-FD46-8418-D1405E875ED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pPr lvl="3"/>
            <a:r>
              <a:rPr lang="ru-RU" b="1" dirty="0"/>
              <a:t>Поверхностный анализ научной результативности</a:t>
            </a:r>
            <a:endParaRPr lang="en-GB" b="1" dirty="0"/>
          </a:p>
          <a:p>
            <a:pPr lvl="7"/>
            <a:r>
              <a:rPr lang="ru-RU" dirty="0"/>
              <a:t>Есть ли у автора</a:t>
            </a:r>
            <a:r>
              <a:rPr lang="en-US" dirty="0"/>
              <a:t>/</a:t>
            </a:r>
            <a:r>
              <a:rPr lang="ru-RU" dirty="0"/>
              <a:t>организации публикации? Сколько их?</a:t>
            </a:r>
          </a:p>
          <a:p>
            <a:pPr lvl="7"/>
            <a:r>
              <a:rPr lang="ru-RU" dirty="0"/>
              <a:t>Есть ли у автора</a:t>
            </a:r>
            <a:r>
              <a:rPr lang="en-US" dirty="0"/>
              <a:t>/</a:t>
            </a:r>
            <a:r>
              <a:rPr lang="ru-RU" dirty="0"/>
              <a:t>организации цитируемость? Сколько?</a:t>
            </a:r>
            <a:endParaRPr lang="en-GB" dirty="0"/>
          </a:p>
          <a:p>
            <a:pPr lvl="7"/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84FC2C-5DA6-3D4F-8C9E-55EF4744606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pPr lvl="3"/>
            <a:r>
              <a:rPr lang="ru-RU" b="1" dirty="0"/>
              <a:t>Максимизация огласки ваших научных результатов</a:t>
            </a:r>
            <a:endParaRPr lang="en-GB" b="1" dirty="0"/>
          </a:p>
          <a:p>
            <a:pPr lvl="7"/>
            <a:r>
              <a:rPr lang="ru-RU" dirty="0"/>
              <a:t>В каком журнале мне опубликовать результаты своих исследований, чтобы их читали и на них ссылались?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EEF72D1-2461-404D-8B5F-2D0FA221668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pPr lvl="3"/>
            <a:r>
              <a:rPr lang="ru-RU" b="1" dirty="0"/>
              <a:t>Наработка научных контактов</a:t>
            </a:r>
            <a:endParaRPr lang="en-GB" b="1" dirty="0"/>
          </a:p>
          <a:p>
            <a:pPr lvl="7"/>
            <a:r>
              <a:rPr lang="ru-RU" dirty="0"/>
              <a:t>Кто ещё в мире активно работает по моей теме?</a:t>
            </a:r>
            <a:endParaRPr lang="en-GB" dirty="0"/>
          </a:p>
          <a:p>
            <a:pPr lvl="7"/>
            <a:r>
              <a:rPr lang="ru-RU" dirty="0"/>
              <a:t>На какие конференции мне необходимо ездить?</a:t>
            </a:r>
            <a:endParaRPr lang="en-GB" dirty="0"/>
          </a:p>
          <a:p>
            <a:pPr lvl="7"/>
            <a:r>
              <a:rPr lang="ru-RU" dirty="0"/>
              <a:t>Кто цитирует меня в </a:t>
            </a:r>
            <a:r>
              <a:rPr lang="en-US" dirty="0"/>
              <a:t>Web of Science Core Collection?</a:t>
            </a:r>
            <a:endParaRPr lang="en-GB" dirty="0"/>
          </a:p>
          <a:p>
            <a:pPr lvl="7"/>
            <a:r>
              <a:rPr lang="ru-RU" dirty="0"/>
              <a:t>И какой же у него</a:t>
            </a:r>
            <a:r>
              <a:rPr lang="en-US" dirty="0"/>
              <a:t>/</a:t>
            </a:r>
            <a:r>
              <a:rPr lang="ru-RU" dirty="0"/>
              <a:t>неё адрес электронной почты?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65E925-BD0D-C241-A8AF-7EF4F4D76F0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pPr lvl="3"/>
            <a:r>
              <a:rPr lang="ru-RU" b="1" dirty="0"/>
              <a:t>Поиск действительно значимой научной литературы по вашей теме</a:t>
            </a:r>
            <a:endParaRPr lang="en-GB" b="1" dirty="0"/>
          </a:p>
          <a:p>
            <a:pPr lvl="7"/>
            <a:r>
              <a:rPr lang="ru-RU" dirty="0"/>
              <a:t>Что было написано?</a:t>
            </a:r>
            <a:endParaRPr lang="en-GB" dirty="0"/>
          </a:p>
          <a:p>
            <a:pPr lvl="7"/>
            <a:r>
              <a:rPr lang="ru-RU" dirty="0"/>
              <a:t>Какие темы – наиболее актуальные?</a:t>
            </a:r>
            <a:endParaRPr lang="en-GB" dirty="0"/>
          </a:p>
          <a:p>
            <a:pPr lvl="7"/>
            <a:r>
              <a:rPr lang="ru-RU" dirty="0"/>
              <a:t>Какие журналы мне необходимо читать?</a:t>
            </a:r>
            <a:endParaRPr lang="en-GB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0D873A1-E81A-AD43-A52A-83170082C3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8962" y="779765"/>
            <a:ext cx="8517513" cy="313350"/>
          </a:xfrm>
        </p:spPr>
        <p:txBody>
          <a:bodyPr/>
          <a:lstStyle/>
          <a:p>
            <a:r>
              <a:rPr lang="en-GB" dirty="0"/>
              <a:t>Use icons from library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47FB5FB8-9A5F-424C-8068-1400E41A6CB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9C17456-00BA-4F05-80C6-A49618AEFA3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48D9619B-BEE3-43BA-B3F2-9EE7AD5AEF5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97" r="97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4C1818EC-879A-4DF6-935C-94A8BB38393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5"/>
          <a:srcRect l="97" r="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31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5F33-818B-471B-8811-8BE82F1C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37" y="349368"/>
            <a:ext cx="8516413" cy="788293"/>
          </a:xfrm>
        </p:spPr>
        <p:txBody>
          <a:bodyPr/>
          <a:lstStyle/>
          <a:p>
            <a:r>
              <a:rPr lang="ru-RU" dirty="0"/>
              <a:t>Какие вопросы возникают в сегодняшней оценке научной результативности?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95CD11-B3D2-4D2A-9E14-21F061C154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92280-2EF4-45E8-B755-6CD27A23D5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11401806" cy="4816856"/>
          </a:xfrm>
        </p:spPr>
        <p:txBody>
          <a:bodyPr/>
          <a:lstStyle/>
          <a:p>
            <a:pPr marL="914400" indent="-914400">
              <a:spcAft>
                <a:spcPts val="1200"/>
              </a:spcAft>
              <a:buAutoNum type="arabicPeriod"/>
            </a:pPr>
            <a:r>
              <a:rPr lang="ru-RU" sz="3200" dirty="0"/>
              <a:t>Насколько хорошо цитируются исследования?</a:t>
            </a:r>
          </a:p>
          <a:p>
            <a:pPr marL="1634400" lvl="2" indent="-914400">
              <a:buAutoNum type="arabicPeriod"/>
            </a:pPr>
            <a:r>
              <a:rPr lang="ru-RU" sz="2400" dirty="0"/>
              <a:t>Стали ли мы публиковать более высокоцитриуемые работы за последнее время?</a:t>
            </a:r>
          </a:p>
          <a:p>
            <a:pPr marL="1634400" lvl="2" indent="-914400">
              <a:buAutoNum type="arabicPeriod"/>
            </a:pPr>
            <a:r>
              <a:rPr lang="ru-RU" sz="2400" dirty="0"/>
              <a:t>Наши авторы работают в разных предметных областях. Как сравнить «физиков» с «лириками»?</a:t>
            </a:r>
          </a:p>
          <a:p>
            <a:pPr marL="1634400" lvl="2" indent="-914400">
              <a:spcAft>
                <a:spcPts val="1200"/>
              </a:spcAft>
              <a:buAutoNum type="arabicPeriod"/>
            </a:pPr>
            <a:r>
              <a:rPr lang="ru-RU" sz="2400" dirty="0"/>
              <a:t>Как сравнить молодого учёного и автора, публикующегося с 1980х годов?</a:t>
            </a:r>
          </a:p>
          <a:p>
            <a:pPr marL="914400" indent="-914400">
              <a:spcBef>
                <a:spcPts val="1200"/>
              </a:spcBef>
              <a:buAutoNum type="arabicPeriod"/>
            </a:pPr>
            <a:r>
              <a:rPr lang="ru-RU" sz="3200" dirty="0"/>
              <a:t>Точно ли мы анализируем корректный массив публикаций автора или организации?</a:t>
            </a:r>
          </a:p>
          <a:p>
            <a:pPr marL="914400" indent="-914400">
              <a:buAutoNum type="arabicPeriod"/>
            </a:pPr>
            <a:r>
              <a:rPr lang="ru-RU" sz="3200" dirty="0"/>
              <a:t>Визуализация данных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88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41B10E-FB0F-DF40-8612-44662E43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InCites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BA6339-F62A-CD4E-A72E-660C9D1E3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ACE40072-2050-E24D-B430-547640EDA0F9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A28D0-DBF9-0B48-9FE8-0126291291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2207" y="1544257"/>
            <a:ext cx="4456493" cy="4816856"/>
          </a:xfrm>
        </p:spPr>
        <p:txBody>
          <a:bodyPr/>
          <a:lstStyle/>
          <a:p>
            <a:pPr lvl="3"/>
            <a:r>
              <a:rPr lang="ru-RU" dirty="0"/>
              <a:t>Даёт ответ на все эти вопросы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351F5-B5E4-6E42-A153-F72A5651B286}"/>
              </a:ext>
            </a:extLst>
          </p:cNvPr>
          <p:cNvSpPr/>
          <p:nvPr/>
        </p:nvSpPr>
        <p:spPr>
          <a:xfrm>
            <a:off x="6181724" y="0"/>
            <a:ext cx="5602289" cy="6361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B31103-FCC3-2A44-A685-26F32A7640EF}"/>
              </a:ext>
            </a:extLst>
          </p:cNvPr>
          <p:cNvSpPr/>
          <p:nvPr/>
        </p:nvSpPr>
        <p:spPr>
          <a:xfrm>
            <a:off x="5589767" y="1648295"/>
            <a:ext cx="4985468" cy="3159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DBB3B7-ACAB-2E4A-A67A-12957C355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009" y="1079604"/>
            <a:ext cx="7188604" cy="45006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AC9775-55D8-4893-BF11-B421B2412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207" y="1692973"/>
            <a:ext cx="5164588" cy="31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08B3-B5A1-4F8C-97DE-D4DE9158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Нормализация цитируемости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F2937-DE1D-4B3A-91C2-94805A987B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963" y="779765"/>
            <a:ext cx="8517512" cy="590349"/>
          </a:xfrm>
        </p:spPr>
        <p:txBody>
          <a:bodyPr/>
          <a:lstStyle/>
          <a:p>
            <a:r>
              <a:rPr lang="ru-RU" dirty="0"/>
              <a:t>Цитируемость, нормализованная по предметной области </a:t>
            </a:r>
            <a:r>
              <a:rPr lang="en-US" dirty="0"/>
              <a:t>(Category Normalized Citation Impact)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A13C3-B1E7-450E-91BA-92DA0061C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9</a:t>
            </a:fld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FB0002-E15E-4ABA-8487-D61417A6F3D2}"/>
              </a:ext>
            </a:extLst>
          </p:cNvPr>
          <p:cNvCxnSpPr>
            <a:stCxn id="7" idx="3"/>
          </p:cNvCxnSpPr>
          <p:nvPr/>
        </p:nvCxnSpPr>
        <p:spPr>
          <a:xfrm flipV="1">
            <a:off x="3360817" y="2142560"/>
            <a:ext cx="5158929" cy="22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A5038E8-2B40-425E-B914-393111499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346" y="1913959"/>
            <a:ext cx="2232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публикации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E050FB-499C-4DEB-89DF-009F4FE87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1757094"/>
            <a:ext cx="3048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en-US">
                <a:solidFill>
                  <a:srgbClr val="4B4B4B"/>
                </a:solidFill>
                <a:ea typeface="ＭＳ Ｐゴシック" panose="020B0600070205080204" pitchFamily="34" charset="-128"/>
              </a:rPr>
              <a:t>Цитируемость публикации</a:t>
            </a:r>
            <a:endParaRPr lang="en-US" altLang="en-US">
              <a:solidFill>
                <a:srgbClr val="4B4B4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F644EA-0A9F-4B79-BEEC-298A1F963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5222" y="3651435"/>
            <a:ext cx="2948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группы публикаций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=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581340-97BF-4CFF-9D78-F91F38F52F49}"/>
              </a:ext>
            </a:extLst>
          </p:cNvPr>
          <p:cNvCxnSpPr/>
          <p:nvPr/>
        </p:nvCxnSpPr>
        <p:spPr>
          <a:xfrm>
            <a:off x="4842242" y="3880035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BC1994-1903-49C6-8707-7D4742A0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3242" y="3422835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1</a:t>
            </a:r>
            <a:r>
              <a:rPr lang="ru-RU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+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NCI</a:t>
            </a:r>
            <a:r>
              <a:rPr lang="ru-RU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</a:t>
            </a:r>
            <a:r>
              <a:rPr lang="ru-RU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+...+</a:t>
            </a:r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NCI</a:t>
            </a:r>
            <a:r>
              <a:rPr lang="en-US" altLang="en-US" sz="2400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N</a:t>
            </a:r>
            <a:endParaRPr lang="en-US" altLang="en-US" sz="2400" dirty="0">
              <a:solidFill>
                <a:srgbClr val="4B4B4B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7957F-0097-44FA-89BD-B1248B172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3880035"/>
            <a:ext cx="407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3514F-94F7-42FB-A838-AF303B5F9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6304" y="4785731"/>
            <a:ext cx="8619392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публикации</a:t>
            </a: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&gt; 1: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исследование цитируется лучше среднемирового уровня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CNCI</a:t>
            </a:r>
            <a:r>
              <a:rPr lang="ru-RU" altLang="en-US" baseline="-25000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публикации</a:t>
            </a: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&lt; 1: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исследование цитируется хуже</a:t>
            </a:r>
            <a:r>
              <a:rPr lang="en-US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среднемирового уровня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6035DE-F27E-4B13-82B5-C9C3D3F6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275" y="2138094"/>
            <a:ext cx="57880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Средняя цитируемость всех публикаций </a:t>
            </a:r>
            <a:r>
              <a:rPr lang="ru-RU" altLang="en-US" i="1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того же типа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, опубликованных </a:t>
            </a:r>
            <a:r>
              <a:rPr lang="ru-RU" altLang="en-US" i="1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в том же году </a:t>
            </a:r>
            <a:r>
              <a:rPr lang="ru-RU" altLang="en-US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и </a:t>
            </a:r>
            <a:r>
              <a:rPr lang="ru-RU" altLang="en-US" i="1" dirty="0">
                <a:solidFill>
                  <a:srgbClr val="4B4B4B"/>
                </a:solidFill>
                <a:ea typeface="ＭＳ Ｐゴシック" panose="020B0600070205080204" pitchFamily="34" charset="-128"/>
              </a:rPr>
              <a:t>в той же предметной области</a:t>
            </a:r>
            <a:endParaRPr lang="en-US" altLang="en-US" i="1" dirty="0">
              <a:solidFill>
                <a:srgbClr val="4B4B4B"/>
              </a:solidFill>
              <a:ea typeface="ＭＳ Ｐゴシック" panose="020B0600070205080204" pitchFamily="34" charset="-128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FFFE4E-7A4F-42DF-8D19-E22154E86C68}"/>
              </a:ext>
            </a:extLst>
          </p:cNvPr>
          <p:cNvCxnSpPr/>
          <p:nvPr/>
        </p:nvCxnSpPr>
        <p:spPr>
          <a:xfrm>
            <a:off x="3470275" y="2126426"/>
            <a:ext cx="5788025" cy="53477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ABC78C-59F8-486A-A936-596035FCD7A1}"/>
              </a:ext>
            </a:extLst>
          </p:cNvPr>
          <p:cNvCxnSpPr>
            <a:cxnSpLocks/>
          </p:cNvCxnSpPr>
          <p:nvPr/>
        </p:nvCxnSpPr>
        <p:spPr>
          <a:xfrm>
            <a:off x="5302617" y="3906111"/>
            <a:ext cx="3121025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937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_powerpoint_exampleslides+styleguide_[HD]_1920x1080" id="{9EE70B90-0F52-D048-BFA4-98976CAF0D7C}" vid="{4783DC9D-7956-A34D-BE61-0B44FB2E0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2436</TotalTime>
  <Words>915</Words>
  <Application>Microsoft Office PowerPoint</Application>
  <PresentationFormat>Широкоэкранный</PresentationFormat>
  <Paragraphs>161</Paragraphs>
  <Slides>34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ＭＳ Ｐゴシック</vt:lpstr>
      <vt:lpstr>Arial</vt:lpstr>
      <vt:lpstr>Calibri</vt:lpstr>
      <vt:lpstr>System Font</vt:lpstr>
      <vt:lpstr>Office Theme</vt:lpstr>
      <vt:lpstr>Презентация PowerPoint</vt:lpstr>
      <vt:lpstr>О чём пойдёт речь</vt:lpstr>
      <vt:lpstr>Презентация PowerPoint</vt:lpstr>
      <vt:lpstr>Что нам даёт Web of Science</vt:lpstr>
      <vt:lpstr>Что нам даёт Web of Science</vt:lpstr>
      <vt:lpstr>Где Web of Science действительно хорош</vt:lpstr>
      <vt:lpstr>Какие вопросы возникают в сегодняшней оценке научной результативности?</vt:lpstr>
      <vt:lpstr>InCites</vt:lpstr>
      <vt:lpstr>Нормализация цитируемости</vt:lpstr>
      <vt:lpstr>Та самая работа 2003 года с 20 цитированиями</vt:lpstr>
      <vt:lpstr>Для России это показатель стремительно растёт</vt:lpstr>
      <vt:lpstr>Сопоставление организаций по этому показателю</vt:lpstr>
      <vt:lpstr>Свой рейтинг организаций – за 1 минуту</vt:lpstr>
      <vt:lpstr>В каких предметных областях наиболее активно публикуются сотрудники Финансового Университета?</vt:lpstr>
      <vt:lpstr>А как эти работы цитировались в зависимости от предметной области?</vt:lpstr>
      <vt:lpstr>SWOT-Анализ</vt:lpstr>
      <vt:lpstr>Анализ совместных исследовательских проектов</vt:lpstr>
      <vt:lpstr>...А это значит, что InCites может их визуализировать</vt:lpstr>
      <vt:lpstr>...А это значит, что InCites может их визуализировать</vt:lpstr>
      <vt:lpstr>Презентация PowerPoint</vt:lpstr>
      <vt:lpstr>Презентация PowerPoint</vt:lpstr>
      <vt:lpstr>Квартили журналов по импакт-фактору</vt:lpstr>
      <vt:lpstr>Где в основном публикуются российские научные результаты?</vt:lpstr>
      <vt:lpstr>Кто сможет узнать о результатах наших исследований?</vt:lpstr>
      <vt:lpstr>Ещё пример</vt:lpstr>
      <vt:lpstr>Квартиль журнала</vt:lpstr>
      <vt:lpstr>Динамика публикационной активности России</vt:lpstr>
      <vt:lpstr>Для дальнейшего чтения</vt:lpstr>
      <vt:lpstr>Исследовательские фронты</vt:lpstr>
      <vt:lpstr>Публикации, входящие во фронт</vt:lpstr>
      <vt:lpstr>Либо</vt:lpstr>
      <vt:lpstr>Публикационная активность по этой теме</vt:lpstr>
      <vt:lpstr>InCites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 Palette</dc:title>
  <dc:creator>Keith Sample</dc:creator>
  <cp:lastModifiedBy>Ермилова Диана Борисовна</cp:lastModifiedBy>
  <cp:revision>66</cp:revision>
  <cp:lastPrinted>2018-12-19T13:16:28Z</cp:lastPrinted>
  <dcterms:created xsi:type="dcterms:W3CDTF">2019-01-04T16:02:08Z</dcterms:created>
  <dcterms:modified xsi:type="dcterms:W3CDTF">2019-03-25T13:07:46Z</dcterms:modified>
</cp:coreProperties>
</file>