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365" r:id="rId2"/>
    <p:sldId id="331" r:id="rId3"/>
    <p:sldId id="332" r:id="rId4"/>
    <p:sldId id="378" r:id="rId5"/>
    <p:sldId id="370" r:id="rId6"/>
    <p:sldId id="371" r:id="rId7"/>
    <p:sldId id="389" r:id="rId8"/>
    <p:sldId id="372" r:id="rId9"/>
    <p:sldId id="335" r:id="rId10"/>
    <p:sldId id="379" r:id="rId11"/>
    <p:sldId id="373" r:id="rId12"/>
    <p:sldId id="340" r:id="rId13"/>
    <p:sldId id="374" r:id="rId14"/>
    <p:sldId id="345" r:id="rId15"/>
    <p:sldId id="346" r:id="rId16"/>
    <p:sldId id="383" r:id="rId17"/>
    <p:sldId id="347" r:id="rId18"/>
    <p:sldId id="381" r:id="rId19"/>
    <p:sldId id="376" r:id="rId20"/>
    <p:sldId id="351" r:id="rId21"/>
    <p:sldId id="366" r:id="rId22"/>
    <p:sldId id="384" r:id="rId23"/>
    <p:sldId id="353" r:id="rId24"/>
  </p:sldIdLst>
  <p:sldSz cx="9144000" cy="6858000" type="screen4x3"/>
  <p:notesSz cx="6797675" cy="9928225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99CCFF"/>
    <a:srgbClr val="D5ECFF"/>
    <a:srgbClr val="99CC00"/>
    <a:srgbClr val="FDF0E7"/>
    <a:srgbClr val="008000"/>
    <a:srgbClr val="00CC00"/>
    <a:srgbClr val="FFEAAF"/>
    <a:srgbClr val="9BFF9B"/>
    <a:srgbClr val="B9F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>
      <p:cViewPr varScale="1">
        <p:scale>
          <a:sx n="102" d="100"/>
          <a:sy n="102" d="100"/>
        </p:scale>
        <p:origin x="25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02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EF19D-28E3-4FBD-B2D7-AA72D0FE696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187CB-C373-47B0-A81C-1F680FFD3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374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211C94D-CC82-46F4-97A2-00F58E8306A9}" type="datetimeFigureOut">
              <a:rPr lang="ru-RU"/>
              <a:pPr>
                <a:defRPr/>
              </a:pPr>
              <a:t>25.03.2019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A2BA9AF-4FFE-47D8-AD33-3159146BAD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831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критерию Метлафа роль сети библиотек для преобразования  России на 5 порядков выше роли сети 400 ситуационных центров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BA9AF-4FFE-47D8-AD33-3159146BADBE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446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34C02-FF04-408F-8271-A09625900A8F}" type="datetimeFigureOut">
              <a:rPr lang="ru-RU"/>
              <a:pPr>
                <a:defRPr/>
              </a:pPr>
              <a:t>25.03.2019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E1266-1565-4664-B725-F59664EF09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30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60877-30BB-46C1-A446-4A3F9825A84F}" type="datetimeFigureOut">
              <a:rPr lang="ru-RU"/>
              <a:pPr>
                <a:defRPr/>
              </a:pPr>
              <a:t>25.03.2019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3EBFC-D7C8-4AD4-8319-6102BB9450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191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56CEF-FFEF-46F5-A3EB-9A482062F670}" type="datetimeFigureOut">
              <a:rPr lang="ru-RU"/>
              <a:pPr>
                <a:defRPr/>
              </a:pPr>
              <a:t>25.03.2019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0F62F-4ECC-414A-93EF-8B5671A88F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032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E8647-553C-4D46-B4D2-4691E30F9EAD}" type="datetimeFigureOut">
              <a:rPr lang="ru-RU"/>
              <a:pPr>
                <a:defRPr/>
              </a:pPr>
              <a:t>25.03.2019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8F864-E04D-465A-9726-DED2112B7D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75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54EDF-EAD7-45B0-AF7B-E8B43D9A44C0}" type="datetimeFigureOut">
              <a:rPr lang="ru-RU"/>
              <a:pPr>
                <a:defRPr/>
              </a:pPr>
              <a:t>25.03.2019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AADA0-5D82-41AA-9BC1-5ECC450D3E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73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276DD-A25B-4A7D-BB01-920C8197BB07}" type="datetimeFigureOut">
              <a:rPr lang="ru-RU"/>
              <a:pPr>
                <a:defRPr/>
              </a:pPr>
              <a:t>25.03.2019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DD559-367E-4EA6-9FCB-E85422F9E0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988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AA4B6-22E6-471B-93BC-3384B6B76403}" type="datetimeFigureOut">
              <a:rPr lang="ru-RU"/>
              <a:pPr>
                <a:defRPr/>
              </a:pPr>
              <a:t>25.03.2019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4F3C-906D-49B7-9E3B-532A8F5838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58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39927-E886-47D7-A290-40BE417324D9}" type="datetimeFigureOut">
              <a:rPr lang="ru-RU"/>
              <a:pPr>
                <a:defRPr/>
              </a:pPr>
              <a:t>25.03.2019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36F7B-84EF-4A8D-A068-0B7D6A56B3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34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D210B-0AE3-451F-8C9A-13BA1E6F675C}" type="datetimeFigureOut">
              <a:rPr lang="ru-RU"/>
              <a:pPr>
                <a:defRPr/>
              </a:pPr>
              <a:t>25.03.2019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91666-66EE-4EC4-97DB-830AB683EC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671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D5BF6-07D3-415F-9E33-0AC1A2EDA2C9}" type="datetimeFigureOut">
              <a:rPr lang="ru-RU"/>
              <a:pPr>
                <a:defRPr/>
              </a:pPr>
              <a:t>25.03.2019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0BF38-73BE-4A47-A480-CEDEFD53C2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14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1FB9A-6BCF-4FAA-8226-37B0348D0337}" type="datetimeFigureOut">
              <a:rPr lang="ru-RU"/>
              <a:pPr>
                <a:defRPr/>
              </a:pPr>
              <a:t>25.03.2019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2574D-98B3-450D-88C2-E105385EA7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524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7B41F76-11EB-486D-8F3C-698094C363A2}" type="datetimeFigureOut">
              <a:rPr lang="ru-RU"/>
              <a:pPr>
                <a:defRPr/>
              </a:pPr>
              <a:t>25.03.2019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D93646-7360-448E-8648-6B8872AD1A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3"/>
          <p:cNvSpPr txBox="1">
            <a:spLocks noChangeArrowheads="1"/>
          </p:cNvSpPr>
          <p:nvPr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ru-RU">
                <a:hlinkClick r:id="rId2"/>
              </a:rPr>
              <a:t>Powerpoint Templates</a:t>
            </a:r>
            <a:endParaRPr lang="fr-FR" altLang="ru-RU"/>
          </a:p>
        </p:txBody>
      </p:sp>
      <p:pic>
        <p:nvPicPr>
          <p:cNvPr id="4099" name="Picture 22" descr=" jhgjguuy iy$^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547664" y="3044608"/>
            <a:ext cx="7605080" cy="134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0" tIns="180000" rIns="180000" bIns="180000">
            <a:spAutoFit/>
          </a:bodyPr>
          <a:lstStyle/>
          <a:p>
            <a:pPr algn="ctr" eaLnBrk="1" hangingPunct="1">
              <a:defRPr/>
            </a:pPr>
            <a:r>
              <a:rPr lang="ru-RU" altLang="ru-R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Трансформация вузовской библиотеки в эпоху </a:t>
            </a:r>
            <a:r>
              <a:rPr lang="ru-RU" alt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цифровизации </a:t>
            </a:r>
            <a:endParaRPr lang="fr-FR" altLang="ru-RU" sz="32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5877272"/>
            <a:ext cx="5057799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defRPr/>
            </a:pPr>
            <a:r>
              <a:rPr lang="ru-RU" sz="16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Директор НИБЦ им. акад. Л.И. Абалкина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defRPr/>
            </a:pPr>
            <a:r>
              <a:rPr lang="ru-RU" sz="16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ФГБОУ ВО «РЭУ им. Г.В. Плеханова»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defRPr/>
            </a:pPr>
            <a:r>
              <a:rPr lang="ru-RU" sz="16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к.пс.н., доцент Карнаух Инесса Станиславовна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41638" y="0"/>
            <a:ext cx="6408712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Международная научно-методическая конференция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«Форсайт образования: академические свободы </a:t>
            </a:r>
            <a:r>
              <a:rPr lang="en-US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ru-RU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аккредитационные ограничения»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20 – 22 марта 2019 года</a:t>
            </a:r>
            <a:endParaRPr lang="ru-RU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1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Группа 72"/>
          <p:cNvGrpSpPr/>
          <p:nvPr/>
        </p:nvGrpSpPr>
        <p:grpSpPr>
          <a:xfrm>
            <a:off x="35496" y="-594"/>
            <a:ext cx="9144793" cy="6858594"/>
            <a:chOff x="35496" y="-594"/>
            <a:chExt cx="9144793" cy="685859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496" y="-594"/>
              <a:ext cx="9144793" cy="6858594"/>
            </a:xfrm>
            <a:prstGeom prst="rect">
              <a:avLst/>
            </a:prstGeom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542999" y="1710732"/>
              <a:ext cx="1692000" cy="4083631"/>
            </a:xfrm>
            <a:prstGeom prst="roundRect">
              <a:avLst/>
            </a:prstGeom>
            <a:pattFill prst="dkHorz">
              <a:fgClr>
                <a:srgbClr val="9BFF9B"/>
              </a:fgClr>
              <a:bgClr>
                <a:schemeClr val="bg1"/>
              </a:bgClr>
            </a:pattFill>
            <a:scene3d>
              <a:camera prst="isometricOffAxis1Righ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000" rIns="1800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dirty="0">
                  <a:ln w="0">
                    <a:solidFill>
                      <a:srgbClr val="203864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Подразделения университета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7067290" y="1700454"/>
              <a:ext cx="1692000" cy="4083631"/>
            </a:xfrm>
            <a:prstGeom prst="roundRect">
              <a:avLst/>
            </a:prstGeom>
            <a:pattFill prst="dkHorz">
              <a:fgClr>
                <a:srgbClr val="FFEAAF"/>
              </a:fgClr>
              <a:bgClr>
                <a:schemeClr val="bg1"/>
              </a:bgClr>
            </a:pattFill>
            <a:scene3d>
              <a:camera prst="isometricOffAxis2Lef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dirty="0">
                  <a:ln w="0">
                    <a:solidFill>
                      <a:srgbClr val="203864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Разработчики ЭБС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3578311" y="1722015"/>
              <a:ext cx="2194560" cy="408363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0" bIns="18000" rtlCol="0" anchor="t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2000" dirty="0">
                  <a:ln w="0">
                    <a:solidFill>
                      <a:srgbClr val="203864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НИБЦ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ru-RU" sz="4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685800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dirty="0">
                  <a:solidFill>
                    <a:srgbClr val="20386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Оценка:</a:t>
              </a:r>
            </a:p>
            <a:p>
              <a:pPr marL="81000" indent="-81000" defTabSz="685800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rgbClr val="20386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контента</a:t>
              </a:r>
            </a:p>
            <a:p>
              <a:pPr marL="81000" indent="-81000" defTabSz="685800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rgbClr val="20386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функций</a:t>
              </a:r>
            </a:p>
            <a:p>
              <a:pPr marL="81000" indent="-81000" defTabSz="685800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rgbClr val="20386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технических требований</a:t>
              </a:r>
            </a:p>
            <a:p>
              <a:pPr marL="81000" indent="-81000" defTabSz="685800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rgbClr val="20386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эконом. условий</a:t>
              </a:r>
            </a:p>
            <a:p>
              <a:pPr algn="ctr" defTabSz="685800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endParaRPr lang="ru-RU" sz="600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685800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dirty="0">
                  <a:solidFill>
                    <a:srgbClr val="20386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Тестовый доступ</a:t>
              </a:r>
            </a:p>
            <a:p>
              <a:pPr algn="ctr" defTabSz="685800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endParaRPr lang="ru-RU" sz="10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685800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dirty="0" smtClean="0">
                  <a:solidFill>
                    <a:srgbClr val="20386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Анализ результатов тестового доступа</a:t>
              </a:r>
              <a:endParaRPr lang="ru-RU" sz="12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685800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endParaRPr lang="ru-RU" sz="700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685800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dirty="0">
                  <a:solidFill>
                    <a:srgbClr val="20386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Заключение </a:t>
              </a:r>
              <a:r>
                <a:rPr lang="ru-RU" sz="1200" b="1" dirty="0" smtClean="0">
                  <a:solidFill>
                    <a:srgbClr val="20386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договора,</a:t>
              </a:r>
            </a:p>
            <a:p>
              <a:pPr algn="ctr" defTabSz="685800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dirty="0">
                  <a:solidFill>
                    <a:srgbClr val="20386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ru-RU" sz="1200" b="1" dirty="0" smtClean="0">
                  <a:solidFill>
                    <a:srgbClr val="20386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рганизация доступа</a:t>
              </a:r>
            </a:p>
            <a:p>
              <a:pPr algn="ctr" defTabSz="685800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endParaRPr lang="ru-RU" sz="600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685800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dirty="0" smtClean="0">
                  <a:solidFill>
                    <a:srgbClr val="20386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Информирование:</a:t>
              </a:r>
            </a:p>
            <a:p>
              <a:pPr marL="108000" indent="-108000" defTabSz="685800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rgbClr val="20386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r>
                <a:rPr lang="ru-RU" sz="1200" dirty="0" smtClean="0">
                  <a:solidFill>
                    <a:srgbClr val="20386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айт</a:t>
              </a:r>
            </a:p>
            <a:p>
              <a:pPr marL="108000" indent="-108000" defTabSz="685800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srgbClr val="20386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социальные сети</a:t>
              </a:r>
            </a:p>
            <a:p>
              <a:pPr marL="108000" indent="-108000" defTabSz="685800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rgbClr val="20386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r>
                <a:rPr lang="ru-RU" sz="1200" dirty="0" smtClean="0">
                  <a:solidFill>
                    <a:srgbClr val="20386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нформ. стенды</a:t>
              </a:r>
            </a:p>
            <a:p>
              <a:pPr defTabSz="685800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endParaRPr lang="ru-RU" sz="800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685800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dirty="0">
                  <a:solidFill>
                    <a:srgbClr val="20386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Обучение:</a:t>
              </a:r>
            </a:p>
            <a:p>
              <a:pPr marL="81000" indent="-81000" defTabSz="685800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rgbClr val="20386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обучающие </a:t>
              </a:r>
              <a:r>
                <a:rPr lang="ru-RU" sz="1200" dirty="0" smtClean="0">
                  <a:solidFill>
                    <a:srgbClr val="20386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семинары</a:t>
              </a:r>
              <a:endParaRPr lang="ru-RU" sz="1200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81000" indent="-81000" defTabSz="685800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rgbClr val="20386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повышение квалификации</a:t>
              </a:r>
            </a:p>
            <a:p>
              <a:pPr marL="81000" indent="-81000" defTabSz="685800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rgbClr val="20386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магистратура</a:t>
              </a:r>
            </a:p>
            <a:p>
              <a:pPr algn="ctr" defTabSz="685800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endPara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2200570" y="2540016"/>
              <a:ext cx="1364835" cy="3561"/>
            </a:xfrm>
            <a:prstGeom prst="straightConnector1">
              <a:avLst/>
            </a:prstGeom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518698" y="2291313"/>
              <a:ext cx="69317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350" b="1" i="1" dirty="0">
                  <a:solidFill>
                    <a:srgbClr val="D5E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запрос</a:t>
              </a:r>
            </a:p>
          </p:txBody>
        </p:sp>
        <p:cxnSp>
          <p:nvCxnSpPr>
            <p:cNvPr id="34" name="Прямая со стрелкой 33"/>
            <p:cNvCxnSpPr/>
            <p:nvPr/>
          </p:nvCxnSpPr>
          <p:spPr>
            <a:xfrm>
              <a:off x="5780927" y="3148972"/>
              <a:ext cx="1349703" cy="0"/>
            </a:xfrm>
            <a:prstGeom prst="straightConnector1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headEnd type="stealth" w="lg" len="lg"/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2476974" y="4913427"/>
              <a:ext cx="82907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350" b="1" i="1" dirty="0">
                  <a:solidFill>
                    <a:srgbClr val="D5E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участие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273004" y="3626028"/>
              <a:ext cx="128618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350" b="1" i="1" dirty="0">
                  <a:solidFill>
                    <a:srgbClr val="D5E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использование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364164" y="3245336"/>
              <a:ext cx="109356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350" b="1" i="1" dirty="0">
                  <a:solidFill>
                    <a:srgbClr val="D5E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обсуждение</a:t>
              </a:r>
            </a:p>
          </p:txBody>
        </p:sp>
        <p:cxnSp>
          <p:nvCxnSpPr>
            <p:cNvPr id="53" name="Прямая со стрелкой 52"/>
            <p:cNvCxnSpPr/>
            <p:nvPr/>
          </p:nvCxnSpPr>
          <p:spPr>
            <a:xfrm flipH="1">
              <a:off x="2207122" y="5162795"/>
              <a:ext cx="1354552" cy="11365"/>
            </a:xfrm>
            <a:prstGeom prst="straightConnector1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" name="Прямоугольник 2"/>
            <p:cNvSpPr/>
            <p:nvPr/>
          </p:nvSpPr>
          <p:spPr>
            <a:xfrm>
              <a:off x="35496" y="855993"/>
              <a:ext cx="910850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u="sng" kern="0" spc="-130" dirty="0" smtClean="0">
                  <a:ln w="0"/>
                  <a:solidFill>
                    <a:srgbClr val="99CCFF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ook Antiqua" panose="02040602050305030304" pitchFamily="18" charset="0"/>
                </a:rPr>
                <a:t>Алгоритм взаимодействия НИБЦ и </a:t>
              </a:r>
              <a:r>
                <a:rPr lang="ru-RU" sz="2400" b="1" u="sng" kern="0" spc="-130" dirty="0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ook Antiqua" panose="02040602050305030304" pitchFamily="18" charset="0"/>
                </a:rPr>
                <a:t>структурных подразделений по </a:t>
              </a:r>
              <a:r>
                <a:rPr lang="ru-RU" sz="2400" u="sng" kern="0" spc="-130" dirty="0" smtClean="0">
                  <a:ln w="0"/>
                  <a:solidFill>
                    <a:srgbClr val="99CCFF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ook Antiqua" panose="02040602050305030304" pitchFamily="18" charset="0"/>
                </a:rPr>
                <a:t>формированию </a:t>
              </a:r>
              <a:r>
                <a:rPr lang="ru-RU" sz="2400" u="sng" kern="0" spc="-130" dirty="0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ook Antiqua" panose="02040602050305030304" pitchFamily="18" charset="0"/>
                </a:rPr>
                <a:t>информационно-библиотечного пространства</a:t>
              </a:r>
              <a:endParaRPr lang="ru-RU" sz="2400" u="sng" kern="0" spc="-13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36" name="Прямая со стрелкой 35"/>
            <p:cNvCxnSpPr/>
            <p:nvPr/>
          </p:nvCxnSpPr>
          <p:spPr>
            <a:xfrm flipH="1">
              <a:off x="5763429" y="5085184"/>
              <a:ext cx="1363994" cy="6234"/>
            </a:xfrm>
            <a:prstGeom prst="straightConnector1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>
              <a:off x="5780927" y="3819025"/>
              <a:ext cx="1354553" cy="0"/>
            </a:xfrm>
            <a:prstGeom prst="straightConnector1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headEnd type="stealth" w="lg" len="lg"/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/>
            <p:nvPr/>
          </p:nvCxnSpPr>
          <p:spPr>
            <a:xfrm>
              <a:off x="2207027" y="3499545"/>
              <a:ext cx="1358378" cy="1463"/>
            </a:xfrm>
            <a:prstGeom prst="straightConnector1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headEnd type="stealth" w="lg" len="lg"/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/>
            <p:nvPr/>
          </p:nvCxnSpPr>
          <p:spPr>
            <a:xfrm flipH="1">
              <a:off x="2193539" y="3886981"/>
              <a:ext cx="1371866" cy="7769"/>
            </a:xfrm>
            <a:prstGeom prst="straightConnector1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headEnd type="none" w="lg" len="lg"/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946326" y="2885864"/>
              <a:ext cx="103996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350" b="1" i="1" dirty="0" smtClean="0">
                  <a:solidFill>
                    <a:srgbClr val="D5E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переговоры</a:t>
              </a:r>
              <a:endParaRPr lang="ru-RU" sz="1350" b="1" i="1" dirty="0">
                <a:solidFill>
                  <a:srgbClr val="D5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220752" y="2879839"/>
              <a:ext cx="148448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350" b="1" i="1" dirty="0" smtClean="0">
                  <a:solidFill>
                    <a:srgbClr val="D5E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предоставление</a:t>
              </a:r>
              <a:endParaRPr lang="ru-RU" sz="1350" b="1" i="1" dirty="0">
                <a:solidFill>
                  <a:srgbClr val="D5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182961" y="4206091"/>
              <a:ext cx="1482756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350" b="1" i="1" dirty="0" smtClean="0">
                  <a:solidFill>
                    <a:srgbClr val="D5E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информирование</a:t>
              </a:r>
              <a:endParaRPr lang="ru-RU" sz="1350" b="1" i="1" dirty="0">
                <a:solidFill>
                  <a:srgbClr val="D5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893449" y="3574119"/>
              <a:ext cx="117384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350" b="1" i="1" dirty="0" smtClean="0">
                  <a:solidFill>
                    <a:srgbClr val="D5E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согласование</a:t>
              </a:r>
              <a:endParaRPr lang="ru-RU" sz="1350" b="1" i="1" dirty="0">
                <a:solidFill>
                  <a:srgbClr val="D5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946326" y="4805575"/>
              <a:ext cx="113745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350" b="1" i="1" dirty="0">
                  <a:solidFill>
                    <a:srgbClr val="D5E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  <a:r>
                <a:rPr lang="ru-RU" sz="1350" b="1" i="1" dirty="0" smtClean="0">
                  <a:solidFill>
                    <a:srgbClr val="D5E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атериалы</a:t>
              </a:r>
              <a:r>
                <a:rPr lang="ru-RU" sz="135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350" b="1" i="1" dirty="0" smtClean="0">
                  <a:solidFill>
                    <a:srgbClr val="D5E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лекторы</a:t>
              </a:r>
              <a:endParaRPr lang="ru-RU" sz="1350" b="1" i="1" dirty="0">
                <a:solidFill>
                  <a:srgbClr val="D5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9" name="Прямая соединительная линия 18"/>
          <p:cNvCxnSpPr/>
          <p:nvPr/>
        </p:nvCxnSpPr>
        <p:spPr>
          <a:xfrm flipH="1">
            <a:off x="3705237" y="2155185"/>
            <a:ext cx="1944215" cy="10547"/>
          </a:xfrm>
          <a:prstGeom prst="line">
            <a:avLst/>
          </a:prstGeom>
          <a:ln>
            <a:solidFill>
              <a:srgbClr val="20386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95536" y="203256"/>
            <a:ext cx="85512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20000"/>
              </a:spcBef>
              <a:defRPr/>
            </a:pPr>
            <a:r>
              <a:rPr lang="ru-RU" altLang="ru-RU" sz="2200" i="1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Научно-информационный библиотечный центр им. ак. Л.И. Абалкина</a:t>
            </a:r>
            <a:endParaRPr lang="es-ES" altLang="ru-RU" sz="2200" i="1" dirty="0">
              <a:solidFill>
                <a:srgbClr val="CC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flipH="1" flipV="1">
            <a:off x="2213535" y="3149936"/>
            <a:ext cx="1351870" cy="10443"/>
          </a:xfrm>
          <a:prstGeom prst="straightConnector1">
            <a:avLst/>
          </a:prstGeom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2174777" y="4484668"/>
            <a:ext cx="1381013" cy="4522"/>
          </a:xfrm>
          <a:prstGeom prst="straightConnector1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3706178" y="2154417"/>
            <a:ext cx="1944215" cy="10547"/>
          </a:xfrm>
          <a:prstGeom prst="line">
            <a:avLst/>
          </a:prstGeom>
          <a:ln>
            <a:solidFill>
              <a:srgbClr val="20386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3699022" y="4080058"/>
            <a:ext cx="1944215" cy="10547"/>
          </a:xfrm>
          <a:prstGeom prst="line">
            <a:avLst/>
          </a:prstGeom>
          <a:ln>
            <a:solidFill>
              <a:srgbClr val="20386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3713872" y="3682642"/>
            <a:ext cx="1944215" cy="10547"/>
          </a:xfrm>
          <a:prstGeom prst="line">
            <a:avLst/>
          </a:prstGeom>
          <a:ln>
            <a:solidFill>
              <a:srgbClr val="20386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3722274" y="3271854"/>
            <a:ext cx="1944215" cy="10547"/>
          </a:xfrm>
          <a:prstGeom prst="line">
            <a:avLst/>
          </a:prstGeom>
          <a:ln>
            <a:solidFill>
              <a:srgbClr val="20386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>
            <a:off x="3711622" y="2985394"/>
            <a:ext cx="1944215" cy="10547"/>
          </a:xfrm>
          <a:prstGeom prst="line">
            <a:avLst/>
          </a:prstGeom>
          <a:ln>
            <a:solidFill>
              <a:srgbClr val="20386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3706178" y="4795028"/>
            <a:ext cx="1944215" cy="10547"/>
          </a:xfrm>
          <a:prstGeom prst="line">
            <a:avLst/>
          </a:prstGeom>
          <a:ln>
            <a:solidFill>
              <a:srgbClr val="20386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37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3580" y="980728"/>
            <a:ext cx="63418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 smtClean="0">
                <a:ln w="0"/>
                <a:solidFill>
                  <a:srgbClr val="99CC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  <a:ea typeface="+mj-ea"/>
              </a:rPr>
              <a:t>Повышение публикационной активности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 smtClean="0">
                <a:ln w="0"/>
                <a:solidFill>
                  <a:srgbClr val="99CC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  <a:ea typeface="+mj-ea"/>
              </a:rPr>
              <a:t>и рейтингование НПР</a:t>
            </a:r>
            <a:endParaRPr lang="ru-RU" sz="2400" kern="0" dirty="0">
              <a:ln w="0"/>
              <a:solidFill>
                <a:srgbClr val="99CC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580" y="1810867"/>
            <a:ext cx="86352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повышения публикационной активности и рейтингования  НПР  разработан регламент, определяющий порядок работы  в системе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 IINDEX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 добавлению и изменению  информации о публикациях авторов – сотрудников Университета в наукометрической системе РИНЦ подразделениями РЭУ</a:t>
            </a:r>
            <a:endParaRPr lang="ru-RU" sz="20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9" t="35300" r="14563" b="15350"/>
          <a:stretch/>
        </p:blipFill>
        <p:spPr>
          <a:xfrm>
            <a:off x="3233927" y="3622593"/>
            <a:ext cx="5910073" cy="31565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57350" r="64174" b="10101"/>
          <a:stretch/>
        </p:blipFill>
        <p:spPr>
          <a:xfrm>
            <a:off x="323528" y="3622592"/>
            <a:ext cx="259228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6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41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29412" y="841378"/>
            <a:ext cx="5915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 smtClean="0">
                <a:ln w="0"/>
                <a:solidFill>
                  <a:srgbClr val="99CC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  <a:ea typeface="+mj-ea"/>
              </a:rPr>
              <a:t>Книжные выставки  из фондов НИБЦ   </a:t>
            </a:r>
            <a:endParaRPr lang="ru-RU" sz="2400" kern="0" dirty="0">
              <a:ln w="0"/>
              <a:solidFill>
                <a:srgbClr val="99CC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391" y="1174925"/>
            <a:ext cx="86352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Традиционная книжная выставка 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:«День экономиста» (Государственный Кремлевский Дворец,  Колонный зал Дома Союзов); «Проблемы и перспективы развития промышленности России»; «Абалкинские чтения»;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выставка 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(экскурсия, навигация, информационное табло и т.п.)  </a:t>
            </a:r>
            <a:endParaRPr lang="ru-RU" sz="20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22700" r="70475" b="34250"/>
          <a:stretch/>
        </p:blipFill>
        <p:spPr>
          <a:xfrm>
            <a:off x="0" y="3108345"/>
            <a:ext cx="2295347" cy="27679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46850" r="66883" b="23751"/>
          <a:stretch/>
        </p:blipFill>
        <p:spPr>
          <a:xfrm>
            <a:off x="6378477" y="4919218"/>
            <a:ext cx="2636349" cy="19142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1" t="48376" r="34250" b="23751"/>
          <a:stretch/>
        </p:blipFill>
        <p:spPr>
          <a:xfrm>
            <a:off x="6378477" y="3108345"/>
            <a:ext cx="2638327" cy="18565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65750" r="49212" b="1701"/>
          <a:stretch/>
        </p:blipFill>
        <p:spPr>
          <a:xfrm>
            <a:off x="2452050" y="3003788"/>
            <a:ext cx="3934895" cy="330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99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70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860469"/>
            <a:ext cx="49904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 smtClean="0">
                <a:ln w="0"/>
                <a:solidFill>
                  <a:srgbClr val="99CC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  <a:ea typeface="+mj-ea"/>
              </a:rPr>
              <a:t>Роль библиотеки в подготовке к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 smtClean="0">
                <a:ln w="0"/>
                <a:solidFill>
                  <a:srgbClr val="99CC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  <a:ea typeface="+mj-ea"/>
              </a:rPr>
              <a:t>государственной аккредитации</a:t>
            </a:r>
            <a:endParaRPr lang="ru-RU" sz="2400" kern="0" dirty="0">
              <a:ln w="0"/>
              <a:solidFill>
                <a:srgbClr val="99CC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28184" y="1714671"/>
            <a:ext cx="2714530" cy="302177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удаленного доступа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электронно-библиотечные системы( подписные)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-современные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базы данных и информационные справочные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-ЭБ НИБЦ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-электронный каталог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18151" y="1666763"/>
            <a:ext cx="2714530" cy="3061567"/>
          </a:xfrm>
          <a:prstGeom prst="roundRect">
            <a:avLst/>
          </a:prstGeom>
          <a:gradFill flip="none" rotWithShape="1">
            <a:gsLst>
              <a:gs pos="0">
                <a:srgbClr val="D5ECFF">
                  <a:shade val="30000"/>
                  <a:satMod val="115000"/>
                </a:srgbClr>
              </a:gs>
              <a:gs pos="50000">
                <a:srgbClr val="D5ECFF">
                  <a:shade val="67500"/>
                  <a:satMod val="115000"/>
                </a:srgbClr>
              </a:gs>
              <a:gs pos="100000">
                <a:srgbClr val="D5EC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Книгообеспеченность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процесса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-согласование карт обеспеченности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дисциплин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-формирование фондов печатными и эл. изданиями: </a:t>
            </a: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-основной- дополнительной лит,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русскоязычных-англоязычных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0858" y="1666763"/>
            <a:ext cx="2714530" cy="3789762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alpha val="81000"/>
                  <a:lumMod val="76000"/>
                </a:schemeClr>
              </a:gs>
              <a:gs pos="19000">
                <a:schemeClr val="bg1">
                  <a:lumMod val="85000"/>
                  <a:shade val="67500"/>
                  <a:satMod val="115000"/>
                </a:schemeClr>
              </a:gs>
              <a:gs pos="51000">
                <a:schemeClr val="bg1">
                  <a:lumMod val="85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Обеспеченность местами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самостоятельной работы студентов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читальный зал) с подключением к сети Интернет и доступом в электронную информационно-образовательную среду вуза.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55976" y="5085184"/>
            <a:ext cx="3168352" cy="720080"/>
          </a:xfrm>
          <a:prstGeom prst="roundRect">
            <a:avLst/>
          </a:prstGeom>
          <a:gradFill flip="none" rotWithShape="1">
            <a:gsLst>
              <a:gs pos="0">
                <a:srgbClr val="D6F4AD">
                  <a:shade val="30000"/>
                  <a:satMod val="115000"/>
                </a:srgbClr>
              </a:gs>
              <a:gs pos="28000">
                <a:srgbClr val="D6F4AD">
                  <a:shade val="67500"/>
                  <a:satMod val="115000"/>
                </a:srgbClr>
              </a:gs>
              <a:gs pos="100000">
                <a:srgbClr val="D6F4AD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2975388" y="4941168"/>
            <a:ext cx="1380588" cy="5153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7" idx="2"/>
          </p:cNvCxnSpPr>
          <p:nvPr/>
        </p:nvCxnSpPr>
        <p:spPr>
          <a:xfrm flipH="1" flipV="1">
            <a:off x="4575416" y="4728330"/>
            <a:ext cx="716664" cy="3568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6" idx="2"/>
          </p:cNvCxnSpPr>
          <p:nvPr/>
        </p:nvCxnSpPr>
        <p:spPr>
          <a:xfrm flipV="1">
            <a:off x="6732240" y="4736445"/>
            <a:ext cx="853209" cy="348739"/>
          </a:xfrm>
          <a:prstGeom prst="straightConnector1">
            <a:avLst/>
          </a:prstGeom>
          <a:ln w="57150">
            <a:solidFill>
              <a:srgbClr val="33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350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-38742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34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07753" y="980728"/>
            <a:ext cx="4453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 smtClean="0">
                <a:ln w="0"/>
                <a:solidFill>
                  <a:srgbClr val="99CC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  <a:ea typeface="+mj-ea"/>
              </a:rPr>
              <a:t>Труды преподавателей МКИ </a:t>
            </a:r>
            <a:endParaRPr lang="ru-RU" sz="2400" kern="0" dirty="0">
              <a:ln w="0"/>
              <a:solidFill>
                <a:srgbClr val="99CC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522361"/>
            <a:ext cx="48965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Полнотекстовая коллекция электронных документов </a:t>
            </a:r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«Труды преподавателей Московского Коммерческого института в фондах НИБЦ им. ак. Л.И. Абалкина», 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изданные до 1940 г. (110 книг)</a:t>
            </a:r>
          </a:p>
          <a:p>
            <a:endParaRPr lang="ru-RU" sz="20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Презентационная версия 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 с удобной реализацией плавного скролинга, имитирующего перелистывание страниц реальной книги</a:t>
            </a:r>
            <a:endParaRPr lang="ru-RU" sz="20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62600" r="6688" b="5901"/>
          <a:stretch/>
        </p:blipFill>
        <p:spPr>
          <a:xfrm>
            <a:off x="0" y="4860181"/>
            <a:ext cx="5076056" cy="14231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5" t="23750" r="3538" b="3801"/>
          <a:stretch/>
        </p:blipFill>
        <p:spPr>
          <a:xfrm>
            <a:off x="5180596" y="1628800"/>
            <a:ext cx="3946873" cy="465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21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4364" y="893847"/>
            <a:ext cx="84752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 smtClean="0">
                <a:ln w="0"/>
                <a:solidFill>
                  <a:srgbClr val="99CC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  <a:ea typeface="+mj-ea"/>
              </a:rPr>
              <a:t>Создание электронных коллекций и сохранение культурного наследия</a:t>
            </a:r>
            <a:endParaRPr lang="ru-RU" sz="2400" kern="0" dirty="0">
              <a:ln w="0"/>
              <a:solidFill>
                <a:srgbClr val="99CC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t="24801" r="535" b="31100"/>
          <a:stretch/>
        </p:blipFill>
        <p:spPr>
          <a:xfrm>
            <a:off x="35496" y="1700808"/>
            <a:ext cx="9059518" cy="3024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50"/>
          <a:stretch/>
        </p:blipFill>
        <p:spPr>
          <a:xfrm>
            <a:off x="0" y="4797152"/>
            <a:ext cx="9144000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97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64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980728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kern="0" dirty="0" smtClean="0">
                <a:ln w="0"/>
                <a:solidFill>
                  <a:srgbClr val="99CC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  <a:ea typeface="+mj-ea"/>
              </a:rPr>
              <a:t>Инновационные преобразования  библиотеки </a:t>
            </a:r>
            <a:r>
              <a:rPr lang="ru-RU" sz="2800" kern="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  <a:ea typeface="+mj-ea"/>
              </a:rPr>
              <a:t>вуза</a:t>
            </a:r>
            <a:endParaRPr lang="ru-RU" sz="2800" kern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12"/>
          <p:cNvSpPr>
            <a:spLocks noChangeArrowheads="1"/>
          </p:cNvSpPr>
          <p:nvPr/>
        </p:nvSpPr>
        <p:spPr bwMode="auto">
          <a:xfrm>
            <a:off x="467544" y="1503948"/>
            <a:ext cx="8208912" cy="330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19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востребованные функции приведут к разработке нового поколения интеллектуальных ЭБС с новыми технологиями поиска и обработки информации и обмена знаниями – интеллектуальных систем знаний (ИСЗ), актуализирующих направления и интенсивность получения новых знаний </a:t>
            </a:r>
            <a:r>
              <a:rPr lang="ru-RU" altLang="ru-RU" sz="19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19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сферах деятельности.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19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- уникальный инструмент формировании    будущего России, нового человека , информационной  культуры и культуры творчества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19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получит новые роли: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19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</a:t>
            </a:r>
            <a:r>
              <a:rPr lang="ru-RU" altLang="ru-RU" sz="19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сохранения и  обмена </a:t>
            </a:r>
            <a:r>
              <a:rPr lang="ru-RU" altLang="ru-RU" sz="19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научными знаниями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19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Многофункционального культурного центра (МФЦ), 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19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культурной поддержки реформ, проводимых государством </a:t>
            </a:r>
          </a:p>
        </p:txBody>
      </p:sp>
    </p:spTree>
    <p:extLst>
      <p:ext uri="{BB962C8B-B14F-4D97-AF65-F5344CB8AC3E}">
        <p14:creationId xmlns:p14="http://schemas.microsoft.com/office/powerpoint/2010/main" val="2076383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77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34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5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0612" y="980728"/>
            <a:ext cx="79480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u="sng" kern="0" dirty="0" smtClean="0">
                <a:ln w="0"/>
                <a:solidFill>
                  <a:srgbClr val="99CC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  <a:ea typeface="+mj-ea"/>
              </a:rPr>
              <a:t>Трансформация </a:t>
            </a:r>
            <a:r>
              <a:rPr lang="ru-RU" sz="2800" u="sng" kern="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  <a:ea typeface="+mj-ea"/>
              </a:rPr>
              <a:t>библиотечной</a:t>
            </a:r>
            <a:r>
              <a:rPr lang="ru-RU" sz="2800" u="sng" kern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  <a:ea typeface="+mj-ea"/>
              </a:rPr>
              <a:t>  </a:t>
            </a:r>
            <a:r>
              <a:rPr lang="ru-RU" sz="2800" u="sng" kern="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  <a:ea typeface="+mj-ea"/>
              </a:rPr>
              <a:t>деятельности</a:t>
            </a:r>
            <a:endParaRPr lang="ru-RU" sz="2800" u="sng" kern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12"/>
          <p:cNvSpPr>
            <a:spLocks noChangeArrowheads="1"/>
          </p:cNvSpPr>
          <p:nvPr/>
        </p:nvSpPr>
        <p:spPr bwMode="auto">
          <a:xfrm>
            <a:off x="179512" y="1920895"/>
            <a:ext cx="4831006" cy="330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9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Библиотечная деятельность относится к видам деятельности, в которых автоматизация приведет к существенному снижению текущей занятости.</a:t>
            </a:r>
          </a:p>
          <a:p>
            <a:pPr eaLnBrk="1" hangingPunct="1"/>
            <a:endParaRPr lang="ru-RU" altLang="ru-RU" sz="19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19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в долгосрочном периоде востребованность информационного обслуживания науки и отраслей экономики приведет к увеличению числа высокотехнологичных рабочих мест в полтора раза.</a:t>
            </a:r>
            <a:endParaRPr lang="ru-RU" altLang="ru-RU" sz="19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45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9144793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203256"/>
            <a:ext cx="85512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20000"/>
              </a:spcBef>
              <a:defRPr/>
            </a:pPr>
            <a:r>
              <a:rPr lang="ru-RU" altLang="ru-RU" sz="2200" i="1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Научно-информационный библиотечный центр им. ак. Л.И. Абалкина</a:t>
            </a:r>
            <a:endParaRPr lang="es-ES" altLang="ru-RU" sz="2200" i="1" dirty="0">
              <a:solidFill>
                <a:srgbClr val="CC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s://www.rea.ru/ru/PublishingImages/History/first.jpg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rgbClr val="FEDFBA">
                <a:tint val="45000"/>
                <a:satMod val="400000"/>
              </a:srgbClr>
            </a:duotone>
            <a:lum bright="10000"/>
          </a:blip>
          <a:srcRect/>
          <a:stretch>
            <a:fillRect/>
          </a:stretch>
        </p:blipFill>
        <p:spPr bwMode="auto">
          <a:xfrm>
            <a:off x="3447027" y="2509332"/>
            <a:ext cx="2448272" cy="1460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8" descr="Картинки по запросу здания плехановского университе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5432" y="2509332"/>
            <a:ext cx="2448272" cy="1657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8" descr="D:\Мои документы\Презентации и все для них\Казахстан_февраль 2018\1494892901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8582" y="2098205"/>
            <a:ext cx="2808312" cy="1617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 descr="D:\Мои документы\Презентации и все для них\Казахстан_февраль 2018\P1010166.jpg"/>
          <p:cNvPicPr>
            <a:picLocks noChangeArrowheads="1"/>
          </p:cNvPicPr>
          <p:nvPr/>
        </p:nvPicPr>
        <p:blipFill>
          <a:blip r:embed="rId6" cstate="print">
            <a:lum bright="10000" contrast="30000"/>
          </a:blip>
          <a:srcRect/>
          <a:stretch>
            <a:fillRect/>
          </a:stretch>
        </p:blipFill>
        <p:spPr bwMode="auto">
          <a:xfrm>
            <a:off x="3447027" y="4108543"/>
            <a:ext cx="2157966" cy="1728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6" descr="D:\Мои документы\Презентации и все для них\Казахстан_февраль 2018\995.jpg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866" y="3987926"/>
            <a:ext cx="2808312" cy="1547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2" descr="D:\Мои документы\Презентации и все для них\Казахстан_февраль 2018\domovyj-hram.jpg"/>
          <p:cNvPicPr>
            <a:picLocks noChangeArrowheads="1"/>
          </p:cNvPicPr>
          <p:nvPr/>
        </p:nvPicPr>
        <p:blipFill>
          <a:blip r:embed="rId8" cstate="print">
            <a:lum bright="10000"/>
          </a:blip>
          <a:srcRect/>
          <a:stretch>
            <a:fillRect/>
          </a:stretch>
        </p:blipFill>
        <p:spPr bwMode="auto">
          <a:xfrm>
            <a:off x="5845705" y="4367903"/>
            <a:ext cx="2577665" cy="15097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01750" y="1204978"/>
            <a:ext cx="7687765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20000"/>
              </a:spcBef>
              <a:defRPr/>
            </a:pPr>
            <a:r>
              <a:rPr lang="ru-RU" altLang="ru-RU" sz="3200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112 лет университету  </a:t>
            </a:r>
          </a:p>
          <a:p>
            <a:pPr lvl="0" algn="r" eaLnBrk="1" hangingPunct="1">
              <a:spcBef>
                <a:spcPct val="20000"/>
              </a:spcBef>
              <a:defRPr/>
            </a:pPr>
            <a:r>
              <a:rPr lang="ru-RU" altLang="ru-RU" sz="3200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112 лет библиотеке</a:t>
            </a:r>
            <a:endParaRPr lang="es-ES" altLang="ru-RU" sz="3200" dirty="0">
              <a:solidFill>
                <a:srgbClr val="CC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4311123" y="1358408"/>
            <a:ext cx="720080" cy="8670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7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8927" y="956585"/>
            <a:ext cx="8042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 smtClean="0">
                <a:ln w="0"/>
                <a:solidFill>
                  <a:srgbClr val="99CCFF"/>
                </a:solidFill>
                <a:latin typeface="Book Antiqua" panose="02040602050305030304" pitchFamily="18" charset="0"/>
                <a:ea typeface="+mj-ea"/>
              </a:rPr>
              <a:t>Миссия и цели развития НИБЦ им. ак. Л.И. Абалкина</a:t>
            </a:r>
            <a:endParaRPr lang="ru-RU" sz="2400" kern="0" dirty="0">
              <a:ln w="0"/>
              <a:solidFill>
                <a:srgbClr val="99CCFF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7" y="1586409"/>
            <a:ext cx="7833307" cy="1002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МИССИЯ НИБЦ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эффективная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научной и образовательной деятельности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совершенствования информационного обслуживания, доступности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качества релевантных данных, информации и новых знаний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3140968"/>
            <a:ext cx="8049329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 РАЗВИТИЯ  НИБЦ 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(3):</a:t>
            </a:r>
          </a:p>
          <a:p>
            <a:pPr marL="342900" indent="-342900" algn="just">
              <a:buAutoNum type="arabicPeriod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 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цифровых технологий для совершенствования доступности и качества целостной научной картины мира в сфере деятельности Университета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AutoNum type="arabicPeriod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потенциала опережающего развития для формирования Интеллектуального центра знаний  (ИСЗ)</a:t>
            </a:r>
          </a:p>
          <a:p>
            <a:pPr marL="342900" indent="-342900" algn="just">
              <a:buAutoNum type="arabicPeriod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форм культурно-просветительской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на территориях присутствия Университета, культурная поддержка реформ 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3995936" y="2589047"/>
            <a:ext cx="1152128" cy="407905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258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980728"/>
            <a:ext cx="6620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 smtClean="0">
                <a:ln w="0"/>
                <a:solidFill>
                  <a:srgbClr val="99CC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  <a:ea typeface="+mj-ea"/>
              </a:rPr>
              <a:t>Задачи НИБЦ им. ак. Л.И. Абалкина</a:t>
            </a:r>
            <a:endParaRPr lang="ru-RU" sz="2800" b="1" kern="0" dirty="0">
              <a:ln w="0"/>
              <a:solidFill>
                <a:srgbClr val="99CC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7335" y="1556792"/>
            <a:ext cx="8049329" cy="4104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Рациональное развитие и поддержание удовлетворительного состояния традиционных фондов в интересах образовательно-научной деятельности вуза;</a:t>
            </a: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Формирование электронных библиотечных систем (ЭБС) на основе новых цифровых технологий</a:t>
            </a: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Совершенствование доступа к глобальному знанию</a:t>
            </a: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Формирование информационной и духовно-нравственной  культуры пользователей</a:t>
            </a: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Развитие непрерывного инклюзивного образования и непрерывного повышения квалификации НПР  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985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3" y="116632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3294" y="908720"/>
            <a:ext cx="9275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 smtClean="0">
                <a:ln w="0"/>
                <a:solidFill>
                  <a:srgbClr val="99CC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  <a:ea typeface="+mj-ea"/>
              </a:rPr>
              <a:t>Информационно-библиотечное  пространство </a:t>
            </a:r>
            <a:r>
              <a:rPr lang="ru-RU" sz="2400" kern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  <a:ea typeface="+mj-ea"/>
              </a:rPr>
              <a:t>НИБЦ</a:t>
            </a:r>
            <a:endParaRPr lang="ru-RU" sz="2400" kern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02022" y="2533489"/>
            <a:ext cx="2714530" cy="319976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Электронная библиотека  НИБЦ (ЭБ_НИБЦ):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издания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издания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периодика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плехановские чтения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 коллекции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3294" y="1369170"/>
            <a:ext cx="2714530" cy="903586"/>
          </a:xfrm>
          <a:prstGeom prst="roundRect">
            <a:avLst/>
          </a:prstGeom>
          <a:gradFill flip="none" rotWithShape="1">
            <a:gsLst>
              <a:gs pos="0">
                <a:srgbClr val="99CC00">
                  <a:tint val="66000"/>
                  <a:satMod val="160000"/>
                </a:srgbClr>
              </a:gs>
              <a:gs pos="50000">
                <a:srgbClr val="99CC00">
                  <a:tint val="44500"/>
                  <a:satMod val="160000"/>
                </a:srgbClr>
              </a:gs>
              <a:gs pos="100000">
                <a:srgbClr val="99CC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Презентационные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электронных тематических коллекций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3294" y="2533489"/>
            <a:ext cx="2714530" cy="3199766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alpha val="81000"/>
                  <a:lumMod val="76000"/>
                </a:schemeClr>
              </a:gs>
              <a:gs pos="19000">
                <a:schemeClr val="bg1">
                  <a:lumMod val="85000"/>
                  <a:shade val="67500"/>
                  <a:satMod val="115000"/>
                </a:schemeClr>
              </a:gs>
              <a:gs pos="51000">
                <a:schemeClr val="bg1">
                  <a:lumMod val="85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Пространство совместной деятельности: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читальный зал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обсуждения исследований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 знаниями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71881" y="1369171"/>
            <a:ext cx="2714530" cy="77416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27000">
                <a:schemeClr val="accent1">
                  <a:lumMod val="45000"/>
                  <a:lumOff val="55000"/>
                </a:schemeClr>
              </a:gs>
              <a:gs pos="5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Подписные ЭБС: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русскоязычные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англоязычные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61118" y="3277970"/>
            <a:ext cx="2691070" cy="1188720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  <a:alpha val="58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Автоматизированная информационно-библиотечная система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AbsothequeUnicode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09036" y="4845989"/>
            <a:ext cx="2250158" cy="812043"/>
          </a:xfrm>
          <a:prstGeom prst="roundRect">
            <a:avLst/>
          </a:pr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26000">
                <a:srgbClr val="99CCFF">
                  <a:shade val="67500"/>
                  <a:satMod val="115000"/>
                </a:srgbClr>
              </a:gs>
              <a:gs pos="58000">
                <a:srgbClr val="99CC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Электронный библиотечный каталог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Absopack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02882" y="1997100"/>
            <a:ext cx="2217120" cy="999852"/>
          </a:xfrm>
          <a:prstGeom prst="roundRect">
            <a:avLst/>
          </a:prstGeom>
          <a:gradFill flip="none" rotWithShape="1">
            <a:gsLst>
              <a:gs pos="1100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44000">
                <a:schemeClr val="accent2">
                  <a:lumMod val="40000"/>
                  <a:lumOff val="60000"/>
                  <a:shade val="67500"/>
                  <a:satMod val="115000"/>
                  <a:alpha val="91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НИБЦ 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портале Университета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>
            <a:endCxn id="9" idx="1"/>
          </p:cNvCxnSpPr>
          <p:nvPr/>
        </p:nvCxnSpPr>
        <p:spPr>
          <a:xfrm flipV="1">
            <a:off x="5189527" y="1756253"/>
            <a:ext cx="982354" cy="240850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3"/>
          </p:cNvCxnSpPr>
          <p:nvPr/>
        </p:nvCxnSpPr>
        <p:spPr>
          <a:xfrm>
            <a:off x="2987824" y="1820963"/>
            <a:ext cx="1060950" cy="192186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2987824" y="2754000"/>
            <a:ext cx="515058" cy="409589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720002" y="2723506"/>
            <a:ext cx="482020" cy="458351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9" idx="2"/>
            <a:endCxn id="8" idx="0"/>
          </p:cNvCxnSpPr>
          <p:nvPr/>
        </p:nvCxnSpPr>
        <p:spPr>
          <a:xfrm>
            <a:off x="7529146" y="2143335"/>
            <a:ext cx="30141" cy="390154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11" idx="1"/>
          </p:cNvCxnSpPr>
          <p:nvPr/>
        </p:nvCxnSpPr>
        <p:spPr>
          <a:xfrm>
            <a:off x="2987824" y="4941168"/>
            <a:ext cx="521212" cy="310843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1" idx="3"/>
          </p:cNvCxnSpPr>
          <p:nvPr/>
        </p:nvCxnSpPr>
        <p:spPr>
          <a:xfrm flipV="1">
            <a:off x="5759194" y="4845989"/>
            <a:ext cx="482020" cy="406022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2" idx="2"/>
            <a:endCxn id="10" idx="0"/>
          </p:cNvCxnSpPr>
          <p:nvPr/>
        </p:nvCxnSpPr>
        <p:spPr>
          <a:xfrm flipH="1">
            <a:off x="4606653" y="2996952"/>
            <a:ext cx="4789" cy="281018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10" idx="2"/>
            <a:endCxn id="11" idx="0"/>
          </p:cNvCxnSpPr>
          <p:nvPr/>
        </p:nvCxnSpPr>
        <p:spPr>
          <a:xfrm>
            <a:off x="4606653" y="4466690"/>
            <a:ext cx="27462" cy="379299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6" idx="2"/>
            <a:endCxn id="7" idx="0"/>
          </p:cNvCxnSpPr>
          <p:nvPr/>
        </p:nvCxnSpPr>
        <p:spPr>
          <a:xfrm>
            <a:off x="1630559" y="2272756"/>
            <a:ext cx="0" cy="260733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83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4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4247</TotalTime>
  <Words>721</Words>
  <Application>Microsoft Office PowerPoint</Application>
  <PresentationFormat>Экран (4:3)</PresentationFormat>
  <Paragraphs>121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Book Antiqua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Multiple White Arrows</dc:title>
  <dc:creator>www.powerpointstyles.com</dc:creator>
  <dc:description>Image credit to FreeDigitalPhotos.net</dc:description>
  <cp:lastModifiedBy>Ермилова Диана Борисовна</cp:lastModifiedBy>
  <cp:revision>253</cp:revision>
  <cp:lastPrinted>2019-03-21T16:46:50Z</cp:lastPrinted>
  <dcterms:created xsi:type="dcterms:W3CDTF">2009-03-23T15:23:24Z</dcterms:created>
  <dcterms:modified xsi:type="dcterms:W3CDTF">2019-03-25T13:03:09Z</dcterms:modified>
</cp:coreProperties>
</file>