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422E-AF1C-4EDB-A5C3-C2AE2FBC1BF8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68F9-8A95-41DA-BFBD-72CB4438E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DD79-FADB-4450-AF68-EBBD35F27EE1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E991-0DCD-46F9-937B-7E267F96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90B1-DEFF-48A1-91E9-BF8CE64B074B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07BA-28F6-4B52-9CE1-102801DE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B04B-796D-4DB4-AEAD-4E51B3B43EEB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6A2E-669C-407A-998A-CAE9DEFB5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0217-3BC2-4B5F-9C01-BF73270A0F3E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3B8B-E5BF-4850-967C-4F9963327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C757-0E75-432D-9E49-26D350E01E4E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5FAB-2922-4B57-B345-91918E9D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2AEF-F144-4DF4-9C7C-EE6842DD9A01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D9555-BC44-4440-9281-45A5F73CF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56F9-747A-4AB9-A065-57C199B10F62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D905-C149-46F8-8F4A-A40DA02B8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D554-620D-4B38-89D6-E88B6E0E38A9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6C03-1F7C-4AE6-85AE-678A336F1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5362-21A0-40A3-9C00-4AEBB2389C54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EAB5-2EC3-473B-9B25-6F04289B5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1F1D-6093-49CA-87B3-845DD58A54AC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2B35-D702-48F2-BE6F-81B71E844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05CB9-1935-4A2E-BB39-F4FA47FDF3C6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1A303-228A-419A-A8BB-56F28BD9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65.jpeg"/><Relationship Id="rId5" Type="http://schemas.openxmlformats.org/officeDocument/2006/relationships/image" Target="../media/image2.png"/><Relationship Id="rId10" Type="http://schemas.openxmlformats.org/officeDocument/2006/relationships/image" Target="../media/image64.jpeg"/><Relationship Id="rId4" Type="http://schemas.openxmlformats.org/officeDocument/2006/relationships/image" Target="../media/image4.jpeg"/><Relationship Id="rId9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70.jpeg"/><Relationship Id="rId5" Type="http://schemas.openxmlformats.org/officeDocument/2006/relationships/image" Target="../media/image2.png"/><Relationship Id="rId10" Type="http://schemas.openxmlformats.org/officeDocument/2006/relationships/image" Target="../media/image69.jpeg"/><Relationship Id="rId4" Type="http://schemas.openxmlformats.org/officeDocument/2006/relationships/image" Target="../media/image4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5.jpeg"/><Relationship Id="rId7" Type="http://schemas.openxmlformats.org/officeDocument/2006/relationships/image" Target="../media/image74.png"/><Relationship Id="rId12" Type="http://schemas.openxmlformats.org/officeDocument/2006/relationships/image" Target="../media/image7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78.jpeg"/><Relationship Id="rId5" Type="http://schemas.openxmlformats.org/officeDocument/2006/relationships/image" Target="../media/image2.png"/><Relationship Id="rId10" Type="http://schemas.openxmlformats.org/officeDocument/2006/relationships/image" Target="../media/image77.jpeg"/><Relationship Id="rId4" Type="http://schemas.openxmlformats.org/officeDocument/2006/relationships/image" Target="../media/image4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12" Type="http://schemas.openxmlformats.org/officeDocument/2006/relationships/image" Target="../media/image8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85.png"/><Relationship Id="rId5" Type="http://schemas.openxmlformats.org/officeDocument/2006/relationships/image" Target="../media/image2.png"/><Relationship Id="rId10" Type="http://schemas.openxmlformats.org/officeDocument/2006/relationships/image" Target="../media/image84.png"/><Relationship Id="rId4" Type="http://schemas.openxmlformats.org/officeDocument/2006/relationships/image" Target="../media/image4.jpe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88.png"/><Relationship Id="rId9" Type="http://schemas.openxmlformats.org/officeDocument/2006/relationships/image" Target="../media/image9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18" Type="http://schemas.openxmlformats.org/officeDocument/2006/relationships/image" Target="../media/image102.jpeg"/><Relationship Id="rId3" Type="http://schemas.openxmlformats.org/officeDocument/2006/relationships/image" Target="../media/image3.jpeg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17" Type="http://schemas.openxmlformats.org/officeDocument/2006/relationships/image" Target="../media/image101.jpeg"/><Relationship Id="rId2" Type="http://schemas.openxmlformats.org/officeDocument/2006/relationships/image" Target="../media/image5.jpeg"/><Relationship Id="rId16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5.jpeg"/><Relationship Id="rId5" Type="http://schemas.openxmlformats.org/officeDocument/2006/relationships/image" Target="../media/image2.png"/><Relationship Id="rId15" Type="http://schemas.openxmlformats.org/officeDocument/2006/relationships/image" Target="../media/image99.jpeg"/><Relationship Id="rId10" Type="http://schemas.openxmlformats.org/officeDocument/2006/relationships/image" Target="../media/image94.jpeg"/><Relationship Id="rId19" Type="http://schemas.openxmlformats.org/officeDocument/2006/relationships/image" Target="../media/image103.jpeg"/><Relationship Id="rId4" Type="http://schemas.openxmlformats.org/officeDocument/2006/relationships/image" Target="../media/image4.jpe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5.jpeg"/><Relationship Id="rId7" Type="http://schemas.openxmlformats.org/officeDocument/2006/relationships/image" Target="../media/image10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4.jpe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2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3.jpe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5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8.jpeg"/><Relationship Id="rId5" Type="http://schemas.openxmlformats.org/officeDocument/2006/relationships/image" Target="../media/image2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4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image" Target="../media/image5.jpe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3.jpeg"/><Relationship Id="rId5" Type="http://schemas.openxmlformats.org/officeDocument/2006/relationships/image" Target="../media/image2.png"/><Relationship Id="rId15" Type="http://schemas.openxmlformats.org/officeDocument/2006/relationships/image" Target="../media/image15.jpeg"/><Relationship Id="rId10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42.jpeg"/><Relationship Id="rId1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12" Type="http://schemas.openxmlformats.org/officeDocument/2006/relationships/image" Target="../media/image51.jpeg"/><Relationship Id="rId2" Type="http://schemas.openxmlformats.org/officeDocument/2006/relationships/image" Target="../media/image3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50.jpeg"/><Relationship Id="rId5" Type="http://schemas.openxmlformats.org/officeDocument/2006/relationships/image" Target="../media/image2.png"/><Relationship Id="rId15" Type="http://schemas.openxmlformats.org/officeDocument/2006/relationships/image" Target="../media/image18.jpeg"/><Relationship Id="rId10" Type="http://schemas.openxmlformats.org/officeDocument/2006/relationships/image" Target="../media/image49.jpeg"/><Relationship Id="rId4" Type="http://schemas.openxmlformats.org/officeDocument/2006/relationships/image" Target="../media/image4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.jpeg"/><Relationship Id="rId7" Type="http://schemas.openxmlformats.org/officeDocument/2006/relationships/image" Target="../media/image14.gif"/><Relationship Id="rId12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58.jpeg"/><Relationship Id="rId5" Type="http://schemas.openxmlformats.org/officeDocument/2006/relationships/image" Target="../media/image2.png"/><Relationship Id="rId10" Type="http://schemas.openxmlformats.org/officeDocument/2006/relationships/image" Target="../media/image57.jpeg"/><Relationship Id="rId4" Type="http://schemas.openxmlformats.org/officeDocument/2006/relationships/image" Target="../media/image4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17341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Группа компаний</a:t>
            </a:r>
            <a:br>
              <a:rPr lang="ru-RU" sz="40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48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«ИНФРА-М»</a:t>
            </a:r>
            <a:endParaRPr lang="ru-RU" sz="4800" b="1" spc="3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5" name="Рисунок 5" descr="логотип инфры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928813"/>
            <a:ext cx="12144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6064604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1571625" y="214313"/>
            <a:ext cx="400050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Издательство «НОРМА»: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22535" name="Picture 24" descr="NOR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73025"/>
            <a:ext cx="57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88" y="857250"/>
            <a:ext cx="8286750" cy="598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Год основания – 1995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Тематические направления: юриспруденция, философия, социология, история,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психология, экономика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Неоднократный победитель всероссийских конкурсов на лучшую деловую книгу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года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Три четверти выпускаемой продукции — книги по праву. Авторы – крупнейшие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российские ученые, руководители государственных органов, преподаватели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ведущих юридических и иных гуманитарных вузов страны, практические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работники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Соучредитель и издатель «Журнала российского права», посвященного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исследованию теоретических и практических вопросов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российского законодательства.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Серии: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«Учебники для высших учебных заведений»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«Комментарии»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«Научно-практические пособия по применению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российского законодательства»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«Краткие учебные курсы юридических наук»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«Учебно-методические комплексы»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«Курсы лекций»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«Практикумы»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«Учебники для средних учебных заведений (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Ab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ovo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)»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0" name="Picture 27" descr="05746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5286375"/>
            <a:ext cx="917575" cy="139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Picture 41" descr="new 4261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38" y="5286375"/>
            <a:ext cx="911225" cy="1395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40" descr="new 4274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3857625"/>
            <a:ext cx="912813" cy="1393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Picture 39" descr="new 4279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38" y="3857625"/>
            <a:ext cx="862012" cy="139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Picture 43" descr="new 41895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83550" y="3857625"/>
            <a:ext cx="846138" cy="139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" name="Picture 35" descr="new 41905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38" y="2357438"/>
            <a:ext cx="857250" cy="1384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1571625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Издательский дом «ФОРУМ»: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23559" name="Picture 26" descr="FOR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103188"/>
            <a:ext cx="520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3" y="1214438"/>
            <a:ext cx="7786687" cy="295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Год основания - 2001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Главное направление деятельности — выпуск учебной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литературы для системы среднего и высшего профессионального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образования по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общеобразовательным,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общественно-политическим,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экономическим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и техническим дисциплинам.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Вся учебная литература соответствует государственным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образовательным стандартам и имеет гриф Министерства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образования РФ.</a:t>
            </a:r>
          </a:p>
        </p:txBody>
      </p:sp>
      <p:pic>
        <p:nvPicPr>
          <p:cNvPr id="10" name="Picture 3" descr="4253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5000625"/>
            <a:ext cx="1173163" cy="1771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18" descr="40098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13" y="3071813"/>
            <a:ext cx="1211262" cy="1792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4" descr="4083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50" y="1071563"/>
            <a:ext cx="1125538" cy="17795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Picture 25" descr="new 40430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5" y="4286250"/>
            <a:ext cx="1169988" cy="17795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4" descr="new 40635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63" y="4286250"/>
            <a:ext cx="1155700" cy="17795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3" descr="new 4218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86188" y="4286250"/>
            <a:ext cx="1177925" cy="1806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22" descr="new 42295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57813" y="4286250"/>
            <a:ext cx="1184275" cy="1806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607220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1571625" y="225425"/>
            <a:ext cx="3429000" cy="41751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Издательство «КУРС»: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76734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142852"/>
            <a:ext cx="642910" cy="594013"/>
          </a:xfrm>
          <a:prstGeom prst="rect">
            <a:avLst/>
          </a:prstGeom>
        </p:spPr>
      </p:pic>
      <p:pic>
        <p:nvPicPr>
          <p:cNvPr id="24583" name="Picture 3" descr="лого визит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68263"/>
            <a:ext cx="7858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" y="1357313"/>
            <a:ext cx="8072438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Год основания - 2011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Выпуск учебной литературы, соответствующей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Федеральным государственным образовательным стандартам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(ФГОС) нового поколения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Издание актуальных монографий по различным отраслям знаний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в серии «Наука»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Издание и реализация малотиражной литературы</a:t>
            </a:r>
          </a:p>
        </p:txBody>
      </p:sp>
      <p:pic>
        <p:nvPicPr>
          <p:cNvPr id="10" name="Picture 4" descr="40535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3725863"/>
            <a:ext cx="1085850" cy="163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4" descr="36139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50" y="3725863"/>
            <a:ext cx="1116013" cy="163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7" descr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813" y="4940300"/>
            <a:ext cx="1149350" cy="16271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 descr="390294 (1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38" y="3727450"/>
            <a:ext cx="1081087" cy="1616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0" descr="40518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5" y="5011738"/>
            <a:ext cx="1095375" cy="163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3" descr="3713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00" y="3725863"/>
            <a:ext cx="1071563" cy="163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8" descr="41304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00" y="5011738"/>
            <a:ext cx="1157288" cy="163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1571625" y="214313"/>
            <a:ext cx="400050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Издательство «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Альфа-М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»: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25607" name="Picture 22" descr="Альф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90488"/>
            <a:ext cx="5000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50" y="1071563"/>
            <a:ext cx="7358063" cy="370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Год основания - 2003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Выпуск учебной литературы для учащихся и студентов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образовательных учреждений: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начального профессионального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среднего профессионального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высшего профессионального образования (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бакалавриат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высшего профессионального образования (магистратура)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Издание монографий, словарей и справочников.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Представительская продукция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Выпуск ежеквартального научно-теоретического журнала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«Эпистемология и философия науки», включенного в перечень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периодических изданий, рекомендованных ВАК РФ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Выпуск научной литературы в рамках серии «Библиотека журнала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«Эпистемология и философия науки»</a:t>
            </a:r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6543675" y="371475"/>
            <a:ext cx="20812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chemeClr val="tx2"/>
                </a:solidFill>
                <a:latin typeface="Calibri" pitchFamily="34" charset="0"/>
              </a:rPr>
              <a:t>Издательство «Альфа-М»</a:t>
            </a:r>
          </a:p>
        </p:txBody>
      </p:sp>
      <p:pic>
        <p:nvPicPr>
          <p:cNvPr id="11" name="Picture 19" descr="Электродинами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4665663"/>
            <a:ext cx="10826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Покрытия различного назначения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4691063"/>
            <a:ext cx="12144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Немецкий изыг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4670425"/>
            <a:ext cx="13573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Теория менеджмент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75" y="4508500"/>
            <a:ext cx="16430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25"/>
          <p:cNvSpPr>
            <a:spLocks noChangeArrowheads="1"/>
          </p:cNvSpPr>
          <p:nvPr/>
        </p:nvSpPr>
        <p:spPr bwMode="auto">
          <a:xfrm>
            <a:off x="7650163" y="815975"/>
            <a:ext cx="163512" cy="9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Calibri" pitchFamily="34" charset="0"/>
              </a:rPr>
              <a:t>ЭБС</a:t>
            </a:r>
          </a:p>
        </p:txBody>
      </p:sp>
      <p:sp>
        <p:nvSpPr>
          <p:cNvPr id="25615" name="Rectangle 26"/>
          <p:cNvSpPr>
            <a:spLocks noChangeArrowheads="1"/>
          </p:cNvSpPr>
          <p:nvPr/>
        </p:nvSpPr>
        <p:spPr bwMode="auto">
          <a:xfrm>
            <a:off x="8027988" y="814388"/>
            <a:ext cx="73025" cy="9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Б</a:t>
            </a:r>
          </a:p>
        </p:txBody>
      </p:sp>
      <p:sp>
        <p:nvSpPr>
          <p:cNvPr id="25616" name="Rectangle 27"/>
          <p:cNvSpPr>
            <a:spLocks noChangeArrowheads="1"/>
          </p:cNvSpPr>
          <p:nvPr/>
        </p:nvSpPr>
        <p:spPr bwMode="auto">
          <a:xfrm>
            <a:off x="8370888" y="815975"/>
            <a:ext cx="90487" cy="9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М</a:t>
            </a:r>
          </a:p>
        </p:txBody>
      </p:sp>
      <p:pic>
        <p:nvPicPr>
          <p:cNvPr id="19" name="Picture 16" descr="Просто хаускипинг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88" y="4500563"/>
            <a:ext cx="190023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4" descr="167727 (1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13" y="2141538"/>
            <a:ext cx="1857375" cy="2787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2" descr="Логотип Инфра- М small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11" name="Picture 4" descr="NRE_Infra-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643313"/>
            <a:ext cx="5357813" cy="3148012"/>
          </a:xfrm>
          <a:prstGeom prst="rect">
            <a:avLst/>
          </a:prstGeom>
          <a:solidFill>
            <a:schemeClr val="tx1">
              <a:alpha val="34117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1714500" y="214313"/>
            <a:ext cx="5500688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Издательство «Энциклопедия»: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26632" name="Picture 5" descr="encikloped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428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" y="857250"/>
            <a:ext cx="8072438" cy="352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Год основания - 2001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Специализируется на выпуске универсальных, тематических и отраслевых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энциклопедий, энциклопедических словарей и справочников.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Издательство видит свою задачу в сохранении и развитии традиций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отечественного энциклопедического дела.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Издательские проекты: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Экологическая энциклопедия. В 6 тт. М., 2008-2013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Универсальная 12-томная Новая Российская энциклопедия (НРЭ).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                    Издание НРЭ осуществляется при участии ведущих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                    научных специалистов России и зарубежных стран.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                    НРЭ представляет собой свод информации по всем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                                          отраслям современного знания. В 2004 г. первый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                                          том энциклопедии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удостоин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диплома АСКИ.</a:t>
            </a:r>
          </a:p>
        </p:txBody>
      </p:sp>
      <p:pic>
        <p:nvPicPr>
          <p:cNvPr id="10" name="Picture 5" descr="DSC04417 в работу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8" y="3214688"/>
            <a:ext cx="3097212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12" descr="Логотип Инфра- М small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214313"/>
            <a:ext cx="71437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Научная периодика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0" y="3789363"/>
            <a:ext cx="8501063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Журналы, находящиеся в оперативном управлении</a:t>
            </a:r>
          </a:p>
        </p:txBody>
      </p:sp>
      <p:pic>
        <p:nvPicPr>
          <p:cNvPr id="27656" name="Рисунок 9" descr="ГиГ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263" y="1428750"/>
            <a:ext cx="1177925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7" name="Рисунок 16" descr="БвТ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825" y="4451350"/>
            <a:ext cx="1162050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8" name="Рисунок 17" descr="НО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58975" y="4451350"/>
            <a:ext cx="1223963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9" name="Рисунок 18" descr="ПШ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4863" y="4451350"/>
            <a:ext cx="1185862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0" name="Рисунок 19" descr="СМО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3600" y="4451350"/>
            <a:ext cx="1163638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1" name="Рисунок 14" descr="Cover_1-4_СК_2(9)-2014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71625" y="1571625"/>
            <a:ext cx="1150938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2" name="Рисунок 15" descr="РЖУП_1(6)_2014_cover_1_4 422x3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63" y="1714500"/>
            <a:ext cx="1147762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3" name="Рисунок 20" descr="СГИТ_1_2014_cover_1_4 424x3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75" y="1571625"/>
            <a:ext cx="1143000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4" name="Рисунок 21" descr="УП-1(10)_2014_(обл_Страница_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91225" y="4451350"/>
            <a:ext cx="1182688" cy="16716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5" name="Рисунок 22" descr="Управление_1_2014_cover_1-4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43813" y="1428750"/>
            <a:ext cx="1149350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6" name="Рисунок 23" descr="Экономика_7_cover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00500" y="1785938"/>
            <a:ext cx="1143000" cy="1643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7" name="Рисунок 24" descr="ЭФ_3-4_s_1_4_2013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14938" y="1714500"/>
            <a:ext cx="1143000" cy="1643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8" name="Рисунок 25" descr="УЖ новый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16788" y="4451350"/>
            <a:ext cx="1155700" cy="16525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57188" y="1000125"/>
            <a:ext cx="8429625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Собственные журналы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82550"/>
            <a:ext cx="6786562" cy="6318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ИНФРА-М предлагает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комплексные решения для вузов: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3" y="1071563"/>
            <a:ext cx="771525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Совместное издание серии учебников для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бакалавриата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как по базовым,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так и по вариативным учебным дисциплинам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Совместное издание серии учебников для магистратуры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Издание монографий в серии «Научная мысль»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Реализация изданной учебно-методической литературы на всей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территории Российской Федерации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Совместное издание научный периодических изданий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Включение периодических журналов в международные реферативные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базы данных (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Scopus, Web of Science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 др.)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Оказание поддержки в публикации монографий (на английском языке)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в американском академическом издательстве и реализации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произведений через крупнейшие книготорговые сети и научные базы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данных в США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Организация и проведение научных конференций с выпуском тезисов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докладов с присвоением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DOI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Формирование полного массива данных о публикациях сотрудников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университета в РИНЦ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2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5" name="Заголовок 10"/>
          <p:cNvSpPr txBox="1">
            <a:spLocks/>
          </p:cNvSpPr>
          <p:nvPr/>
        </p:nvSpPr>
        <p:spPr>
          <a:xfrm>
            <a:off x="928688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ИНФРА-М приглашает к сотрудничеству</a:t>
            </a:r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7" name="Рисунок 6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0200" y="1071563"/>
            <a:ext cx="14160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38" y="1500188"/>
            <a:ext cx="8429625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единая точка доступа ко всем сервисам издательства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автоматизированная система взаимодействия с издательством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подготовка произведений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онлайн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независимые редакции журналов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компетентные редакторы и корректоры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печатная и электронная версии статьи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1071563"/>
            <a:ext cx="15001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-   это: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13" y="1071563"/>
            <a:ext cx="2714625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Сайт научных журналов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313" y="3944938"/>
            <a:ext cx="785812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Всем материалам присваивается идентификатор цифрового объекта </a:t>
            </a:r>
            <a:r>
              <a:rPr lang="en-US" sz="1700" b="1" dirty="0">
                <a:solidFill>
                  <a:srgbClr val="FF0000"/>
                </a:solidFill>
                <a:latin typeface="Cambria" pitchFamily="18" charset="0"/>
              </a:rPr>
              <a:t>DOI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 что обеспечивает: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38" y="4730750"/>
            <a:ext cx="7286625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постоянный доступ к материалам учебных со всего мира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увеличение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наукометрических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показателей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включение работ в международные реферативные базы данных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Переиздание ранее изданных произведений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5" y="1143000"/>
            <a:ext cx="7858125" cy="877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 помощью сайта                                можно не только издать новые произведения, но и переиздать ранее вышедшие путем включения 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научную электронную библиотеку </a:t>
            </a: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1123950"/>
            <a:ext cx="14160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6" descr="Логотип ЭБС(ред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8" y="1687513"/>
            <a:ext cx="2286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500063" y="2286000"/>
            <a:ext cx="550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Результат: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" y="2978150"/>
            <a:ext cx="73580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продление жизни произведению: к нему продолжают обращаться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студенты и исследователи – подписчики научной электронной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библиотеки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получение прибыли: вы не платите за переиздание, а, наоборот,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получаете гонорар за каждое произведение, переданное в научную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электронную библиотеку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публикация монографии за счет издательства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57356" y="1357298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3214688" y="142875"/>
            <a:ext cx="4643437" cy="4175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Электронная библиотечная система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31751" name="Picture 6" descr="Логотип ЭБС(ред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142875"/>
            <a:ext cx="2286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75" y="1000125"/>
            <a:ext cx="7358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ЭБС			   - это комплексное информационное решение для вуза, которое позволяет:</a:t>
            </a:r>
          </a:p>
        </p:txBody>
      </p:sp>
      <p:pic>
        <p:nvPicPr>
          <p:cNvPr id="31753" name="Picture 6" descr="Логотип ЭБС(ред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1000125"/>
            <a:ext cx="2286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85813" y="1857375"/>
            <a:ext cx="7572375" cy="140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создать единое пространство, где студенты и преподаватели могут получать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доступ к учебным и научным изданиям по самым различным направлениям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размещать необходимую информацию в локальных коллекциях своего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учебного заведения,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осуществлять публикацию своих работ в электронном виде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14813" y="4643438"/>
            <a:ext cx="178593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57438" y="4071938"/>
            <a:ext cx="1643062" cy="7858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00500" y="3286125"/>
            <a:ext cx="1857375" cy="9286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00750" y="3429000"/>
            <a:ext cx="1714500" cy="857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813" y="5286375"/>
            <a:ext cx="1857375" cy="1000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43688" y="4429125"/>
            <a:ext cx="1785937" cy="857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250" y="6000750"/>
            <a:ext cx="1785938" cy="857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57938" y="5500688"/>
            <a:ext cx="1643062" cy="857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3" name="TextBox 19"/>
          <p:cNvSpPr txBox="1">
            <a:spLocks noChangeArrowheads="1"/>
          </p:cNvSpPr>
          <p:nvPr/>
        </p:nvSpPr>
        <p:spPr bwMode="auto">
          <a:xfrm>
            <a:off x="4500563" y="4721225"/>
            <a:ext cx="128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Cambria" pitchFamily="18" charset="0"/>
              </a:rPr>
              <a:t>ЭБС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0313" y="4143375"/>
            <a:ext cx="1428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коллекция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3375" y="3313113"/>
            <a:ext cx="1571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Отдельные издательские коллекции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5063" y="3500438"/>
            <a:ext cx="13573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Локальные коллекции вузов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6563" y="4572000"/>
            <a:ext cx="1500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Справочные ресурсы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0813" y="5640388"/>
            <a:ext cx="1428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Гибридные книги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14813" y="6000750"/>
            <a:ext cx="2000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Научные периодические издания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00250" y="5384800"/>
            <a:ext cx="1714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Тематические коллекции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Znanium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Нашивка 27"/>
          <p:cNvSpPr/>
          <p:nvPr/>
        </p:nvSpPr>
        <p:spPr>
          <a:xfrm rot="18977140">
            <a:off x="5692775" y="4370388"/>
            <a:ext cx="357188" cy="28575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6072188" y="4857750"/>
            <a:ext cx="357187" cy="28575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1457364">
            <a:off x="6000750" y="5357813"/>
            <a:ext cx="357188" cy="28575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 rot="15631718">
            <a:off x="4893469" y="4321969"/>
            <a:ext cx="285750" cy="2143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 rot="9022148">
            <a:off x="3894138" y="5284788"/>
            <a:ext cx="285750" cy="2143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 rot="12485118">
            <a:off x="4033838" y="4589463"/>
            <a:ext cx="285750" cy="2143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 rot="4907797">
            <a:off x="5072857" y="5644356"/>
            <a:ext cx="285750" cy="214313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28688" y="214313"/>
            <a:ext cx="6115050" cy="4175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ИНФРА-М сегодня -  это группа компаний: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Содержимое 12" descr="Логотип Инфра- М small.jpg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</p:spPr>
      </p:pic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3214688"/>
            <a:ext cx="3286125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Норма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Весь Мир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Форум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Альфа-М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Вузовский учебник</a:t>
            </a:r>
          </a:p>
        </p:txBody>
      </p:sp>
      <p:pic>
        <p:nvPicPr>
          <p:cNvPr id="14344" name="Picture 24" descr="NOR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1285875"/>
            <a:ext cx="6429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6" descr="FORU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8563" y="2214563"/>
            <a:ext cx="61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5" descr="Forum2_Logo Каркуш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3" y="1190625"/>
            <a:ext cx="571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0" descr="РИОР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88" y="2189163"/>
            <a:ext cx="5715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1" descr="ВУ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1563" y="1285875"/>
            <a:ext cx="650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2" descr="Альф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24550" y="1285875"/>
            <a:ext cx="5762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5" descr="enciklopedi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28825" y="22145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" descr="http://www.vesmirbooks.ru/bitrix/templates/vesmir/img/logo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57438" y="1257300"/>
            <a:ext cx="8572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Рисунок 19" descr="магистр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32625" y="2386013"/>
            <a:ext cx="7540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786313" y="3214688"/>
            <a:ext cx="3929062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Энциклопеция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ИД «Форум»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Магистр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КУРС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Издательский центр РИОР</a:t>
            </a:r>
          </a:p>
        </p:txBody>
      </p:sp>
      <p:pic>
        <p:nvPicPr>
          <p:cNvPr id="22" name="Picture 22" descr="20610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500" y="5143500"/>
            <a:ext cx="928688" cy="1427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13" descr="20210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43375" y="5143500"/>
            <a:ext cx="942975" cy="1457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30" descr="42920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97500" y="5143500"/>
            <a:ext cx="960438" cy="1460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30" descr="niederland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15125" y="5143500"/>
            <a:ext cx="1020763" cy="1436688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" name="Picture 35" descr="new 41905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108950" y="5130800"/>
            <a:ext cx="892175" cy="144145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59" name="Picture 3" descr="лого визитка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" y="2071688"/>
            <a:ext cx="857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5214938" y="4572000"/>
            <a:ext cx="1500187" cy="785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214938" y="1928813"/>
            <a:ext cx="1500187" cy="235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Схема работы с вузом: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7375" y="1857375"/>
            <a:ext cx="2786063" cy="35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3306" y="3154086"/>
            <a:ext cx="785818" cy="726052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928688" y="3500438"/>
            <a:ext cx="8572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714375" y="3571875"/>
            <a:ext cx="1285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mbria" pitchFamily="18" charset="0"/>
              </a:rPr>
              <a:t>Рукописи книг </a:t>
            </a:r>
          </a:p>
          <a:p>
            <a:pPr algn="ctr"/>
            <a:r>
              <a:rPr lang="ru-RU" sz="1400" b="1">
                <a:latin typeface="Cambria" pitchFamily="18" charset="0"/>
              </a:rPr>
              <a:t>и статей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928938" y="3429000"/>
            <a:ext cx="64293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звернутая стрелка 19"/>
          <p:cNvSpPr/>
          <p:nvPr/>
        </p:nvSpPr>
        <p:spPr>
          <a:xfrm flipH="1" flipV="1">
            <a:off x="2428875" y="3929063"/>
            <a:ext cx="1643063" cy="21431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10800000" flipV="1">
            <a:off x="2357438" y="2857500"/>
            <a:ext cx="1714500" cy="21431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714875" y="2165350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714875" y="3094038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714875" y="5000625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714875" y="4000500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88" name="TextBox 28"/>
          <p:cNvSpPr txBox="1">
            <a:spLocks noChangeArrowheads="1"/>
          </p:cNvSpPr>
          <p:nvPr/>
        </p:nvSpPr>
        <p:spPr bwMode="auto">
          <a:xfrm>
            <a:off x="2571750" y="4143375"/>
            <a:ext cx="13573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b="1">
                <a:latin typeface="Cambria" pitchFamily="18" charset="0"/>
              </a:rPr>
              <a:t>   </a:t>
            </a:r>
            <a:r>
              <a:rPr lang="en-US" sz="1400" b="1">
                <a:latin typeface="Cambria" pitchFamily="18" charset="0"/>
              </a:rPr>
              <a:t>pfd-</a:t>
            </a:r>
            <a:r>
              <a:rPr lang="ru-RU" sz="1400" b="1">
                <a:latin typeface="Cambria" pitchFamily="18" charset="0"/>
              </a:rPr>
              <a:t>файл</a:t>
            </a:r>
          </a:p>
          <a:p>
            <a:pPr>
              <a:buFont typeface="Wingdings" pitchFamily="2" charset="2"/>
              <a:buChar char="§"/>
            </a:pPr>
            <a:r>
              <a:rPr lang="ru-RU" sz="1400" b="1">
                <a:latin typeface="Cambria" pitchFamily="18" charset="0"/>
              </a:rPr>
              <a:t>   Авторский</a:t>
            </a:r>
          </a:p>
          <a:p>
            <a:r>
              <a:rPr lang="ru-RU" sz="1400" b="1">
                <a:latin typeface="Cambria" pitchFamily="18" charset="0"/>
              </a:rPr>
              <a:t>     экземпляр</a:t>
            </a:r>
          </a:p>
        </p:txBody>
      </p:sp>
      <p:sp>
        <p:nvSpPr>
          <p:cNvPr id="32789" name="TextBox 29"/>
          <p:cNvSpPr txBox="1">
            <a:spLocks noChangeArrowheads="1"/>
          </p:cNvSpPr>
          <p:nvPr/>
        </p:nvSpPr>
        <p:spPr bwMode="auto">
          <a:xfrm>
            <a:off x="2357438" y="2357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mbria" pitchFamily="18" charset="0"/>
              </a:rPr>
              <a:t>Авторское вознаграждение</a:t>
            </a:r>
          </a:p>
        </p:txBody>
      </p:sp>
      <p:sp>
        <p:nvSpPr>
          <p:cNvPr id="32790" name="TextBox 30"/>
          <p:cNvSpPr txBox="1">
            <a:spLocks noChangeArrowheads="1"/>
          </p:cNvSpPr>
          <p:nvPr/>
        </p:nvSpPr>
        <p:spPr bwMode="auto">
          <a:xfrm>
            <a:off x="5429250" y="2071688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mbria" pitchFamily="18" charset="0"/>
              </a:rPr>
              <a:t>УЧЕБНИК</a:t>
            </a:r>
          </a:p>
        </p:txBody>
      </p:sp>
      <p:sp>
        <p:nvSpPr>
          <p:cNvPr id="32791" name="TextBox 31"/>
          <p:cNvSpPr txBox="1">
            <a:spLocks noChangeArrowheads="1"/>
          </p:cNvSpPr>
          <p:nvPr/>
        </p:nvSpPr>
        <p:spPr bwMode="auto">
          <a:xfrm>
            <a:off x="5286375" y="3000375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mbria" pitchFamily="18" charset="0"/>
              </a:rPr>
              <a:t>МОНОГРАФИЯ</a:t>
            </a:r>
          </a:p>
        </p:txBody>
      </p:sp>
      <p:sp>
        <p:nvSpPr>
          <p:cNvPr id="32792" name="TextBox 32"/>
          <p:cNvSpPr txBox="1">
            <a:spLocks noChangeArrowheads="1"/>
          </p:cNvSpPr>
          <p:nvPr/>
        </p:nvSpPr>
        <p:spPr bwMode="auto">
          <a:xfrm>
            <a:off x="5500688" y="3906838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mbria" pitchFamily="18" charset="0"/>
              </a:rPr>
              <a:t>ЖУРНАЛ</a:t>
            </a:r>
          </a:p>
        </p:txBody>
      </p:sp>
      <p:sp>
        <p:nvSpPr>
          <p:cNvPr id="32793" name="TextBox 33"/>
          <p:cNvSpPr txBox="1">
            <a:spLocks noChangeArrowheads="1"/>
          </p:cNvSpPr>
          <p:nvPr/>
        </p:nvSpPr>
        <p:spPr bwMode="auto">
          <a:xfrm>
            <a:off x="5643563" y="4786313"/>
            <a:ext cx="57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ЭБС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00938" y="2857500"/>
            <a:ext cx="1285875" cy="500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38" y="3643313"/>
            <a:ext cx="1285875" cy="5000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96" name="TextBox 42"/>
          <p:cNvSpPr txBox="1">
            <a:spLocks noChangeArrowheads="1"/>
          </p:cNvSpPr>
          <p:nvPr/>
        </p:nvSpPr>
        <p:spPr bwMode="auto">
          <a:xfrm>
            <a:off x="7572375" y="29289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mbria" pitchFamily="18" charset="0"/>
              </a:rPr>
              <a:t>DOI</a:t>
            </a:r>
            <a:endParaRPr lang="ru-RU" b="1">
              <a:latin typeface="Cambria" pitchFamily="18" charset="0"/>
            </a:endParaRPr>
          </a:p>
        </p:txBody>
      </p:sp>
      <p:sp>
        <p:nvSpPr>
          <p:cNvPr id="32797" name="TextBox 43"/>
          <p:cNvSpPr txBox="1">
            <a:spLocks noChangeArrowheads="1"/>
          </p:cNvSpPr>
          <p:nvPr/>
        </p:nvSpPr>
        <p:spPr bwMode="auto">
          <a:xfrm>
            <a:off x="7643813" y="37147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РИНЦ</a:t>
            </a:r>
          </a:p>
        </p:txBody>
      </p:sp>
      <p:sp>
        <p:nvSpPr>
          <p:cNvPr id="105" name="Стрелка вниз 104"/>
          <p:cNvSpPr/>
          <p:nvPr/>
        </p:nvSpPr>
        <p:spPr>
          <a:xfrm>
            <a:off x="8072438" y="4286250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трелка вправо 107"/>
          <p:cNvSpPr/>
          <p:nvPr/>
        </p:nvSpPr>
        <p:spPr>
          <a:xfrm>
            <a:off x="6858000" y="3071813"/>
            <a:ext cx="4286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Стрелка вправо 109"/>
          <p:cNvSpPr/>
          <p:nvPr/>
        </p:nvSpPr>
        <p:spPr>
          <a:xfrm>
            <a:off x="6858000" y="3786188"/>
            <a:ext cx="4286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Стрелка вправо 110"/>
          <p:cNvSpPr/>
          <p:nvPr/>
        </p:nvSpPr>
        <p:spPr>
          <a:xfrm rot="19281412">
            <a:off x="6740525" y="4527550"/>
            <a:ext cx="825500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6858000" y="1428750"/>
            <a:ext cx="1000125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001000" y="1428750"/>
            <a:ext cx="1000125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804" name="TextBox 116"/>
          <p:cNvSpPr txBox="1">
            <a:spLocks noChangeArrowheads="1"/>
          </p:cNvSpPr>
          <p:nvPr/>
        </p:nvSpPr>
        <p:spPr bwMode="auto">
          <a:xfrm>
            <a:off x="6929438" y="151923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mbria" pitchFamily="18" charset="0"/>
              </a:rPr>
              <a:t>Scopus</a:t>
            </a:r>
            <a:endParaRPr lang="ru-RU" sz="1600" b="1">
              <a:latin typeface="Cambria" pitchFamily="18" charset="0"/>
            </a:endParaRPr>
          </a:p>
        </p:txBody>
      </p:sp>
      <p:sp>
        <p:nvSpPr>
          <p:cNvPr id="32805" name="TextBox 117"/>
          <p:cNvSpPr txBox="1">
            <a:spLocks noChangeArrowheads="1"/>
          </p:cNvSpPr>
          <p:nvPr/>
        </p:nvSpPr>
        <p:spPr bwMode="auto">
          <a:xfrm>
            <a:off x="8072438" y="1428750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mbria" pitchFamily="18" charset="0"/>
              </a:rPr>
              <a:t>Web of Science</a:t>
            </a:r>
          </a:p>
        </p:txBody>
      </p:sp>
      <p:sp>
        <p:nvSpPr>
          <p:cNvPr id="124" name="Пятиугольник 123"/>
          <p:cNvSpPr/>
          <p:nvPr/>
        </p:nvSpPr>
        <p:spPr>
          <a:xfrm rot="14595300">
            <a:off x="7563644" y="2569369"/>
            <a:ext cx="357187" cy="793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Пятиугольник 124"/>
          <p:cNvSpPr/>
          <p:nvPr/>
        </p:nvSpPr>
        <p:spPr>
          <a:xfrm rot="17284895">
            <a:off x="8228807" y="2570956"/>
            <a:ext cx="357188" cy="793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Нашивка 126"/>
          <p:cNvSpPr/>
          <p:nvPr/>
        </p:nvSpPr>
        <p:spPr>
          <a:xfrm rot="14487954">
            <a:off x="7377113" y="2182813"/>
            <a:ext cx="312737" cy="968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8" name="Нашивка 127"/>
          <p:cNvSpPr/>
          <p:nvPr/>
        </p:nvSpPr>
        <p:spPr>
          <a:xfrm rot="17594864">
            <a:off x="8389144" y="2183607"/>
            <a:ext cx="312737" cy="952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7572375" y="4929188"/>
            <a:ext cx="1285875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811" name="TextBox 130"/>
          <p:cNvSpPr txBox="1">
            <a:spLocks noChangeArrowheads="1"/>
          </p:cNvSpPr>
          <p:nvPr/>
        </p:nvSpPr>
        <p:spPr bwMode="auto">
          <a:xfrm>
            <a:off x="7643813" y="5000625"/>
            <a:ext cx="13573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b="1">
                <a:latin typeface="Cambria" pitchFamily="18" charset="0"/>
              </a:rPr>
              <a:t>  Импакт</a:t>
            </a:r>
          </a:p>
          <a:p>
            <a:pPr>
              <a:spcAft>
                <a:spcPts val="600"/>
              </a:spcAft>
            </a:pPr>
            <a:r>
              <a:rPr lang="ru-RU" sz="1400" b="1">
                <a:latin typeface="Cambria" pitchFamily="18" charset="0"/>
              </a:rPr>
              <a:t>    фактор</a:t>
            </a:r>
          </a:p>
          <a:p>
            <a:pPr>
              <a:buFont typeface="Wingdings" pitchFamily="2" charset="2"/>
              <a:buChar char="§"/>
            </a:pPr>
            <a:r>
              <a:rPr lang="ru-RU" sz="1400" b="1">
                <a:latin typeface="Cambria" pitchFamily="18" charset="0"/>
              </a:rPr>
              <a:t>  Индекс</a:t>
            </a:r>
          </a:p>
          <a:p>
            <a:r>
              <a:rPr lang="ru-RU" sz="1400" b="1">
                <a:latin typeface="Cambria" pitchFamily="18" charset="0"/>
              </a:rPr>
              <a:t>    Хирша</a:t>
            </a:r>
          </a:p>
        </p:txBody>
      </p:sp>
      <p:sp>
        <p:nvSpPr>
          <p:cNvPr id="32812" name="TextBox 131"/>
          <p:cNvSpPr txBox="1">
            <a:spLocks noChangeArrowheads="1"/>
          </p:cNvSpPr>
          <p:nvPr/>
        </p:nvSpPr>
        <p:spPr bwMode="auto">
          <a:xfrm>
            <a:off x="0" y="28575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mbria" pitchFamily="18" charset="0"/>
              </a:rPr>
              <a:t>Авторы</a:t>
            </a:r>
          </a:p>
        </p:txBody>
      </p:sp>
      <p:pic>
        <p:nvPicPr>
          <p:cNvPr id="32813" name="Рисунок 133" descr="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8" y="3214688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5" name="TextBox 33"/>
          <p:cNvSpPr txBox="1">
            <a:spLocks noChangeArrowheads="1"/>
          </p:cNvSpPr>
          <p:nvPr/>
        </p:nvSpPr>
        <p:spPr bwMode="auto">
          <a:xfrm>
            <a:off x="1981200" y="3284538"/>
            <a:ext cx="100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ВУЗ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43250" y="2643188"/>
            <a:ext cx="2500313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Схема работы с автором: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428625" y="357663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mbria" pitchFamily="18" charset="0"/>
              </a:rPr>
              <a:t>Авторы</a:t>
            </a:r>
          </a:p>
        </p:txBody>
      </p:sp>
      <p:pic>
        <p:nvPicPr>
          <p:cNvPr id="33800" name="Рисунок 7" descr="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013" y="3933825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1643063" y="4643438"/>
            <a:ext cx="8572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643063" y="3643313"/>
            <a:ext cx="8572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1285875" y="319087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mbria" pitchFamily="18" charset="0"/>
              </a:rPr>
              <a:t>Текст рукописи </a:t>
            </a:r>
          </a:p>
          <a:p>
            <a:pPr algn="ctr"/>
            <a:r>
              <a:rPr lang="ru-RU" sz="1400" b="1">
                <a:latin typeface="Cambria" pitchFamily="18" charset="0"/>
              </a:rPr>
              <a:t>в шаблоне</a:t>
            </a:r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1143000" y="4714875"/>
            <a:ext cx="1857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mbria" pitchFamily="18" charset="0"/>
              </a:rPr>
              <a:t>30 а.л. ранее изданных произведений </a:t>
            </a:r>
          </a:p>
          <a:p>
            <a:pPr algn="ctr"/>
            <a:r>
              <a:rPr lang="ru-RU" sz="1400" b="1">
                <a:latin typeface="Cambria" pitchFamily="18" charset="0"/>
              </a:rPr>
              <a:t>в ЭБС</a:t>
            </a:r>
          </a:p>
        </p:txBody>
      </p:sp>
      <p:pic>
        <p:nvPicPr>
          <p:cNvPr id="15" name="Рисунок 14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7620" y="3763681"/>
            <a:ext cx="1106821" cy="1022641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5929313" y="2928938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929313" y="3857625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929313" y="5764213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929313" y="4764088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72250" y="2786063"/>
            <a:ext cx="1500188" cy="5000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6643688" y="28575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mbria" pitchFamily="18" charset="0"/>
              </a:rPr>
              <a:t>DOI</a:t>
            </a:r>
            <a:endParaRPr lang="ru-RU" b="1"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2250" y="3643313"/>
            <a:ext cx="1500188" cy="5000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3" name="TextBox 22"/>
          <p:cNvSpPr txBox="1">
            <a:spLocks noChangeArrowheads="1"/>
          </p:cNvSpPr>
          <p:nvPr/>
        </p:nvSpPr>
        <p:spPr bwMode="auto">
          <a:xfrm>
            <a:off x="6572250" y="3714750"/>
            <a:ext cx="1500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</a:rPr>
              <a:t>Монография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72250" y="4572000"/>
            <a:ext cx="1500188" cy="500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5" name="TextBox 24"/>
          <p:cNvSpPr txBox="1">
            <a:spLocks noChangeArrowheads="1"/>
          </p:cNvSpPr>
          <p:nvPr/>
        </p:nvSpPr>
        <p:spPr bwMode="auto">
          <a:xfrm>
            <a:off x="6572250" y="4643438"/>
            <a:ext cx="1500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</a:rPr>
              <a:t>ЭБС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50" y="5572125"/>
            <a:ext cx="1500188" cy="500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7" name="TextBox 26"/>
          <p:cNvSpPr txBox="1">
            <a:spLocks noChangeArrowheads="1"/>
          </p:cNvSpPr>
          <p:nvPr/>
        </p:nvSpPr>
        <p:spPr bwMode="auto">
          <a:xfrm>
            <a:off x="6643688" y="56435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РИНЦ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29313" y="1285875"/>
            <a:ext cx="1000125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58063" y="1285875"/>
            <a:ext cx="1000125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20" name="TextBox 29"/>
          <p:cNvSpPr txBox="1">
            <a:spLocks noChangeArrowheads="1"/>
          </p:cNvSpPr>
          <p:nvPr/>
        </p:nvSpPr>
        <p:spPr bwMode="auto">
          <a:xfrm>
            <a:off x="6000750" y="13763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mbria" pitchFamily="18" charset="0"/>
              </a:rPr>
              <a:t>Scopus</a:t>
            </a:r>
            <a:endParaRPr lang="ru-RU" sz="1600" b="1">
              <a:latin typeface="Cambria" pitchFamily="18" charset="0"/>
            </a:endParaRPr>
          </a:p>
        </p:txBody>
      </p:sp>
      <p:sp>
        <p:nvSpPr>
          <p:cNvPr id="33821" name="TextBox 30"/>
          <p:cNvSpPr txBox="1">
            <a:spLocks noChangeArrowheads="1"/>
          </p:cNvSpPr>
          <p:nvPr/>
        </p:nvSpPr>
        <p:spPr bwMode="auto">
          <a:xfrm>
            <a:off x="7429500" y="1285875"/>
            <a:ext cx="92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mbria" pitchFamily="18" charset="0"/>
              </a:rPr>
              <a:t>Web of Science</a:t>
            </a:r>
          </a:p>
        </p:txBody>
      </p:sp>
      <p:sp>
        <p:nvSpPr>
          <p:cNvPr id="32" name="Пятиугольник 31"/>
          <p:cNvSpPr/>
          <p:nvPr/>
        </p:nvSpPr>
        <p:spPr>
          <a:xfrm rot="14595300">
            <a:off x="6634957" y="2426494"/>
            <a:ext cx="357187" cy="793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 rot="17284895">
            <a:off x="7416007" y="2431256"/>
            <a:ext cx="357188" cy="793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Нашивка 33"/>
          <p:cNvSpPr/>
          <p:nvPr/>
        </p:nvSpPr>
        <p:spPr>
          <a:xfrm rot="14487954">
            <a:off x="6448425" y="2039938"/>
            <a:ext cx="312737" cy="968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17594864">
            <a:off x="7577138" y="2043113"/>
            <a:ext cx="311150" cy="952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571750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Спасибо за внимание!</a:t>
            </a:r>
            <a:endParaRPr lang="ru-RU" sz="4800" b="1" spc="3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4819" name="Рисунок 5" descr="логотип инфры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643063"/>
            <a:ext cx="12144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6072206"/>
            <a:ext cx="9144000" cy="1150610"/>
          </a:xfrm>
          <a:prstGeom prst="rect">
            <a:avLst/>
          </a:prstGeom>
        </p:spPr>
      </p:pic>
      <p:pic>
        <p:nvPicPr>
          <p:cNvPr id="12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153988"/>
            <a:ext cx="7072312" cy="4175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ИНФРА-М выпускает учебные материалы для всех уровней образования: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76734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142852"/>
            <a:ext cx="642910" cy="594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88" y="1357313"/>
            <a:ext cx="75009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Начальное профессиональная образование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Среднее специальное образование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Высшее профессиональное образование: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бакалавриат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специалитет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 магистратура, аспирантура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МВ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Бизнес-образование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88" y="3895725"/>
            <a:ext cx="5357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Гибридные книги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4895850"/>
            <a:ext cx="457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Книги представлены в ЭБС </a:t>
            </a:r>
          </a:p>
        </p:txBody>
      </p:sp>
      <p:pic>
        <p:nvPicPr>
          <p:cNvPr id="15370" name="Picture 3" descr="книга_в_облака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3733800"/>
            <a:ext cx="863600" cy="7667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371" name="Picture 6" descr="Логотип ЭБС(ред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38" y="4857750"/>
            <a:ext cx="33131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6207480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Тематические направления ИНФРА-М: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88" y="857250"/>
            <a:ext cx="69294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Действующие грифы Министерства образования и науки РФ и УМО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2263" y="1214438"/>
            <a:ext cx="2820987" cy="7143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Физико-математические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науки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76600" y="1214438"/>
            <a:ext cx="2652713" cy="7143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Естественные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науки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76600" y="2928938"/>
            <a:ext cx="2652713" cy="71596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Сфера обслуживания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76600" y="3786188"/>
            <a:ext cx="2652713" cy="7239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Геодезия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землеустройство.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Геология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76600" y="4643438"/>
            <a:ext cx="2652713" cy="7318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Транспортные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средства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286125" y="5500688"/>
            <a:ext cx="2643188" cy="7143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286125" y="2071688"/>
            <a:ext cx="2652713" cy="7143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Образование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педагогика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2263" y="2071688"/>
            <a:ext cx="2820987" cy="7143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Социальные науки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2263" y="2928938"/>
            <a:ext cx="2820987" cy="71596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Экономика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управление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22263" y="3778250"/>
            <a:ext cx="2820987" cy="7223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Информационная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безопасность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22263" y="4643438"/>
            <a:ext cx="2820987" cy="7302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Металлургия, 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машиностроение 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материалообработка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17500" y="5500688"/>
            <a:ext cx="2825750" cy="71278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Архитектура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строительство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072188" y="1214438"/>
            <a:ext cx="2559050" cy="7143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Гуманитарные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науки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072188" y="2071688"/>
            <a:ext cx="2559050" cy="7143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Культура и искусство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072188" y="2928938"/>
            <a:ext cx="2559050" cy="71596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Сельское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рыбное хозяйство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072188" y="3786188"/>
            <a:ext cx="2559050" cy="7239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Энергетика, энергетическое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машиностроение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электротехника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072188" y="4643438"/>
            <a:ext cx="2559050" cy="7318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Информатика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вычислительная 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техника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6072188" y="5500688"/>
            <a:ext cx="2559050" cy="7143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Безопасность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Жизнедеятельности,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3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природообустройство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защита окружающей среды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6125" y="5502275"/>
            <a:ext cx="2643188" cy="712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Технология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продовольственных продуктов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потребительских товаров</a:t>
            </a:r>
            <a:endParaRPr lang="ru-RU" sz="13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Содержимое 12" descr="Логотип Инфра- М small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Книги ИНФРА-М: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5" y="1000125"/>
            <a:ext cx="4286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Высшее образование</a:t>
            </a:r>
          </a:p>
        </p:txBody>
      </p:sp>
      <p:pic>
        <p:nvPicPr>
          <p:cNvPr id="8" name="Picture 3" descr="105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1428750"/>
            <a:ext cx="976313" cy="1566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6" descr="1397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" y="1643063"/>
            <a:ext cx="1022350" cy="157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7" descr="0871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313" y="1928813"/>
            <a:ext cx="985837" cy="1571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29000" y="1000125"/>
            <a:ext cx="1928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Бакалавриат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4" name="Picture 3" descr="1720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50" y="1460500"/>
            <a:ext cx="1000125" cy="153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" name="Picture 4" descr="07770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8" y="1746250"/>
            <a:ext cx="993775" cy="153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" name="Picture 6" descr="17055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5" y="2032000"/>
            <a:ext cx="1004888" cy="153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429375" y="1000125"/>
            <a:ext cx="1785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Магистратура</a:t>
            </a:r>
          </a:p>
        </p:txBody>
      </p:sp>
      <p:pic>
        <p:nvPicPr>
          <p:cNvPr id="19" name="Picture 3" descr="0637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50" y="1428750"/>
            <a:ext cx="965200" cy="1500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" name="Picture 10" descr="2032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3688" y="1857375"/>
            <a:ext cx="949325" cy="1500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" name="Picture 11" descr="20150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00938" y="2143125"/>
            <a:ext cx="955675" cy="1500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285875" y="3714750"/>
            <a:ext cx="2928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Серия «Научная мысль»</a:t>
            </a:r>
          </a:p>
        </p:txBody>
      </p:sp>
      <p:pic>
        <p:nvPicPr>
          <p:cNvPr id="29" name="Picture 6" descr="41520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0063" y="4143375"/>
            <a:ext cx="1144587" cy="18081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2" name="Picture 5" descr="41085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57313" y="4357688"/>
            <a:ext cx="1214437" cy="18192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3" name="Picture 8" descr="40275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0" y="4572000"/>
            <a:ext cx="1228725" cy="18240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4" name="Picture 9" descr="Энергоэффективность в сфере снабжения сетевым газом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214688" y="4786313"/>
            <a:ext cx="1154112" cy="1800225"/>
          </a:xfrm>
          <a:prstGeom prst="rect">
            <a:avLst/>
          </a:prstGeom>
          <a:noFill/>
          <a:ln w="6350">
            <a:solidFill>
              <a:srgbClr val="000000"/>
            </a:solidFill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432" name="Picture 2" descr="http://infra-m.ru/upload/contents/322/978-5-16-003701-1_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86438" y="4765675"/>
            <a:ext cx="1143000" cy="1735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3" name="Picture 4" descr="http://infra-m.ru/upload/contents/322/978-5-16-002337-3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72313" y="4765675"/>
            <a:ext cx="1143000" cy="1735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786438" y="3854450"/>
            <a:ext cx="2500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Учебники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для программы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MBA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Совместные вузовские проекты: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88" y="1071563"/>
            <a:ext cx="6786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РЭУ им. Плеханова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Экономический факультет МГУ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Факультет государственного управления МГУ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РУДН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МГИМО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Финансовый университет при Правительстве РФ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ГУУ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Национальный исследовательский университет ВШЭ</a:t>
            </a:r>
          </a:p>
        </p:txBody>
      </p:sp>
      <p:pic>
        <p:nvPicPr>
          <p:cNvPr id="9" name="Picture 2" descr="Вузовские Коллекци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3844925"/>
            <a:ext cx="7246938" cy="24415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88" y="142875"/>
            <a:ext cx="6115050" cy="4175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                 Издательство «МАГИСТР»: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9" name="Picture 18" descr="0847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3071813"/>
            <a:ext cx="1101725" cy="1706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7" descr="08546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2763" y="2428875"/>
            <a:ext cx="1076325" cy="1720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8625" y="1143000"/>
            <a:ext cx="6357938" cy="450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Год основания – 2006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Приоритетное направление работы – издание учебников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и учебных пособий по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общепрофессиональным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специальным дисциплинам и дисциплинам специализации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для специальностей: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«Мировая экономика»,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«Бухгалтерский учет, анализ, аудит»,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«Финансы и кредит»,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«Налоги и налогообложение»,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«Национальная экономика»,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«Маркетинг»,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«Менеджмент»,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«Коммерция»,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«Экономика труда».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Все учебники имеют гриф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Министерства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и науки РФ</a:t>
            </a:r>
          </a:p>
        </p:txBody>
      </p:sp>
      <p:pic>
        <p:nvPicPr>
          <p:cNvPr id="11" name="Picture 16" descr="0949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5400" y="3500438"/>
            <a:ext cx="1133475" cy="1736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3" descr="2021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9738" y="4000500"/>
            <a:ext cx="1125537" cy="1739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2" descr="4197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2338" y="4714875"/>
            <a:ext cx="1128712" cy="1736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5" descr="09740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9563" y="2000250"/>
            <a:ext cx="1085850" cy="163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9" descr="0725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5088" y="4357688"/>
            <a:ext cx="1147762" cy="17287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1" descr="43188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50" y="5000625"/>
            <a:ext cx="1165225" cy="1736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72" name="Рисунок 16" descr="магистр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8688" y="242888"/>
            <a:ext cx="7540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1600200" y="142875"/>
            <a:ext cx="6115050" cy="4175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Издательский дом «Вузовский учебник»: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20487" name="Picture 21" descr="В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77788"/>
            <a:ext cx="6429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" y="1173163"/>
            <a:ext cx="8072438" cy="1970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Год создания – 2002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Выпускает учебную литературу для высшего профессионального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образования по тематикам: бизнес, менеджмент, управление персоналом,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маркетинг, реклама, логистика, бухучет, аудит, налогообложение, банковское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дело, экономика, финансы, ценные бумаги, страховое дело,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внешнеэкономическая деятельность, гуманитарные науки.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Все учебники и учебные пособия имеют гриф УМО или МО</a:t>
            </a:r>
          </a:p>
        </p:txBody>
      </p:sp>
      <p:pic>
        <p:nvPicPr>
          <p:cNvPr id="10" name="Picture 14" descr="4073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63" y="3735388"/>
            <a:ext cx="946150" cy="15128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Picture 17" descr="0979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41575" y="3714750"/>
            <a:ext cx="976313" cy="14986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13" descr="4247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70325" y="3714750"/>
            <a:ext cx="1027113" cy="152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Picture 16" descr="10280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6450" y="3714750"/>
            <a:ext cx="987425" cy="152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Picture 15" descr="10335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27200" y="4929188"/>
            <a:ext cx="1008063" cy="15144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" name="Picture 18" descr="09528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55950" y="4929188"/>
            <a:ext cx="1017588" cy="152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" name="Picture 31" descr="4097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41950" y="3714750"/>
            <a:ext cx="993775" cy="152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30" descr="42920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99200" y="5000625"/>
            <a:ext cx="1000125" cy="1520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32" descr="40260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56138" y="4929188"/>
            <a:ext cx="9953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7" name="Содержимое 12" descr="Логотип Инфра- М small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81000"/>
          </a:blip>
          <a:stretch>
            <a:fillRect/>
          </a:stretch>
        </p:blipFill>
        <p:spPr>
          <a:xfrm>
            <a:off x="1874043" y="1351586"/>
            <a:ext cx="5341163" cy="4934934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1643063" y="214313"/>
            <a:ext cx="6115050" cy="417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Издательство «Весь Мир» (ИВМ):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pic>
        <p:nvPicPr>
          <p:cNvPr id="21511" name="Picture 2" descr="http://www.vesmirbooks.ru/bitrix/templates/vesmir/img/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93663"/>
            <a:ext cx="669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313" y="928688"/>
            <a:ext cx="8715375" cy="417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Год создания - 1994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Главное направление – издание переводной литературы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Совместная издательская деятельность с ведущими международными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организациями как входящими, так и не входящими в систему ООН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Выступает в роли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дистербьютора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оригинальных изданий международных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организаций и в роли издателя важнейших аналитических и статистических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публикаций международных организаций на русском языке (Доклад о мировом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развитии Всемирного банка, Доклад о развитии человека ПРООН и др. издания)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Издание зарубежной литературы по истории, политологии, философии,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социологии, международным отношениям, экономике и финансам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Известные серии:  </a:t>
            </a:r>
            <a:r>
              <a:rPr lang="ru-RU" sz="1500" b="1" u="sng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«Тема»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(классика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XX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века),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  </a:t>
            </a:r>
            <a:r>
              <a:rPr lang="ru-RU" sz="1500" b="1" u="sng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«Электоральная статистика»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(источник данных об электоральном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   процессе в новой России),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  </a:t>
            </a:r>
            <a:r>
              <a:rPr lang="ru-RU" sz="1500" b="1" u="sng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«Старый Свет – новые времена»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(издание совместно с Институтом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  Европы РАН книг,  посвященных отдельным странам, группам стран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  и регионам Европы).</a:t>
            </a:r>
          </a:p>
        </p:txBody>
      </p:sp>
      <p:pic>
        <p:nvPicPr>
          <p:cNvPr id="10" name="Picture 31" descr="hdr20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3938588"/>
            <a:ext cx="1387475" cy="199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6" descr="41698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5357813"/>
            <a:ext cx="942975" cy="1349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30" descr="niederland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75" y="5072063"/>
            <a:ext cx="1000125" cy="1408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Picture 24" descr="4195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5300" y="5286375"/>
            <a:ext cx="965200" cy="13573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Picture 32" descr="chufri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3" y="5357813"/>
            <a:ext cx="903287" cy="1357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" name="Picture 25" descr="41789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43813" y="5357813"/>
            <a:ext cx="906462" cy="1343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" name="Picture 23" descr="4283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00813" y="5357813"/>
            <a:ext cx="949325" cy="1343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1056</Words>
  <Application>Microsoft Office PowerPoint</Application>
  <PresentationFormat>Экран (4:3)</PresentationFormat>
  <Paragraphs>300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Группа компаний «ИНФРА-М»</vt:lpstr>
      <vt:lpstr>ИНФРА-М сегодня -  это группа компаний: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kirichek_ea</dc:creator>
  <cp:lastModifiedBy>Ермилова Диана Борисовна</cp:lastModifiedBy>
  <cp:revision>140</cp:revision>
  <dcterms:created xsi:type="dcterms:W3CDTF">2014-04-15T12:12:27Z</dcterms:created>
  <dcterms:modified xsi:type="dcterms:W3CDTF">2014-10-02T07:08:18Z</dcterms:modified>
</cp:coreProperties>
</file>