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75" r:id="rId3"/>
    <p:sldId id="290" r:id="rId4"/>
    <p:sldId id="291" r:id="rId5"/>
    <p:sldId id="268" r:id="rId6"/>
    <p:sldId id="274" r:id="rId7"/>
    <p:sldId id="270" r:id="rId8"/>
    <p:sldId id="272" r:id="rId9"/>
    <p:sldId id="258" r:id="rId10"/>
    <p:sldId id="267" r:id="rId11"/>
    <p:sldId id="257" r:id="rId12"/>
    <p:sldId id="256" r:id="rId13"/>
    <p:sldId id="259" r:id="rId14"/>
    <p:sldId id="260" r:id="rId15"/>
    <p:sldId id="261" r:id="rId16"/>
    <p:sldId id="262" r:id="rId17"/>
    <p:sldId id="288" r:id="rId18"/>
    <p:sldId id="282" r:id="rId19"/>
    <p:sldId id="285" r:id="rId20"/>
    <p:sldId id="281" r:id="rId21"/>
    <p:sldId id="265" r:id="rId22"/>
    <p:sldId id="279" r:id="rId23"/>
    <p:sldId id="280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276"/>
    <a:srgbClr val="FFAB65"/>
    <a:srgbClr val="FCD164"/>
    <a:srgbClr val="F8E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44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63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37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5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58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5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41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3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9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0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D5AA0-1873-4D66-AC45-47FAFA037ADC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C01C6-381B-4BAD-9082-42A66591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28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49.wdp"/><Relationship Id="rId18" Type="http://schemas.openxmlformats.org/officeDocument/2006/relationships/image" Target="../media/image54.png"/><Relationship Id="rId3" Type="http://schemas.microsoft.com/office/2007/relationships/hdphoto" Target="../media/hdphoto44.wdp"/><Relationship Id="rId21" Type="http://schemas.microsoft.com/office/2007/relationships/hdphoto" Target="../media/hdphoto53.wdp"/><Relationship Id="rId7" Type="http://schemas.microsoft.com/office/2007/relationships/hdphoto" Target="../media/hdphoto46.wdp"/><Relationship Id="rId12" Type="http://schemas.openxmlformats.org/officeDocument/2006/relationships/image" Target="../media/image51.png"/><Relationship Id="rId17" Type="http://schemas.microsoft.com/office/2007/relationships/hdphoto" Target="../media/hdphoto51.wdp"/><Relationship Id="rId2" Type="http://schemas.openxmlformats.org/officeDocument/2006/relationships/image" Target="../media/image46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48.wdp"/><Relationship Id="rId5" Type="http://schemas.microsoft.com/office/2007/relationships/hdphoto" Target="../media/hdphoto45.wdp"/><Relationship Id="rId15" Type="http://schemas.microsoft.com/office/2007/relationships/hdphoto" Target="../media/hdphoto50.wdp"/><Relationship Id="rId10" Type="http://schemas.openxmlformats.org/officeDocument/2006/relationships/image" Target="../media/image50.png"/><Relationship Id="rId19" Type="http://schemas.microsoft.com/office/2007/relationships/hdphoto" Target="../media/hdphoto52.wdp"/><Relationship Id="rId4" Type="http://schemas.openxmlformats.org/officeDocument/2006/relationships/image" Target="../media/image47.png"/><Relationship Id="rId9" Type="http://schemas.microsoft.com/office/2007/relationships/hdphoto" Target="../media/hdphoto47.wdp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5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61.wdp"/><Relationship Id="rId3" Type="http://schemas.microsoft.com/office/2007/relationships/hdphoto" Target="../media/hdphoto56.wdp"/><Relationship Id="rId7" Type="http://schemas.microsoft.com/office/2007/relationships/hdphoto" Target="../media/hdphoto58.wdp"/><Relationship Id="rId12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60.wdp"/><Relationship Id="rId5" Type="http://schemas.microsoft.com/office/2007/relationships/hdphoto" Target="../media/hdphoto57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microsoft.com/office/2007/relationships/hdphoto" Target="../media/hdphoto5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62.wdp"/><Relationship Id="rId7" Type="http://schemas.microsoft.com/office/2007/relationships/hdphoto" Target="../media/hdphoto6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microsoft.com/office/2007/relationships/hdphoto" Target="../media/hdphoto66.wdp"/><Relationship Id="rId5" Type="http://schemas.microsoft.com/office/2007/relationships/hdphoto" Target="../media/hdphoto63.wdp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microsoft.com/office/2007/relationships/hdphoto" Target="../media/hdphoto6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cat.library.fa.ru/zgate.exe?ACTION=follow&amp;SESSION_ID=2632&amp;TERM=%D0%9C%D0%B8%D1%80%D0%BA%D0%B8%D0%BD%20%D0%AF.%D0%9C.,%20%5b1,1004,4,101%5d&amp;LANG=rus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17" Type="http://schemas.microsoft.com/office/2007/relationships/hdphoto" Target="../media/hdphoto9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17.png"/><Relationship Id="rId17" Type="http://schemas.microsoft.com/office/2007/relationships/hdphoto" Target="../media/hdphoto17.wdp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3.wdp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9.wdp"/><Relationship Id="rId18" Type="http://schemas.openxmlformats.org/officeDocument/2006/relationships/image" Target="../media/image34.png"/><Relationship Id="rId3" Type="http://schemas.microsoft.com/office/2007/relationships/hdphoto" Target="../media/hdphoto24.wdp"/><Relationship Id="rId21" Type="http://schemas.microsoft.com/office/2007/relationships/hdphoto" Target="../media/hdphoto33.wdp"/><Relationship Id="rId7" Type="http://schemas.microsoft.com/office/2007/relationships/hdphoto" Target="../media/hdphoto26.wdp"/><Relationship Id="rId12" Type="http://schemas.openxmlformats.org/officeDocument/2006/relationships/image" Target="../media/image31.png"/><Relationship Id="rId17" Type="http://schemas.microsoft.com/office/2007/relationships/hdphoto" Target="../media/hdphoto31.wdp"/><Relationship Id="rId25" Type="http://schemas.microsoft.com/office/2007/relationships/hdphoto" Target="../media/hdphoto35.wdp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8.wdp"/><Relationship Id="rId24" Type="http://schemas.openxmlformats.org/officeDocument/2006/relationships/image" Target="../media/image37.png"/><Relationship Id="rId5" Type="http://schemas.microsoft.com/office/2007/relationships/hdphoto" Target="../media/hdphoto25.wdp"/><Relationship Id="rId15" Type="http://schemas.microsoft.com/office/2007/relationships/hdphoto" Target="../media/hdphoto30.wdp"/><Relationship Id="rId23" Type="http://schemas.microsoft.com/office/2007/relationships/hdphoto" Target="../media/hdphoto34.wdp"/><Relationship Id="rId10" Type="http://schemas.openxmlformats.org/officeDocument/2006/relationships/image" Target="../media/image30.png"/><Relationship Id="rId19" Type="http://schemas.microsoft.com/office/2007/relationships/hdphoto" Target="../media/hdphoto32.wdp"/><Relationship Id="rId4" Type="http://schemas.openxmlformats.org/officeDocument/2006/relationships/image" Target="../media/image27.png"/><Relationship Id="rId9" Type="http://schemas.microsoft.com/office/2007/relationships/hdphoto" Target="../media/hdphoto27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1.wdp"/><Relationship Id="rId3" Type="http://schemas.microsoft.com/office/2007/relationships/hdphoto" Target="../media/hdphoto36.wdp"/><Relationship Id="rId7" Type="http://schemas.microsoft.com/office/2007/relationships/hdphoto" Target="../media/hdphoto38.wdp"/><Relationship Id="rId12" Type="http://schemas.openxmlformats.org/officeDocument/2006/relationships/image" Target="../media/image43.png"/><Relationship Id="rId17" Type="http://schemas.microsoft.com/office/2007/relationships/hdphoto" Target="../media/hdphoto43.wdp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5" Type="http://schemas.microsoft.com/office/2007/relationships/hdphoto" Target="../media/hdphoto42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39.wdp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96752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lang="ru-RU" sz="9600" b="1" i="1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9600" b="1" i="1" dirty="0" smtClean="0"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юбиляры</a:t>
            </a:r>
            <a:endParaRPr lang="ru-RU" sz="9600" b="1" i="1" dirty="0"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-99392"/>
            <a:ext cx="2448272" cy="72008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3413">
            <a:off x="7048682" y="2767413"/>
            <a:ext cx="1667504" cy="2401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177">
            <a:off x="5822266" y="149037"/>
            <a:ext cx="1810880" cy="259863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226">
            <a:off x="2789589" y="4198121"/>
            <a:ext cx="1752600" cy="246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134">
            <a:off x="2669680" y="251879"/>
            <a:ext cx="1877166" cy="273712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1377">
            <a:off x="2694522" y="1067212"/>
            <a:ext cx="2134050" cy="287424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0646">
            <a:off x="4887761" y="683394"/>
            <a:ext cx="2108505" cy="2772179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987">
            <a:off x="6335006" y="3440399"/>
            <a:ext cx="2322130" cy="3043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911">
            <a:off x="3936840" y="3724274"/>
            <a:ext cx="2155418" cy="2880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0016">
            <a:off x="411212" y="476884"/>
            <a:ext cx="1808610" cy="260136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9131">
            <a:off x="361742" y="1650664"/>
            <a:ext cx="2240678" cy="299348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0" y="332656"/>
            <a:ext cx="4244197" cy="6048672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12" y="332656"/>
            <a:ext cx="4327419" cy="604867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18" y="496260"/>
            <a:ext cx="3024484" cy="3324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-17140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2013,</a:t>
            </a:r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6260"/>
            <a:ext cx="2520280" cy="325261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068960"/>
            <a:ext cx="2520281" cy="369570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6260"/>
            <a:ext cx="2618631" cy="370267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" y="3068960"/>
            <a:ext cx="2597707" cy="36957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19" y="3068960"/>
            <a:ext cx="3024484" cy="36957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045031" cy="267526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-99391"/>
            <a:ext cx="4001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82" y="951717"/>
            <a:ext cx="2201135" cy="324130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44" y="951717"/>
            <a:ext cx="2148840" cy="328321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16632"/>
            <a:ext cx="2071668" cy="267526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" y="1599887"/>
            <a:ext cx="2188386" cy="322017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28463"/>
            <a:ext cx="2232248" cy="3214437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04" y="1635825"/>
            <a:ext cx="2315265" cy="3220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43" y="3528464"/>
            <a:ext cx="2348621" cy="321443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7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78" y="634488"/>
            <a:ext cx="3220731" cy="42591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35" y="653632"/>
            <a:ext cx="3350897" cy="424003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-113266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2017,</a:t>
            </a:r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" y="2462520"/>
            <a:ext cx="3187291" cy="42591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17" y="2510275"/>
            <a:ext cx="3208693" cy="42591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0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-99392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"/>
          <a:stretch/>
        </p:blipFill>
        <p:spPr bwMode="auto">
          <a:xfrm rot="816998">
            <a:off x="6255158" y="3372106"/>
            <a:ext cx="2528475" cy="324412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164">
            <a:off x="619303" y="363421"/>
            <a:ext cx="2404237" cy="315195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5720" r="3532" b="27980"/>
          <a:stretch/>
        </p:blipFill>
        <p:spPr bwMode="auto">
          <a:xfrm>
            <a:off x="2865838" y="594677"/>
            <a:ext cx="6085962" cy="312928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65084" r="6876" b="5558"/>
          <a:stretch/>
        </p:blipFill>
        <p:spPr bwMode="auto">
          <a:xfrm>
            <a:off x="63723" y="3829967"/>
            <a:ext cx="6085963" cy="296941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5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93" y="772359"/>
            <a:ext cx="3397574" cy="494710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8160"/>
            <a:ext cx="2425397" cy="319323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54555"/>
            <a:ext cx="2478465" cy="317998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96" y="157713"/>
            <a:ext cx="2603785" cy="321412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97" y="3554555"/>
            <a:ext cx="2655556" cy="318468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8856984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Гусева И.А. Технология активного обучения "Сессия без двоек": методическое пособие для преподавателей/ И.А. Гусева;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вступит. слово М.А.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Эскиндарова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.— Москва: Прометей, 2018.— 288 с.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2.Финансовые рынки: учебник для студентов,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напр.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"Экономика" и "Менеджмент"/ К.Р. Адамова [и др.];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под ред. С.В. Брюховецкой, Б.Б. Рубцова.— Москва: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Кнорус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2018.— 462с.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Гусева И.А. Финансовые рынки и институты: Учебник и практикум для академического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И.А. Гусева;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.— Москва: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2017.— 347с.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Современные технологии при преподавании специальных дисциплин: сборник материалов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 -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"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-технологии в образовании: портрет выпускника 2020"/ М.А. Абрамова [и др.];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Департамент финансовых рынков и банков; под ред. Н.Э. Соколинской.— Москва: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Русайнс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2017.— 103с.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Гусева И.А. Рынок ценных бумаг. Сборник тестовых заданий: Учебное пособие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"Бух. учет, анализ и аудит", "Финансы. и кредит", "Мировая экономика", "Налоги и налогообложение"/ И.А. Гусева.—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Кнорус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2016.— 406с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."Зеленые финансы" в мире и России: Монография / Б.Б. Рубцов [и др.];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под ред. Б.Б. Рубцова.—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Русайнс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2016.— 170с.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Фондовые рынки стран СНГ: состояние и перспективы интеграции: Монография/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авт. под ред. Б.Б. Рубцова.—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Русайнс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2015.— 190с.</a:t>
            </a:r>
          </a:p>
          <a:p>
            <a:pPr marL="342900" indent="-342900">
              <a:buAutoNum type="arabicPeriod" startAt="7"/>
            </a:pPr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Программа государственного экзамена по направлению подготовки 080300 "Финансы и кредит". Квалификация (степень) - Магистр/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УМО вузов России по образ. в области финансового учета и мировой экономики; под ред. Л.И. Гончаренко, М.А. Абрамовой.—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2014.— 24с.</a:t>
            </a:r>
          </a:p>
          <a:p>
            <a:endParaRPr lang="ru-RU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11663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Труды преподавателя: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6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Формирование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финансового центра в Москве: проблемы развития инфраструктуры кассового и срочного рынка: Монография/ К.Р. Адамова [и др.];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под ред. Б.Б. Рубцова.— М.: Граница, 2014.— 189с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Россия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мире: опыт прошлого - взгляд в будущее. Кн. 2: Монография / И.А. Гусева [и др.]; под общ. ред. С.С. Чернова.— Новосибирск: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Сибпринт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2013.— 214 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Гусева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И.А.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рынки: Рабочая программа дисциплины.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напр. 080100.62 "Экономика", профиль "Финансы и кредит" (программа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бакалавра) / И.А. Гусева;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Каф. "Финансовые рынки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2012.— 24с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Финансовые рынки: Рабочая программа дисциплины.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напр. 080100.62 "Экономика", профиль "Финансы и кредит" (программа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бакалавра) / И.А. Гусева;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Каф. "Финансовые рынки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2012.— 24с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Гусева И.А. Финансовые рынки и институты: Рабочая программа дисциплины.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напр. 080200.62 "Менеджмент" профиль "Финансовый менеджмент" (программа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бакалавра) / И.А. Гусева;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Каф. "Финансовые рынки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2012.— 23с.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Гусева И.А.  Современные финансовые рынки: Рабочая программа дисциплины. Для студентов, обучающихся по направлению 080100.62 "Экономика" (программа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бакалавра) / И.А. Гусева, Б.Б. Рубцов;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Каф. "Финансовые рынки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2012.— 25с.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15. Гусева И.А. Фонд оценочных средств для итоговой государственной аттестации выпускников: Специальность "Финансы и кредит", специализация "Финансовые рынки и финансовый инжиниринг" / Б.Б. Рубцов, Л.Н. Андрианова, И.А. Гусева;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Каф. "Финансовые рынки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2012.-152с.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85698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Гусева И.А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Инструменты финансовых рынков: Рабочая программа дисциплины для студ. по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080100.62 "Экономика", профиль "Финансы и кредит" (программа подготовки бакалавра) / И.А. Гусева; ФГОБУ ВПО "Финансовый университет при Правительстве РФ", Каф. "Финансовые рынки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2011 .— 20с.</a:t>
            </a:r>
          </a:p>
          <a:p>
            <a:endParaRPr lang="ru-RU" dirty="0" smtClean="0"/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Гусева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Рынок ценных бумаг. Ч. 1: Основные понятия рынка ценных бумаг и виды ценных бумаг: Сборник тестовых заданий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"Бух. учет, анализ и аудит", "Налоги и налогообложение", "Финансы и кредит", "Мировая экономика"/ И.А. Гусева; ФГОУ ВПО "Финансовая академия при Правительстве РФ",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2010.— 143с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Гусева И.А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Финансовые рынки: Сборник контрольных работ: Учебное пособие для студ. вузов,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напр. "Экономика" (уровень подготовки - бакалавр) / И.А. Гусева; ФГОУ ВПО "Финансовая академия при Правительстве РФ", кафедра ценных бумаг и финансового инжиниринга.—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2010.— 268с.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Рынок ценных бумаг: Учебно-методический комплекс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"Антикризисное управление", "Бух. учет, анализ и аудит", "Мат. методы в экономике", "Мировая экономика", "Финансы и кредит" / Я.М. Миркин [и др.]; ФГОУ ВПО "Финансовая акад. при Правит. РФ", Каф.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2010.— 121с.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Миркин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Я.М. Рынок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корпоративного контроля: Программа дисциплины (для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"Финансы и кредит") / Я.М. Миркин, И.А. Гусева, А.А. Логинов; ФГОУ ВПО "Финансовая акад. при Правит. РФ", Каф.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2009.— 22с.</a:t>
            </a:r>
          </a:p>
          <a:p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  Гусева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Введение в финансовые рынки: практикум/ ФГОУ ВПО "Финансовая акад. при Правительстве РФ". Каф. ценных бумаг и финансового инжиниринга.— 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2008.— 192с.</a:t>
            </a:r>
          </a:p>
          <a:p>
            <a:endParaRPr lang="ru-RU" sz="16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7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bipbap.ru/wp-content/uploads/2017/04/a2856ca79792678d199814b84ed80e3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911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366">
            <a:off x="2308627" y="642249"/>
            <a:ext cx="6761010" cy="5279081"/>
          </a:xfrm>
          <a:prstGeom prst="rect">
            <a:avLst/>
          </a:prstGeom>
          <a:effectLst>
            <a:softEdge rad="635000"/>
          </a:effectLst>
          <a:scene3d>
            <a:camera prst="isometricOffAxis1Right">
              <a:rot lat="775868" lon="20346650" rev="95008"/>
            </a:camera>
            <a:lightRig rig="threePt" dir="t">
              <a:rot lat="0" lon="0" rev="600000"/>
            </a:lightRig>
          </a:scene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t="20777" r="16187" b="17560"/>
          <a:stretch/>
        </p:blipFill>
        <p:spPr bwMode="auto">
          <a:xfrm>
            <a:off x="61285" y="1484784"/>
            <a:ext cx="4705655" cy="33726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085184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 Гусева</a:t>
            </a:r>
            <a:endParaRPr lang="ru-RU" sz="36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.э.н., профессор, член Ученого совета Факультета финансовых рынков,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 Совета Департамента финансовых рынков и банков, член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Библиотечного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совета.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7938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ЛЮБИТЬ  ПРОФЕССИ</a:t>
            </a:r>
            <a:r>
              <a:rPr lang="ru-RU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5656" y="62068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лет! Пролетели незаметно.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89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"/>
            <a:ext cx="8784976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финансовых рынков: Учебно-методический комплекс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"Финансы и кредит" / Я.М. Миркин, Т.В.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Тормозова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Л.Н. Андрианова, И.А. Гусева; ФГОУ ВПО "Финансовая академия при Правительстве РФ", кафедра "Ценные бумаги и финансовый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инжиринг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2008.— 82 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Миркин Я. М. Рынок корпоративного контроля: Программа дисциплины для студентов по спец. 080105.65 "Финансы и кредит" / Я.М. Миркин, И.А. Гусева; ФГОУ ВПО "Финансовая академия при Правит. РФ". Каф.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 .— 14с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24. Фельдман А.Б. Производные финансовые инструменты: учебно-методический комплекс для студ. по спец. 080116.65 "Математические методы в экономике" / А.Б. Фельдман, Е.Р.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Безсмертная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И.А. Гусева; ФГОУ ВПО "Финансовая академия при Правительстве РФ".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2008.— 43с.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25. Фельдман А. Б. Производные финансовые инструменты: Учебно-методический комплекс для студ.,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080102.65 "Мировая экономика", 080105.65"Финансы и кредит", 080109.65 "Бухгалтерский учет, анализ и аудит" / А.Б. Фельдман, Е.Р.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Безсмертная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И.А. Гусева; ФГОУ ВПО "Финансовая академия при Правительстве РФ".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2008.— 35с.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Магистерская программа "Финансовые рынки и финансовый инжиниринг". Направление 080100.68 - "Экономика": Сборник учебно-методических материалов. Ч.1 / Науч. ред. Я.М. Миркин, М.А. Пивоварова, И.А. Гусева; ФГОУ ВПО "Финансовая акад. при Правит. РФ".—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 .— 128с.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27. Магистерская программа "Финансовые рынки и финансовый инжиниринг". Направление 080100.68 - "Экономика": Сборник учебно-методических материалов. Ч.3 / Науч. ред. Я.М. Миркин, М.А. Пивоварова, И.А. Гусева; ФГОУ ВПО " Финансовая акад. при Правит. РФ".—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2007.— 144с.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5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-243408"/>
            <a:ext cx="8784976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hlinkClick r:id="rId2"/>
            </a:endParaRP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Миркин Я. М. Рынок ценных бумаг: Учебно-методический комплекс, для студ. по направлению 080100.68 "Экономика"(программа подготовки магистра / Я.М. Миркин, И.А. Гусева, М.М. Кудинова; ФГОУ ВПО "Финансовая академия при Правительстве РФ",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 .— 83с.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29.Государственное регулирование рынка ценных бумаг: Учебно-методический комплекс для слушателей Института государственной службы,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проф. переподготовки "Финансовый менеджмент" / Л.Н. Андрианова, И.А. Гусева, Я.М. Миркин, А.В. Макеев; Финансовая академия при Правительстве РФ, Институт государственной службы,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2006.— 60с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Миркин Я. М. Государственное регулирование рынка ценных бумаг: Учебно-методический комплекс (для студ. Института управления,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080504.65 "Государственное и муниципальное управление") / Я.М. Миркин, Л.Н. Андрианова, И.А. Гусева; Финансовая академия при Правительстве РФ,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2006.— 71с.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Профессиональная деятельность на рынке ценных бумаг: Учебно-методический комплекс для студ. Института кредита, Института финансово и финансового менеджмента, Института магистерской подготовки / Миркин Я.М., Андрианова Л.Н.,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Тормозова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Т.В., Гусева И.А.; Финансовая академия при Правительстве РФ,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2006.— 75с.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 Гусева И.А. Рынок ценных бумаг. Практические задания по курсу: Учеб.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студ., обучающихся по спец. "Финансы и кредит", "Бухгалтерский учет, анализ и аудит", "Мировая экономика", "Налоги и налогообложение".— М.: Экзамен, 2005.— 462с.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/>
              <a:t> </a:t>
            </a:r>
          </a:p>
          <a:p>
            <a:pPr algn="just"/>
            <a:r>
              <a:rPr lang="ru-RU" sz="1400" dirty="0"/>
              <a:t> </a:t>
            </a:r>
          </a:p>
          <a:p>
            <a:pPr algn="just"/>
            <a:r>
              <a:rPr lang="ru-RU" dirty="0"/>
              <a:t> </a:t>
            </a:r>
          </a:p>
          <a:p>
            <a:pPr algn="just"/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969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8856984" cy="824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Миркин Я. М. Государственное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рынка ценных бумаг: Учебно-методический комплекс (для студ. Института управления,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спец. 080504.65 "Государственное и муниципальное управление") / Я.М. Миркин, Л.Н. Андрианова, И.А. Гусева; Финансовая академия при Правительстве РФ,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2006.— 71с.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Профессиональная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 рынке ценных бумаг: Учебно-методический комплекс для студ. Института кредита, Института финансово и финансового менеджмента, Института магистерской подготовки / Миркин Я.М., Андрианова Л.Н.,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Тормозова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Т.В., Гусева И.А.; Финансовая академия при Правительстве РФ, кафедра "Ценные бумаги и финансовый инжиниринг".—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2006.— 75с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 Гусева И.А. Рынок ценных бумаг. Практические задания по курсу: Учеб.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студ., обучающихся по спец. "Финансы и кредит", "Бухгалтерский учет, анализ и аудит", "Мировая экономика", "Налоги и налогообложение".— М.: Экзамен, 2005.— 462с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 Гусева И.А. Практикум по ценным бумагам: Учеб. пос. Ч.1/ Финансовая акад. при Правительстве РФ. Каф. ценных бумаг и биржевого дела.—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2001.— 298с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  Гусева И.А. Практикум по ценным бумагам: Учеб. пос. Ч.2/ Финансовая акад. при Правительстве РФ. Каф. ценных бумаг и биржевого дела.—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2001.— 180с.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 Практикум по ценным бумагам: Учебное пособие.Ч.2/ Авт. кол.: И.А. Гусева [и др.]; Под ред. И.А. Гусевой; Финансовая академия при Правительстве РФ. Каф. ценных бумаг и биржевого дела.—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2001.— 184с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36.Гусева М.А. Практикум по ценным бумагам.: Учеб.пос.Ч.1/ Финансовая академия при Правительстве РФ. Каф. ценных бумаг и биржевого дела.— М.: </a:t>
            </a:r>
            <a:r>
              <a:rPr lang="ru-RU" sz="1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1999.— 300с.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 Гусева И.А. Научная магистратура: мечта или реальность? // Высшее образование в России.— 2012 .— № 2.-С.9-17 </a:t>
            </a:r>
          </a:p>
          <a:p>
            <a:pPr algn="just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868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3"/>
            <a:ext cx="8784976" cy="4103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 Гусева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И.А.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ценным бумагам: Учеб. пос. Ч.1/ Финансовая акад. при Правительстве РФ. Каф. ценных бумаг и биржевого дела.— М.: </a:t>
            </a:r>
            <a:r>
              <a:rPr lang="ru-RU" sz="1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2001.— 298с.</a:t>
            </a:r>
          </a:p>
          <a:p>
            <a:pPr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 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Гусева И.А.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ценным бумагам: Учеб. пос. Ч.2/ Финансовая акад. при Правительстве РФ. Каф. ценных бумаг и биржевого дела.— М.: </a:t>
            </a:r>
            <a:r>
              <a:rPr lang="ru-RU" sz="1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2001.— 180с.</a:t>
            </a:r>
          </a:p>
          <a:p>
            <a:pPr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 Практикум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ценным бумагам: Учебное пособие.Ч.2/ Авт. кол.: И.А. Гусева [и др.]; Под ред. И.А. Гусевой; Финансовая академия при Правительстве РФ. Каф. ценных бумаг и биржевого дела.— М.: </a:t>
            </a:r>
            <a:r>
              <a:rPr lang="ru-RU" sz="1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2001.— 184с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36.Гусева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 Практикум по ценным бумагам.: Учеб.пос.Ч.1/ Финансовая академия при Правительстве РФ. Каф. ценных бумаг и биржевого дела.— М.: </a:t>
            </a:r>
            <a:r>
              <a:rPr lang="ru-RU" sz="1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Финакадемия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1999.— 300с.</a:t>
            </a:r>
          </a:p>
          <a:p>
            <a:pPr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 Гусева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И.А.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магистратура: мечта или реальность? // Высшее образование в России.— 2012 .— № 2.-С.9-17 </a:t>
            </a:r>
          </a:p>
        </p:txBody>
      </p:sp>
    </p:spTree>
    <p:extLst>
      <p:ext uri="{BB962C8B-B14F-4D97-AF65-F5344CB8AC3E}">
        <p14:creationId xmlns:p14="http://schemas.microsoft.com/office/powerpoint/2010/main" val="17573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dealdomik.ru/images/11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42493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/>
                <a:latin typeface="Monotype Corsiva" panose="03010101010201010101" pitchFamily="66" charset="0"/>
              </a:rPr>
              <a:t>Библиотечно</a:t>
            </a:r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/>
                <a:latin typeface="Monotype Corsiva" panose="03010101010201010101" pitchFamily="66" charset="0"/>
              </a:rPr>
              <a:t> </a:t>
            </a:r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– информационный комплекс</a:t>
            </a:r>
          </a:p>
          <a:p>
            <a:pPr algn="ctr"/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</a:t>
            </a:r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оздравляет</a:t>
            </a:r>
          </a:p>
          <a:p>
            <a:pPr algn="ctr"/>
            <a:r>
              <a:rPr lang="ru-RU" sz="80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Ирину Алексеевну Гусеву</a:t>
            </a:r>
          </a:p>
          <a:p>
            <a:pPr algn="ctr"/>
            <a:endParaRPr lang="ru-RU" sz="32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050783"/>
              </p:ext>
            </p:extLst>
          </p:nvPr>
        </p:nvGraphicFramePr>
        <p:xfrm>
          <a:off x="179512" y="613536"/>
          <a:ext cx="8784976" cy="575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3" imgW="9340193" imgH="6332736" progId="Word.Document.8">
                  <p:embed/>
                </p:oleObj>
              </mc:Choice>
              <mc:Fallback>
                <p:oleObj name="Document" r:id="rId3" imgW="9340193" imgH="6332736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613536"/>
                        <a:ext cx="8784976" cy="575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71800" y="0"/>
            <a:ext cx="3600399" cy="6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2457450" algn="l"/>
              </a:tabLst>
            </a:pP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Об авторе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7271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Вся преподавательская деятельность Ирины Алексеевны осуществляется на основе тесного сотрудничества с практикующими специалистами с компаниями – профессиональными участниками финансового рынка.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14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протяжении 25 лет Гусева Ирина Алексеевна осуществляет подготовку персонала крупнейших </a:t>
            </a: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банков России. Успешно </a:t>
            </a:r>
            <a:r>
              <a:rPr lang="ru-RU" sz="14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руководит научной работой </a:t>
            </a: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обучающихся. </a:t>
            </a:r>
            <a:endParaRPr lang="ru-RU" sz="1400" i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Гусева И.А. - автор учебников и учебных пособий, в том числе персональных («Финансовые рынки и институты», «Рынок ценных бумаг: практические задания по курсу», «Рынок ценных бумаг. Банк тестовых заданий» и др.)  практикумов,  более 50 рабочих программ дисциплин, методических материалов, в том числе,  для преподавателей («Технология активного обучения «Сессия без двоек» и др.). Автор ряда научных статей, в том числе статей в «Новой российской энциклопедии» (современный аналог «Большой советской энциклопедии»), а также научных </a:t>
            </a: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монографий.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Награды и звания: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Многократный победитель конкурса педагогического мастерства Финансового университета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«Методический Олимп»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Победитель  всероссийского конкурса преподавателей «Золотые Имена  Высшей школы»  в номинации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«От студентов и выпускников» (2018 г.)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Почетная </a:t>
            </a: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грамота </a:t>
            </a: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Финансового университета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Золотой нагрудный знак «Почетный работник Финансового университета».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Почетный работник высшего профессионального образования РФ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Благодарность </a:t>
            </a:r>
            <a:r>
              <a:rPr lang="ru-RU" sz="14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резидента Российской Федерации за заслуги в развитии науки и образования, подготовке квалифицированный специалистов и многолетнюю добросовестную работу (2017 г.)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509120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9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mbs.dreamstime.com/t/%D1%81%D1%82%D1%83-%D0%B5%D0%BD%D1%82%D1%8B-%D0%B2-%D0%BC%D0%B0%D0%BD%D1%82%D0%B8%D1%8F%D1%85-%D0%B3%D1%80%D0%B0-%D0%B0%D1%86%D0%B8%D0%B8-%D0%BD%D0%B0-%D1%83%D0%BD%D0%B8%D0%B2%D0%B5%D1%80%D1%81%D0%B8%D1%82%D0%B5%D1%82%D1%81%D0%BA%D0%BE%D0%BC-%D0%BA%D0%B0%D0%BC%D0%BF%D1%83%D1%81%D0%B5-50131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3" y="2141606"/>
            <a:ext cx="2163505" cy="2655186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4" y="3686536"/>
            <a:ext cx="2100064" cy="2982701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21" y="627194"/>
            <a:ext cx="2206631" cy="2763570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21" y="1782291"/>
            <a:ext cx="2237348" cy="3135439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204865"/>
            <a:ext cx="2140025" cy="281443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08" y="3735831"/>
            <a:ext cx="2245233" cy="2950051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20" y="590603"/>
            <a:ext cx="2052468" cy="252345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12978"/>
            <a:ext cx="2104259" cy="3104752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7916" y="-144462"/>
            <a:ext cx="5336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08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04" y="3695730"/>
            <a:ext cx="2472021" cy="311865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72" y="3723988"/>
            <a:ext cx="2449217" cy="308100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19" y="545960"/>
            <a:ext cx="2539106" cy="3083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41" y="556504"/>
            <a:ext cx="2302348" cy="314736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7" y="540744"/>
            <a:ext cx="2233917" cy="316984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81" y="556505"/>
            <a:ext cx="2412275" cy="3122524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7" y="3733376"/>
            <a:ext cx="2233917" cy="30874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63" y="3714602"/>
            <a:ext cx="2384122" cy="3099781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79712" y="-171399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,2006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13647"/>
            <a:ext cx="2683968" cy="3396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48679"/>
            <a:ext cx="2677923" cy="329625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3647"/>
            <a:ext cx="2554947" cy="342422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4" y="2563181"/>
            <a:ext cx="2798309" cy="38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40" y="2563181"/>
            <a:ext cx="2863383" cy="38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-99392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47" y="2563181"/>
            <a:ext cx="2766304" cy="38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8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-171400"/>
            <a:ext cx="373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1944216" cy="2686896"/>
          </a:xfrm>
          <a:prstGeom prst="rect">
            <a:avLst/>
          </a:prstGeom>
          <a:noFill/>
          <a:ln w="63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" y="834174"/>
            <a:ext cx="2047893" cy="28287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02963"/>
            <a:ext cx="2156990" cy="251649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10" y="428689"/>
            <a:ext cx="1847311" cy="252399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36" y="533639"/>
            <a:ext cx="1971093" cy="24190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02963"/>
            <a:ext cx="2078690" cy="25152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62" y="3706444"/>
            <a:ext cx="1994767" cy="251301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" y="3933057"/>
            <a:ext cx="2047893" cy="2793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98" y="890498"/>
            <a:ext cx="2182877" cy="28204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98749"/>
            <a:ext cx="2016224" cy="27641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98" y="3937473"/>
            <a:ext cx="2135528" cy="2789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7473"/>
            <a:ext cx="2016224" cy="27350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2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01" y="579828"/>
            <a:ext cx="2402681" cy="297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4" y="579829"/>
            <a:ext cx="2141324" cy="29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68063"/>
            <a:ext cx="2407904" cy="29778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-171400"/>
            <a:ext cx="419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2011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78" y="3702308"/>
            <a:ext cx="2072518" cy="29047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02" y="3702308"/>
            <a:ext cx="2384200" cy="2941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4" y="3665716"/>
            <a:ext cx="2141324" cy="2977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02" y="568063"/>
            <a:ext cx="2286262" cy="29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02" y="3702308"/>
            <a:ext cx="2286262" cy="29047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31859B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723</Words>
  <Application>Microsoft Office PowerPoint</Application>
  <PresentationFormat>Экран (4:3)</PresentationFormat>
  <Paragraphs>149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Monotype Corsiva</vt:lpstr>
      <vt:lpstr>Times New Roman</vt:lpstr>
      <vt:lpstr>Тема Office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Щегловитова Татьяна Петровна</dc:creator>
  <cp:lastModifiedBy>Ермилова Диана Борисовна</cp:lastModifiedBy>
  <cp:revision>147</cp:revision>
  <dcterms:created xsi:type="dcterms:W3CDTF">2018-10-09T07:24:08Z</dcterms:created>
  <dcterms:modified xsi:type="dcterms:W3CDTF">2018-10-29T11:02:39Z</dcterms:modified>
</cp:coreProperties>
</file>