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9" r:id="rId1"/>
  </p:sldMasterIdLst>
  <p:notesMasterIdLst>
    <p:notesMasterId r:id="rId90"/>
  </p:notesMasterIdLst>
  <p:handoutMasterIdLst>
    <p:handoutMasterId r:id="rId91"/>
  </p:handoutMasterIdLst>
  <p:sldIdLst>
    <p:sldId id="1423" r:id="rId2"/>
    <p:sldId id="1421" r:id="rId3"/>
    <p:sldId id="1345" r:id="rId4"/>
    <p:sldId id="1258" r:id="rId5"/>
    <p:sldId id="1349" r:id="rId6"/>
    <p:sldId id="1424" r:id="rId7"/>
    <p:sldId id="1493" r:id="rId8"/>
    <p:sldId id="1261" r:id="rId9"/>
    <p:sldId id="1263" r:id="rId10"/>
    <p:sldId id="1247" r:id="rId11"/>
    <p:sldId id="1338" r:id="rId12"/>
    <p:sldId id="1425" r:id="rId13"/>
    <p:sldId id="1426" r:id="rId14"/>
    <p:sldId id="1427" r:id="rId15"/>
    <p:sldId id="1428" r:id="rId16"/>
    <p:sldId id="1429" r:id="rId17"/>
    <p:sldId id="1430" r:id="rId18"/>
    <p:sldId id="1431" r:id="rId19"/>
    <p:sldId id="1432" r:id="rId20"/>
    <p:sldId id="1433" r:id="rId21"/>
    <p:sldId id="1434" r:id="rId22"/>
    <p:sldId id="1435" r:id="rId23"/>
    <p:sldId id="1436" r:id="rId24"/>
    <p:sldId id="1437" r:id="rId25"/>
    <p:sldId id="1438" r:id="rId26"/>
    <p:sldId id="1439" r:id="rId27"/>
    <p:sldId id="1440" r:id="rId28"/>
    <p:sldId id="1441" r:id="rId29"/>
    <p:sldId id="1442" r:id="rId30"/>
    <p:sldId id="1443" r:id="rId31"/>
    <p:sldId id="1444" r:id="rId32"/>
    <p:sldId id="1445" r:id="rId33"/>
    <p:sldId id="1495" r:id="rId34"/>
    <p:sldId id="1494" r:id="rId35"/>
    <p:sldId id="1501" r:id="rId36"/>
    <p:sldId id="1496" r:id="rId37"/>
    <p:sldId id="1497" r:id="rId38"/>
    <p:sldId id="1498" r:id="rId39"/>
    <p:sldId id="1499" r:id="rId40"/>
    <p:sldId id="1500" r:id="rId41"/>
    <p:sldId id="1447" r:id="rId42"/>
    <p:sldId id="1448" r:id="rId43"/>
    <p:sldId id="1449" r:id="rId44"/>
    <p:sldId id="1450" r:id="rId45"/>
    <p:sldId id="1451" r:id="rId46"/>
    <p:sldId id="1452" r:id="rId47"/>
    <p:sldId id="1453" r:id="rId48"/>
    <p:sldId id="1454" r:id="rId49"/>
    <p:sldId id="1455" r:id="rId50"/>
    <p:sldId id="1456" r:id="rId51"/>
    <p:sldId id="1457" r:id="rId52"/>
    <p:sldId id="1458" r:id="rId53"/>
    <p:sldId id="1459" r:id="rId54"/>
    <p:sldId id="1460" r:id="rId55"/>
    <p:sldId id="1461" r:id="rId56"/>
    <p:sldId id="1462" r:id="rId57"/>
    <p:sldId id="1463" r:id="rId58"/>
    <p:sldId id="1464" r:id="rId59"/>
    <p:sldId id="1465" r:id="rId60"/>
    <p:sldId id="1466" r:id="rId61"/>
    <p:sldId id="1467" r:id="rId62"/>
    <p:sldId id="1468" r:id="rId63"/>
    <p:sldId id="1469" r:id="rId64"/>
    <p:sldId id="1470" r:id="rId65"/>
    <p:sldId id="1471" r:id="rId66"/>
    <p:sldId id="1472" r:id="rId67"/>
    <p:sldId id="1473" r:id="rId68"/>
    <p:sldId id="1474" r:id="rId69"/>
    <p:sldId id="1475" r:id="rId70"/>
    <p:sldId id="1476" r:id="rId71"/>
    <p:sldId id="1477" r:id="rId72"/>
    <p:sldId id="1478" r:id="rId73"/>
    <p:sldId id="1479" r:id="rId74"/>
    <p:sldId id="1480" r:id="rId75"/>
    <p:sldId id="1481" r:id="rId76"/>
    <p:sldId id="1482" r:id="rId77"/>
    <p:sldId id="1483" r:id="rId78"/>
    <p:sldId id="1484" r:id="rId79"/>
    <p:sldId id="1485" r:id="rId80"/>
    <p:sldId id="1486" r:id="rId81"/>
    <p:sldId id="1487" r:id="rId82"/>
    <p:sldId id="1488" r:id="rId83"/>
    <p:sldId id="1489" r:id="rId84"/>
    <p:sldId id="1490" r:id="rId85"/>
    <p:sldId id="1491" r:id="rId86"/>
    <p:sldId id="1492" r:id="rId87"/>
    <p:sldId id="1502" r:id="rId88"/>
    <p:sldId id="1413" r:id="rId89"/>
  </p:sldIdLst>
  <p:sldSz cx="9144000" cy="6858000" type="screen4x3"/>
  <p:notesSz cx="6864350" cy="9996488"/>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pitchFamily="112" charset="-128"/>
        <a:cs typeface="+mn-cs"/>
      </a:defRPr>
    </a:lvl1pPr>
    <a:lvl2pPr marL="457200" algn="l" defTabSz="457200" rtl="0" fontAlgn="base">
      <a:spcBef>
        <a:spcPct val="0"/>
      </a:spcBef>
      <a:spcAft>
        <a:spcPct val="0"/>
      </a:spcAft>
      <a:defRPr sz="2400" kern="1200">
        <a:solidFill>
          <a:schemeClr val="tx1"/>
        </a:solidFill>
        <a:latin typeface="Arial" charset="0"/>
        <a:ea typeface="ＭＳ Ｐゴシック" pitchFamily="112" charset="-128"/>
        <a:cs typeface="+mn-cs"/>
      </a:defRPr>
    </a:lvl2pPr>
    <a:lvl3pPr marL="914400" algn="l" defTabSz="457200" rtl="0" fontAlgn="base">
      <a:spcBef>
        <a:spcPct val="0"/>
      </a:spcBef>
      <a:spcAft>
        <a:spcPct val="0"/>
      </a:spcAft>
      <a:defRPr sz="2400" kern="1200">
        <a:solidFill>
          <a:schemeClr val="tx1"/>
        </a:solidFill>
        <a:latin typeface="Arial" charset="0"/>
        <a:ea typeface="ＭＳ Ｐゴシック" pitchFamily="112" charset="-128"/>
        <a:cs typeface="+mn-cs"/>
      </a:defRPr>
    </a:lvl3pPr>
    <a:lvl4pPr marL="1371600" algn="l" defTabSz="457200" rtl="0" fontAlgn="base">
      <a:spcBef>
        <a:spcPct val="0"/>
      </a:spcBef>
      <a:spcAft>
        <a:spcPct val="0"/>
      </a:spcAft>
      <a:defRPr sz="2400" kern="1200">
        <a:solidFill>
          <a:schemeClr val="tx1"/>
        </a:solidFill>
        <a:latin typeface="Arial" charset="0"/>
        <a:ea typeface="ＭＳ Ｐゴシック" pitchFamily="112" charset="-128"/>
        <a:cs typeface="+mn-cs"/>
      </a:defRPr>
    </a:lvl4pPr>
    <a:lvl5pPr marL="1828800" algn="l" defTabSz="457200" rtl="0" fontAlgn="base">
      <a:spcBef>
        <a:spcPct val="0"/>
      </a:spcBef>
      <a:spcAft>
        <a:spcPct val="0"/>
      </a:spcAft>
      <a:defRPr sz="2400" kern="1200">
        <a:solidFill>
          <a:schemeClr val="tx1"/>
        </a:solidFill>
        <a:latin typeface="Arial" charset="0"/>
        <a:ea typeface="ＭＳ Ｐゴシック" pitchFamily="112" charset="-128"/>
        <a:cs typeface="+mn-cs"/>
      </a:defRPr>
    </a:lvl5pPr>
    <a:lvl6pPr marL="2286000" algn="l" defTabSz="914400" rtl="0" eaLnBrk="1" latinLnBrk="0" hangingPunct="1">
      <a:defRPr sz="2400" kern="1200">
        <a:solidFill>
          <a:schemeClr val="tx1"/>
        </a:solidFill>
        <a:latin typeface="Arial" charset="0"/>
        <a:ea typeface="ＭＳ Ｐゴシック" pitchFamily="112" charset="-128"/>
        <a:cs typeface="+mn-cs"/>
      </a:defRPr>
    </a:lvl6pPr>
    <a:lvl7pPr marL="2743200" algn="l" defTabSz="914400" rtl="0" eaLnBrk="1" latinLnBrk="0" hangingPunct="1">
      <a:defRPr sz="2400" kern="1200">
        <a:solidFill>
          <a:schemeClr val="tx1"/>
        </a:solidFill>
        <a:latin typeface="Arial" charset="0"/>
        <a:ea typeface="ＭＳ Ｐゴシック" pitchFamily="112" charset="-128"/>
        <a:cs typeface="+mn-cs"/>
      </a:defRPr>
    </a:lvl7pPr>
    <a:lvl8pPr marL="3200400" algn="l" defTabSz="914400" rtl="0" eaLnBrk="1" latinLnBrk="0" hangingPunct="1">
      <a:defRPr sz="2400" kern="1200">
        <a:solidFill>
          <a:schemeClr val="tx1"/>
        </a:solidFill>
        <a:latin typeface="Arial" charset="0"/>
        <a:ea typeface="ＭＳ Ｐゴシック" pitchFamily="112" charset="-128"/>
        <a:cs typeface="+mn-cs"/>
      </a:defRPr>
    </a:lvl8pPr>
    <a:lvl9pPr marL="3657600" algn="l" defTabSz="914400" rtl="0" eaLnBrk="1" latinLnBrk="0" hangingPunct="1">
      <a:defRPr sz="2400" kern="1200">
        <a:solidFill>
          <a:schemeClr val="tx1"/>
        </a:solidFill>
        <a:latin typeface="Arial" charset="0"/>
        <a:ea typeface="ＭＳ Ｐゴシック" pitchFamily="112" charset="-128"/>
        <a:cs typeface="+mn-cs"/>
      </a:defRPr>
    </a:lvl9pPr>
  </p:defaultTextStyle>
  <p:extLst>
    <p:ext uri="{521415D9-36F7-43E2-AB2F-B90AF26B5E84}">
      <p14:sectionLst xmlns:p14="http://schemas.microsoft.com/office/powerpoint/2010/main">
        <p14:section name="Standardabschnitt" id="{408DEC0D-8DDF-4B20-88EC-3C7773D3D490}">
          <p14:sldIdLst>
            <p14:sldId id="1423"/>
            <p14:sldId id="1421"/>
            <p14:sldId id="1345"/>
            <p14:sldId id="1258"/>
            <p14:sldId id="1349"/>
            <p14:sldId id="1424"/>
            <p14:sldId id="1493"/>
            <p14:sldId id="1261"/>
            <p14:sldId id="1263"/>
            <p14:sldId id="1247"/>
            <p14:sldId id="1338"/>
            <p14:sldId id="1425"/>
            <p14:sldId id="1426"/>
            <p14:sldId id="1427"/>
            <p14:sldId id="1428"/>
            <p14:sldId id="1429"/>
            <p14:sldId id="1430"/>
            <p14:sldId id="1431"/>
            <p14:sldId id="1432"/>
            <p14:sldId id="1433"/>
            <p14:sldId id="1434"/>
            <p14:sldId id="1435"/>
            <p14:sldId id="1436"/>
            <p14:sldId id="1437"/>
            <p14:sldId id="1438"/>
            <p14:sldId id="1439"/>
            <p14:sldId id="1440"/>
            <p14:sldId id="1441"/>
            <p14:sldId id="1442"/>
            <p14:sldId id="1443"/>
            <p14:sldId id="1444"/>
            <p14:sldId id="1445"/>
            <p14:sldId id="1495"/>
            <p14:sldId id="1494"/>
            <p14:sldId id="1501"/>
            <p14:sldId id="1496"/>
            <p14:sldId id="1497"/>
            <p14:sldId id="1498"/>
            <p14:sldId id="1499"/>
            <p14:sldId id="1500"/>
            <p14:sldId id="1447"/>
            <p14:sldId id="1448"/>
            <p14:sldId id="1449"/>
            <p14:sldId id="1450"/>
            <p14:sldId id="1451"/>
            <p14:sldId id="1452"/>
            <p14:sldId id="1453"/>
            <p14:sldId id="1454"/>
            <p14:sldId id="1455"/>
            <p14:sldId id="1456"/>
            <p14:sldId id="1457"/>
            <p14:sldId id="1458"/>
            <p14:sldId id="1459"/>
            <p14:sldId id="1460"/>
            <p14:sldId id="1461"/>
            <p14:sldId id="1462"/>
            <p14:sldId id="1463"/>
            <p14:sldId id="1464"/>
            <p14:sldId id="1465"/>
            <p14:sldId id="1466"/>
            <p14:sldId id="1467"/>
            <p14:sldId id="1468"/>
            <p14:sldId id="1469"/>
            <p14:sldId id="1470"/>
            <p14:sldId id="1471"/>
            <p14:sldId id="1472"/>
            <p14:sldId id="1473"/>
            <p14:sldId id="1474"/>
            <p14:sldId id="1475"/>
            <p14:sldId id="1476"/>
            <p14:sldId id="1477"/>
            <p14:sldId id="1478"/>
            <p14:sldId id="1479"/>
            <p14:sldId id="1480"/>
            <p14:sldId id="1481"/>
            <p14:sldId id="1482"/>
            <p14:sldId id="1483"/>
            <p14:sldId id="1484"/>
            <p14:sldId id="1485"/>
            <p14:sldId id="1486"/>
            <p14:sldId id="1487"/>
            <p14:sldId id="1488"/>
            <p14:sldId id="1489"/>
            <p14:sldId id="1490"/>
            <p14:sldId id="1491"/>
            <p14:sldId id="1492"/>
            <p14:sldId id="1502"/>
            <p14:sldId id="141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49">
          <p15:clr>
            <a:srgbClr val="A4A3A4"/>
          </p15:clr>
        </p15:guide>
        <p15:guide id="2" pos="216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265" autoAdjust="0"/>
    <p:restoredTop sz="95291" autoAdjust="0"/>
  </p:normalViewPr>
  <p:slideViewPr>
    <p:cSldViewPr snapToGrid="0" snapToObjects="1">
      <p:cViewPr varScale="1">
        <p:scale>
          <a:sx n="83" d="100"/>
          <a:sy n="83" d="100"/>
        </p:scale>
        <p:origin x="869"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63" d="100"/>
          <a:sy n="63" d="100"/>
        </p:scale>
        <p:origin x="-2922" y="-120"/>
      </p:cViewPr>
      <p:guideLst>
        <p:guide orient="horz" pos="3149"/>
        <p:guide pos="216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4552" cy="499824"/>
          </a:xfrm>
          <a:prstGeom prst="rect">
            <a:avLst/>
          </a:prstGeom>
        </p:spPr>
        <p:txBody>
          <a:bodyPr vert="horz" lIns="96333" tIns="48167" rIns="96333" bIns="48167" rtlCol="0"/>
          <a:lstStyle>
            <a:lvl1pPr algn="l">
              <a:defRPr sz="13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8210" y="0"/>
            <a:ext cx="2974552" cy="499824"/>
          </a:xfrm>
          <a:prstGeom prst="rect">
            <a:avLst/>
          </a:prstGeom>
        </p:spPr>
        <p:txBody>
          <a:bodyPr vert="horz" lIns="96333" tIns="48167" rIns="96333" bIns="48167" rtlCol="0"/>
          <a:lstStyle>
            <a:lvl1pPr algn="r">
              <a:defRPr sz="1300">
                <a:latin typeface="Arial" charset="0"/>
                <a:ea typeface="ＭＳ Ｐゴシック" charset="0"/>
                <a:cs typeface="ＭＳ Ｐゴシック" charset="0"/>
              </a:defRPr>
            </a:lvl1pPr>
          </a:lstStyle>
          <a:p>
            <a:pPr>
              <a:defRPr/>
            </a:pPr>
            <a:fld id="{37E6D8CE-4AA8-4B37-993F-47E303066378}" type="datetimeFigureOut">
              <a:rPr lang="en-US"/>
              <a:pPr>
                <a:defRPr/>
              </a:pPr>
              <a:t>2/15/2017</a:t>
            </a:fld>
            <a:endParaRPr lang="en-US"/>
          </a:p>
        </p:txBody>
      </p:sp>
      <p:sp>
        <p:nvSpPr>
          <p:cNvPr id="4" name="Footer Placeholder 3"/>
          <p:cNvSpPr>
            <a:spLocks noGrp="1"/>
          </p:cNvSpPr>
          <p:nvPr>
            <p:ph type="ftr" sz="quarter" idx="2"/>
          </p:nvPr>
        </p:nvSpPr>
        <p:spPr>
          <a:xfrm>
            <a:off x="0" y="9494929"/>
            <a:ext cx="2974552" cy="499824"/>
          </a:xfrm>
          <a:prstGeom prst="rect">
            <a:avLst/>
          </a:prstGeom>
        </p:spPr>
        <p:txBody>
          <a:bodyPr vert="horz" lIns="96333" tIns="48167" rIns="96333" bIns="48167" rtlCol="0" anchor="b"/>
          <a:lstStyle>
            <a:lvl1pPr algn="l">
              <a:defRPr sz="1300">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8210" y="9494929"/>
            <a:ext cx="2974552" cy="499824"/>
          </a:xfrm>
          <a:prstGeom prst="rect">
            <a:avLst/>
          </a:prstGeom>
        </p:spPr>
        <p:txBody>
          <a:bodyPr vert="horz" lIns="96333" tIns="48167" rIns="96333" bIns="48167" rtlCol="0" anchor="b"/>
          <a:lstStyle>
            <a:lvl1pPr algn="r">
              <a:defRPr sz="1300">
                <a:latin typeface="Arial" charset="0"/>
                <a:ea typeface="ＭＳ Ｐゴシック" charset="0"/>
                <a:cs typeface="ＭＳ Ｐゴシック" charset="0"/>
              </a:defRPr>
            </a:lvl1pPr>
          </a:lstStyle>
          <a:p>
            <a:pPr>
              <a:defRPr/>
            </a:pPr>
            <a:fld id="{4CBEB517-2A9A-446C-9B12-03F11124A4DF}"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4552" cy="499824"/>
          </a:xfrm>
          <a:prstGeom prst="rect">
            <a:avLst/>
          </a:prstGeom>
        </p:spPr>
        <p:txBody>
          <a:bodyPr vert="horz" lIns="96333" tIns="48167" rIns="96333" bIns="48167" rtlCol="0"/>
          <a:lstStyle>
            <a:lvl1pPr algn="l">
              <a:defRPr sz="13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8210" y="0"/>
            <a:ext cx="2974552" cy="499824"/>
          </a:xfrm>
          <a:prstGeom prst="rect">
            <a:avLst/>
          </a:prstGeom>
        </p:spPr>
        <p:txBody>
          <a:bodyPr vert="horz" lIns="96333" tIns="48167" rIns="96333" bIns="48167" rtlCol="0"/>
          <a:lstStyle>
            <a:lvl1pPr algn="r">
              <a:defRPr sz="1300">
                <a:latin typeface="Arial" charset="0"/>
                <a:ea typeface="ＭＳ Ｐゴシック" charset="0"/>
                <a:cs typeface="ＭＳ Ｐゴシック" charset="0"/>
              </a:defRPr>
            </a:lvl1pPr>
          </a:lstStyle>
          <a:p>
            <a:pPr>
              <a:defRPr/>
            </a:pPr>
            <a:fld id="{D25605F1-50F7-4E98-B34B-3224B4DC7F66}" type="datetimeFigureOut">
              <a:rPr lang="en-US"/>
              <a:pPr>
                <a:defRPr/>
              </a:pPr>
              <a:t>2/15/2017</a:t>
            </a:fld>
            <a:endParaRPr lang="en-US"/>
          </a:p>
        </p:txBody>
      </p:sp>
      <p:sp>
        <p:nvSpPr>
          <p:cNvPr id="4" name="Slide Image Placeholder 3"/>
          <p:cNvSpPr>
            <a:spLocks noGrp="1" noRot="1" noChangeAspect="1"/>
          </p:cNvSpPr>
          <p:nvPr>
            <p:ph type="sldImg" idx="2"/>
          </p:nvPr>
        </p:nvSpPr>
        <p:spPr>
          <a:xfrm>
            <a:off x="933450" y="749300"/>
            <a:ext cx="4997450" cy="3749675"/>
          </a:xfrm>
          <a:prstGeom prst="rect">
            <a:avLst/>
          </a:prstGeom>
          <a:noFill/>
          <a:ln w="12700">
            <a:solidFill>
              <a:prstClr val="black"/>
            </a:solidFill>
          </a:ln>
        </p:spPr>
        <p:txBody>
          <a:bodyPr vert="horz" lIns="96333" tIns="48167" rIns="96333" bIns="48167" rtlCol="0" anchor="ctr"/>
          <a:lstStyle/>
          <a:p>
            <a:pPr lvl="0"/>
            <a:endParaRPr lang="en-US" noProof="0"/>
          </a:p>
        </p:txBody>
      </p:sp>
      <p:sp>
        <p:nvSpPr>
          <p:cNvPr id="5" name="Notes Placeholder 4"/>
          <p:cNvSpPr>
            <a:spLocks noGrp="1"/>
          </p:cNvSpPr>
          <p:nvPr>
            <p:ph type="body" sz="quarter" idx="3"/>
          </p:nvPr>
        </p:nvSpPr>
        <p:spPr>
          <a:xfrm>
            <a:off x="686435" y="4748332"/>
            <a:ext cx="5491480" cy="4498420"/>
          </a:xfrm>
          <a:prstGeom prst="rect">
            <a:avLst/>
          </a:prstGeom>
        </p:spPr>
        <p:txBody>
          <a:bodyPr vert="horz" lIns="96333" tIns="48167" rIns="96333" bIns="48167"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94929"/>
            <a:ext cx="2974552" cy="499824"/>
          </a:xfrm>
          <a:prstGeom prst="rect">
            <a:avLst/>
          </a:prstGeom>
        </p:spPr>
        <p:txBody>
          <a:bodyPr vert="horz" lIns="96333" tIns="48167" rIns="96333" bIns="48167" rtlCol="0" anchor="b"/>
          <a:lstStyle>
            <a:lvl1pPr algn="l">
              <a:defRPr sz="1300">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8210" y="9494929"/>
            <a:ext cx="2974552" cy="499824"/>
          </a:xfrm>
          <a:prstGeom prst="rect">
            <a:avLst/>
          </a:prstGeom>
        </p:spPr>
        <p:txBody>
          <a:bodyPr vert="horz" lIns="96333" tIns="48167" rIns="96333" bIns="48167" rtlCol="0" anchor="b"/>
          <a:lstStyle>
            <a:lvl1pPr algn="r">
              <a:defRPr sz="1300">
                <a:latin typeface="Arial" charset="0"/>
                <a:ea typeface="ＭＳ Ｐゴシック" charset="0"/>
                <a:cs typeface="ＭＳ Ｐゴシック" charset="0"/>
              </a:defRPr>
            </a:lvl1pPr>
          </a:lstStyle>
          <a:p>
            <a:pPr>
              <a:defRPr/>
            </a:pPr>
            <a:fld id="{3EB9EB65-DA0A-4C8C-A2D1-FCEC299903E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ieeeday.org/"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image" Target="../media/image11.png"/></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1166813" y="692150"/>
            <a:ext cx="4619625" cy="3463925"/>
          </a:xfrm>
          <a:noFill/>
          <a:ln>
            <a:solidFill>
              <a:srgbClr val="000000"/>
            </a:solidFill>
            <a:miter lim="800000"/>
            <a:headEnd/>
            <a:tailEnd/>
          </a:ln>
        </p:spPr>
      </p:sp>
      <p:sp>
        <p:nvSpPr>
          <p:cNvPr id="59395" name="Rectangle 3"/>
          <p:cNvSpPr>
            <a:spLocks noGrp="1" noChangeArrowheads="1"/>
          </p:cNvSpPr>
          <p:nvPr>
            <p:ph type="body" idx="1"/>
          </p:nvPr>
        </p:nvSpPr>
        <p:spPr bwMode="auto">
          <a:xfrm>
            <a:off x="926678" y="4388739"/>
            <a:ext cx="5096722" cy="4154630"/>
          </a:xfrm>
          <a:noFill/>
        </p:spPr>
        <p:txBody>
          <a:bodyPr/>
          <a:lstStyle/>
          <a:p>
            <a:pPr defTabSz="877745" fontAlgn="base">
              <a:spcBef>
                <a:spcPct val="30000"/>
              </a:spcBef>
              <a:spcAft>
                <a:spcPct val="0"/>
              </a:spcAft>
              <a:defRPr/>
            </a:pPr>
            <a:r>
              <a:rPr lang="en-US" sz="1500" b="1" dirty="0">
                <a:solidFill>
                  <a:srgbClr val="C00000"/>
                </a:solidFill>
                <a:latin typeface="Verdana" pitchFamily="34" charset="0"/>
              </a:rPr>
              <a:t>A small group of individuals met in New York and founded the AIEE to advance </a:t>
            </a:r>
            <a:br>
              <a:rPr lang="en-US" sz="1500" b="1" dirty="0">
                <a:solidFill>
                  <a:srgbClr val="C00000"/>
                </a:solidFill>
                <a:latin typeface="Verdana" pitchFamily="34" charset="0"/>
              </a:rPr>
            </a:br>
            <a:r>
              <a:rPr lang="en-US" sz="1500" b="1" dirty="0">
                <a:solidFill>
                  <a:srgbClr val="C00000"/>
                </a:solidFill>
                <a:latin typeface="Verdana" pitchFamily="34" charset="0"/>
              </a:rPr>
              <a:t>the new field and represent the US at the 1884 International Electrical Exhibition in Philadelphia</a:t>
            </a:r>
            <a:r>
              <a:rPr lang="en-US" sz="1500" dirty="0">
                <a:solidFill>
                  <a:srgbClr val="C00000"/>
                </a:solidFill>
                <a:latin typeface="Verdana" pitchFamily="34" charset="0"/>
              </a:rPr>
              <a:t>. </a:t>
            </a:r>
          </a:p>
          <a:p>
            <a:pPr eaLnBrk="1" hangingPunct="1"/>
            <a:endParaRPr lang="en-US" altLang="en-US" sz="1400" dirty="0">
              <a:ea typeface="ＭＳ Ｐゴシック"/>
              <a:cs typeface="ＭＳ Ｐゴシック"/>
            </a:endParaRPr>
          </a:p>
        </p:txBody>
      </p:sp>
    </p:spTree>
    <p:extLst>
      <p:ext uri="{BB962C8B-B14F-4D97-AF65-F5344CB8AC3E}">
        <p14:creationId xmlns:p14="http://schemas.microsoft.com/office/powerpoint/2010/main" val="1874879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17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4480" indent="-282492" eaLnBrk="0" hangingPunct="0">
              <a:spcBef>
                <a:spcPct val="30000"/>
              </a:spcBef>
              <a:defRPr sz="1200">
                <a:solidFill>
                  <a:schemeClr val="tx1"/>
                </a:solidFill>
                <a:latin typeface="Calibri" pitchFamily="34" charset="0"/>
              </a:defRPr>
            </a:lvl2pPr>
            <a:lvl3pPr marL="1129970" indent="-225994" eaLnBrk="0" hangingPunct="0">
              <a:spcBef>
                <a:spcPct val="30000"/>
              </a:spcBef>
              <a:defRPr sz="1200">
                <a:solidFill>
                  <a:schemeClr val="tx1"/>
                </a:solidFill>
                <a:latin typeface="Calibri" pitchFamily="34" charset="0"/>
              </a:defRPr>
            </a:lvl3pPr>
            <a:lvl4pPr marL="1581958" indent="-225994" eaLnBrk="0" hangingPunct="0">
              <a:spcBef>
                <a:spcPct val="30000"/>
              </a:spcBef>
              <a:defRPr sz="1200">
                <a:solidFill>
                  <a:schemeClr val="tx1"/>
                </a:solidFill>
                <a:latin typeface="Calibri" pitchFamily="34" charset="0"/>
              </a:defRPr>
            </a:lvl4pPr>
            <a:lvl5pPr marL="2033946" indent="-225994" eaLnBrk="0" hangingPunct="0">
              <a:spcBef>
                <a:spcPct val="30000"/>
              </a:spcBef>
              <a:defRPr sz="1200">
                <a:solidFill>
                  <a:schemeClr val="tx1"/>
                </a:solidFill>
                <a:latin typeface="Calibri" pitchFamily="34" charset="0"/>
              </a:defRPr>
            </a:lvl5pPr>
            <a:lvl6pPr marL="2485934" indent="-225994" defTabSz="451988" eaLnBrk="0" fontAlgn="base" hangingPunct="0">
              <a:spcBef>
                <a:spcPct val="30000"/>
              </a:spcBef>
              <a:spcAft>
                <a:spcPct val="0"/>
              </a:spcAft>
              <a:defRPr sz="1200">
                <a:solidFill>
                  <a:schemeClr val="tx1"/>
                </a:solidFill>
                <a:latin typeface="Calibri" pitchFamily="34" charset="0"/>
              </a:defRPr>
            </a:lvl6pPr>
            <a:lvl7pPr marL="2937921" indent="-225994" defTabSz="451988" eaLnBrk="0" fontAlgn="base" hangingPunct="0">
              <a:spcBef>
                <a:spcPct val="30000"/>
              </a:spcBef>
              <a:spcAft>
                <a:spcPct val="0"/>
              </a:spcAft>
              <a:defRPr sz="1200">
                <a:solidFill>
                  <a:schemeClr val="tx1"/>
                </a:solidFill>
                <a:latin typeface="Calibri" pitchFamily="34" charset="0"/>
              </a:defRPr>
            </a:lvl7pPr>
            <a:lvl8pPr marL="3389909" indent="-225994" defTabSz="451988" eaLnBrk="0" fontAlgn="base" hangingPunct="0">
              <a:spcBef>
                <a:spcPct val="30000"/>
              </a:spcBef>
              <a:spcAft>
                <a:spcPct val="0"/>
              </a:spcAft>
              <a:defRPr sz="1200">
                <a:solidFill>
                  <a:schemeClr val="tx1"/>
                </a:solidFill>
                <a:latin typeface="Calibri" pitchFamily="34" charset="0"/>
              </a:defRPr>
            </a:lvl8pPr>
            <a:lvl9pPr marL="3841897" indent="-225994" defTabSz="4519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70D4214-8F4A-43F6-B11D-E0A26EA6C379}" type="slidenum">
              <a:rPr lang="en-US" altLang="en-US" smtClean="0">
                <a:solidFill>
                  <a:prstClr val="black"/>
                </a:solidFill>
                <a:latin typeface="Arial" charset="0"/>
                <a:ea typeface="ＭＳ Ｐゴシック" pitchFamily="34" charset="-128"/>
              </a:rPr>
              <a:pPr eaLnBrk="1" hangingPunct="1">
                <a:spcBef>
                  <a:spcPct val="0"/>
                </a:spcBef>
              </a:pPr>
              <a:t>28</a:t>
            </a:fld>
            <a:endParaRPr lang="en-US" altLang="en-US" dirty="0">
              <a:solidFill>
                <a:prstClr val="black"/>
              </a:solidFill>
              <a:latin typeface="Arial" charset="0"/>
              <a:ea typeface="ＭＳ Ｐゴシック" pitchFamily="34" charset="-128"/>
            </a:endParaRPr>
          </a:p>
        </p:txBody>
      </p:sp>
    </p:spTree>
    <p:extLst>
      <p:ext uri="{BB962C8B-B14F-4D97-AF65-F5344CB8AC3E}">
        <p14:creationId xmlns:p14="http://schemas.microsoft.com/office/powerpoint/2010/main" val="2295182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7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70D4214-8F4A-43F6-B11D-E0A26EA6C379}" type="slidenum">
              <a:rPr lang="en-US" altLang="en-US" smtClean="0">
                <a:latin typeface="Arial" charset="0"/>
                <a:ea typeface="ＭＳ Ｐゴシック" pitchFamily="34" charset="-128"/>
              </a:rPr>
              <a:pPr eaLnBrk="1" hangingPunct="1">
                <a:spcBef>
                  <a:spcPct val="0"/>
                </a:spcBef>
              </a:pPr>
              <a:t>30</a:t>
            </a:fld>
            <a:endParaRPr lang="en-US" altLang="en-US">
              <a:latin typeface="Arial" charset="0"/>
              <a:ea typeface="ＭＳ Ｐゴシック" pitchFamily="34" charset="-128"/>
            </a:endParaRPr>
          </a:p>
        </p:txBody>
      </p:sp>
    </p:spTree>
    <p:extLst>
      <p:ext uri="{BB962C8B-B14F-4D97-AF65-F5344CB8AC3E}">
        <p14:creationId xmlns:p14="http://schemas.microsoft.com/office/powerpoint/2010/main" val="829987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0888" indent="-288925" eaLnBrk="0" hangingPunct="0">
              <a:spcBef>
                <a:spcPct val="30000"/>
              </a:spcBef>
              <a:defRPr sz="1200">
                <a:solidFill>
                  <a:schemeClr val="tx1"/>
                </a:solidFill>
                <a:latin typeface="Calibri" pitchFamily="34" charset="0"/>
              </a:defRPr>
            </a:lvl2pPr>
            <a:lvl3pPr marL="1155700" indent="-230188" eaLnBrk="0" hangingPunct="0">
              <a:spcBef>
                <a:spcPct val="30000"/>
              </a:spcBef>
              <a:defRPr sz="1200">
                <a:solidFill>
                  <a:schemeClr val="tx1"/>
                </a:solidFill>
                <a:latin typeface="Calibri" pitchFamily="34" charset="0"/>
              </a:defRPr>
            </a:lvl3pPr>
            <a:lvl4pPr marL="1617663" indent="-230188" eaLnBrk="0" hangingPunct="0">
              <a:spcBef>
                <a:spcPct val="30000"/>
              </a:spcBef>
              <a:defRPr sz="1200">
                <a:solidFill>
                  <a:schemeClr val="tx1"/>
                </a:solidFill>
                <a:latin typeface="Calibri" pitchFamily="34" charset="0"/>
              </a:defRPr>
            </a:lvl4pPr>
            <a:lvl5pPr marL="2079625" indent="-230188" eaLnBrk="0" hangingPunct="0">
              <a:spcBef>
                <a:spcPct val="30000"/>
              </a:spcBef>
              <a:defRPr sz="1200">
                <a:solidFill>
                  <a:schemeClr val="tx1"/>
                </a:solidFill>
                <a:latin typeface="Calibri" pitchFamily="34" charset="0"/>
              </a:defRPr>
            </a:lvl5pPr>
            <a:lvl6pPr marL="2536825" indent="-230188" defTabSz="457200" eaLnBrk="0" fontAlgn="base" hangingPunct="0">
              <a:spcBef>
                <a:spcPct val="30000"/>
              </a:spcBef>
              <a:spcAft>
                <a:spcPct val="0"/>
              </a:spcAft>
              <a:defRPr sz="1200">
                <a:solidFill>
                  <a:schemeClr val="tx1"/>
                </a:solidFill>
                <a:latin typeface="Calibri" pitchFamily="34" charset="0"/>
              </a:defRPr>
            </a:lvl6pPr>
            <a:lvl7pPr marL="2994025" indent="-230188" defTabSz="457200" eaLnBrk="0" fontAlgn="base" hangingPunct="0">
              <a:spcBef>
                <a:spcPct val="30000"/>
              </a:spcBef>
              <a:spcAft>
                <a:spcPct val="0"/>
              </a:spcAft>
              <a:defRPr sz="1200">
                <a:solidFill>
                  <a:schemeClr val="tx1"/>
                </a:solidFill>
                <a:latin typeface="Calibri" pitchFamily="34" charset="0"/>
              </a:defRPr>
            </a:lvl7pPr>
            <a:lvl8pPr marL="3451225" indent="-230188" defTabSz="457200" eaLnBrk="0" fontAlgn="base" hangingPunct="0">
              <a:spcBef>
                <a:spcPct val="30000"/>
              </a:spcBef>
              <a:spcAft>
                <a:spcPct val="0"/>
              </a:spcAft>
              <a:defRPr sz="1200">
                <a:solidFill>
                  <a:schemeClr val="tx1"/>
                </a:solidFill>
                <a:latin typeface="Calibri" pitchFamily="34" charset="0"/>
              </a:defRPr>
            </a:lvl8pPr>
            <a:lvl9pPr marL="3908425" indent="-230188"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294ECBA-B3A8-4EDF-82CA-91791BF35AA3}" type="slidenum">
              <a:rPr lang="en-US" altLang="en-US" smtClean="0">
                <a:latin typeface="Arial" charset="0"/>
                <a:ea typeface="ＭＳ Ｐゴシック" pitchFamily="34" charset="-128"/>
              </a:rPr>
              <a:pPr eaLnBrk="1" hangingPunct="1">
                <a:spcBef>
                  <a:spcPct val="0"/>
                </a:spcBef>
              </a:pPr>
              <a:t>31</a:t>
            </a:fld>
            <a:endParaRPr lang="en-US" altLang="en-US">
              <a:latin typeface="Arial" charset="0"/>
              <a:ea typeface="ＭＳ Ｐゴシック" pitchFamily="34" charset="-128"/>
            </a:endParaRPr>
          </a:p>
        </p:txBody>
      </p:sp>
      <p:sp>
        <p:nvSpPr>
          <p:cNvPr id="220163" name="Rectangle 2"/>
          <p:cNvSpPr>
            <a:spLocks noGrp="1" noRot="1" noChangeAspect="1" noChangeArrowheads="1" noTextEdit="1"/>
          </p:cNvSpPr>
          <p:nvPr>
            <p:ph type="sldImg"/>
          </p:nvPr>
        </p:nvSpPr>
        <p:spPr bwMode="auto">
          <a:xfrm>
            <a:off x="1168400" y="693738"/>
            <a:ext cx="4618038"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4" name="Rectangle 3"/>
          <p:cNvSpPr>
            <a:spLocks noGrp="1" noChangeArrowheads="1"/>
          </p:cNvSpPr>
          <p:nvPr>
            <p:ph type="body" idx="1"/>
          </p:nvPr>
        </p:nvSpPr>
        <p:spPr bwMode="auto">
          <a:xfrm>
            <a:off x="927100" y="4387850"/>
            <a:ext cx="5095875" cy="4154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charset="0"/>
              </a:rPr>
              <a:t>		.</a:t>
            </a:r>
          </a:p>
        </p:txBody>
      </p:sp>
    </p:spTree>
    <p:extLst>
      <p:ext uri="{BB962C8B-B14F-4D97-AF65-F5344CB8AC3E}">
        <p14:creationId xmlns:p14="http://schemas.microsoft.com/office/powerpoint/2010/main" val="3993139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500">
                <a:solidFill>
                  <a:schemeClr val="tx1"/>
                </a:solidFill>
                <a:latin typeface="Arial" pitchFamily="34" charset="0"/>
                <a:ea typeface="ＭＳ Ｐゴシック" pitchFamily="34" charset="-128"/>
              </a:defRPr>
            </a:lvl1pPr>
            <a:lvl2pPr marL="782744" indent="-301055" eaLnBrk="0" hangingPunct="0">
              <a:defRPr sz="2500">
                <a:solidFill>
                  <a:schemeClr val="tx1"/>
                </a:solidFill>
                <a:latin typeface="Arial" pitchFamily="34" charset="0"/>
                <a:ea typeface="ＭＳ Ｐゴシック" pitchFamily="34" charset="-128"/>
              </a:defRPr>
            </a:lvl2pPr>
            <a:lvl3pPr marL="1204223" indent="-240845" eaLnBrk="0" hangingPunct="0">
              <a:defRPr sz="2500">
                <a:solidFill>
                  <a:schemeClr val="tx1"/>
                </a:solidFill>
                <a:latin typeface="Arial" pitchFamily="34" charset="0"/>
                <a:ea typeface="ＭＳ Ｐゴシック" pitchFamily="34" charset="-128"/>
              </a:defRPr>
            </a:lvl3pPr>
            <a:lvl4pPr marL="1685911" indent="-240845" eaLnBrk="0" hangingPunct="0">
              <a:defRPr sz="2500">
                <a:solidFill>
                  <a:schemeClr val="tx1"/>
                </a:solidFill>
                <a:latin typeface="Arial" pitchFamily="34" charset="0"/>
                <a:ea typeface="ＭＳ Ｐゴシック" pitchFamily="34" charset="-128"/>
              </a:defRPr>
            </a:lvl4pPr>
            <a:lvl5pPr marL="2167600" indent="-240845" eaLnBrk="0" hangingPunct="0">
              <a:defRPr sz="2500">
                <a:solidFill>
                  <a:schemeClr val="tx1"/>
                </a:solidFill>
                <a:latin typeface="Arial" pitchFamily="34" charset="0"/>
                <a:ea typeface="ＭＳ Ｐゴシック" pitchFamily="34" charset="-128"/>
              </a:defRPr>
            </a:lvl5pPr>
            <a:lvl6pPr marL="2649289" indent="-240845" defTabSz="481689"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130978" indent="-240845" defTabSz="481689"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612667" indent="-240845" defTabSz="481689"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94355" indent="-240845" defTabSz="481689"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fld id="{F14DCBC7-68F0-4C11-97C5-DF00EE9A2C9A}" type="slidenum">
              <a:rPr lang="en-US" sz="1300"/>
              <a:pPr eaLnBrk="1" hangingPunct="1"/>
              <a:t>32</a:t>
            </a:fld>
            <a:endParaRPr lang="en-US" sz="1300" dirty="0"/>
          </a:p>
        </p:txBody>
      </p:sp>
      <p:sp>
        <p:nvSpPr>
          <p:cNvPr id="138243" name="Rectangle 2"/>
          <p:cNvSpPr>
            <a:spLocks noGrp="1" noRot="1" noChangeAspect="1" noChangeArrowheads="1" noTextEdit="1"/>
          </p:cNvSpPr>
          <p:nvPr>
            <p:ph type="sldImg"/>
          </p:nvPr>
        </p:nvSpPr>
        <p:spPr bwMode="auto">
          <a:xfrm>
            <a:off x="936625" y="750888"/>
            <a:ext cx="4995863" cy="37480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4" name="Rectangle 3"/>
          <p:cNvSpPr>
            <a:spLocks noGrp="1" noChangeArrowheads="1"/>
          </p:cNvSpPr>
          <p:nvPr>
            <p:ph type="body" idx="1"/>
          </p:nvPr>
        </p:nvSpPr>
        <p:spPr bwMode="auto">
          <a:xfrm>
            <a:off x="915247" y="4748334"/>
            <a:ext cx="5033856" cy="449668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Arial" pitchFamily="34" charset="0"/>
              </a:rPr>
              <a:t>		.</a:t>
            </a:r>
          </a:p>
        </p:txBody>
      </p:sp>
    </p:spTree>
    <p:extLst>
      <p:ext uri="{BB962C8B-B14F-4D97-AF65-F5344CB8AC3E}">
        <p14:creationId xmlns:p14="http://schemas.microsoft.com/office/powerpoint/2010/main" val="1712686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0888" indent="-288925" eaLnBrk="0" hangingPunct="0">
              <a:spcBef>
                <a:spcPct val="30000"/>
              </a:spcBef>
              <a:defRPr sz="1200">
                <a:solidFill>
                  <a:schemeClr val="tx1"/>
                </a:solidFill>
                <a:latin typeface="Calibri" pitchFamily="34" charset="0"/>
              </a:defRPr>
            </a:lvl2pPr>
            <a:lvl3pPr marL="1155700" indent="-230188" eaLnBrk="0" hangingPunct="0">
              <a:spcBef>
                <a:spcPct val="30000"/>
              </a:spcBef>
              <a:defRPr sz="1200">
                <a:solidFill>
                  <a:schemeClr val="tx1"/>
                </a:solidFill>
                <a:latin typeface="Calibri" pitchFamily="34" charset="0"/>
              </a:defRPr>
            </a:lvl3pPr>
            <a:lvl4pPr marL="1617663" indent="-230188" eaLnBrk="0" hangingPunct="0">
              <a:spcBef>
                <a:spcPct val="30000"/>
              </a:spcBef>
              <a:defRPr sz="1200">
                <a:solidFill>
                  <a:schemeClr val="tx1"/>
                </a:solidFill>
                <a:latin typeface="Calibri" pitchFamily="34" charset="0"/>
              </a:defRPr>
            </a:lvl4pPr>
            <a:lvl5pPr marL="2079625" indent="-230188" eaLnBrk="0" hangingPunct="0">
              <a:spcBef>
                <a:spcPct val="30000"/>
              </a:spcBef>
              <a:defRPr sz="1200">
                <a:solidFill>
                  <a:schemeClr val="tx1"/>
                </a:solidFill>
                <a:latin typeface="Calibri" pitchFamily="34" charset="0"/>
              </a:defRPr>
            </a:lvl5pPr>
            <a:lvl6pPr marL="2536825" indent="-230188" defTabSz="457200" eaLnBrk="0" fontAlgn="base" hangingPunct="0">
              <a:spcBef>
                <a:spcPct val="30000"/>
              </a:spcBef>
              <a:spcAft>
                <a:spcPct val="0"/>
              </a:spcAft>
              <a:defRPr sz="1200">
                <a:solidFill>
                  <a:schemeClr val="tx1"/>
                </a:solidFill>
                <a:latin typeface="Calibri" pitchFamily="34" charset="0"/>
              </a:defRPr>
            </a:lvl6pPr>
            <a:lvl7pPr marL="2994025" indent="-230188" defTabSz="457200" eaLnBrk="0" fontAlgn="base" hangingPunct="0">
              <a:spcBef>
                <a:spcPct val="30000"/>
              </a:spcBef>
              <a:spcAft>
                <a:spcPct val="0"/>
              </a:spcAft>
              <a:defRPr sz="1200">
                <a:solidFill>
                  <a:schemeClr val="tx1"/>
                </a:solidFill>
                <a:latin typeface="Calibri" pitchFamily="34" charset="0"/>
              </a:defRPr>
            </a:lvl7pPr>
            <a:lvl8pPr marL="3451225" indent="-230188" defTabSz="457200" eaLnBrk="0" fontAlgn="base" hangingPunct="0">
              <a:spcBef>
                <a:spcPct val="30000"/>
              </a:spcBef>
              <a:spcAft>
                <a:spcPct val="0"/>
              </a:spcAft>
              <a:defRPr sz="1200">
                <a:solidFill>
                  <a:schemeClr val="tx1"/>
                </a:solidFill>
                <a:latin typeface="Calibri" pitchFamily="34" charset="0"/>
              </a:defRPr>
            </a:lvl8pPr>
            <a:lvl9pPr marL="3908425" indent="-230188"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294ECBA-B3A8-4EDF-82CA-91791BF35AA3}" type="slidenum">
              <a:rPr lang="en-US" altLang="en-US" smtClean="0">
                <a:latin typeface="Arial" charset="0"/>
                <a:ea typeface="ＭＳ Ｐゴシック" pitchFamily="34" charset="-128"/>
              </a:rPr>
              <a:pPr eaLnBrk="1" hangingPunct="1">
                <a:spcBef>
                  <a:spcPct val="0"/>
                </a:spcBef>
              </a:pPr>
              <a:t>33</a:t>
            </a:fld>
            <a:endParaRPr lang="en-US" altLang="en-US">
              <a:latin typeface="Arial" charset="0"/>
              <a:ea typeface="ＭＳ Ｐゴシック" pitchFamily="34" charset="-128"/>
            </a:endParaRPr>
          </a:p>
        </p:txBody>
      </p:sp>
      <p:sp>
        <p:nvSpPr>
          <p:cNvPr id="220163" name="Rectangle 2"/>
          <p:cNvSpPr>
            <a:spLocks noGrp="1" noRot="1" noChangeAspect="1" noChangeArrowheads="1" noTextEdit="1"/>
          </p:cNvSpPr>
          <p:nvPr>
            <p:ph type="sldImg"/>
          </p:nvPr>
        </p:nvSpPr>
        <p:spPr bwMode="auto">
          <a:xfrm>
            <a:off x="1168400" y="693738"/>
            <a:ext cx="4618038"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4" name="Rectangle 3"/>
          <p:cNvSpPr>
            <a:spLocks noGrp="1" noChangeArrowheads="1"/>
          </p:cNvSpPr>
          <p:nvPr>
            <p:ph type="body" idx="1"/>
          </p:nvPr>
        </p:nvSpPr>
        <p:spPr bwMode="auto">
          <a:xfrm>
            <a:off x="927100" y="4387850"/>
            <a:ext cx="5095875" cy="4154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charset="0"/>
              </a:rPr>
              <a:t>		.</a:t>
            </a:r>
          </a:p>
        </p:txBody>
      </p:sp>
    </p:spTree>
    <p:extLst>
      <p:ext uri="{BB962C8B-B14F-4D97-AF65-F5344CB8AC3E}">
        <p14:creationId xmlns:p14="http://schemas.microsoft.com/office/powerpoint/2010/main" val="2415899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pitchFamily="34" charset="0"/>
                <a:ea typeface="ＭＳ Ｐゴシック" pitchFamily="34" charset="-128"/>
              </a:defRPr>
            </a:lvl1pPr>
            <a:lvl2pPr marL="751494" indent="-289036" eaLnBrk="0" hangingPunct="0">
              <a:defRPr sz="2400">
                <a:solidFill>
                  <a:schemeClr val="tx1"/>
                </a:solidFill>
                <a:latin typeface="Arial" pitchFamily="34" charset="0"/>
                <a:ea typeface="ＭＳ Ｐゴシック" pitchFamily="34" charset="-128"/>
              </a:defRPr>
            </a:lvl2pPr>
            <a:lvl3pPr marL="1156145" indent="-231229" eaLnBrk="0" hangingPunct="0">
              <a:defRPr sz="2400">
                <a:solidFill>
                  <a:schemeClr val="tx1"/>
                </a:solidFill>
                <a:latin typeface="Arial" pitchFamily="34" charset="0"/>
                <a:ea typeface="ＭＳ Ｐゴシック" pitchFamily="34" charset="-128"/>
              </a:defRPr>
            </a:lvl3pPr>
            <a:lvl4pPr marL="1618602" indent="-231229" eaLnBrk="0" hangingPunct="0">
              <a:defRPr sz="2400">
                <a:solidFill>
                  <a:schemeClr val="tx1"/>
                </a:solidFill>
                <a:latin typeface="Arial" pitchFamily="34" charset="0"/>
                <a:ea typeface="ＭＳ Ｐゴシック" pitchFamily="34" charset="-128"/>
              </a:defRPr>
            </a:lvl4pPr>
            <a:lvl5pPr marL="2081060" indent="-231229" eaLnBrk="0" hangingPunct="0">
              <a:defRPr sz="2400">
                <a:solidFill>
                  <a:schemeClr val="tx1"/>
                </a:solidFill>
                <a:latin typeface="Arial" pitchFamily="34" charset="0"/>
                <a:ea typeface="ＭＳ Ｐゴシック" pitchFamily="34" charset="-128"/>
              </a:defRPr>
            </a:lvl5pPr>
            <a:lvl6pPr marL="2543518" indent="-231229" defTabSz="46245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5976" indent="-231229" defTabSz="46245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8434" indent="-231229" defTabSz="46245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30891" indent="-231229" defTabSz="46245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7897E6C-E967-47E5-8608-AB30EBDBBC83}" type="slidenum">
              <a:rPr lang="en-US" sz="1200"/>
              <a:pPr eaLnBrk="1" hangingPunct="1"/>
              <a:t>34</a:t>
            </a:fld>
            <a:endParaRPr lang="en-US" sz="1200"/>
          </a:p>
        </p:txBody>
      </p:sp>
      <p:sp>
        <p:nvSpPr>
          <p:cNvPr id="154627" name="Rectangle 2"/>
          <p:cNvSpPr>
            <a:spLocks noGrp="1" noRot="1" noChangeAspect="1" noChangeArrowheads="1" noTextEdit="1"/>
          </p:cNvSpPr>
          <p:nvPr>
            <p:ph type="sldImg"/>
          </p:nvPr>
        </p:nvSpPr>
        <p:spPr bwMode="auto">
          <a:xfrm>
            <a:off x="1168400" y="693738"/>
            <a:ext cx="4618038"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xfrm>
            <a:off x="926677" y="4387136"/>
            <a:ext cx="5096722" cy="41546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Arial" pitchFamily="34" charset="0"/>
              </a:rPr>
              <a:t>		</a:t>
            </a:r>
          </a:p>
        </p:txBody>
      </p:sp>
    </p:spTree>
    <p:extLst>
      <p:ext uri="{BB962C8B-B14F-4D97-AF65-F5344CB8AC3E}">
        <p14:creationId xmlns:p14="http://schemas.microsoft.com/office/powerpoint/2010/main" val="78568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A23963-13E2-554B-8982-7FA41FE663DC}"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231545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a:lstStyle/>
          <a:p>
            <a:endParaRPr lang="de-DE">
              <a:ea typeface="ＭＳ Ｐゴシック" pitchFamily="34" charset="-128"/>
            </a:endParaRPr>
          </a:p>
        </p:txBody>
      </p:sp>
      <p:sp>
        <p:nvSpPr>
          <p:cNvPr id="56324" name="Slide Number Placeholder 3"/>
          <p:cNvSpPr>
            <a:spLocks noGrp="1"/>
          </p:cNvSpPr>
          <p:nvPr>
            <p:ph type="sldNum" sz="quarter" idx="5"/>
          </p:nvPr>
        </p:nvSpPr>
        <p:spPr bwMode="auto">
          <a:noFill/>
          <a:ln>
            <a:miter lim="800000"/>
            <a:headEnd/>
            <a:tailEnd/>
          </a:ln>
        </p:spPr>
        <p:txBody>
          <a:bodyPr/>
          <a:lstStyle/>
          <a:p>
            <a:fld id="{BF884982-ACA4-48DD-BF99-550056949C6F}" type="slidenum">
              <a:rPr lang="en-US" smtClean="0">
                <a:ea typeface="ＭＳ Ｐゴシック" pitchFamily="34" charset="-128"/>
              </a:rPr>
              <a:pPr/>
              <a:t>47</a:t>
            </a:fld>
            <a:endParaRPr lang="en-US">
              <a:ea typeface="ＭＳ Ｐゴシック" pitchFamily="34" charset="-128"/>
            </a:endParaRPr>
          </a:p>
        </p:txBody>
      </p:sp>
    </p:spTree>
    <p:extLst>
      <p:ext uri="{BB962C8B-B14F-4D97-AF65-F5344CB8AC3E}">
        <p14:creationId xmlns:p14="http://schemas.microsoft.com/office/powerpoint/2010/main" val="3260813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a:ea typeface="ＭＳ Ｐゴシック" pitchFamily="112" charset="-128"/>
            </a:endParaRPr>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14C6D39-9293-4644-A815-C2AF37813877}" type="slidenum">
              <a:rPr lang="en-US" smtClean="0">
                <a:ea typeface="ＭＳ Ｐゴシック" pitchFamily="112" charset="-128"/>
              </a:rPr>
              <a:pPr/>
              <a:t>49</a:t>
            </a:fld>
            <a:endParaRPr lang="en-US">
              <a:ea typeface="ＭＳ Ｐゴシック" pitchFamily="112" charset="-128"/>
            </a:endParaRPr>
          </a:p>
        </p:txBody>
      </p:sp>
    </p:spTree>
    <p:extLst>
      <p:ext uri="{BB962C8B-B14F-4D97-AF65-F5344CB8AC3E}">
        <p14:creationId xmlns:p14="http://schemas.microsoft.com/office/powerpoint/2010/main" val="1879938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a:lstStyle/>
          <a:p>
            <a:endParaRPr lang="de-DE">
              <a:ea typeface="ＭＳ Ｐゴシック" pitchFamily="34" charset="-128"/>
            </a:endParaRPr>
          </a:p>
        </p:txBody>
      </p:sp>
      <p:sp>
        <p:nvSpPr>
          <p:cNvPr id="45060" name="Slide Number Placeholder 3"/>
          <p:cNvSpPr>
            <a:spLocks noGrp="1"/>
          </p:cNvSpPr>
          <p:nvPr>
            <p:ph type="sldNum" sz="quarter" idx="5"/>
          </p:nvPr>
        </p:nvSpPr>
        <p:spPr bwMode="auto">
          <a:noFill/>
          <a:ln>
            <a:miter lim="800000"/>
            <a:headEnd/>
            <a:tailEnd/>
          </a:ln>
        </p:spPr>
        <p:txBody>
          <a:bodyPr/>
          <a:lstStyle/>
          <a:p>
            <a:fld id="{E162E0A4-4070-4432-BDBA-E383F8D238DF}" type="slidenum">
              <a:rPr lang="en-US" smtClean="0">
                <a:ea typeface="ＭＳ Ｐゴシック" pitchFamily="34" charset="-128"/>
              </a:rPr>
              <a:pPr/>
              <a:t>51</a:t>
            </a:fld>
            <a:endParaRPr lang="en-US">
              <a:ea typeface="ＭＳ Ｐゴシック" pitchFamily="34" charset="-128"/>
            </a:endParaRPr>
          </a:p>
        </p:txBody>
      </p:sp>
    </p:spTree>
    <p:extLst>
      <p:ext uri="{BB962C8B-B14F-4D97-AF65-F5344CB8AC3E}">
        <p14:creationId xmlns:p14="http://schemas.microsoft.com/office/powerpoint/2010/main" val="1197633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2407" eaLnBrk="0" hangingPunct="0">
              <a:spcBef>
                <a:spcPct val="30000"/>
              </a:spcBef>
              <a:defRPr sz="1200">
                <a:solidFill>
                  <a:schemeClr val="tx1"/>
                </a:solidFill>
                <a:latin typeface="Calibri" pitchFamily="34" charset="0"/>
              </a:defRPr>
            </a:lvl1pPr>
            <a:lvl2pPr marL="742328" indent="-285631" defTabSz="902407" eaLnBrk="0" hangingPunct="0">
              <a:spcBef>
                <a:spcPct val="30000"/>
              </a:spcBef>
              <a:defRPr sz="1200">
                <a:solidFill>
                  <a:schemeClr val="tx1"/>
                </a:solidFill>
                <a:latin typeface="Calibri" pitchFamily="34" charset="0"/>
              </a:defRPr>
            </a:lvl2pPr>
            <a:lvl3pPr marL="1142525" indent="-227564" defTabSz="902407" eaLnBrk="0" hangingPunct="0">
              <a:spcBef>
                <a:spcPct val="30000"/>
              </a:spcBef>
              <a:defRPr sz="1200">
                <a:solidFill>
                  <a:schemeClr val="tx1"/>
                </a:solidFill>
                <a:latin typeface="Calibri" pitchFamily="34" charset="0"/>
              </a:defRPr>
            </a:lvl3pPr>
            <a:lvl4pPr marL="1599222" indent="-227564" defTabSz="902407" eaLnBrk="0" hangingPunct="0">
              <a:spcBef>
                <a:spcPct val="30000"/>
              </a:spcBef>
              <a:defRPr sz="1200">
                <a:solidFill>
                  <a:schemeClr val="tx1"/>
                </a:solidFill>
                <a:latin typeface="Calibri" pitchFamily="34" charset="0"/>
              </a:defRPr>
            </a:lvl4pPr>
            <a:lvl5pPr marL="2055917" indent="-227564" defTabSz="902407" eaLnBrk="0" hangingPunct="0">
              <a:spcBef>
                <a:spcPct val="30000"/>
              </a:spcBef>
              <a:defRPr sz="1200">
                <a:solidFill>
                  <a:schemeClr val="tx1"/>
                </a:solidFill>
                <a:latin typeface="Calibri" pitchFamily="34" charset="0"/>
              </a:defRPr>
            </a:lvl5pPr>
            <a:lvl6pPr marL="2507905" indent="-227564" defTabSz="902407" eaLnBrk="0" fontAlgn="base" hangingPunct="0">
              <a:spcBef>
                <a:spcPct val="30000"/>
              </a:spcBef>
              <a:spcAft>
                <a:spcPct val="0"/>
              </a:spcAft>
              <a:defRPr sz="1200">
                <a:solidFill>
                  <a:schemeClr val="tx1"/>
                </a:solidFill>
                <a:latin typeface="Calibri" pitchFamily="34" charset="0"/>
              </a:defRPr>
            </a:lvl6pPr>
            <a:lvl7pPr marL="2959893" indent="-227564" defTabSz="902407" eaLnBrk="0" fontAlgn="base" hangingPunct="0">
              <a:spcBef>
                <a:spcPct val="30000"/>
              </a:spcBef>
              <a:spcAft>
                <a:spcPct val="0"/>
              </a:spcAft>
              <a:defRPr sz="1200">
                <a:solidFill>
                  <a:schemeClr val="tx1"/>
                </a:solidFill>
                <a:latin typeface="Calibri" pitchFamily="34" charset="0"/>
              </a:defRPr>
            </a:lvl7pPr>
            <a:lvl8pPr marL="3411881" indent="-227564" defTabSz="902407" eaLnBrk="0" fontAlgn="base" hangingPunct="0">
              <a:spcBef>
                <a:spcPct val="30000"/>
              </a:spcBef>
              <a:spcAft>
                <a:spcPct val="0"/>
              </a:spcAft>
              <a:defRPr sz="1200">
                <a:solidFill>
                  <a:schemeClr val="tx1"/>
                </a:solidFill>
                <a:latin typeface="Calibri" pitchFamily="34" charset="0"/>
              </a:defRPr>
            </a:lvl8pPr>
            <a:lvl9pPr marL="3863869" indent="-227564" defTabSz="902407"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7870F13-A133-4DE1-8238-5837EEC0D409}" type="slidenum">
              <a:rPr lang="en-US" altLang="en-US" smtClean="0">
                <a:latin typeface="Arial" charset="0"/>
                <a:ea typeface="ＭＳ Ｐゴシック" pitchFamily="34" charset="-128"/>
              </a:rPr>
              <a:pPr eaLnBrk="1" hangingPunct="1">
                <a:spcBef>
                  <a:spcPct val="0"/>
                </a:spcBef>
              </a:pPr>
              <a:t>3</a:t>
            </a:fld>
            <a:endParaRPr lang="en-US" altLang="en-US">
              <a:latin typeface="Arial" charset="0"/>
              <a:ea typeface="ＭＳ Ｐゴシック" pitchFamily="34" charset="-128"/>
            </a:endParaRPr>
          </a:p>
        </p:txBody>
      </p:sp>
      <p:sp>
        <p:nvSpPr>
          <p:cNvPr id="196611"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2" name="Rectangle 3"/>
          <p:cNvSpPr>
            <a:spLocks noGrp="1" noChangeArrowheads="1"/>
          </p:cNvSpPr>
          <p:nvPr>
            <p:ph type="body" idx="1"/>
          </p:nvPr>
        </p:nvSpPr>
        <p:spPr bwMode="auto">
          <a:xfrm>
            <a:off x="684547" y="4344108"/>
            <a:ext cx="5488906" cy="411621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Arial" charset="0"/>
              </a:rPr>
              <a:t>IEEE Day is a global event to be held on the first Tuesday of October, annually. It celebrates the anniversary of the first time IEEE members gathered to share their technical ideas in 1884. </a:t>
            </a:r>
            <a:r>
              <a:rPr lang="en-US" altLang="en-US" dirty="0">
                <a:latin typeface="Arial" charset="0"/>
                <a:hlinkClick r:id="rId3"/>
              </a:rPr>
              <a:t>http://www.ieeeday.org</a:t>
            </a:r>
            <a:endParaRPr lang="en-US" altLang="en-US" dirty="0">
              <a:latin typeface="Arial" charset="0"/>
            </a:endParaRPr>
          </a:p>
          <a:p>
            <a:r>
              <a:rPr lang="en-US" altLang="en-US" dirty="0">
                <a:latin typeface="Arial" charset="0"/>
              </a:rPr>
              <a:t>2015 Winner</a:t>
            </a:r>
          </a:p>
          <a:p>
            <a:endParaRPr lang="en-US" altLang="en-US" dirty="0">
              <a:latin typeface="Arial"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222" y="5148260"/>
            <a:ext cx="4010025"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6485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a:lstStyle/>
          <a:p>
            <a:endParaRPr lang="de-DE">
              <a:ea typeface="ＭＳ Ｐゴシック" pitchFamily="34" charset="-128"/>
            </a:endParaRPr>
          </a:p>
        </p:txBody>
      </p:sp>
      <p:sp>
        <p:nvSpPr>
          <p:cNvPr id="51204" name="Slide Number Placeholder 3"/>
          <p:cNvSpPr>
            <a:spLocks noGrp="1"/>
          </p:cNvSpPr>
          <p:nvPr>
            <p:ph type="sldNum" sz="quarter" idx="5"/>
          </p:nvPr>
        </p:nvSpPr>
        <p:spPr bwMode="auto">
          <a:noFill/>
          <a:ln>
            <a:miter lim="800000"/>
            <a:headEnd/>
            <a:tailEnd/>
          </a:ln>
        </p:spPr>
        <p:txBody>
          <a:bodyPr/>
          <a:lstStyle/>
          <a:p>
            <a:fld id="{6E09537C-0FC1-49AD-A108-EB9A6DC24AAB}" type="slidenum">
              <a:rPr lang="en-US" smtClean="0">
                <a:ea typeface="ＭＳ Ｐゴシック" pitchFamily="34" charset="-128"/>
              </a:rPr>
              <a:pPr/>
              <a:t>54</a:t>
            </a:fld>
            <a:endParaRPr lang="en-US">
              <a:ea typeface="ＭＳ Ｐゴシック" pitchFamily="34" charset="-128"/>
            </a:endParaRPr>
          </a:p>
        </p:txBody>
      </p:sp>
    </p:spTree>
    <p:extLst>
      <p:ext uri="{BB962C8B-B14F-4D97-AF65-F5344CB8AC3E}">
        <p14:creationId xmlns:p14="http://schemas.microsoft.com/office/powerpoint/2010/main" val="1245233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091B29-4741-44E3-AE20-9E62E2A64E8C}" type="slidenum">
              <a:rPr lang="en-US" smtClean="0"/>
              <a:pPr/>
              <a:t>63</a:t>
            </a:fld>
            <a:endParaRPr lang="en-US"/>
          </a:p>
        </p:txBody>
      </p:sp>
    </p:spTree>
    <p:extLst>
      <p:ext uri="{BB962C8B-B14F-4D97-AF65-F5344CB8AC3E}">
        <p14:creationId xmlns:p14="http://schemas.microsoft.com/office/powerpoint/2010/main" val="15242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a:lstStyle/>
          <a:p>
            <a:endParaRPr lang="de-DE">
              <a:ea typeface="ＭＳ Ｐゴシック" pitchFamily="34" charset="-128"/>
            </a:endParaRPr>
          </a:p>
        </p:txBody>
      </p:sp>
      <p:sp>
        <p:nvSpPr>
          <p:cNvPr id="47108" name="Slide Number Placeholder 3"/>
          <p:cNvSpPr>
            <a:spLocks noGrp="1"/>
          </p:cNvSpPr>
          <p:nvPr>
            <p:ph type="sldNum" sz="quarter" idx="5"/>
          </p:nvPr>
        </p:nvSpPr>
        <p:spPr bwMode="auto">
          <a:noFill/>
          <a:ln>
            <a:miter lim="800000"/>
            <a:headEnd/>
            <a:tailEnd/>
          </a:ln>
        </p:spPr>
        <p:txBody>
          <a:bodyPr/>
          <a:lstStyle/>
          <a:p>
            <a:fld id="{FCD8CDF7-DCCB-42BD-A1C3-2C61F0C2E77E}" type="slidenum">
              <a:rPr lang="en-US" smtClean="0">
                <a:ea typeface="ＭＳ Ｐゴシック" pitchFamily="34" charset="-128"/>
              </a:rPr>
              <a:pPr/>
              <a:t>64</a:t>
            </a:fld>
            <a:endParaRPr lang="en-US">
              <a:ea typeface="ＭＳ Ｐゴシック" pitchFamily="34" charset="-128"/>
            </a:endParaRPr>
          </a:p>
        </p:txBody>
      </p:sp>
    </p:spTree>
    <p:extLst>
      <p:ext uri="{BB962C8B-B14F-4D97-AF65-F5344CB8AC3E}">
        <p14:creationId xmlns:p14="http://schemas.microsoft.com/office/powerpoint/2010/main" val="1404173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a:lstStyle/>
          <a:p>
            <a:endParaRPr lang="de-DE">
              <a:ea typeface="ＭＳ Ｐゴシック" pitchFamily="34" charset="-128"/>
            </a:endParaRPr>
          </a:p>
        </p:txBody>
      </p:sp>
      <p:sp>
        <p:nvSpPr>
          <p:cNvPr id="50180" name="Slide Number Placeholder 3"/>
          <p:cNvSpPr>
            <a:spLocks noGrp="1"/>
          </p:cNvSpPr>
          <p:nvPr>
            <p:ph type="sldNum" sz="quarter" idx="5"/>
          </p:nvPr>
        </p:nvSpPr>
        <p:spPr bwMode="auto">
          <a:noFill/>
          <a:ln>
            <a:miter lim="800000"/>
            <a:headEnd/>
            <a:tailEnd/>
          </a:ln>
        </p:spPr>
        <p:txBody>
          <a:bodyPr/>
          <a:lstStyle/>
          <a:p>
            <a:fld id="{8B86990E-8814-46AD-91B8-08C6BC1272C7}" type="slidenum">
              <a:rPr lang="en-US" smtClean="0">
                <a:ea typeface="ＭＳ Ｐゴシック" pitchFamily="34" charset="-128"/>
              </a:rPr>
              <a:pPr/>
              <a:t>65</a:t>
            </a:fld>
            <a:endParaRPr lang="en-US">
              <a:ea typeface="ＭＳ Ｐゴシック" pitchFamily="34" charset="-128"/>
            </a:endParaRPr>
          </a:p>
        </p:txBody>
      </p:sp>
    </p:spTree>
    <p:extLst>
      <p:ext uri="{BB962C8B-B14F-4D97-AF65-F5344CB8AC3E}">
        <p14:creationId xmlns:p14="http://schemas.microsoft.com/office/powerpoint/2010/main" val="132352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a:ea typeface="ＭＳ Ｐゴシック" pitchFamily="112" charset="-128"/>
            </a:endParaRPr>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421880-1522-433C-B6E9-465E492634A2}" type="slidenum">
              <a:rPr lang="en-US" smtClean="0">
                <a:ea typeface="ＭＳ Ｐゴシック" pitchFamily="112" charset="-128"/>
              </a:rPr>
              <a:pPr/>
              <a:t>66</a:t>
            </a:fld>
            <a:endParaRPr lang="en-US">
              <a:ea typeface="ＭＳ Ｐゴシック" pitchFamily="112" charset="-128"/>
            </a:endParaRPr>
          </a:p>
        </p:txBody>
      </p:sp>
    </p:spTree>
    <p:extLst>
      <p:ext uri="{BB962C8B-B14F-4D97-AF65-F5344CB8AC3E}">
        <p14:creationId xmlns:p14="http://schemas.microsoft.com/office/powerpoint/2010/main" val="393556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a:ea typeface="ＭＳ Ｐゴシック" pitchFamily="112" charset="-128"/>
            </a:endParaRPr>
          </a:p>
        </p:txBody>
      </p:sp>
      <p:sp>
        <p:nvSpPr>
          <p:cNvPr id="43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BA06D16-647E-4D3C-94E0-6B8C274E6C00}" type="slidenum">
              <a:rPr lang="en-US" smtClean="0">
                <a:ea typeface="ＭＳ Ｐゴシック" pitchFamily="112" charset="-128"/>
              </a:rPr>
              <a:pPr/>
              <a:t>67</a:t>
            </a:fld>
            <a:endParaRPr lang="en-US">
              <a:ea typeface="ＭＳ Ｐゴシック" pitchFamily="112" charset="-128"/>
            </a:endParaRPr>
          </a:p>
        </p:txBody>
      </p:sp>
    </p:spTree>
    <p:extLst>
      <p:ext uri="{BB962C8B-B14F-4D97-AF65-F5344CB8AC3E}">
        <p14:creationId xmlns:p14="http://schemas.microsoft.com/office/powerpoint/2010/main" val="222064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a:ea typeface="ＭＳ Ｐゴシック" pitchFamily="112" charset="-128"/>
            </a:endParaRPr>
          </a:p>
        </p:txBody>
      </p:sp>
      <p:sp>
        <p:nvSpPr>
          <p:cNvPr id="43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BA06D16-647E-4D3C-94E0-6B8C274E6C00}" type="slidenum">
              <a:rPr lang="en-US" smtClean="0">
                <a:ea typeface="ＭＳ Ｐゴシック" pitchFamily="112" charset="-128"/>
              </a:rPr>
              <a:pPr/>
              <a:t>68</a:t>
            </a:fld>
            <a:endParaRPr lang="en-US">
              <a:ea typeface="ＭＳ Ｐゴシック" pitchFamily="112" charset="-128"/>
            </a:endParaRPr>
          </a:p>
        </p:txBody>
      </p:sp>
    </p:spTree>
    <p:extLst>
      <p:ext uri="{BB962C8B-B14F-4D97-AF65-F5344CB8AC3E}">
        <p14:creationId xmlns:p14="http://schemas.microsoft.com/office/powerpoint/2010/main" val="3356208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a:ea typeface="ＭＳ Ｐゴシック" pitchFamily="112" charset="-128"/>
            </a:endParaRPr>
          </a:p>
        </p:txBody>
      </p:sp>
      <p:sp>
        <p:nvSpPr>
          <p:cNvPr id="43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BA06D16-647E-4D3C-94E0-6B8C274E6C00}" type="slidenum">
              <a:rPr lang="en-US" smtClean="0">
                <a:ea typeface="ＭＳ Ｐゴシック" pitchFamily="112" charset="-128"/>
              </a:rPr>
              <a:pPr/>
              <a:t>69</a:t>
            </a:fld>
            <a:endParaRPr lang="en-US">
              <a:ea typeface="ＭＳ Ｐゴシック" pitchFamily="112" charset="-128"/>
            </a:endParaRPr>
          </a:p>
        </p:txBody>
      </p:sp>
    </p:spTree>
    <p:extLst>
      <p:ext uri="{BB962C8B-B14F-4D97-AF65-F5344CB8AC3E}">
        <p14:creationId xmlns:p14="http://schemas.microsoft.com/office/powerpoint/2010/main" val="21727782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a:lstStyle/>
          <a:p>
            <a:endParaRPr lang="de-DE">
              <a:ea typeface="ＭＳ Ｐゴシック" pitchFamily="34" charset="-128"/>
            </a:endParaRPr>
          </a:p>
        </p:txBody>
      </p:sp>
      <p:sp>
        <p:nvSpPr>
          <p:cNvPr id="49156" name="Slide Number Placeholder 3"/>
          <p:cNvSpPr>
            <a:spLocks noGrp="1"/>
          </p:cNvSpPr>
          <p:nvPr>
            <p:ph type="sldNum" sz="quarter" idx="5"/>
          </p:nvPr>
        </p:nvSpPr>
        <p:spPr bwMode="auto">
          <a:noFill/>
          <a:ln>
            <a:miter lim="800000"/>
            <a:headEnd/>
            <a:tailEnd/>
          </a:ln>
        </p:spPr>
        <p:txBody>
          <a:bodyPr/>
          <a:lstStyle/>
          <a:p>
            <a:fld id="{32C8CD1B-180E-42F1-BE46-1FBDC56098E2}" type="slidenum">
              <a:rPr lang="en-US" smtClean="0">
                <a:ea typeface="ＭＳ Ｐゴシック" pitchFamily="34" charset="-128"/>
              </a:rPr>
              <a:pPr/>
              <a:t>70</a:t>
            </a:fld>
            <a:endParaRPr lang="en-US">
              <a:ea typeface="ＭＳ Ｐゴシック" pitchFamily="34" charset="-128"/>
            </a:endParaRPr>
          </a:p>
        </p:txBody>
      </p:sp>
    </p:spTree>
    <p:extLst>
      <p:ext uri="{BB962C8B-B14F-4D97-AF65-F5344CB8AC3E}">
        <p14:creationId xmlns:p14="http://schemas.microsoft.com/office/powerpoint/2010/main" val="22690344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a:ea typeface="ＭＳ Ｐゴシック" pitchFamily="112" charset="-128"/>
            </a:endParaRPr>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421880-1522-433C-B6E9-465E492634A2}" type="slidenum">
              <a:rPr lang="en-US" smtClean="0">
                <a:ea typeface="ＭＳ Ｐゴシック" pitchFamily="112" charset="-128"/>
              </a:rPr>
              <a:pPr/>
              <a:t>71</a:t>
            </a:fld>
            <a:endParaRPr lang="en-US">
              <a:ea typeface="ＭＳ Ｐゴシック" pitchFamily="112" charset="-128"/>
            </a:endParaRPr>
          </a:p>
        </p:txBody>
      </p:sp>
    </p:spTree>
    <p:extLst>
      <p:ext uri="{BB962C8B-B14F-4D97-AF65-F5344CB8AC3E}">
        <p14:creationId xmlns:p14="http://schemas.microsoft.com/office/powerpoint/2010/main" val="796540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0837" eaLnBrk="0" hangingPunct="0">
              <a:spcBef>
                <a:spcPct val="30000"/>
              </a:spcBef>
              <a:defRPr sz="1200">
                <a:solidFill>
                  <a:schemeClr val="tx1"/>
                </a:solidFill>
                <a:latin typeface="Calibri" pitchFamily="34" charset="0"/>
              </a:defRPr>
            </a:lvl1pPr>
            <a:lvl2pPr marL="742328" indent="-285631" defTabSz="900837" eaLnBrk="0" hangingPunct="0">
              <a:spcBef>
                <a:spcPct val="30000"/>
              </a:spcBef>
              <a:defRPr sz="1200">
                <a:solidFill>
                  <a:schemeClr val="tx1"/>
                </a:solidFill>
                <a:latin typeface="Calibri" pitchFamily="34" charset="0"/>
              </a:defRPr>
            </a:lvl2pPr>
            <a:lvl3pPr marL="1142525" indent="-227564" defTabSz="900837" eaLnBrk="0" hangingPunct="0">
              <a:spcBef>
                <a:spcPct val="30000"/>
              </a:spcBef>
              <a:defRPr sz="1200">
                <a:solidFill>
                  <a:schemeClr val="tx1"/>
                </a:solidFill>
                <a:latin typeface="Calibri" pitchFamily="34" charset="0"/>
              </a:defRPr>
            </a:lvl3pPr>
            <a:lvl4pPr marL="1599222" indent="-227564" defTabSz="900837" eaLnBrk="0" hangingPunct="0">
              <a:spcBef>
                <a:spcPct val="30000"/>
              </a:spcBef>
              <a:defRPr sz="1200">
                <a:solidFill>
                  <a:schemeClr val="tx1"/>
                </a:solidFill>
                <a:latin typeface="Calibri" pitchFamily="34" charset="0"/>
              </a:defRPr>
            </a:lvl4pPr>
            <a:lvl5pPr marL="2055917" indent="-227564" defTabSz="900837" eaLnBrk="0" hangingPunct="0">
              <a:spcBef>
                <a:spcPct val="30000"/>
              </a:spcBef>
              <a:defRPr sz="1200">
                <a:solidFill>
                  <a:schemeClr val="tx1"/>
                </a:solidFill>
                <a:latin typeface="Calibri" pitchFamily="34" charset="0"/>
              </a:defRPr>
            </a:lvl5pPr>
            <a:lvl6pPr marL="2507905" indent="-227564" defTabSz="900837" eaLnBrk="0" fontAlgn="base" hangingPunct="0">
              <a:spcBef>
                <a:spcPct val="30000"/>
              </a:spcBef>
              <a:spcAft>
                <a:spcPct val="0"/>
              </a:spcAft>
              <a:defRPr sz="1200">
                <a:solidFill>
                  <a:schemeClr val="tx1"/>
                </a:solidFill>
                <a:latin typeface="Calibri" pitchFamily="34" charset="0"/>
              </a:defRPr>
            </a:lvl6pPr>
            <a:lvl7pPr marL="2959893" indent="-227564" defTabSz="900837" eaLnBrk="0" fontAlgn="base" hangingPunct="0">
              <a:spcBef>
                <a:spcPct val="30000"/>
              </a:spcBef>
              <a:spcAft>
                <a:spcPct val="0"/>
              </a:spcAft>
              <a:defRPr sz="1200">
                <a:solidFill>
                  <a:schemeClr val="tx1"/>
                </a:solidFill>
                <a:latin typeface="Calibri" pitchFamily="34" charset="0"/>
              </a:defRPr>
            </a:lvl7pPr>
            <a:lvl8pPr marL="3411881" indent="-227564" defTabSz="900837" eaLnBrk="0" fontAlgn="base" hangingPunct="0">
              <a:spcBef>
                <a:spcPct val="30000"/>
              </a:spcBef>
              <a:spcAft>
                <a:spcPct val="0"/>
              </a:spcAft>
              <a:defRPr sz="1200">
                <a:solidFill>
                  <a:schemeClr val="tx1"/>
                </a:solidFill>
                <a:latin typeface="Calibri" pitchFamily="34" charset="0"/>
              </a:defRPr>
            </a:lvl8pPr>
            <a:lvl9pPr marL="3863869" indent="-227564" defTabSz="900837"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E558E0C-5635-4CDB-AFE2-6D19E426B0FC}" type="slidenum">
              <a:rPr lang="en-US" altLang="en-US" smtClean="0">
                <a:solidFill>
                  <a:srgbClr val="000000"/>
                </a:solidFill>
                <a:latin typeface="Arial" charset="0"/>
                <a:ea typeface="ＭＳ Ｐゴシック" pitchFamily="34" charset="-128"/>
              </a:rPr>
              <a:pPr eaLnBrk="1" hangingPunct="1">
                <a:spcBef>
                  <a:spcPct val="0"/>
                </a:spcBef>
              </a:pPr>
              <a:t>5</a:t>
            </a:fld>
            <a:endParaRPr lang="en-US" altLang="en-US">
              <a:solidFill>
                <a:srgbClr val="000000"/>
              </a:solidFill>
              <a:latin typeface="Arial" charset="0"/>
              <a:ea typeface="ＭＳ Ｐゴシック" pitchFamily="34" charset="-128"/>
            </a:endParaRPr>
          </a:p>
        </p:txBody>
      </p:sp>
      <p:sp>
        <p:nvSpPr>
          <p:cNvPr id="201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Arial" charset="0"/>
              <a:ea typeface="ＭＳ Ｐゴシック" pitchFamily="34" charset="-128"/>
            </a:endParaRPr>
          </a:p>
        </p:txBody>
      </p:sp>
    </p:spTree>
    <p:extLst>
      <p:ext uri="{BB962C8B-B14F-4D97-AF65-F5344CB8AC3E}">
        <p14:creationId xmlns:p14="http://schemas.microsoft.com/office/powerpoint/2010/main" val="3479430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a:ea typeface="ＭＳ Ｐゴシック" pitchFamily="112" charset="-128"/>
            </a:endParaRPr>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421880-1522-433C-B6E9-465E492634A2}" type="slidenum">
              <a:rPr lang="en-US" smtClean="0">
                <a:ea typeface="ＭＳ Ｐゴシック" pitchFamily="112" charset="-128"/>
              </a:rPr>
              <a:pPr/>
              <a:t>72</a:t>
            </a:fld>
            <a:endParaRPr lang="en-US">
              <a:ea typeface="ＭＳ Ｐゴシック" pitchFamily="112" charset="-128"/>
            </a:endParaRPr>
          </a:p>
        </p:txBody>
      </p:sp>
    </p:spTree>
    <p:extLst>
      <p:ext uri="{BB962C8B-B14F-4D97-AF65-F5344CB8AC3E}">
        <p14:creationId xmlns:p14="http://schemas.microsoft.com/office/powerpoint/2010/main" val="6083959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a:ea typeface="ＭＳ Ｐゴシック" pitchFamily="112" charset="-128"/>
            </a:endParaRPr>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421880-1522-433C-B6E9-465E492634A2}" type="slidenum">
              <a:rPr lang="en-US" smtClean="0">
                <a:ea typeface="ＭＳ Ｐゴシック" pitchFamily="112" charset="-128"/>
              </a:rPr>
              <a:pPr/>
              <a:t>73</a:t>
            </a:fld>
            <a:endParaRPr lang="en-US">
              <a:ea typeface="ＭＳ Ｐゴシック" pitchFamily="112" charset="-128"/>
            </a:endParaRPr>
          </a:p>
        </p:txBody>
      </p:sp>
    </p:spTree>
    <p:extLst>
      <p:ext uri="{BB962C8B-B14F-4D97-AF65-F5344CB8AC3E}">
        <p14:creationId xmlns:p14="http://schemas.microsoft.com/office/powerpoint/2010/main" val="7352023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091B29-4741-44E3-AE20-9E62E2A64E8C}" type="slidenum">
              <a:rPr lang="en-US" smtClean="0"/>
              <a:pPr/>
              <a:t>79</a:t>
            </a:fld>
            <a:endParaRPr lang="en-US"/>
          </a:p>
        </p:txBody>
      </p:sp>
    </p:spTree>
    <p:extLst>
      <p:ext uri="{BB962C8B-B14F-4D97-AF65-F5344CB8AC3E}">
        <p14:creationId xmlns:p14="http://schemas.microsoft.com/office/powerpoint/2010/main" val="1440953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091B29-4741-44E3-AE20-9E62E2A64E8C}" type="slidenum">
              <a:rPr lang="en-US" smtClean="0"/>
              <a:pPr/>
              <a:t>80</a:t>
            </a:fld>
            <a:endParaRPr lang="en-US"/>
          </a:p>
        </p:txBody>
      </p:sp>
    </p:spTree>
    <p:extLst>
      <p:ext uri="{BB962C8B-B14F-4D97-AF65-F5344CB8AC3E}">
        <p14:creationId xmlns:p14="http://schemas.microsoft.com/office/powerpoint/2010/main" val="11699872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a:lstStyle/>
          <a:p>
            <a:endParaRPr lang="de-DE">
              <a:ea typeface="ＭＳ Ｐゴシック" pitchFamily="34" charset="-128"/>
            </a:endParaRPr>
          </a:p>
        </p:txBody>
      </p:sp>
      <p:sp>
        <p:nvSpPr>
          <p:cNvPr id="52228" name="Slide Number Placeholder 3"/>
          <p:cNvSpPr>
            <a:spLocks noGrp="1"/>
          </p:cNvSpPr>
          <p:nvPr>
            <p:ph type="sldNum" sz="quarter" idx="5"/>
          </p:nvPr>
        </p:nvSpPr>
        <p:spPr bwMode="auto">
          <a:noFill/>
          <a:ln>
            <a:miter lim="800000"/>
            <a:headEnd/>
            <a:tailEnd/>
          </a:ln>
        </p:spPr>
        <p:txBody>
          <a:bodyPr/>
          <a:lstStyle/>
          <a:p>
            <a:fld id="{35F9E131-426C-4416-9814-50D3DDAD3937}" type="slidenum">
              <a:rPr lang="en-US" smtClean="0">
                <a:ea typeface="ＭＳ Ｐゴシック" pitchFamily="34" charset="-128"/>
              </a:rPr>
              <a:pPr/>
              <a:t>81</a:t>
            </a:fld>
            <a:endParaRPr lang="en-US">
              <a:ea typeface="ＭＳ Ｐゴシック" pitchFamily="34" charset="-128"/>
            </a:endParaRPr>
          </a:p>
        </p:txBody>
      </p:sp>
    </p:spTree>
    <p:extLst>
      <p:ext uri="{BB962C8B-B14F-4D97-AF65-F5344CB8AC3E}">
        <p14:creationId xmlns:p14="http://schemas.microsoft.com/office/powerpoint/2010/main" val="7954742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1091B29-4741-44E3-AE20-9E62E2A64E8C}" type="slidenum">
              <a:rPr lang="en-US" smtClean="0"/>
              <a:pPr/>
              <a:t>82</a:t>
            </a:fld>
            <a:endParaRPr lang="en-US"/>
          </a:p>
        </p:txBody>
      </p:sp>
    </p:spTree>
    <p:extLst>
      <p:ext uri="{BB962C8B-B14F-4D97-AF65-F5344CB8AC3E}">
        <p14:creationId xmlns:p14="http://schemas.microsoft.com/office/powerpoint/2010/main" val="23657634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1091B29-4741-44E3-AE20-9E62E2A64E8C}" type="slidenum">
              <a:rPr lang="en-US" smtClean="0"/>
              <a:pPr/>
              <a:t>83</a:t>
            </a:fld>
            <a:endParaRPr lang="en-US"/>
          </a:p>
        </p:txBody>
      </p:sp>
    </p:spTree>
    <p:extLst>
      <p:ext uri="{BB962C8B-B14F-4D97-AF65-F5344CB8AC3E}">
        <p14:creationId xmlns:p14="http://schemas.microsoft.com/office/powerpoint/2010/main" val="2885587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err="1"/>
              <a:t>Which</a:t>
            </a:r>
            <a:r>
              <a:rPr lang="de-DE" dirty="0"/>
              <a:t> </a:t>
            </a:r>
            <a:r>
              <a:rPr lang="de-DE" dirty="0" err="1"/>
              <a:t>is</a:t>
            </a:r>
            <a:r>
              <a:rPr lang="de-DE" dirty="0"/>
              <a:t> </a:t>
            </a:r>
            <a:r>
              <a:rPr lang="de-DE" dirty="0" err="1"/>
              <a:t>the</a:t>
            </a:r>
            <a:r>
              <a:rPr lang="de-DE" dirty="0"/>
              <a:t> </a:t>
            </a:r>
            <a:r>
              <a:rPr lang="de-DE" dirty="0" err="1"/>
              <a:t>oldest</a:t>
            </a:r>
            <a:r>
              <a:rPr lang="de-DE" dirty="0"/>
              <a:t>?</a:t>
            </a:r>
          </a:p>
          <a:p>
            <a:r>
              <a:rPr lang="de-DE" dirty="0" err="1"/>
              <a:t>Which</a:t>
            </a:r>
            <a:r>
              <a:rPr lang="de-DE" dirty="0"/>
              <a:t> </a:t>
            </a:r>
            <a:r>
              <a:rPr lang="de-DE" dirty="0" err="1"/>
              <a:t>is</a:t>
            </a:r>
            <a:r>
              <a:rPr lang="de-DE" dirty="0"/>
              <a:t> </a:t>
            </a:r>
            <a:r>
              <a:rPr lang="de-DE" dirty="0" err="1"/>
              <a:t>the</a:t>
            </a:r>
            <a:r>
              <a:rPr lang="de-DE" dirty="0"/>
              <a:t> </a:t>
            </a:r>
            <a:r>
              <a:rPr lang="de-DE" dirty="0" err="1"/>
              <a:t>biggest</a:t>
            </a:r>
            <a:r>
              <a:rPr lang="de-DE" dirty="0"/>
              <a:t>?</a:t>
            </a:r>
          </a:p>
        </p:txBody>
      </p:sp>
      <p:sp>
        <p:nvSpPr>
          <p:cNvPr id="4" name="Foliennummernplatzhalter 3"/>
          <p:cNvSpPr>
            <a:spLocks noGrp="1"/>
          </p:cNvSpPr>
          <p:nvPr>
            <p:ph type="sldNum" sz="quarter" idx="10"/>
          </p:nvPr>
        </p:nvSpPr>
        <p:spPr/>
        <p:txBody>
          <a:bodyPr/>
          <a:lstStyle/>
          <a:p>
            <a:pPr>
              <a:defRPr/>
            </a:pPr>
            <a:fld id="{3EB9EB65-DA0A-4C8C-A2D1-FCEC299903EF}" type="slidenum">
              <a:rPr lang="en-US" smtClean="0"/>
              <a:pPr>
                <a:defRPr/>
              </a:pPr>
              <a:t>13</a:t>
            </a:fld>
            <a:endParaRPr lang="en-US"/>
          </a:p>
        </p:txBody>
      </p:sp>
    </p:spTree>
    <p:extLst>
      <p:ext uri="{BB962C8B-B14F-4D97-AF65-F5344CB8AC3E}">
        <p14:creationId xmlns:p14="http://schemas.microsoft.com/office/powerpoint/2010/main" val="1518927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3412" eaLnBrk="1" fontAlgn="auto" hangingPunct="1">
              <a:spcBef>
                <a:spcPts val="0"/>
              </a:spcBef>
              <a:spcAft>
                <a:spcPts val="0"/>
              </a:spcAft>
              <a:defRPr/>
            </a:pPr>
            <a:r>
              <a:rPr lang="en-US" dirty="0"/>
              <a:t>From 2011</a:t>
            </a:r>
            <a:r>
              <a:rPr lang="en-US" baseline="0" dirty="0"/>
              <a:t> IEEE President Moshe </a:t>
            </a:r>
            <a:r>
              <a:rPr lang="en-US" baseline="0" dirty="0" err="1"/>
              <a:t>Kam’s</a:t>
            </a:r>
            <a:r>
              <a:rPr lang="en-US" baseline="0" dirty="0"/>
              <a:t> article “Life Sciences Spark IEEE Interest” (IEEE Institute March 2011)</a:t>
            </a:r>
          </a:p>
          <a:p>
            <a:pPr defTabSz="963412" eaLnBrk="1" fontAlgn="auto" hangingPunct="1">
              <a:spcBef>
                <a:spcPts val="0"/>
              </a:spcBef>
              <a:spcAft>
                <a:spcPts val="0"/>
              </a:spcAft>
              <a:defRPr/>
            </a:pPr>
            <a:r>
              <a:rPr lang="en-US" baseline="0" dirty="0"/>
              <a:t>http://theinstitute.ieee.org/opinions/presidents-column/life-sciences-spark-ieee-interest857</a:t>
            </a:r>
          </a:p>
          <a:p>
            <a:pPr defTabSz="963412" eaLnBrk="1" fontAlgn="auto" hangingPunct="1">
              <a:spcBef>
                <a:spcPts val="0"/>
              </a:spcBef>
              <a:spcAft>
                <a:spcPts val="0"/>
              </a:spcAft>
              <a:defRPr/>
            </a:pPr>
            <a:endParaRPr lang="en-US" baseline="0" dirty="0"/>
          </a:p>
          <a:p>
            <a:pPr defTabSz="963412" eaLnBrk="1" fontAlgn="auto" hangingPunct="1">
              <a:spcBef>
                <a:spcPts val="0"/>
              </a:spcBef>
              <a:spcAft>
                <a:spcPts val="0"/>
              </a:spcAft>
              <a:defRPr/>
            </a:pPr>
            <a:r>
              <a:rPr lang="en-US" dirty="0"/>
              <a:t>One of the most interesting and important developments in recent years has been our increased focus on the life sciences and their applications. IEEE now regularly publishes eight refereed publications in this area and organizes conferences on subjects such as bioinformatics and clinical applications of medical image analysis. You can find more than 900 articles in our archives on tissue engineering alone, as well as hundreds of articles on regenerative medicine, cell engineering, and stem cells.</a:t>
            </a:r>
          </a:p>
          <a:p>
            <a:pPr defTabSz="963412" eaLnBrk="1" fontAlgn="auto" hangingPunct="1">
              <a:spcBef>
                <a:spcPts val="0"/>
              </a:spcBef>
              <a:spcAft>
                <a:spcPts val="0"/>
              </a:spcAft>
              <a:defRPr/>
            </a:pPr>
            <a:endParaRPr lang="en-US" dirty="0"/>
          </a:p>
          <a:p>
            <a:pPr defTabSz="963412" eaLnBrk="1" fontAlgn="auto" hangingPunct="1">
              <a:spcBef>
                <a:spcPts val="0"/>
              </a:spcBef>
              <a:spcAft>
                <a:spcPts val="0"/>
              </a:spcAft>
              <a:defRPr/>
            </a:pPr>
            <a:r>
              <a:rPr lang="en-US" dirty="0"/>
              <a:t>Advances in life sciences such as cell biology, genomics, and pharmacology, as well as society’s desire to improve health care, have led to a need for more of what IEEE has to offer: statistical methods, image analyses, diagnostic devices, and medical equipment standards, to name just a few contributions. They all involve electrical and computer engineering and computer science—areas in which IEEE has a wealth of experience.</a:t>
            </a:r>
          </a:p>
          <a:p>
            <a:endParaRPr lang="en-US" dirty="0"/>
          </a:p>
        </p:txBody>
      </p:sp>
      <p:sp>
        <p:nvSpPr>
          <p:cNvPr id="4" name="Slide Number Placeholder 3"/>
          <p:cNvSpPr>
            <a:spLocks noGrp="1"/>
          </p:cNvSpPr>
          <p:nvPr>
            <p:ph type="sldNum" sz="quarter" idx="10"/>
          </p:nvPr>
        </p:nvSpPr>
        <p:spPr/>
        <p:txBody>
          <a:bodyPr/>
          <a:lstStyle/>
          <a:p>
            <a:fld id="{D1091B29-4741-44E3-AE20-9E62E2A64E8C}" type="slidenum">
              <a:rPr lang="en-US" smtClean="0"/>
              <a:pPr/>
              <a:t>16</a:t>
            </a:fld>
            <a:endParaRPr lang="en-US"/>
          </a:p>
        </p:txBody>
      </p:sp>
    </p:spTree>
    <p:extLst>
      <p:ext uri="{BB962C8B-B14F-4D97-AF65-F5344CB8AC3E}">
        <p14:creationId xmlns:p14="http://schemas.microsoft.com/office/powerpoint/2010/main" val="2596886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From</a:t>
            </a:r>
            <a:r>
              <a:rPr lang="en-US" baseline="0" dirty="0"/>
              <a:t> Society Website: http://www.grss-ieee.org/about/</a:t>
            </a:r>
            <a:endParaRPr lang="en-US" dirty="0"/>
          </a:p>
        </p:txBody>
      </p:sp>
      <p:sp>
        <p:nvSpPr>
          <p:cNvPr id="4" name="Slide Number Placeholder 3"/>
          <p:cNvSpPr>
            <a:spLocks noGrp="1"/>
          </p:cNvSpPr>
          <p:nvPr>
            <p:ph type="sldNum" sz="quarter" idx="10"/>
          </p:nvPr>
        </p:nvSpPr>
        <p:spPr/>
        <p:txBody>
          <a:bodyPr/>
          <a:lstStyle/>
          <a:p>
            <a:fld id="{D1091B29-4741-44E3-AE20-9E62E2A64E8C}" type="slidenum">
              <a:rPr lang="en-US" smtClean="0"/>
              <a:pPr/>
              <a:t>17</a:t>
            </a:fld>
            <a:endParaRPr lang="en-US"/>
          </a:p>
        </p:txBody>
      </p:sp>
    </p:spTree>
    <p:extLst>
      <p:ext uri="{BB962C8B-B14F-4D97-AF65-F5344CB8AC3E}">
        <p14:creationId xmlns:p14="http://schemas.microsoft.com/office/powerpoint/2010/main" val="240084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From</a:t>
            </a:r>
            <a:r>
              <a:rPr lang="en-US" baseline="0" dirty="0"/>
              <a:t> Society Website: http://www.grss-ieee.org/about/</a:t>
            </a:r>
            <a:endParaRPr lang="en-US" dirty="0"/>
          </a:p>
        </p:txBody>
      </p:sp>
      <p:sp>
        <p:nvSpPr>
          <p:cNvPr id="4" name="Slide Number Placeholder 3"/>
          <p:cNvSpPr>
            <a:spLocks noGrp="1"/>
          </p:cNvSpPr>
          <p:nvPr>
            <p:ph type="sldNum" sz="quarter" idx="10"/>
          </p:nvPr>
        </p:nvSpPr>
        <p:spPr/>
        <p:txBody>
          <a:bodyPr/>
          <a:lstStyle/>
          <a:p>
            <a:fld id="{D1091B29-4741-44E3-AE20-9E62E2A64E8C}" type="slidenum">
              <a:rPr lang="en-US" smtClean="0"/>
              <a:pPr/>
              <a:t>18</a:t>
            </a:fld>
            <a:endParaRPr lang="en-US"/>
          </a:p>
        </p:txBody>
      </p:sp>
    </p:spTree>
    <p:extLst>
      <p:ext uri="{BB962C8B-B14F-4D97-AF65-F5344CB8AC3E}">
        <p14:creationId xmlns:p14="http://schemas.microsoft.com/office/powerpoint/2010/main" val="3967005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1091B29-4741-44E3-AE20-9E62E2A64E8C}" type="slidenum">
              <a:rPr lang="en-US" smtClean="0"/>
              <a:pPr/>
              <a:t>19</a:t>
            </a:fld>
            <a:endParaRPr lang="en-US"/>
          </a:p>
        </p:txBody>
      </p:sp>
    </p:spTree>
    <p:extLst>
      <p:ext uri="{BB962C8B-B14F-4D97-AF65-F5344CB8AC3E}">
        <p14:creationId xmlns:p14="http://schemas.microsoft.com/office/powerpoint/2010/main" val="3732567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1091B29-4741-44E3-AE20-9E62E2A64E8C}" type="slidenum">
              <a:rPr lang="en-US" smtClean="0"/>
              <a:pPr/>
              <a:t>20</a:t>
            </a:fld>
            <a:endParaRPr lang="en-US"/>
          </a:p>
        </p:txBody>
      </p:sp>
    </p:spTree>
    <p:extLst>
      <p:ext uri="{BB962C8B-B14F-4D97-AF65-F5344CB8AC3E}">
        <p14:creationId xmlns:p14="http://schemas.microsoft.com/office/powerpoint/2010/main" val="41232854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14"/>
          <p:cNvSpPr/>
          <p:nvPr userDrawn="1"/>
        </p:nvSpPr>
        <p:spPr>
          <a:xfrm>
            <a:off x="0" y="0"/>
            <a:ext cx="9144000" cy="6858000"/>
          </a:xfrm>
          <a:prstGeom prst="rect">
            <a:avLst/>
          </a:prstGeom>
          <a:gradFill flip="none" rotWithShape="1">
            <a:gsLst>
              <a:gs pos="33000">
                <a:srgbClr val="0066A1"/>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7" name="Snip Single Corner Rectangle 15"/>
          <p:cNvSpPr/>
          <p:nvPr/>
        </p:nvSpPr>
        <p:spPr>
          <a:xfrm flipH="1">
            <a:off x="0" y="3190875"/>
            <a:ext cx="9144000" cy="3667125"/>
          </a:xfrm>
          <a:prstGeom prst="snip1Rect">
            <a:avLst/>
          </a:prstGeom>
          <a:solidFill>
            <a:schemeClr val="bg1"/>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grpSp>
        <p:nvGrpSpPr>
          <p:cNvPr id="8" name="Group 6"/>
          <p:cNvGrpSpPr/>
          <p:nvPr/>
        </p:nvGrpSpPr>
        <p:grpSpPr>
          <a:xfrm flipH="1">
            <a:off x="0" y="1"/>
            <a:ext cx="8375969" cy="270818"/>
            <a:chOff x="1195233" y="1"/>
            <a:chExt cx="7948768" cy="270818"/>
          </a:xfrm>
          <a:solidFill>
            <a:schemeClr val="accent3"/>
          </a:solidFill>
        </p:grpSpPr>
        <p:sp>
          <p:nvSpPr>
            <p:cNvPr id="9" name="Rectangle 17"/>
            <p:cNvSpPr/>
            <p:nvPr/>
          </p:nvSpPr>
          <p:spPr>
            <a:xfrm>
              <a:off x="1666715" y="1"/>
              <a:ext cx="7477286" cy="2703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2" name="Right Triangle 18"/>
            <p:cNvSpPr/>
            <p:nvPr/>
          </p:nvSpPr>
          <p:spPr>
            <a:xfrm flipH="1" flipV="1">
              <a:off x="1195233" y="1"/>
              <a:ext cx="480819" cy="270818"/>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bg2"/>
                </a:solidFill>
              </a:endParaRPr>
            </a:p>
          </p:txBody>
        </p:sp>
      </p:grpSp>
      <p:pic>
        <p:nvPicPr>
          <p:cNvPr id="13" name="Picture 6"/>
          <p:cNvPicPr>
            <a:picLocks noChangeAspect="1"/>
          </p:cNvPicPr>
          <p:nvPr userDrawn="1"/>
        </p:nvPicPr>
        <p:blipFill>
          <a:blip r:embed="rId2"/>
          <a:srcRect/>
          <a:stretch>
            <a:fillRect/>
          </a:stretch>
        </p:blipFill>
        <p:spPr bwMode="auto">
          <a:xfrm>
            <a:off x="7794625" y="6311900"/>
            <a:ext cx="1143000" cy="406400"/>
          </a:xfrm>
          <a:prstGeom prst="rect">
            <a:avLst/>
          </a:prstGeom>
          <a:noFill/>
          <a:ln w="9525">
            <a:noFill/>
            <a:miter lim="800000"/>
            <a:headEnd/>
            <a:tailEnd/>
          </a:ln>
        </p:spPr>
      </p:pic>
      <p:sp>
        <p:nvSpPr>
          <p:cNvPr id="16" name="Text Placeholder 2"/>
          <p:cNvSpPr>
            <a:spLocks noGrp="1"/>
          </p:cNvSpPr>
          <p:nvPr>
            <p:ph idx="1"/>
          </p:nvPr>
        </p:nvSpPr>
        <p:spPr>
          <a:xfrm>
            <a:off x="779463" y="3370828"/>
            <a:ext cx="4388183" cy="556730"/>
          </a:xfrm>
          <a:prstGeom prst="rect">
            <a:avLst/>
          </a:prstGeom>
        </p:spPr>
        <p:txBody>
          <a:bodyPr rtlCol="0">
            <a:normAutofit/>
          </a:bodyPr>
          <a:lstStyle>
            <a:lvl1pPr marL="0" indent="0">
              <a:buFont typeface="Arial"/>
              <a:buNone/>
              <a:defRPr/>
            </a:lvl1pPr>
          </a:lstStyle>
          <a:p>
            <a:pPr lvl="0"/>
            <a:r>
              <a:rPr lang="en-US"/>
              <a:t>Click to edit Master text styles</a:t>
            </a:r>
          </a:p>
        </p:txBody>
      </p:sp>
      <p:sp>
        <p:nvSpPr>
          <p:cNvPr id="10" name="Text Placeholder 2"/>
          <p:cNvSpPr>
            <a:spLocks noGrp="1"/>
          </p:cNvSpPr>
          <p:nvPr>
            <p:ph idx="10"/>
          </p:nvPr>
        </p:nvSpPr>
        <p:spPr>
          <a:xfrm>
            <a:off x="779465" y="4188525"/>
            <a:ext cx="4388182" cy="408847"/>
          </a:xfrm>
          <a:prstGeom prst="rect">
            <a:avLst/>
          </a:prstGeom>
        </p:spPr>
        <p:txBody>
          <a:bodyPr rtlCol="0">
            <a:normAutofit/>
          </a:bodyPr>
          <a:lstStyle>
            <a:lvl1pPr marL="0" indent="0">
              <a:buFont typeface="Arial"/>
              <a:buNone/>
              <a:defRPr sz="1600"/>
            </a:lvl1pPr>
          </a:lstStyle>
          <a:p>
            <a:pPr lvl="0"/>
            <a:r>
              <a:rPr lang="en-US" dirty="0"/>
              <a:t>Click to edit Master text styles</a:t>
            </a:r>
          </a:p>
        </p:txBody>
      </p:sp>
      <p:sp>
        <p:nvSpPr>
          <p:cNvPr id="11" name="Title 10"/>
          <p:cNvSpPr>
            <a:spLocks noGrp="1"/>
          </p:cNvSpPr>
          <p:nvPr>
            <p:ph type="title"/>
          </p:nvPr>
        </p:nvSpPr>
        <p:spPr>
          <a:xfrm>
            <a:off x="498474" y="1307054"/>
            <a:ext cx="7556313" cy="1116106"/>
          </a:xfrm>
        </p:spPr>
        <p:txBody>
          <a:bodyPr/>
          <a:lstStyle>
            <a:lvl1pPr>
              <a:defRPr>
                <a:solidFill>
                  <a:schemeClr val="bg1"/>
                </a:solidFill>
              </a:defRPr>
            </a:lvl1pPr>
          </a:lstStyle>
          <a:p>
            <a:r>
              <a:rPr lang="en-US" dirty="0"/>
              <a:t>Click to edit Master title style</a:t>
            </a:r>
          </a:p>
        </p:txBody>
      </p:sp>
      <p:sp>
        <p:nvSpPr>
          <p:cNvPr id="18" name="Picture Placeholder 2"/>
          <p:cNvSpPr>
            <a:spLocks noGrp="1"/>
          </p:cNvSpPr>
          <p:nvPr>
            <p:ph type="pic" idx="11"/>
          </p:nvPr>
        </p:nvSpPr>
        <p:spPr>
          <a:xfrm rot="584399">
            <a:off x="5388762" y="2888766"/>
            <a:ext cx="3107590" cy="2878790"/>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4"/>
          </p:nvPr>
        </p:nvSpPr>
        <p:spPr>
          <a:xfrm>
            <a:off x="365760" y="1645920"/>
            <a:ext cx="832643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1"/>
          <p:cNvSpPr>
            <a:spLocks noGrp="1"/>
          </p:cNvSpPr>
          <p:nvPr>
            <p:ph type="sldNum" sz="quarter" idx="15"/>
          </p:nvPr>
        </p:nvSpPr>
        <p:spPr>
          <a:xfrm>
            <a:off x="444500" y="6356350"/>
            <a:ext cx="358775" cy="365125"/>
          </a:xfrm>
          <a:prstGeom prst="rect">
            <a:avLst/>
          </a:prstGeom>
        </p:spPr>
        <p:txBody>
          <a:bodyPr/>
          <a:lstStyle>
            <a:lvl1pPr>
              <a:defRPr/>
            </a:lvl1pPr>
          </a:lstStyle>
          <a:p>
            <a:pPr>
              <a:defRPr/>
            </a:pPr>
            <a:fld id="{742CE1F0-28BF-A844-9B91-A150FCA372DE}" type="slidenum">
              <a:rPr lang="en-US"/>
              <a:pPr>
                <a:defRPr/>
              </a:pPr>
              <a:t>‹#›</a:t>
            </a:fld>
            <a:endParaRPr lang="en-US" dirty="0"/>
          </a:p>
        </p:txBody>
      </p:sp>
      <p:sp>
        <p:nvSpPr>
          <p:cNvPr id="6" name="Date Placeholder 2"/>
          <p:cNvSpPr>
            <a:spLocks noGrp="1"/>
          </p:cNvSpPr>
          <p:nvPr>
            <p:ph type="dt" sz="half" idx="16"/>
          </p:nvPr>
        </p:nvSpPr>
        <p:spPr>
          <a:xfrm>
            <a:off x="865188" y="6356350"/>
            <a:ext cx="1643062" cy="365125"/>
          </a:xfrm>
          <a:prstGeom prst="rect">
            <a:avLst/>
          </a:prstGeom>
        </p:spPr>
        <p:txBody>
          <a:bodyPr/>
          <a:lstStyle>
            <a:lvl1pPr>
              <a:defRPr/>
            </a:lvl1pPr>
          </a:lstStyle>
          <a:p>
            <a:pPr>
              <a:defRPr/>
            </a:pPr>
            <a:fld id="{E39F33F5-130B-7D45-AB13-851FA997CDAC}" type="datetime1">
              <a:rPr lang="en-US"/>
              <a:pPr>
                <a:defRPr/>
              </a:pPr>
              <a:t>2/15/2017</a:t>
            </a:fld>
            <a:endParaRPr lang="en-US" dirty="0"/>
          </a:p>
        </p:txBody>
      </p:sp>
    </p:spTree>
    <p:extLst>
      <p:ext uri="{BB962C8B-B14F-4D97-AF65-F5344CB8AC3E}">
        <p14:creationId xmlns:p14="http://schemas.microsoft.com/office/powerpoint/2010/main" val="91489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62865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8" name="Titel 7"/>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2893006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a:xfrm>
            <a:off x="865188" y="6356350"/>
            <a:ext cx="1643062" cy="365125"/>
          </a:xfrm>
          <a:prstGeom prst="rect">
            <a:avLst/>
          </a:prstGeom>
        </p:spPr>
        <p:txBody>
          <a:bodyPr/>
          <a:lstStyle>
            <a:lvl1pPr>
              <a:defRPr/>
            </a:lvl1pPr>
          </a:lstStyle>
          <a:p>
            <a:pPr>
              <a:defRPr/>
            </a:pPr>
            <a:fld id="{56D1D3E3-9A15-42A6-AB08-DD0BD6FB6463}" type="datetime1">
              <a:rPr lang="en-US"/>
              <a:pPr>
                <a:defRPr/>
              </a:pPr>
              <a:t>2/15/2017</a:t>
            </a:fld>
            <a:endParaRPr lang="en-US"/>
          </a:p>
        </p:txBody>
      </p:sp>
      <p:sp>
        <p:nvSpPr>
          <p:cNvPr id="5" name="Slide Number Placeholder 10"/>
          <p:cNvSpPr>
            <a:spLocks noGrp="1"/>
          </p:cNvSpPr>
          <p:nvPr>
            <p:ph type="sldNum" sz="quarter" idx="11"/>
          </p:nvPr>
        </p:nvSpPr>
        <p:spPr>
          <a:xfrm>
            <a:off x="444500" y="6356350"/>
            <a:ext cx="358775" cy="365125"/>
          </a:xfrm>
          <a:prstGeom prst="rect">
            <a:avLst/>
          </a:prstGeom>
        </p:spPr>
        <p:txBody>
          <a:bodyPr/>
          <a:lstStyle>
            <a:lvl1pPr>
              <a:defRPr/>
            </a:lvl1pPr>
          </a:lstStyle>
          <a:p>
            <a:pPr>
              <a:defRPr/>
            </a:pPr>
            <a:fld id="{85F86054-7C4B-4FF9-88C1-1D9C6E4D7760}" type="slidenum">
              <a:rPr lang="en-US"/>
              <a:pPr>
                <a:defRPr/>
              </a:pPr>
              <a:t>‹#›</a:t>
            </a:fld>
            <a:endParaRPr lang="en-US"/>
          </a:p>
        </p:txBody>
      </p:sp>
    </p:spTree>
    <p:extLst>
      <p:ext uri="{BB962C8B-B14F-4D97-AF65-F5344CB8AC3E}">
        <p14:creationId xmlns:p14="http://schemas.microsoft.com/office/powerpoint/2010/main" val="3250712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910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Title Placeholder 1"/>
          <p:cNvSpPr>
            <a:spLocks noGrp="1"/>
          </p:cNvSpPr>
          <p:nvPr>
            <p:ph type="title"/>
          </p:nvPr>
        </p:nvSpPr>
        <p:spPr bwMode="auto">
          <a:xfrm>
            <a:off x="457200" y="438150"/>
            <a:ext cx="8229600" cy="979488"/>
          </a:xfrm>
          <a:prstGeom prst="rect">
            <a:avLst/>
          </a:prstGeom>
          <a:noFill/>
          <a:ln>
            <a:noFill/>
          </a:ln>
          <a:extLst>
            <a:ext uri="{FAA26D3D-D897-4be2-8F04-BA451C77F1D7}"/>
          </a:extLst>
        </p:spPr>
        <p:txBody>
          <a:bodyPr/>
          <a:lstStyle/>
          <a:p>
            <a:pPr lvl="0"/>
            <a:r>
              <a:rPr lang="en-US" dirty="0"/>
              <a:t>Click to edit Master title style</a:t>
            </a:r>
          </a:p>
        </p:txBody>
      </p:sp>
      <p:sp>
        <p:nvSpPr>
          <p:cNvPr id="20" name="Text Placeholder 2"/>
          <p:cNvSpPr>
            <a:spLocks noGrp="1"/>
          </p:cNvSpPr>
          <p:nvPr>
            <p:ph idx="1"/>
          </p:nvPr>
        </p:nvSpPr>
        <p:spPr bwMode="auto">
          <a:xfrm>
            <a:off x="457200" y="1600200"/>
            <a:ext cx="8229600" cy="4408488"/>
          </a:xfrm>
          <a:prstGeom prst="rect">
            <a:avLst/>
          </a:prstGeom>
          <a:noFill/>
          <a:ln>
            <a:noFill/>
          </a:ln>
          <a:extLst>
            <a:ext uri="{FAA26D3D-D897-4be2-8F04-BA451C77F1D7}"/>
          </a:ex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cxnSp>
        <p:nvCxnSpPr>
          <p:cNvPr id="4" name="Straight Connector 14"/>
          <p:cNvCxnSpPr/>
          <p:nvPr userDrawn="1"/>
        </p:nvCxnSpPr>
        <p:spPr>
          <a:xfrm>
            <a:off x="-317500" y="2043113"/>
            <a:ext cx="8477250"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5" name="Straight Connector 15"/>
          <p:cNvCxnSpPr/>
          <p:nvPr userDrawn="1"/>
        </p:nvCxnSpPr>
        <p:spPr>
          <a:xfrm>
            <a:off x="730250" y="4040188"/>
            <a:ext cx="8477250"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0"/>
          </p:nvPr>
        </p:nvSpPr>
        <p:spPr>
          <a:xfrm>
            <a:off x="1381125" y="2245360"/>
            <a:ext cx="6411595" cy="1605280"/>
          </a:xfrm>
        </p:spPr>
        <p:txBody>
          <a:bodyPr>
            <a:noAutofit/>
          </a:bodyPr>
          <a:lstStyle>
            <a:lvl1pPr marL="182880" indent="-457200" algn="l">
              <a:buFont typeface="Arial"/>
              <a:buNone/>
              <a:defRPr sz="2500"/>
            </a:lvl1pPr>
            <a:lvl2pPr marL="282575" indent="0" algn="l">
              <a:buFont typeface="Arial"/>
              <a:buNone/>
              <a:defRPr/>
            </a:lvl2pPr>
            <a:lvl3pPr marL="577850" indent="0" algn="l">
              <a:buFont typeface="Arial"/>
              <a:buNone/>
              <a:defRPr/>
            </a:lvl3pPr>
            <a:lvl4pPr marL="860425" indent="0" algn="l">
              <a:buFont typeface="Arial"/>
              <a:buNone/>
              <a:defRPr/>
            </a:lvl4pPr>
            <a:lvl5pPr marL="1143000" indent="0" algn="l">
              <a:buFont typeface="Arial"/>
              <a:buNone/>
              <a:defRPr/>
            </a:lvl5pPr>
          </a:lstStyle>
          <a:p>
            <a:pPr lvl="0"/>
            <a:r>
              <a:rPr lang="en-US"/>
              <a:t>Click to edit Master text styles</a:t>
            </a:r>
          </a:p>
        </p:txBody>
      </p:sp>
      <p:sp>
        <p:nvSpPr>
          <p:cNvPr id="10" name="Text Placeholder 2"/>
          <p:cNvSpPr>
            <a:spLocks noGrp="1"/>
          </p:cNvSpPr>
          <p:nvPr>
            <p:ph type="body" sz="quarter" idx="11"/>
          </p:nvPr>
        </p:nvSpPr>
        <p:spPr>
          <a:xfrm>
            <a:off x="1381125" y="4135120"/>
            <a:ext cx="6411595" cy="304800"/>
          </a:xfrm>
        </p:spPr>
        <p:txBody>
          <a:bodyPr>
            <a:normAutofit/>
          </a:bodyPr>
          <a:lstStyle>
            <a:lvl1pPr marL="0" indent="0" algn="l">
              <a:buFont typeface="Arial"/>
              <a:buNone/>
              <a:defRPr sz="1200"/>
            </a:lvl1pPr>
            <a:lvl2pPr marL="282575" indent="0" algn="l">
              <a:buFont typeface="Arial"/>
              <a:buNone/>
              <a:defRPr/>
            </a:lvl2pPr>
            <a:lvl3pPr marL="577850" indent="0" algn="l">
              <a:buFont typeface="Arial"/>
              <a:buNone/>
              <a:defRPr/>
            </a:lvl3pPr>
            <a:lvl4pPr marL="860425" indent="0" algn="l">
              <a:buFont typeface="Arial"/>
              <a:buNone/>
              <a:defRPr/>
            </a:lvl4pPr>
            <a:lvl5pPr marL="1143000" indent="0" algn="l">
              <a:buFont typeface="Arial"/>
              <a:buNone/>
              <a:defRPr/>
            </a:lvl5pPr>
          </a:lstStyle>
          <a:p>
            <a:pPr lvl="0"/>
            <a:r>
              <a:rPr lang="en-US"/>
              <a:t>Click to edit Master text styles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ußzeilenplatzhalter 2"/>
          <p:cNvSpPr>
            <a:spLocks noGrp="1"/>
          </p:cNvSpPr>
          <p:nvPr>
            <p:ph type="ftr" sz="quarter" idx="10"/>
          </p:nvPr>
        </p:nvSpPr>
        <p:spPr/>
        <p:txBody>
          <a:body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Image">
    <p:spTree>
      <p:nvGrpSpPr>
        <p:cNvPr id="1" name=""/>
        <p:cNvGrpSpPr/>
        <p:nvPr/>
      </p:nvGrpSpPr>
      <p:grpSpPr>
        <a:xfrm>
          <a:off x="0" y="0"/>
          <a:ext cx="0" cy="0"/>
          <a:chOff x="0" y="0"/>
          <a:chExt cx="0" cy="0"/>
        </a:xfrm>
      </p:grpSpPr>
      <p:sp>
        <p:nvSpPr>
          <p:cNvPr id="46" name="Picture Placeholder 2"/>
          <p:cNvSpPr>
            <a:spLocks noGrp="1"/>
          </p:cNvSpPr>
          <p:nvPr>
            <p:ph type="pic" idx="1"/>
          </p:nvPr>
        </p:nvSpPr>
        <p:spPr>
          <a:xfrm rot="240000">
            <a:off x="3924192" y="1395174"/>
            <a:ext cx="4580874" cy="3453797"/>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9" name="Title 48"/>
          <p:cNvSpPr>
            <a:spLocks noGrp="1"/>
          </p:cNvSpPr>
          <p:nvPr>
            <p:ph type="title"/>
          </p:nvPr>
        </p:nvSpPr>
        <p:spPr>
          <a:xfrm>
            <a:off x="498475" y="2296160"/>
            <a:ext cx="3016886" cy="965200"/>
          </a:xfrm>
        </p:spPr>
        <p:txBody>
          <a:bodyPr/>
          <a:lstStyle>
            <a:lvl1pPr>
              <a:defRPr sz="2400"/>
            </a:lvl1pPr>
          </a:lstStyle>
          <a:p>
            <a:r>
              <a:rPr lang="en-US" dirty="0"/>
              <a:t>Click to edit Master title style</a:t>
            </a:r>
          </a:p>
        </p:txBody>
      </p:sp>
      <p:sp>
        <p:nvSpPr>
          <p:cNvPr id="52" name="Text Placeholder 51"/>
          <p:cNvSpPr>
            <a:spLocks noGrp="1"/>
          </p:cNvSpPr>
          <p:nvPr>
            <p:ph type="body" sz="quarter" idx="11"/>
          </p:nvPr>
        </p:nvSpPr>
        <p:spPr>
          <a:xfrm>
            <a:off x="498475" y="3393440"/>
            <a:ext cx="3016250" cy="1199198"/>
          </a:xfrm>
        </p:spPr>
        <p:txBody>
          <a:bodyPr>
            <a:normAutofit/>
          </a:bodyPr>
          <a:lstStyle>
            <a:lvl1pPr marL="0" indent="0">
              <a:buFont typeface="Arial"/>
              <a:buNone/>
              <a:defRPr sz="1500"/>
            </a:lvl1pPr>
            <a:lvl2pPr marL="282575" indent="0">
              <a:buFont typeface="Arial"/>
              <a:buNone/>
              <a:defRPr sz="1200"/>
            </a:lvl2pPr>
            <a:lvl3pPr marL="577850" indent="0">
              <a:buFont typeface="Arial"/>
              <a:buNone/>
              <a:defRPr sz="1200"/>
            </a:lvl3pPr>
            <a:lvl4pPr marL="860425" indent="0">
              <a:buFont typeface="Arial"/>
              <a:buNone/>
              <a:defRPr sz="1200"/>
            </a:lvl4pPr>
            <a:lvl5pPr marL="1143000" indent="0">
              <a:buFont typeface="Arial"/>
              <a:buNone/>
              <a:defRPr sz="1200"/>
            </a:lvl5pPr>
          </a:lstStyle>
          <a:p>
            <a:pPr lvl="0"/>
            <a:r>
              <a:rPr lang="en-US" dirty="0"/>
              <a:t>Click to edit Master text styles</a:t>
            </a:r>
          </a:p>
        </p:txBody>
      </p:sp>
      <p:sp>
        <p:nvSpPr>
          <p:cNvPr id="5" name="Footer Placeholder 1"/>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98474" y="646654"/>
            <a:ext cx="7556313" cy="643666"/>
          </a:xfrm>
        </p:spPr>
        <p:txBody>
          <a:bodyPr/>
          <a:lstStyle>
            <a:lvl1pPr>
              <a:defRPr sz="2800"/>
            </a:lvl1pPr>
          </a:lstStyle>
          <a:p>
            <a:r>
              <a:rPr lang="en-US" dirty="0"/>
              <a:t>Click to edit Master title style</a:t>
            </a:r>
          </a:p>
        </p:txBody>
      </p:sp>
      <p:sp>
        <p:nvSpPr>
          <p:cNvPr id="6" name="Text Placeholder 5"/>
          <p:cNvSpPr>
            <a:spLocks noGrp="1"/>
          </p:cNvSpPr>
          <p:nvPr>
            <p:ph type="body" sz="quarter" idx="11"/>
          </p:nvPr>
        </p:nvSpPr>
        <p:spPr>
          <a:xfrm>
            <a:off x="498474" y="1371600"/>
            <a:ext cx="6440488" cy="639763"/>
          </a:xfrm>
        </p:spPr>
        <p:txBody>
          <a:bodyPr>
            <a:normAutofit/>
          </a:bodyPr>
          <a:lstStyle>
            <a:lvl1pPr marL="0" indent="0">
              <a:buNone/>
              <a:defRPr sz="2000"/>
            </a:lvl1pPr>
          </a:lstStyle>
          <a:p>
            <a:pPr lvl="0"/>
            <a:endParaRPr lang="en-US" dirty="0"/>
          </a:p>
        </p:txBody>
      </p:sp>
      <p:sp>
        <p:nvSpPr>
          <p:cNvPr id="4" name="Footer Placeholder 1"/>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9"/>
          <p:cNvSpPr>
            <a:spLocks noGrp="1"/>
          </p:cNvSpPr>
          <p:nvPr>
            <p:ph type="dt" sz="half" idx="10"/>
          </p:nvPr>
        </p:nvSpPr>
        <p:spPr>
          <a:xfrm>
            <a:off x="1219200" y="6172200"/>
            <a:ext cx="3124200" cy="365125"/>
          </a:xfrm>
          <a:prstGeom prst="rect">
            <a:avLst/>
          </a:prstGeom>
        </p:spPr>
        <p:txBody>
          <a:bodyPr/>
          <a:lstStyle>
            <a:lvl1pPr>
              <a:defRPr>
                <a:latin typeface="Arial" pitchFamily="34" charset="0"/>
                <a:ea typeface="ＭＳ Ｐゴシック"/>
                <a:cs typeface="ＭＳ Ｐゴシック"/>
              </a:defRPr>
            </a:lvl1pPr>
          </a:lstStyle>
          <a:p>
            <a:pPr>
              <a:defRPr/>
            </a:pPr>
            <a:fld id="{9FB30FEF-817F-4AE4-9DA1-E76458134E6D}" type="datetime1">
              <a:rPr lang="en-US" smtClean="0"/>
              <a:pPr>
                <a:defRPr/>
              </a:pPr>
              <a:t>2/15/2017</a:t>
            </a:fld>
            <a:endParaRPr lang="en-US"/>
          </a:p>
        </p:txBody>
      </p:sp>
      <p:sp>
        <p:nvSpPr>
          <p:cNvPr id="4" name="Slide Number Placeholder 10"/>
          <p:cNvSpPr>
            <a:spLocks noGrp="1"/>
          </p:cNvSpPr>
          <p:nvPr>
            <p:ph type="sldNum" sz="quarter" idx="11"/>
          </p:nvPr>
        </p:nvSpPr>
        <p:spPr>
          <a:xfrm>
            <a:off x="533400" y="6172200"/>
            <a:ext cx="685800" cy="365125"/>
          </a:xfrm>
          <a:prstGeom prst="rect">
            <a:avLst/>
          </a:prstGeom>
        </p:spPr>
        <p:txBody>
          <a:bodyPr/>
          <a:lstStyle>
            <a:lvl1pPr>
              <a:defRPr>
                <a:latin typeface="Arial" pitchFamily="34" charset="0"/>
                <a:ea typeface="ＭＳ Ｐゴシック"/>
                <a:cs typeface="ＭＳ Ｐゴシック"/>
              </a:defRPr>
            </a:lvl1pPr>
          </a:lstStyle>
          <a:p>
            <a:pPr>
              <a:defRPr/>
            </a:pPr>
            <a:fld id="{58BD2596-42BA-40E9-916F-64A835F2C2A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a:xfrm>
            <a:off x="1219200" y="6172200"/>
            <a:ext cx="3124200" cy="365125"/>
          </a:xfrm>
          <a:prstGeom prst="rect">
            <a:avLst/>
          </a:prstGeom>
        </p:spPr>
        <p:txBody>
          <a:bodyPr/>
          <a:lstStyle>
            <a:lvl1pPr>
              <a:defRPr>
                <a:latin typeface="Arial" charset="0"/>
                <a:ea typeface="ＭＳ Ｐゴシック" charset="0"/>
                <a:cs typeface="ＭＳ Ｐゴシック" charset="0"/>
              </a:defRPr>
            </a:lvl1pPr>
          </a:lstStyle>
          <a:p>
            <a:pPr>
              <a:defRPr/>
            </a:pPr>
            <a:fld id="{8C31D641-CBC9-4DBA-A329-00FB2413A7C0}" type="datetime1">
              <a:rPr lang="en-US" smtClean="0"/>
              <a:pPr>
                <a:defRPr/>
              </a:pPr>
              <a:t>2/15/2017</a:t>
            </a:fld>
            <a:endParaRPr lang="en-US"/>
          </a:p>
        </p:txBody>
      </p:sp>
      <p:sp>
        <p:nvSpPr>
          <p:cNvPr id="6" name="Slide Number Placeholder 10"/>
          <p:cNvSpPr>
            <a:spLocks noGrp="1"/>
          </p:cNvSpPr>
          <p:nvPr>
            <p:ph type="sldNum" sz="quarter" idx="11"/>
          </p:nvPr>
        </p:nvSpPr>
        <p:spPr>
          <a:xfrm>
            <a:off x="533400" y="6172200"/>
            <a:ext cx="685800" cy="365125"/>
          </a:xfrm>
          <a:prstGeom prst="rect">
            <a:avLst/>
          </a:prstGeom>
        </p:spPr>
        <p:txBody>
          <a:bodyPr/>
          <a:lstStyle>
            <a:lvl1pPr>
              <a:defRPr>
                <a:latin typeface="Arial" charset="0"/>
                <a:ea typeface="ＭＳ Ｐゴシック" charset="0"/>
                <a:cs typeface="ＭＳ Ｐゴシック" charset="0"/>
              </a:defRPr>
            </a:lvl1pPr>
          </a:lstStyle>
          <a:p>
            <a:pPr>
              <a:defRPr/>
            </a:pPr>
            <a:fld id="{D4A30001-062A-44FB-AD59-A4565608925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8475" y="646113"/>
            <a:ext cx="7556500" cy="1116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98475" y="1981200"/>
            <a:ext cx="7556500" cy="4144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1300163" y="6299200"/>
            <a:ext cx="2992437" cy="206375"/>
          </a:xfrm>
          <a:prstGeom prst="rect">
            <a:avLst/>
          </a:prstGeom>
        </p:spPr>
        <p:txBody>
          <a:bodyPr vert="horz" lIns="91440" tIns="45720" rIns="91440" bIns="45720" rtlCol="0" anchor="ctr"/>
          <a:lstStyle>
            <a:lvl1pPr algn="l">
              <a:defRPr sz="750">
                <a:solidFill>
                  <a:schemeClr val="tx1">
                    <a:tint val="75000"/>
                  </a:schemeClr>
                </a:solidFill>
                <a:latin typeface="Verdana"/>
                <a:ea typeface="ＭＳ Ｐゴシック" charset="0"/>
                <a:cs typeface="Verdana"/>
              </a:defRPr>
            </a:lvl1pPr>
          </a:lstStyle>
          <a:p>
            <a:pPr>
              <a:defRPr/>
            </a:pPr>
            <a:endParaRPr lang="en-US"/>
          </a:p>
        </p:txBody>
      </p:sp>
      <p:grpSp>
        <p:nvGrpSpPr>
          <p:cNvPr id="1029" name="Group 1"/>
          <p:cNvGrpSpPr>
            <a:grpSpLocks/>
          </p:cNvGrpSpPr>
          <p:nvPr/>
        </p:nvGrpSpPr>
        <p:grpSpPr bwMode="auto">
          <a:xfrm>
            <a:off x="611188" y="6515100"/>
            <a:ext cx="8542337" cy="352425"/>
            <a:chOff x="611096" y="6515289"/>
            <a:chExt cx="8541662" cy="351470"/>
          </a:xfrm>
        </p:grpSpPr>
        <p:sp>
          <p:nvSpPr>
            <p:cNvPr id="25" name="Rectangle 24"/>
            <p:cNvSpPr/>
            <p:nvPr/>
          </p:nvSpPr>
          <p:spPr>
            <a:xfrm flipV="1">
              <a:off x="1273031" y="6515289"/>
              <a:ext cx="7879727" cy="35147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6" name="Right Triangle 25"/>
            <p:cNvSpPr/>
            <p:nvPr/>
          </p:nvSpPr>
          <p:spPr>
            <a:xfrm flipH="1">
              <a:off x="611096" y="6515289"/>
              <a:ext cx="673047" cy="351470"/>
            </a:xfrm>
            <a:prstGeom prst="r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bg2"/>
                </a:solidFill>
              </a:endParaRPr>
            </a:p>
          </p:txBody>
        </p:sp>
      </p:grpSp>
      <p:grpSp>
        <p:nvGrpSpPr>
          <p:cNvPr id="4" name="Group 26"/>
          <p:cNvGrpSpPr/>
          <p:nvPr/>
        </p:nvGrpSpPr>
        <p:grpSpPr>
          <a:xfrm flipV="1">
            <a:off x="776790" y="6595941"/>
            <a:ext cx="8375969" cy="270818"/>
            <a:chOff x="1195233" y="1"/>
            <a:chExt cx="7948768" cy="270818"/>
          </a:xfrm>
          <a:solidFill>
            <a:schemeClr val="tx2"/>
          </a:solidFill>
        </p:grpSpPr>
        <p:sp>
          <p:nvSpPr>
            <p:cNvPr id="28" name="Rectangle 27"/>
            <p:cNvSpPr/>
            <p:nvPr/>
          </p:nvSpPr>
          <p:spPr>
            <a:xfrm>
              <a:off x="1666715" y="1"/>
              <a:ext cx="7477286" cy="2703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9" name="Right Triangle 28"/>
            <p:cNvSpPr/>
            <p:nvPr/>
          </p:nvSpPr>
          <p:spPr>
            <a:xfrm flipH="1" flipV="1">
              <a:off x="1195233" y="1"/>
              <a:ext cx="480819" cy="270818"/>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bg2"/>
                </a:solidFill>
              </a:endParaRPr>
            </a:p>
          </p:txBody>
        </p:sp>
      </p:grpSp>
      <p:grpSp>
        <p:nvGrpSpPr>
          <p:cNvPr id="5" name="Group 29"/>
          <p:cNvGrpSpPr/>
          <p:nvPr/>
        </p:nvGrpSpPr>
        <p:grpSpPr>
          <a:xfrm flipH="1">
            <a:off x="-3749" y="1"/>
            <a:ext cx="8375969" cy="270818"/>
            <a:chOff x="1195233" y="1"/>
            <a:chExt cx="7948768" cy="270818"/>
          </a:xfrm>
          <a:solidFill>
            <a:schemeClr val="tx2"/>
          </a:solidFill>
        </p:grpSpPr>
        <p:sp>
          <p:nvSpPr>
            <p:cNvPr id="31" name="Rectangle 30"/>
            <p:cNvSpPr/>
            <p:nvPr/>
          </p:nvSpPr>
          <p:spPr>
            <a:xfrm>
              <a:off x="1666715" y="1"/>
              <a:ext cx="7477286" cy="2703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2" name="Right Triangle 31"/>
            <p:cNvSpPr/>
            <p:nvPr/>
          </p:nvSpPr>
          <p:spPr>
            <a:xfrm flipH="1" flipV="1">
              <a:off x="1195233" y="1"/>
              <a:ext cx="480819" cy="270818"/>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bg2"/>
                </a:solidFill>
              </a:endParaRPr>
            </a:p>
          </p:txBody>
        </p:sp>
      </p:grpSp>
      <p:pic>
        <p:nvPicPr>
          <p:cNvPr id="1032" name="Picture 6"/>
          <p:cNvPicPr>
            <a:picLocks noChangeAspect="1"/>
          </p:cNvPicPr>
          <p:nvPr/>
        </p:nvPicPr>
        <p:blipFill>
          <a:blip r:embed="rId16"/>
          <a:srcRect/>
          <a:stretch>
            <a:fillRect/>
          </a:stretch>
        </p:blipFill>
        <p:spPr bwMode="auto">
          <a:xfrm>
            <a:off x="7794625" y="6059488"/>
            <a:ext cx="1143000" cy="406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69" r:id="rId1"/>
    <p:sldLayoutId id="2147484166" r:id="rId2"/>
    <p:sldLayoutId id="2147484170" r:id="rId3"/>
    <p:sldLayoutId id="2147484178" r:id="rId4"/>
    <p:sldLayoutId id="2147484167" r:id="rId5"/>
    <p:sldLayoutId id="2147484168" r:id="rId6"/>
    <p:sldLayoutId id="2147484171" r:id="rId7"/>
    <p:sldLayoutId id="2147484175" r:id="rId8"/>
    <p:sldLayoutId id="2147484176" r:id="rId9"/>
    <p:sldLayoutId id="2147484179" r:id="rId10"/>
    <p:sldLayoutId id="2147484180" r:id="rId11"/>
    <p:sldLayoutId id="2147484181" r:id="rId12"/>
    <p:sldLayoutId id="2147484182" r:id="rId13"/>
  </p:sldLayoutIdLst>
  <p:hf sldNum="0" hdr="0" ftr="0" dt="0"/>
  <p:txStyles>
    <p:titleStyle>
      <a:lvl1pPr algn="l" rtl="0" eaLnBrk="0" fontAlgn="base" hangingPunct="0">
        <a:spcBef>
          <a:spcPct val="0"/>
        </a:spcBef>
        <a:spcAft>
          <a:spcPct val="0"/>
        </a:spcAft>
        <a:defRPr sz="3500" kern="1200">
          <a:solidFill>
            <a:schemeClr val="tx2"/>
          </a:solidFill>
          <a:latin typeface="Verdana"/>
          <a:ea typeface="ＭＳ Ｐゴシック" charset="0"/>
          <a:cs typeface="ＭＳ Ｐゴシック" charset="0"/>
        </a:defRPr>
      </a:lvl1pPr>
      <a:lvl2pPr algn="l" rtl="0" eaLnBrk="0" fontAlgn="base" hangingPunct="0">
        <a:spcBef>
          <a:spcPct val="0"/>
        </a:spcBef>
        <a:spcAft>
          <a:spcPct val="0"/>
        </a:spcAft>
        <a:defRPr sz="3500">
          <a:solidFill>
            <a:schemeClr val="tx2"/>
          </a:solidFill>
          <a:latin typeface="Verdana" charset="0"/>
          <a:ea typeface="ＭＳ Ｐゴシック" charset="0"/>
          <a:cs typeface="ＭＳ Ｐゴシック" charset="0"/>
        </a:defRPr>
      </a:lvl2pPr>
      <a:lvl3pPr algn="l" rtl="0" eaLnBrk="0" fontAlgn="base" hangingPunct="0">
        <a:spcBef>
          <a:spcPct val="0"/>
        </a:spcBef>
        <a:spcAft>
          <a:spcPct val="0"/>
        </a:spcAft>
        <a:defRPr sz="3500">
          <a:solidFill>
            <a:schemeClr val="tx2"/>
          </a:solidFill>
          <a:latin typeface="Verdana" charset="0"/>
          <a:ea typeface="ＭＳ Ｐゴシック" charset="0"/>
          <a:cs typeface="ＭＳ Ｐゴシック" charset="0"/>
        </a:defRPr>
      </a:lvl3pPr>
      <a:lvl4pPr algn="l" rtl="0" eaLnBrk="0" fontAlgn="base" hangingPunct="0">
        <a:spcBef>
          <a:spcPct val="0"/>
        </a:spcBef>
        <a:spcAft>
          <a:spcPct val="0"/>
        </a:spcAft>
        <a:defRPr sz="3500">
          <a:solidFill>
            <a:schemeClr val="tx2"/>
          </a:solidFill>
          <a:latin typeface="Verdana" charset="0"/>
          <a:ea typeface="ＭＳ Ｐゴシック" charset="0"/>
          <a:cs typeface="ＭＳ Ｐゴシック" charset="0"/>
        </a:defRPr>
      </a:lvl4pPr>
      <a:lvl5pPr algn="l" rtl="0" eaLnBrk="0" fontAlgn="base" hangingPunct="0">
        <a:spcBef>
          <a:spcPct val="0"/>
        </a:spcBef>
        <a:spcAft>
          <a:spcPct val="0"/>
        </a:spcAft>
        <a:defRPr sz="35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7"/>
        </a:buBlip>
        <a:defRPr sz="2200" kern="1200">
          <a:solidFill>
            <a:schemeClr val="bg2"/>
          </a:solidFill>
          <a:latin typeface="Verdana"/>
          <a:ea typeface="ＭＳ Ｐゴシック" charset="0"/>
          <a:cs typeface="ＭＳ Ｐゴシック" charset="0"/>
        </a:defRPr>
      </a:lvl1pPr>
      <a:lvl2pPr marL="625475" indent="-342900" algn="l" rtl="0" eaLnBrk="0" fontAlgn="base" hangingPunct="0">
        <a:spcBef>
          <a:spcPts val="600"/>
        </a:spcBef>
        <a:spcAft>
          <a:spcPct val="0"/>
        </a:spcAft>
        <a:buSzPct val="100000"/>
        <a:buBlip>
          <a:blip r:embed="rId18"/>
        </a:buBlip>
        <a:defRPr sz="2000" kern="1200">
          <a:solidFill>
            <a:schemeClr val="bg2"/>
          </a:solidFill>
          <a:latin typeface="Verdana"/>
          <a:ea typeface="ＭＳ Ｐゴシック" charset="0"/>
          <a:cs typeface="ＭＳ Ｐゴシック"/>
        </a:defRPr>
      </a:lvl2pPr>
      <a:lvl3pPr marL="863600" indent="-285750" algn="l" rtl="0" eaLnBrk="0" fontAlgn="base" hangingPunct="0">
        <a:spcBef>
          <a:spcPts val="600"/>
        </a:spcBef>
        <a:spcAft>
          <a:spcPct val="0"/>
        </a:spcAft>
        <a:buSzPct val="100000"/>
        <a:buBlip>
          <a:blip r:embed="rId18"/>
        </a:buBlip>
        <a:defRPr kern="1200">
          <a:solidFill>
            <a:schemeClr val="bg2"/>
          </a:solidFill>
          <a:latin typeface="Verdana"/>
          <a:ea typeface="ＭＳ Ｐゴシック" charset="0"/>
          <a:cs typeface="ＭＳ Ｐゴシック"/>
        </a:defRPr>
      </a:lvl3pPr>
      <a:lvl4pPr marL="1146175" indent="-285750" algn="l" rtl="0" eaLnBrk="0" fontAlgn="base" hangingPunct="0">
        <a:spcBef>
          <a:spcPts val="600"/>
        </a:spcBef>
        <a:spcAft>
          <a:spcPct val="0"/>
        </a:spcAft>
        <a:buSzPct val="100000"/>
        <a:buBlip>
          <a:blip r:embed="rId18"/>
        </a:buBlip>
        <a:defRPr kern="1200">
          <a:solidFill>
            <a:schemeClr val="bg2"/>
          </a:solidFill>
          <a:latin typeface="Verdana"/>
          <a:ea typeface="ＭＳ Ｐゴシック" charset="0"/>
          <a:cs typeface="ＭＳ Ｐゴシック"/>
        </a:defRPr>
      </a:lvl4pPr>
      <a:lvl5pPr marL="1428750" indent="-285750" algn="l" rtl="0" eaLnBrk="0" fontAlgn="base" hangingPunct="0">
        <a:spcBef>
          <a:spcPts val="600"/>
        </a:spcBef>
        <a:spcAft>
          <a:spcPct val="0"/>
        </a:spcAft>
        <a:buSzPct val="100000"/>
        <a:buBlip>
          <a:blip r:embed="rId18"/>
        </a:buBlip>
        <a:defRPr kern="1200">
          <a:solidFill>
            <a:schemeClr val="bg2"/>
          </a:solidFill>
          <a:latin typeface="Verdana"/>
          <a:ea typeface="ＭＳ Ｐゴシック" charset="0"/>
          <a:cs typeface="ＭＳ Ｐゴシック"/>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7.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tiff"/><Relationship Id="rId5" Type="http://schemas.openxmlformats.org/officeDocument/2006/relationships/hyperlink" Target="http://ieeexplore.ieee.org/xpl/opacjrn.jsp" TargetMode="Externa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hyperlink" Target="http://ieeexplore.ieee.org/xpl/opacjrn.jsp" TargetMode="Externa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hyperlink" Target="http://ieeexplore.ieee.org/xpl/opacjrn.jsp" TargetMode="Externa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hyperlink" Target="mailto:onlinesupport@ieee.org" TargetMode="Externa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 Id="rId5" Type="http://schemas.openxmlformats.org/officeDocument/2006/relationships/image" Target="../media/image51.pn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71.jp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6.jpg"/></Relationships>
</file>

<file path=ppt/slides/_rels/slide8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www.ieee.org/go/clientservices" TargetMode="External"/><Relationship Id="rId2" Type="http://schemas.openxmlformats.org/officeDocument/2006/relationships/hyperlink" Target="mailto:e.lukacs@ieee.org" TargetMode="External"/><Relationship Id="rId1" Type="http://schemas.openxmlformats.org/officeDocument/2006/relationships/slideLayout" Target="../slideLayouts/slideLayout8.xml"/><Relationship Id="rId4" Type="http://schemas.openxmlformats.org/officeDocument/2006/relationships/image" Target="../media/image92.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8"/>
          <p:cNvSpPr>
            <a:spLocks noGrp="1"/>
          </p:cNvSpPr>
          <p:nvPr>
            <p:ph idx="1"/>
          </p:nvPr>
        </p:nvSpPr>
        <p:spPr>
          <a:xfrm>
            <a:off x="639504" y="3777638"/>
            <a:ext cx="4388183" cy="1163850"/>
          </a:xfrm>
        </p:spPr>
        <p:txBody>
          <a:bodyPr>
            <a:normAutofit fontScale="92500"/>
          </a:bodyPr>
          <a:lstStyle/>
          <a:p>
            <a:r>
              <a:rPr lang="de-DE" dirty="0"/>
              <a:t>Eszter Lukács</a:t>
            </a:r>
          </a:p>
          <a:p>
            <a:r>
              <a:rPr lang="de-DE" dirty="0"/>
              <a:t>Client Services Manager Europe</a:t>
            </a:r>
          </a:p>
        </p:txBody>
      </p:sp>
      <p:sp>
        <p:nvSpPr>
          <p:cNvPr id="4" name="Titel 3"/>
          <p:cNvSpPr>
            <a:spLocks noGrp="1"/>
          </p:cNvSpPr>
          <p:nvPr>
            <p:ph type="title"/>
          </p:nvPr>
        </p:nvSpPr>
        <p:spPr>
          <a:xfrm>
            <a:off x="498474" y="749001"/>
            <a:ext cx="8542889" cy="1929544"/>
          </a:xfrm>
        </p:spPr>
        <p:txBody>
          <a:bodyPr/>
          <a:lstStyle/>
          <a:p>
            <a:r>
              <a:rPr lang="de-DE" sz="3200" dirty="0"/>
              <a:t/>
            </a:r>
            <a:br>
              <a:rPr lang="de-DE" sz="3200" dirty="0"/>
            </a:br>
            <a:r>
              <a:rPr lang="de-DE" sz="3200" dirty="0" err="1"/>
              <a:t>Techniques</a:t>
            </a:r>
            <a:r>
              <a:rPr lang="de-DE" sz="3200" dirty="0"/>
              <a:t> </a:t>
            </a:r>
            <a:r>
              <a:rPr lang="de-DE" sz="3200" dirty="0" err="1"/>
              <a:t>for</a:t>
            </a:r>
            <a:r>
              <a:rPr lang="de-DE" sz="3200" dirty="0"/>
              <a:t> </a:t>
            </a:r>
            <a:r>
              <a:rPr lang="de-DE" sz="3200" dirty="0" err="1"/>
              <a:t>effective</a:t>
            </a:r>
            <a:r>
              <a:rPr lang="de-DE" sz="3200" dirty="0"/>
              <a:t> </a:t>
            </a:r>
            <a:r>
              <a:rPr lang="de-DE" sz="3200" dirty="0" err="1"/>
              <a:t>searching</a:t>
            </a:r>
            <a:r>
              <a:rPr lang="de-DE" sz="3200" dirty="0"/>
              <a:t> </a:t>
            </a:r>
            <a:r>
              <a:rPr lang="de-DE" sz="3200" dirty="0" err="1"/>
              <a:t>with</a:t>
            </a:r>
            <a:r>
              <a:rPr lang="de-DE" sz="3200" dirty="0"/>
              <a:t> IEEE </a:t>
            </a:r>
            <a:r>
              <a:rPr lang="de-DE" sz="3200" dirty="0" err="1"/>
              <a:t>Xplore</a:t>
            </a:r>
            <a:r>
              <a:rPr lang="de-DE" sz="3200" dirty="0"/>
              <a:t> </a:t>
            </a:r>
          </a:p>
        </p:txBody>
      </p:sp>
      <p:pic>
        <p:nvPicPr>
          <p:cNvPr id="3" name="Grafik 2"/>
          <p:cNvPicPr>
            <a:picLocks noChangeAspect="1"/>
          </p:cNvPicPr>
          <p:nvPr/>
        </p:nvPicPr>
        <p:blipFill>
          <a:blip r:embed="rId2"/>
          <a:stretch>
            <a:fillRect/>
          </a:stretch>
        </p:blipFill>
        <p:spPr>
          <a:xfrm>
            <a:off x="6190559" y="3819853"/>
            <a:ext cx="2735740" cy="642899"/>
          </a:xfrm>
          <a:prstGeom prst="rect">
            <a:avLst/>
          </a:prstGeom>
        </p:spPr>
      </p:pic>
      <p:pic>
        <p:nvPicPr>
          <p:cNvPr id="2" name="Grafik 1"/>
          <p:cNvPicPr>
            <a:picLocks noChangeAspect="1"/>
          </p:cNvPicPr>
          <p:nvPr/>
        </p:nvPicPr>
        <p:blipFill>
          <a:blip r:embed="rId3"/>
          <a:stretch>
            <a:fillRect/>
          </a:stretch>
        </p:blipFill>
        <p:spPr>
          <a:xfrm>
            <a:off x="793750" y="5166591"/>
            <a:ext cx="3086100" cy="1143000"/>
          </a:xfrm>
          <a:prstGeom prst="rect">
            <a:avLst/>
          </a:prstGeom>
        </p:spPr>
      </p:pic>
    </p:spTree>
    <p:extLst>
      <p:ext uri="{BB962C8B-B14F-4D97-AF65-F5344CB8AC3E}">
        <p14:creationId xmlns:p14="http://schemas.microsoft.com/office/powerpoint/2010/main" val="4066806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3200" dirty="0"/>
              <a:t>IEEE Leads </a:t>
            </a:r>
            <a:r>
              <a:rPr lang="fr-FR" sz="3200" dirty="0" err="1"/>
              <a:t>European</a:t>
            </a:r>
            <a:r>
              <a:rPr lang="fr-FR" sz="3200" dirty="0"/>
              <a:t> Patent Citations</a:t>
            </a:r>
            <a:endParaRPr lang="en-US" sz="3200" dirty="0"/>
          </a:p>
        </p:txBody>
      </p:sp>
      <p:sp>
        <p:nvSpPr>
          <p:cNvPr id="7" name="TextBox 5"/>
          <p:cNvSpPr txBox="1">
            <a:spLocks noChangeArrowheads="1"/>
          </p:cNvSpPr>
          <p:nvPr/>
        </p:nvSpPr>
        <p:spPr bwMode="auto">
          <a:xfrm>
            <a:off x="682625" y="1219200"/>
            <a:ext cx="78359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pPr>
            <a:r>
              <a:rPr lang="en-US" sz="1900" b="1" baseline="30000" dirty="0">
                <a:solidFill>
                  <a:srgbClr val="404040"/>
                </a:solidFill>
                <a:latin typeface="Verdana" pitchFamily="34" charset="0"/>
              </a:rPr>
              <a:t>Top 20 Publishers Referenced Most Frequently by Top 25 Patenting Organizations</a:t>
            </a:r>
          </a:p>
        </p:txBody>
      </p:sp>
      <p:pic>
        <p:nvPicPr>
          <p:cNvPr id="9" name="Picture 8"/>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57200" y="1651344"/>
            <a:ext cx="7129008" cy="44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9"/>
          <p:cNvGrpSpPr>
            <a:grpSpLocks/>
          </p:cNvGrpSpPr>
          <p:nvPr/>
        </p:nvGrpSpPr>
        <p:grpSpPr bwMode="auto">
          <a:xfrm>
            <a:off x="5115316" y="2858910"/>
            <a:ext cx="3886200" cy="1823530"/>
            <a:chOff x="4953000" y="3048000"/>
            <a:chExt cx="3886200" cy="1611760"/>
          </a:xfrm>
        </p:grpSpPr>
        <p:sp>
          <p:nvSpPr>
            <p:cNvPr id="13" name="Rounded Rectangle 12"/>
            <p:cNvSpPr>
              <a:spLocks noChangeArrowheads="1"/>
            </p:cNvSpPr>
            <p:nvPr/>
          </p:nvSpPr>
          <p:spPr bwMode="auto">
            <a:xfrm>
              <a:off x="4953000" y="3048000"/>
              <a:ext cx="3886200" cy="1295400"/>
            </a:xfrm>
            <a:prstGeom prst="roundRect">
              <a:avLst>
                <a:gd name="adj" fmla="val 16667"/>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en-US" sz="2400"/>
                <a:t>   </a:t>
              </a:r>
            </a:p>
          </p:txBody>
        </p:sp>
        <p:sp>
          <p:nvSpPr>
            <p:cNvPr id="14" name="TextBox 9"/>
            <p:cNvSpPr txBox="1">
              <a:spLocks noChangeArrowheads="1"/>
            </p:cNvSpPr>
            <p:nvPr/>
          </p:nvSpPr>
          <p:spPr bwMode="auto">
            <a:xfrm>
              <a:off x="4953000" y="3217980"/>
              <a:ext cx="3886200" cy="144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sz="3000" b="1" baseline="30000" dirty="0">
                  <a:solidFill>
                    <a:schemeClr val="bg1"/>
                  </a:solidFill>
                  <a:latin typeface="Verdana" pitchFamily="34" charset="0"/>
                </a:rPr>
                <a:t>IEEE is the top cited publisher in patent references from the European Patent Office</a:t>
              </a:r>
            </a:p>
            <a:p>
              <a:pPr algn="ctr" eaLnBrk="1" hangingPunct="1"/>
              <a:endParaRPr lang="en-US" sz="3000" baseline="30000" dirty="0">
                <a:solidFill>
                  <a:schemeClr val="bg1"/>
                </a:solidFill>
                <a:latin typeface="Verdana" pitchFamily="34" charset="0"/>
              </a:endParaRPr>
            </a:p>
          </p:txBody>
        </p:sp>
      </p:grpSp>
      <p:sp>
        <p:nvSpPr>
          <p:cNvPr id="11" name="Rectangle 10"/>
          <p:cNvSpPr/>
          <p:nvPr/>
        </p:nvSpPr>
        <p:spPr>
          <a:xfrm>
            <a:off x="2432316" y="1698844"/>
            <a:ext cx="4310743" cy="182880"/>
          </a:xfrm>
          <a:prstGeom prst="rect">
            <a:avLst/>
          </a:prstGeom>
          <a:gradFill>
            <a:gsLst>
              <a:gs pos="0">
                <a:schemeClr val="tx2">
                  <a:lumMod val="60000"/>
                  <a:lumOff val="40000"/>
                </a:schemeClr>
              </a:gs>
              <a:gs pos="80000">
                <a:schemeClr val="tx2">
                  <a:lumMod val="40000"/>
                  <a:lumOff val="60000"/>
                </a:schemeClr>
              </a:gs>
              <a:gs pos="100000">
                <a:schemeClr val="tx2">
                  <a:lumMod val="20000"/>
                  <a:lumOff val="80000"/>
                </a:schemeClr>
              </a:gs>
            </a:gsLst>
          </a:gra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cxnSp>
        <p:nvCxnSpPr>
          <p:cNvPr id="12" name="Straight Connector 11"/>
          <p:cNvCxnSpPr/>
          <p:nvPr/>
        </p:nvCxnSpPr>
        <p:spPr>
          <a:xfrm>
            <a:off x="6723689" y="1881724"/>
            <a:ext cx="19370" cy="977186"/>
          </a:xfrm>
          <a:prstGeom prst="line">
            <a:avLst/>
          </a:prstGeom>
          <a:ln>
            <a:solidFill>
              <a:srgbClr val="00AEEF"/>
            </a:solidFill>
          </a:ln>
        </p:spPr>
        <p:style>
          <a:lnRef idx="2">
            <a:schemeClr val="accent1"/>
          </a:lnRef>
          <a:fillRef idx="0">
            <a:schemeClr val="accent1"/>
          </a:fillRef>
          <a:effectRef idx="1">
            <a:schemeClr val="accent1"/>
          </a:effectRef>
          <a:fontRef idx="minor">
            <a:schemeClr val="tx1"/>
          </a:fontRef>
        </p:style>
      </p:cxnSp>
      <p:sp>
        <p:nvSpPr>
          <p:cNvPr id="18" name="TextBox 11"/>
          <p:cNvSpPr txBox="1"/>
          <p:nvPr/>
        </p:nvSpPr>
        <p:spPr>
          <a:xfrm>
            <a:off x="1302657" y="6317238"/>
            <a:ext cx="4640943" cy="235962"/>
          </a:xfrm>
          <a:prstGeom prst="rect">
            <a:avLst/>
          </a:prstGeom>
          <a:noFill/>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baseline="30000" dirty="0">
                <a:solidFill>
                  <a:schemeClr val="tx1">
                    <a:lumMod val="65000"/>
                    <a:lumOff val="35000"/>
                  </a:schemeClr>
                </a:solidFill>
                <a:ea typeface="ＭＳ Ｐゴシック" charset="0"/>
                <a:cs typeface="ＭＳ Ｐゴシック" charset="0"/>
              </a:rPr>
              <a:t>Source: 1790 Analytics LLC 2012, </a:t>
            </a:r>
            <a:r>
              <a:rPr lang="en-US" sz="1400" baseline="30000" dirty="0">
                <a:solidFill>
                  <a:schemeClr val="tx1">
                    <a:lumMod val="65000"/>
                    <a:lumOff val="35000"/>
                  </a:schemeClr>
                </a:solidFill>
              </a:rPr>
              <a:t>, Science References from 1997-2011</a:t>
            </a:r>
            <a:endParaRPr lang="en-US" sz="1400" baseline="30000" dirty="0">
              <a:solidFill>
                <a:schemeClr val="tx1">
                  <a:lumMod val="65000"/>
                  <a:lumOff val="35000"/>
                </a:schemeClr>
              </a:solidFill>
              <a:ea typeface="ＭＳ Ｐゴシック" charset="0"/>
              <a:cs typeface="ＭＳ Ｐゴシック" charset="0"/>
            </a:endParaRPr>
          </a:p>
        </p:txBody>
      </p:sp>
    </p:spTree>
    <p:extLst>
      <p:ext uri="{BB962C8B-B14F-4D97-AF65-F5344CB8AC3E}">
        <p14:creationId xmlns:p14="http://schemas.microsoft.com/office/powerpoint/2010/main" val="24777422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ounded Rectangle 8"/>
          <p:cNvSpPr>
            <a:spLocks noChangeArrowheads="1"/>
          </p:cNvSpPr>
          <p:nvPr/>
        </p:nvSpPr>
        <p:spPr bwMode="auto">
          <a:xfrm>
            <a:off x="457200" y="1927225"/>
            <a:ext cx="8315325" cy="3825875"/>
          </a:xfrm>
          <a:prstGeom prst="roundRect">
            <a:avLst>
              <a:gd name="adj" fmla="val 4195"/>
            </a:avLst>
          </a:prstGeom>
          <a:solidFill>
            <a:schemeClr val="bg1">
              <a:lumMod val="85000"/>
            </a:schemeClr>
          </a:solidFill>
          <a:ln>
            <a:noFill/>
          </a:ln>
        </p:spPr>
        <p:txBody>
          <a:bodyPr/>
          <a:lstStyle/>
          <a:p>
            <a:pPr eaLnBrk="0" hangingPunct="0">
              <a:defRPr/>
            </a:pPr>
            <a:r>
              <a:rPr lang="en-US">
                <a:solidFill>
                  <a:srgbClr val="404040"/>
                </a:solidFill>
                <a:ea typeface="ＭＳ Ｐゴシック" charset="0"/>
                <a:cs typeface="ＭＳ Ｐゴシック" charset="0"/>
              </a:rPr>
              <a:t>   </a:t>
            </a:r>
          </a:p>
        </p:txBody>
      </p:sp>
      <p:sp>
        <p:nvSpPr>
          <p:cNvPr id="38915" name="Title 1"/>
          <p:cNvSpPr>
            <a:spLocks noGrp="1"/>
          </p:cNvSpPr>
          <p:nvPr>
            <p:ph type="title"/>
          </p:nvPr>
        </p:nvSpPr>
        <p:spPr/>
        <p:txBody>
          <a:bodyPr/>
          <a:lstStyle/>
          <a:p>
            <a:pPr eaLnBrk="1" hangingPunct="1"/>
            <a:r>
              <a:rPr lang="en-US" altLang="en-US" dirty="0">
                <a:latin typeface="Verdana" pitchFamily="34" charset="0"/>
                <a:ea typeface="ＭＳ Ｐゴシック" pitchFamily="34" charset="-128"/>
              </a:rPr>
              <a:t>Technology areas where patents</a:t>
            </a:r>
            <a:br>
              <a:rPr lang="en-US" altLang="en-US" dirty="0">
                <a:latin typeface="Verdana" pitchFamily="34" charset="0"/>
                <a:ea typeface="ＭＳ Ｐゴシック" pitchFamily="34" charset="-128"/>
              </a:rPr>
            </a:br>
            <a:r>
              <a:rPr lang="en-US" altLang="en-US" dirty="0">
                <a:latin typeface="Verdana" pitchFamily="34" charset="0"/>
                <a:ea typeface="ＭＳ Ｐゴシック" pitchFamily="34" charset="-128"/>
              </a:rPr>
              <a:t>cite IEEE most</a:t>
            </a:r>
          </a:p>
        </p:txBody>
      </p:sp>
      <p:grpSp>
        <p:nvGrpSpPr>
          <p:cNvPr id="38916" name="Group 1"/>
          <p:cNvGrpSpPr>
            <a:grpSpLocks/>
          </p:cNvGrpSpPr>
          <p:nvPr/>
        </p:nvGrpSpPr>
        <p:grpSpPr bwMode="auto">
          <a:xfrm>
            <a:off x="788988" y="2271713"/>
            <a:ext cx="7651750" cy="511175"/>
            <a:chOff x="671303" y="2241549"/>
            <a:chExt cx="7772071" cy="585789"/>
          </a:xfrm>
        </p:grpSpPr>
        <p:sp>
          <p:nvSpPr>
            <p:cNvPr id="7" name="Rounded Rectangle 8"/>
            <p:cNvSpPr>
              <a:spLocks noChangeArrowheads="1"/>
            </p:cNvSpPr>
            <p:nvPr/>
          </p:nvSpPr>
          <p:spPr bwMode="auto">
            <a:xfrm>
              <a:off x="671303" y="2241549"/>
              <a:ext cx="2450944" cy="585789"/>
            </a:xfrm>
            <a:prstGeom prst="roundRect">
              <a:avLst>
                <a:gd name="adj" fmla="val 22250"/>
              </a:avLst>
            </a:prstGeom>
            <a:solidFill>
              <a:schemeClr val="bg1"/>
            </a:solidFill>
            <a:ln w="9525">
              <a:solidFill>
                <a:srgbClr val="005582"/>
              </a:solidFill>
              <a:round/>
              <a:headEnd/>
              <a:tailEnd/>
            </a:ln>
            <a:effectLst>
              <a:outerShdw blurRad="101600" dist="101600" dir="2700000" algn="tl" rotWithShape="0">
                <a:srgbClr val="808080">
                  <a:alpha val="29999"/>
                </a:srgbClr>
              </a:outerShdw>
            </a:effectLst>
          </p:spPr>
          <p:txBody>
            <a:bodyPr anchor="ctr" anchorCtr="1"/>
            <a:lstStyle/>
            <a:p>
              <a:pPr algn="ctr">
                <a:defRPr/>
              </a:pPr>
              <a:r>
                <a:rPr lang="en-US" sz="1400" b="1" dirty="0">
                  <a:solidFill>
                    <a:srgbClr val="0066A1"/>
                  </a:solidFill>
                  <a:latin typeface="Verdana"/>
                  <a:ea typeface="ＭＳ Ｐゴシック" charset="0"/>
                  <a:cs typeface="Verdana"/>
                </a:rPr>
                <a:t>Battery</a:t>
              </a:r>
              <a:endParaRPr lang="en-US" sz="1400" dirty="0">
                <a:solidFill>
                  <a:srgbClr val="0066A1"/>
                </a:solidFill>
                <a:latin typeface="Verdana"/>
                <a:ea typeface="ＭＳ Ｐゴシック" charset="0"/>
                <a:cs typeface="Verdana"/>
              </a:endParaRPr>
            </a:p>
          </p:txBody>
        </p:sp>
        <p:sp>
          <p:nvSpPr>
            <p:cNvPr id="8" name="Rounded Rectangle 8"/>
            <p:cNvSpPr>
              <a:spLocks noChangeArrowheads="1"/>
            </p:cNvSpPr>
            <p:nvPr/>
          </p:nvSpPr>
          <p:spPr bwMode="auto">
            <a:xfrm>
              <a:off x="5992430" y="2241549"/>
              <a:ext cx="2450944" cy="585789"/>
            </a:xfrm>
            <a:prstGeom prst="roundRect">
              <a:avLst>
                <a:gd name="adj" fmla="val 22250"/>
              </a:avLst>
            </a:prstGeom>
            <a:solidFill>
              <a:schemeClr val="bg1"/>
            </a:solidFill>
            <a:ln w="9525">
              <a:solidFill>
                <a:srgbClr val="005582"/>
              </a:solidFill>
              <a:round/>
              <a:headEnd/>
              <a:tailEnd/>
            </a:ln>
            <a:effectLst>
              <a:outerShdw blurRad="101600" dist="101600" dir="2700000" algn="tl" rotWithShape="0">
                <a:srgbClr val="808080">
                  <a:alpha val="29999"/>
                </a:srgbClr>
              </a:outerShdw>
            </a:effectLst>
          </p:spPr>
          <p:txBody>
            <a:bodyPr anchor="ctr" anchorCtr="1"/>
            <a:lstStyle/>
            <a:p>
              <a:pPr algn="ctr">
                <a:defRPr/>
              </a:pPr>
              <a:r>
                <a:rPr lang="en-US" sz="1400" b="1" dirty="0">
                  <a:solidFill>
                    <a:srgbClr val="0066A1"/>
                  </a:solidFill>
                  <a:latin typeface="Verdana"/>
                  <a:ea typeface="ＭＳ Ｐゴシック" charset="0"/>
                  <a:cs typeface="Verdana"/>
                </a:rPr>
                <a:t>Computer software</a:t>
              </a:r>
              <a:endParaRPr lang="en-US" sz="1400" dirty="0">
                <a:solidFill>
                  <a:srgbClr val="0066A1"/>
                </a:solidFill>
                <a:latin typeface="Verdana"/>
                <a:ea typeface="ＭＳ Ｐゴシック" charset="0"/>
                <a:cs typeface="Verdana"/>
              </a:endParaRPr>
            </a:p>
          </p:txBody>
        </p:sp>
        <p:sp>
          <p:nvSpPr>
            <p:cNvPr id="13" name="Rounded Rectangle 8"/>
            <p:cNvSpPr>
              <a:spLocks noChangeArrowheads="1"/>
            </p:cNvSpPr>
            <p:nvPr/>
          </p:nvSpPr>
          <p:spPr bwMode="auto">
            <a:xfrm>
              <a:off x="3356053" y="2241549"/>
              <a:ext cx="2450944" cy="585789"/>
            </a:xfrm>
            <a:prstGeom prst="roundRect">
              <a:avLst>
                <a:gd name="adj" fmla="val 22250"/>
              </a:avLst>
            </a:prstGeom>
            <a:solidFill>
              <a:schemeClr val="bg1"/>
            </a:solidFill>
            <a:ln w="9525">
              <a:solidFill>
                <a:srgbClr val="71953D"/>
              </a:solidFill>
              <a:round/>
              <a:headEnd/>
              <a:tailEnd/>
            </a:ln>
            <a:effectLst>
              <a:outerShdw blurRad="101600" dist="101600" dir="2700000" algn="tl" rotWithShape="0">
                <a:srgbClr val="808080">
                  <a:alpha val="29999"/>
                </a:srgbClr>
              </a:outerShdw>
            </a:effectLst>
          </p:spPr>
          <p:txBody>
            <a:bodyPr anchor="ctr" anchorCtr="1"/>
            <a:lstStyle/>
            <a:p>
              <a:pPr algn="ctr">
                <a:defRPr/>
              </a:pPr>
              <a:r>
                <a:rPr lang="en-US" sz="1400" b="1" dirty="0">
                  <a:solidFill>
                    <a:srgbClr val="4A8319"/>
                  </a:solidFill>
                  <a:latin typeface="Verdana"/>
                  <a:ea typeface="ＭＳ Ｐゴシック" charset="0"/>
                  <a:cs typeface="Verdana"/>
                </a:rPr>
                <a:t>Computer hardware</a:t>
              </a:r>
              <a:endParaRPr lang="en-US" sz="1400" dirty="0">
                <a:solidFill>
                  <a:srgbClr val="4A8319"/>
                </a:solidFill>
                <a:latin typeface="Verdana"/>
                <a:ea typeface="ＭＳ Ｐゴシック" charset="0"/>
                <a:cs typeface="Verdana"/>
              </a:endParaRPr>
            </a:p>
          </p:txBody>
        </p:sp>
      </p:grpSp>
      <p:sp>
        <p:nvSpPr>
          <p:cNvPr id="38917" name="TextBox 20"/>
          <p:cNvSpPr txBox="1">
            <a:spLocks noChangeArrowheads="1"/>
          </p:cNvSpPr>
          <p:nvPr/>
        </p:nvSpPr>
        <p:spPr bwMode="auto">
          <a:xfrm>
            <a:off x="1295400" y="5870575"/>
            <a:ext cx="3657600"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eaLnBrk="1" hangingPunct="1">
              <a:spcBef>
                <a:spcPct val="0"/>
              </a:spcBef>
              <a:buFontTx/>
              <a:buNone/>
            </a:pPr>
            <a:r>
              <a:rPr lang="en-US" altLang="en-US" sz="1400" baseline="30000">
                <a:solidFill>
                  <a:srgbClr val="838383"/>
                </a:solidFill>
                <a:latin typeface="Arial" charset="0"/>
              </a:rPr>
              <a:t>Source: 1790 Analytics LLC 2015</a:t>
            </a:r>
          </a:p>
        </p:txBody>
      </p:sp>
      <p:grpSp>
        <p:nvGrpSpPr>
          <p:cNvPr id="38918" name="Group 1"/>
          <p:cNvGrpSpPr>
            <a:grpSpLocks/>
          </p:cNvGrpSpPr>
          <p:nvPr/>
        </p:nvGrpSpPr>
        <p:grpSpPr bwMode="auto">
          <a:xfrm>
            <a:off x="788988" y="2947988"/>
            <a:ext cx="5056187" cy="511175"/>
            <a:chOff x="711616" y="2241548"/>
            <a:chExt cx="5135772" cy="585790"/>
          </a:xfrm>
        </p:grpSpPr>
        <p:sp>
          <p:nvSpPr>
            <p:cNvPr id="45" name="Rounded Rectangle 8"/>
            <p:cNvSpPr>
              <a:spLocks noChangeArrowheads="1"/>
            </p:cNvSpPr>
            <p:nvPr/>
          </p:nvSpPr>
          <p:spPr bwMode="auto">
            <a:xfrm>
              <a:off x="3396407" y="2241548"/>
              <a:ext cx="2450981" cy="585790"/>
            </a:xfrm>
            <a:prstGeom prst="roundRect">
              <a:avLst>
                <a:gd name="adj" fmla="val 22250"/>
              </a:avLst>
            </a:prstGeom>
            <a:solidFill>
              <a:schemeClr val="bg1"/>
            </a:solidFill>
            <a:ln w="9525">
              <a:solidFill>
                <a:srgbClr val="005582"/>
              </a:solidFill>
              <a:round/>
              <a:headEnd/>
              <a:tailEnd/>
            </a:ln>
            <a:effectLst>
              <a:outerShdw blurRad="101600" dist="101600" dir="2700000" algn="tl" rotWithShape="0">
                <a:srgbClr val="808080">
                  <a:alpha val="29999"/>
                </a:srgbClr>
              </a:outerShdw>
            </a:effectLst>
          </p:spPr>
          <p:txBody>
            <a:bodyPr anchor="ctr" anchorCtr="1"/>
            <a:lstStyle/>
            <a:p>
              <a:pPr algn="ctr">
                <a:defRPr/>
              </a:pPr>
              <a:r>
                <a:rPr lang="en-US" sz="1400" b="1" dirty="0">
                  <a:solidFill>
                    <a:srgbClr val="0066A1"/>
                  </a:solidFill>
                  <a:latin typeface="Verdana"/>
                  <a:ea typeface="ＭＳ Ｐゴシック" charset="0"/>
                  <a:cs typeface="Verdana"/>
                </a:rPr>
                <a:t>Measuring, testing, and control</a:t>
              </a:r>
              <a:endParaRPr lang="en-US" sz="1400" dirty="0">
                <a:solidFill>
                  <a:srgbClr val="0066A1"/>
                </a:solidFill>
                <a:latin typeface="Verdana"/>
                <a:ea typeface="ＭＳ Ｐゴシック" charset="0"/>
                <a:cs typeface="Verdana"/>
              </a:endParaRPr>
            </a:p>
          </p:txBody>
        </p:sp>
        <p:sp>
          <p:nvSpPr>
            <p:cNvPr id="46" name="Rounded Rectangle 8"/>
            <p:cNvSpPr>
              <a:spLocks noChangeArrowheads="1"/>
            </p:cNvSpPr>
            <p:nvPr/>
          </p:nvSpPr>
          <p:spPr bwMode="auto">
            <a:xfrm>
              <a:off x="711616" y="2241548"/>
              <a:ext cx="2450981" cy="585790"/>
            </a:xfrm>
            <a:prstGeom prst="roundRect">
              <a:avLst>
                <a:gd name="adj" fmla="val 22250"/>
              </a:avLst>
            </a:prstGeom>
            <a:solidFill>
              <a:schemeClr val="bg1"/>
            </a:solidFill>
            <a:ln w="9525">
              <a:solidFill>
                <a:srgbClr val="71953D"/>
              </a:solidFill>
              <a:round/>
              <a:headEnd/>
              <a:tailEnd/>
            </a:ln>
            <a:effectLst>
              <a:outerShdw blurRad="101600" dist="101600" dir="2700000" algn="tl" rotWithShape="0">
                <a:srgbClr val="808080">
                  <a:alpha val="29999"/>
                </a:srgbClr>
              </a:outerShdw>
            </a:effectLst>
          </p:spPr>
          <p:txBody>
            <a:bodyPr anchor="ctr" anchorCtr="1"/>
            <a:lstStyle/>
            <a:p>
              <a:pPr algn="ctr">
                <a:defRPr/>
              </a:pPr>
              <a:r>
                <a:rPr lang="en-US" sz="1400" b="1" dirty="0">
                  <a:solidFill>
                    <a:srgbClr val="4A8319"/>
                  </a:solidFill>
                  <a:latin typeface="Verdana"/>
                  <a:ea typeface="ＭＳ Ｐゴシック" charset="0"/>
                  <a:cs typeface="Verdana"/>
                </a:rPr>
                <a:t>Information storage</a:t>
              </a:r>
              <a:endParaRPr lang="en-US" sz="1400" dirty="0">
                <a:solidFill>
                  <a:srgbClr val="4A8319"/>
                </a:solidFill>
                <a:latin typeface="Verdana"/>
                <a:ea typeface="ＭＳ Ｐゴシック" charset="0"/>
                <a:cs typeface="Verdana"/>
              </a:endParaRPr>
            </a:p>
          </p:txBody>
        </p:sp>
      </p:grpSp>
      <p:sp>
        <p:nvSpPr>
          <p:cNvPr id="47" name="Rounded Rectangle 8"/>
          <p:cNvSpPr>
            <a:spLocks noChangeArrowheads="1"/>
          </p:cNvSpPr>
          <p:nvPr/>
        </p:nvSpPr>
        <p:spPr bwMode="auto">
          <a:xfrm>
            <a:off x="6027738" y="2967038"/>
            <a:ext cx="2413000" cy="511175"/>
          </a:xfrm>
          <a:prstGeom prst="roundRect">
            <a:avLst>
              <a:gd name="adj" fmla="val 22250"/>
            </a:avLst>
          </a:prstGeom>
          <a:solidFill>
            <a:schemeClr val="bg1"/>
          </a:solidFill>
          <a:ln w="9525">
            <a:solidFill>
              <a:srgbClr val="71953D"/>
            </a:solidFill>
            <a:round/>
            <a:headEnd/>
            <a:tailEnd/>
          </a:ln>
          <a:effectLst>
            <a:outerShdw blurRad="101600" dist="101600" dir="2700000" algn="tl" rotWithShape="0">
              <a:srgbClr val="808080">
                <a:alpha val="29999"/>
              </a:srgbClr>
            </a:outerShdw>
          </a:effectLst>
        </p:spPr>
        <p:txBody>
          <a:bodyPr anchor="ctr" anchorCtr="1"/>
          <a:lstStyle/>
          <a:p>
            <a:pPr algn="ctr">
              <a:defRPr/>
            </a:pPr>
            <a:r>
              <a:rPr lang="en-US" sz="1400" b="1" dirty="0">
                <a:solidFill>
                  <a:srgbClr val="4A8319"/>
                </a:solidFill>
                <a:latin typeface="Verdana"/>
                <a:ea typeface="ＭＳ Ｐゴシック" charset="0"/>
                <a:cs typeface="Verdana"/>
              </a:rPr>
              <a:t>Medical devices</a:t>
            </a:r>
            <a:endParaRPr lang="en-US" sz="1400" dirty="0">
              <a:solidFill>
                <a:srgbClr val="4A8319"/>
              </a:solidFill>
              <a:latin typeface="Verdana"/>
              <a:ea typeface="ＭＳ Ｐゴシック" charset="0"/>
              <a:cs typeface="Verdana"/>
            </a:endParaRPr>
          </a:p>
        </p:txBody>
      </p:sp>
      <p:grpSp>
        <p:nvGrpSpPr>
          <p:cNvPr id="38920" name="Group 1"/>
          <p:cNvGrpSpPr>
            <a:grpSpLocks/>
          </p:cNvGrpSpPr>
          <p:nvPr/>
        </p:nvGrpSpPr>
        <p:grpSpPr bwMode="auto">
          <a:xfrm>
            <a:off x="788988" y="3614738"/>
            <a:ext cx="7651750" cy="511175"/>
            <a:chOff x="671304" y="2241548"/>
            <a:chExt cx="7772072" cy="585790"/>
          </a:xfrm>
        </p:grpSpPr>
        <p:sp>
          <p:nvSpPr>
            <p:cNvPr id="50" name="Rounded Rectangle 8"/>
            <p:cNvSpPr>
              <a:spLocks noChangeArrowheads="1"/>
            </p:cNvSpPr>
            <p:nvPr/>
          </p:nvSpPr>
          <p:spPr bwMode="auto">
            <a:xfrm>
              <a:off x="671304" y="2241548"/>
              <a:ext cx="2450944" cy="585790"/>
            </a:xfrm>
            <a:prstGeom prst="roundRect">
              <a:avLst>
                <a:gd name="adj" fmla="val 22250"/>
              </a:avLst>
            </a:prstGeom>
            <a:solidFill>
              <a:schemeClr val="bg1"/>
            </a:solidFill>
            <a:ln w="9525">
              <a:solidFill>
                <a:srgbClr val="005582"/>
              </a:solidFill>
              <a:round/>
              <a:headEnd/>
              <a:tailEnd/>
            </a:ln>
            <a:effectLst>
              <a:outerShdw blurRad="101600" dist="101600" dir="2700000" algn="tl" rotWithShape="0">
                <a:srgbClr val="808080">
                  <a:alpha val="29999"/>
                </a:srgbClr>
              </a:outerShdw>
            </a:effectLst>
          </p:spPr>
          <p:txBody>
            <a:bodyPr anchor="ctr" anchorCtr="1"/>
            <a:lstStyle/>
            <a:p>
              <a:pPr algn="ctr">
                <a:defRPr/>
              </a:pPr>
              <a:r>
                <a:rPr lang="en-US" sz="1400" b="1" dirty="0">
                  <a:solidFill>
                    <a:srgbClr val="0066A1"/>
                  </a:solidFill>
                  <a:latin typeface="Verdana"/>
                  <a:ea typeface="ＭＳ Ｐゴシック" charset="0"/>
                  <a:cs typeface="Verdana"/>
                </a:rPr>
                <a:t>Nuclear and X-ray</a:t>
              </a:r>
              <a:endParaRPr lang="en-US" sz="1400" dirty="0">
                <a:solidFill>
                  <a:srgbClr val="0066A1"/>
                </a:solidFill>
                <a:latin typeface="Verdana"/>
                <a:ea typeface="ＭＳ Ｐゴシック" charset="0"/>
                <a:cs typeface="Verdana"/>
              </a:endParaRPr>
            </a:p>
          </p:txBody>
        </p:sp>
        <p:sp>
          <p:nvSpPr>
            <p:cNvPr id="51" name="Rounded Rectangle 8"/>
            <p:cNvSpPr>
              <a:spLocks noChangeArrowheads="1"/>
            </p:cNvSpPr>
            <p:nvPr/>
          </p:nvSpPr>
          <p:spPr bwMode="auto">
            <a:xfrm>
              <a:off x="5992432" y="2241548"/>
              <a:ext cx="2450944" cy="585790"/>
            </a:xfrm>
            <a:prstGeom prst="roundRect">
              <a:avLst>
                <a:gd name="adj" fmla="val 22250"/>
              </a:avLst>
            </a:prstGeom>
            <a:solidFill>
              <a:schemeClr val="bg1"/>
            </a:solidFill>
            <a:ln w="9525">
              <a:solidFill>
                <a:srgbClr val="005582"/>
              </a:solidFill>
              <a:round/>
              <a:headEnd/>
              <a:tailEnd/>
            </a:ln>
            <a:effectLst>
              <a:outerShdw blurRad="101600" dist="101600" dir="2700000" algn="tl" rotWithShape="0">
                <a:srgbClr val="808080">
                  <a:alpha val="29999"/>
                </a:srgbClr>
              </a:outerShdw>
            </a:effectLst>
          </p:spPr>
          <p:txBody>
            <a:bodyPr anchor="ctr" anchorCtr="1"/>
            <a:lstStyle/>
            <a:p>
              <a:pPr algn="ctr">
                <a:defRPr/>
              </a:pPr>
              <a:r>
                <a:rPr lang="en-US" sz="1400" b="1" dirty="0">
                  <a:solidFill>
                    <a:srgbClr val="0066A1"/>
                  </a:solidFill>
                  <a:latin typeface="Verdana"/>
                  <a:ea typeface="ＭＳ Ｐゴシック" charset="0"/>
                  <a:cs typeface="Verdana"/>
                </a:rPr>
                <a:t>Power systems</a:t>
              </a:r>
              <a:endParaRPr lang="en-US" sz="1400" dirty="0">
                <a:solidFill>
                  <a:srgbClr val="0066A1"/>
                </a:solidFill>
                <a:latin typeface="Verdana"/>
                <a:ea typeface="ＭＳ Ｐゴシック" charset="0"/>
                <a:cs typeface="Verdana"/>
              </a:endParaRPr>
            </a:p>
          </p:txBody>
        </p:sp>
        <p:sp>
          <p:nvSpPr>
            <p:cNvPr id="52" name="Rounded Rectangle 8"/>
            <p:cNvSpPr>
              <a:spLocks noChangeArrowheads="1"/>
            </p:cNvSpPr>
            <p:nvPr/>
          </p:nvSpPr>
          <p:spPr bwMode="auto">
            <a:xfrm>
              <a:off x="3356055" y="2241548"/>
              <a:ext cx="2450944" cy="585790"/>
            </a:xfrm>
            <a:prstGeom prst="roundRect">
              <a:avLst>
                <a:gd name="adj" fmla="val 22250"/>
              </a:avLst>
            </a:prstGeom>
            <a:solidFill>
              <a:schemeClr val="bg1"/>
            </a:solidFill>
            <a:ln w="9525">
              <a:solidFill>
                <a:srgbClr val="71953D"/>
              </a:solidFill>
              <a:round/>
              <a:headEnd/>
              <a:tailEnd/>
            </a:ln>
            <a:effectLst>
              <a:outerShdw blurRad="101600" dist="101600" dir="2700000" algn="tl" rotWithShape="0">
                <a:srgbClr val="808080">
                  <a:alpha val="29999"/>
                </a:srgbClr>
              </a:outerShdw>
            </a:effectLst>
          </p:spPr>
          <p:txBody>
            <a:bodyPr anchor="ctr" anchorCtr="1"/>
            <a:lstStyle/>
            <a:p>
              <a:pPr algn="ctr">
                <a:defRPr/>
              </a:pPr>
              <a:r>
                <a:rPr lang="en-US" sz="1400" b="1" dirty="0">
                  <a:solidFill>
                    <a:srgbClr val="4A8319"/>
                  </a:solidFill>
                  <a:latin typeface="Verdana"/>
                  <a:ea typeface="ＭＳ Ｐゴシック" charset="0"/>
                  <a:cs typeface="Verdana"/>
                </a:rPr>
                <a:t>Optics</a:t>
              </a:r>
              <a:endParaRPr lang="en-US" sz="1400" dirty="0">
                <a:solidFill>
                  <a:srgbClr val="4A8319"/>
                </a:solidFill>
                <a:latin typeface="Verdana"/>
                <a:ea typeface="ＭＳ Ｐゴシック" charset="0"/>
                <a:cs typeface="Verdana"/>
              </a:endParaRPr>
            </a:p>
          </p:txBody>
        </p:sp>
      </p:grpSp>
      <p:grpSp>
        <p:nvGrpSpPr>
          <p:cNvPr id="38921" name="Group 1"/>
          <p:cNvGrpSpPr>
            <a:grpSpLocks/>
          </p:cNvGrpSpPr>
          <p:nvPr/>
        </p:nvGrpSpPr>
        <p:grpSpPr bwMode="auto">
          <a:xfrm>
            <a:off x="788988" y="4291013"/>
            <a:ext cx="5056187" cy="511175"/>
            <a:chOff x="711617" y="2241548"/>
            <a:chExt cx="5135771" cy="585790"/>
          </a:xfrm>
        </p:grpSpPr>
        <p:sp>
          <p:nvSpPr>
            <p:cNvPr id="54" name="Rounded Rectangle 8"/>
            <p:cNvSpPr>
              <a:spLocks noChangeArrowheads="1"/>
            </p:cNvSpPr>
            <p:nvPr/>
          </p:nvSpPr>
          <p:spPr bwMode="auto">
            <a:xfrm>
              <a:off x="3396408" y="2241548"/>
              <a:ext cx="2450980" cy="585790"/>
            </a:xfrm>
            <a:prstGeom prst="roundRect">
              <a:avLst>
                <a:gd name="adj" fmla="val 22250"/>
              </a:avLst>
            </a:prstGeom>
            <a:solidFill>
              <a:schemeClr val="bg1"/>
            </a:solidFill>
            <a:ln w="9525">
              <a:solidFill>
                <a:srgbClr val="005582"/>
              </a:solidFill>
              <a:round/>
              <a:headEnd/>
              <a:tailEnd/>
            </a:ln>
            <a:effectLst>
              <a:outerShdw blurRad="101600" dist="101600" dir="2700000" algn="tl" rotWithShape="0">
                <a:srgbClr val="808080">
                  <a:alpha val="29999"/>
                </a:srgbClr>
              </a:outerShdw>
            </a:effectLst>
          </p:spPr>
          <p:txBody>
            <a:bodyPr anchor="ctr" anchorCtr="1"/>
            <a:lstStyle/>
            <a:p>
              <a:pPr algn="ctr">
                <a:defRPr/>
              </a:pPr>
              <a:r>
                <a:rPr lang="en-US" sz="1400" b="1" dirty="0">
                  <a:solidFill>
                    <a:srgbClr val="0066A1"/>
                  </a:solidFill>
                  <a:latin typeface="Verdana"/>
                  <a:ea typeface="ＭＳ Ｐゴシック" charset="0"/>
                  <a:cs typeface="Verdana"/>
                </a:rPr>
                <a:t>Semiconductors</a:t>
              </a:r>
              <a:endParaRPr lang="en-US" sz="1400" dirty="0">
                <a:solidFill>
                  <a:srgbClr val="0066A1"/>
                </a:solidFill>
                <a:latin typeface="Verdana"/>
                <a:ea typeface="ＭＳ Ｐゴシック" charset="0"/>
                <a:cs typeface="Verdana"/>
              </a:endParaRPr>
            </a:p>
          </p:txBody>
        </p:sp>
        <p:sp>
          <p:nvSpPr>
            <p:cNvPr id="55" name="Rounded Rectangle 8"/>
            <p:cNvSpPr>
              <a:spLocks noChangeArrowheads="1"/>
            </p:cNvSpPr>
            <p:nvPr/>
          </p:nvSpPr>
          <p:spPr bwMode="auto">
            <a:xfrm>
              <a:off x="711617" y="2241548"/>
              <a:ext cx="2450980" cy="585790"/>
            </a:xfrm>
            <a:prstGeom prst="roundRect">
              <a:avLst>
                <a:gd name="adj" fmla="val 22250"/>
              </a:avLst>
            </a:prstGeom>
            <a:solidFill>
              <a:schemeClr val="bg1"/>
            </a:solidFill>
            <a:ln w="9525">
              <a:solidFill>
                <a:srgbClr val="71953D"/>
              </a:solidFill>
              <a:round/>
              <a:headEnd/>
              <a:tailEnd/>
            </a:ln>
            <a:effectLst>
              <a:outerShdw blurRad="101600" dist="101600" dir="2700000" algn="tl" rotWithShape="0">
                <a:srgbClr val="808080">
                  <a:alpha val="29999"/>
                </a:srgbClr>
              </a:outerShdw>
            </a:effectLst>
          </p:spPr>
          <p:txBody>
            <a:bodyPr anchor="ctr" anchorCtr="1"/>
            <a:lstStyle/>
            <a:p>
              <a:pPr algn="ctr">
                <a:defRPr/>
              </a:pPr>
              <a:r>
                <a:rPr lang="en-US" sz="1400" b="1" dirty="0">
                  <a:solidFill>
                    <a:srgbClr val="4A8319"/>
                  </a:solidFill>
                  <a:latin typeface="Verdana"/>
                  <a:ea typeface="ＭＳ Ｐゴシック" charset="0"/>
                  <a:cs typeface="Verdana"/>
                </a:rPr>
                <a:t>Robotics</a:t>
              </a:r>
              <a:endParaRPr lang="en-US" sz="1400" dirty="0">
                <a:solidFill>
                  <a:srgbClr val="4A8319"/>
                </a:solidFill>
                <a:latin typeface="Verdana"/>
                <a:ea typeface="ＭＳ Ｐゴシック" charset="0"/>
                <a:cs typeface="Verdana"/>
              </a:endParaRPr>
            </a:p>
          </p:txBody>
        </p:sp>
      </p:grpSp>
      <p:sp>
        <p:nvSpPr>
          <p:cNvPr id="56" name="Rounded Rectangle 8"/>
          <p:cNvSpPr>
            <a:spLocks noChangeArrowheads="1"/>
          </p:cNvSpPr>
          <p:nvPr/>
        </p:nvSpPr>
        <p:spPr bwMode="auto">
          <a:xfrm>
            <a:off x="6027738" y="4310063"/>
            <a:ext cx="2413000" cy="511175"/>
          </a:xfrm>
          <a:prstGeom prst="roundRect">
            <a:avLst>
              <a:gd name="adj" fmla="val 22250"/>
            </a:avLst>
          </a:prstGeom>
          <a:solidFill>
            <a:schemeClr val="bg1"/>
          </a:solidFill>
          <a:ln w="9525">
            <a:solidFill>
              <a:srgbClr val="71953D"/>
            </a:solidFill>
            <a:round/>
            <a:headEnd/>
            <a:tailEnd/>
          </a:ln>
          <a:effectLst>
            <a:outerShdw blurRad="101600" dist="101600" dir="2700000" algn="tl" rotWithShape="0">
              <a:srgbClr val="808080">
                <a:alpha val="29999"/>
              </a:srgbClr>
            </a:outerShdw>
          </a:effectLst>
        </p:spPr>
        <p:txBody>
          <a:bodyPr anchor="ctr" anchorCtr="1"/>
          <a:lstStyle/>
          <a:p>
            <a:pPr algn="ctr">
              <a:defRPr/>
            </a:pPr>
            <a:r>
              <a:rPr lang="en-US" sz="1400" b="1" dirty="0">
                <a:solidFill>
                  <a:srgbClr val="4A8319"/>
                </a:solidFill>
                <a:latin typeface="Verdana"/>
                <a:ea typeface="ＭＳ Ｐゴシック" charset="0"/>
                <a:cs typeface="Verdana"/>
              </a:rPr>
              <a:t>Smart Grid</a:t>
            </a:r>
            <a:endParaRPr lang="en-US" sz="1400" dirty="0">
              <a:solidFill>
                <a:srgbClr val="4A8319"/>
              </a:solidFill>
              <a:latin typeface="Verdana"/>
              <a:ea typeface="ＭＳ Ｐゴシック" charset="0"/>
              <a:cs typeface="Verdana"/>
            </a:endParaRPr>
          </a:p>
        </p:txBody>
      </p:sp>
      <p:sp>
        <p:nvSpPr>
          <p:cNvPr id="57" name="Rounded Rectangle 8"/>
          <p:cNvSpPr>
            <a:spLocks noChangeArrowheads="1"/>
          </p:cNvSpPr>
          <p:nvPr/>
        </p:nvSpPr>
        <p:spPr bwMode="auto">
          <a:xfrm>
            <a:off x="3432175" y="4986338"/>
            <a:ext cx="2413000" cy="511175"/>
          </a:xfrm>
          <a:prstGeom prst="roundRect">
            <a:avLst>
              <a:gd name="adj" fmla="val 22250"/>
            </a:avLst>
          </a:prstGeom>
          <a:solidFill>
            <a:schemeClr val="bg1"/>
          </a:solidFill>
          <a:ln w="9525">
            <a:solidFill>
              <a:srgbClr val="71953D"/>
            </a:solidFill>
            <a:round/>
            <a:headEnd/>
            <a:tailEnd/>
          </a:ln>
          <a:effectLst>
            <a:outerShdw blurRad="101600" dist="101600" dir="2700000" algn="tl" rotWithShape="0">
              <a:srgbClr val="808080">
                <a:alpha val="29999"/>
              </a:srgbClr>
            </a:outerShdw>
          </a:effectLst>
        </p:spPr>
        <p:txBody>
          <a:bodyPr anchor="ctr" anchorCtr="1"/>
          <a:lstStyle/>
          <a:p>
            <a:pPr algn="ctr">
              <a:defRPr/>
            </a:pPr>
            <a:r>
              <a:rPr lang="en-US" sz="1400" b="1" dirty="0">
                <a:solidFill>
                  <a:srgbClr val="4A8319"/>
                </a:solidFill>
                <a:latin typeface="Verdana"/>
                <a:ea typeface="ＭＳ Ｐゴシック" charset="0"/>
                <a:cs typeface="Verdana"/>
              </a:rPr>
              <a:t>Telecommunications</a:t>
            </a:r>
            <a:endParaRPr lang="en-US" sz="1400" dirty="0">
              <a:solidFill>
                <a:srgbClr val="4A8319"/>
              </a:solidFill>
              <a:latin typeface="Verdana"/>
              <a:ea typeface="ＭＳ Ｐゴシック" charset="0"/>
              <a:cs typeface="Verdana"/>
            </a:endParaRPr>
          </a:p>
        </p:txBody>
      </p:sp>
      <p:sp>
        <p:nvSpPr>
          <p:cNvPr id="58" name="Rounded Rectangle 8"/>
          <p:cNvSpPr>
            <a:spLocks noChangeArrowheads="1"/>
          </p:cNvSpPr>
          <p:nvPr/>
        </p:nvSpPr>
        <p:spPr bwMode="auto">
          <a:xfrm>
            <a:off x="788988" y="4986338"/>
            <a:ext cx="2413000" cy="511175"/>
          </a:xfrm>
          <a:prstGeom prst="roundRect">
            <a:avLst>
              <a:gd name="adj" fmla="val 22250"/>
            </a:avLst>
          </a:prstGeom>
          <a:solidFill>
            <a:schemeClr val="bg1"/>
          </a:solidFill>
          <a:ln w="9525">
            <a:solidFill>
              <a:srgbClr val="005582"/>
            </a:solidFill>
            <a:round/>
            <a:headEnd/>
            <a:tailEnd/>
          </a:ln>
          <a:effectLst>
            <a:outerShdw blurRad="101600" dist="101600" dir="2700000" algn="tl" rotWithShape="0">
              <a:srgbClr val="808080">
                <a:alpha val="29999"/>
              </a:srgbClr>
            </a:outerShdw>
          </a:effectLst>
        </p:spPr>
        <p:txBody>
          <a:bodyPr anchor="ctr" anchorCtr="1"/>
          <a:lstStyle/>
          <a:p>
            <a:pPr algn="ctr">
              <a:defRPr/>
            </a:pPr>
            <a:r>
              <a:rPr lang="en-US" sz="1400" b="1" dirty="0">
                <a:solidFill>
                  <a:srgbClr val="0066A1"/>
                </a:solidFill>
                <a:latin typeface="Verdana"/>
                <a:ea typeface="ＭＳ Ｐゴシック" charset="0"/>
                <a:cs typeface="Verdana"/>
              </a:rPr>
              <a:t>Solar/Photovoltaic</a:t>
            </a:r>
            <a:endParaRPr lang="en-US" sz="1400" dirty="0">
              <a:solidFill>
                <a:srgbClr val="0066A1"/>
              </a:solidFill>
              <a:latin typeface="Verdana"/>
              <a:ea typeface="ＭＳ Ｐゴシック" charset="0"/>
              <a:cs typeface="Verdana"/>
            </a:endParaRPr>
          </a:p>
        </p:txBody>
      </p:sp>
      <p:sp>
        <p:nvSpPr>
          <p:cNvPr id="23" name="Rounded Rectangle 8"/>
          <p:cNvSpPr>
            <a:spLocks noChangeArrowheads="1"/>
          </p:cNvSpPr>
          <p:nvPr/>
        </p:nvSpPr>
        <p:spPr bwMode="auto">
          <a:xfrm>
            <a:off x="6027738" y="4986338"/>
            <a:ext cx="2413000" cy="511175"/>
          </a:xfrm>
          <a:prstGeom prst="roundRect">
            <a:avLst>
              <a:gd name="adj" fmla="val 22250"/>
            </a:avLst>
          </a:prstGeom>
          <a:solidFill>
            <a:schemeClr val="bg1"/>
          </a:solidFill>
          <a:ln w="9525">
            <a:solidFill>
              <a:srgbClr val="005582"/>
            </a:solidFill>
            <a:round/>
            <a:headEnd/>
            <a:tailEnd/>
          </a:ln>
          <a:effectLst>
            <a:outerShdw blurRad="101600" dist="101600" dir="2700000" algn="tl" rotWithShape="0">
              <a:srgbClr val="808080">
                <a:alpha val="29999"/>
              </a:srgbClr>
            </a:outerShdw>
          </a:effectLst>
        </p:spPr>
        <p:txBody>
          <a:bodyPr anchor="ctr" anchorCtr="1"/>
          <a:lstStyle/>
          <a:p>
            <a:pPr algn="ctr">
              <a:defRPr/>
            </a:pPr>
            <a:r>
              <a:rPr lang="en-US" sz="1400" b="1" dirty="0">
                <a:solidFill>
                  <a:srgbClr val="0066A1"/>
                </a:solidFill>
                <a:latin typeface="Verdana"/>
                <a:ea typeface="ＭＳ Ｐゴシック" charset="0"/>
                <a:cs typeface="Verdana"/>
              </a:rPr>
              <a:t>Wind Energy</a:t>
            </a:r>
            <a:endParaRPr lang="en-US" sz="1400" dirty="0">
              <a:solidFill>
                <a:srgbClr val="0066A1"/>
              </a:solidFill>
              <a:latin typeface="Verdana"/>
              <a:ea typeface="ＭＳ Ｐゴシック" charset="0"/>
              <a:cs typeface="Verdana"/>
            </a:endParaRPr>
          </a:p>
        </p:txBody>
      </p:sp>
      <p:sp>
        <p:nvSpPr>
          <p:cNvPr id="38926" name="Slide Number Placeholder 3"/>
          <p:cNvSpPr txBox="1">
            <a:spLocks/>
          </p:cNvSpPr>
          <p:nvPr/>
        </p:nvSpPr>
        <p:spPr bwMode="auto">
          <a:xfrm>
            <a:off x="360363" y="6289675"/>
            <a:ext cx="4429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eaLnBrk="1" hangingPunct="1">
              <a:spcBef>
                <a:spcPct val="0"/>
              </a:spcBef>
              <a:buFontTx/>
              <a:buNone/>
            </a:pPr>
            <a:fld id="{023BB324-28B8-4A6D-ACD0-670B928D5659}" type="slidenum">
              <a:rPr lang="en-US" altLang="en-US" sz="1000">
                <a:solidFill>
                  <a:srgbClr val="898989"/>
                </a:solidFill>
              </a:rPr>
              <a:pPr eaLnBrk="1" hangingPunct="1">
                <a:spcBef>
                  <a:spcPct val="0"/>
                </a:spcBef>
                <a:buFontTx/>
                <a:buNone/>
              </a:pPr>
              <a:t>11</a:t>
            </a:fld>
            <a:endParaRPr lang="en-US" altLang="en-US" sz="1000">
              <a:solidFill>
                <a:srgbClr val="898989"/>
              </a:solidFill>
            </a:endParaRPr>
          </a:p>
        </p:txBody>
      </p:sp>
      <p:sp>
        <p:nvSpPr>
          <p:cNvPr id="38927" name="Date Placeholder 4"/>
          <p:cNvSpPr txBox="1">
            <a:spLocks/>
          </p:cNvSpPr>
          <p:nvPr/>
        </p:nvSpPr>
        <p:spPr bwMode="auto">
          <a:xfrm>
            <a:off x="865188" y="6289675"/>
            <a:ext cx="16430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eaLnBrk="1" hangingPunct="1">
              <a:spcBef>
                <a:spcPct val="0"/>
              </a:spcBef>
              <a:buFontTx/>
              <a:buNone/>
            </a:pPr>
            <a:fld id="{D44D982B-EA29-4907-BD46-EBE9281C37D8}" type="datetime1">
              <a:rPr lang="en-US" altLang="en-US" sz="1000">
                <a:solidFill>
                  <a:srgbClr val="898989"/>
                </a:solidFill>
              </a:rPr>
              <a:pPr eaLnBrk="1" hangingPunct="1">
                <a:spcBef>
                  <a:spcPct val="0"/>
                </a:spcBef>
                <a:buFontTx/>
                <a:buNone/>
              </a:pPr>
              <a:t>2/15/2017</a:t>
            </a:fld>
            <a:endParaRPr lang="en-US" altLang="en-US" sz="1000">
              <a:solidFill>
                <a:srgbClr val="898989"/>
              </a:solidFill>
            </a:endParaRPr>
          </a:p>
        </p:txBody>
      </p:sp>
    </p:spTree>
    <p:extLst>
      <p:ext uri="{BB962C8B-B14F-4D97-AF65-F5344CB8AC3E}">
        <p14:creationId xmlns:p14="http://schemas.microsoft.com/office/powerpoint/2010/main" val="2559681336"/>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0"/>
          </p:nvPr>
        </p:nvSpPr>
        <p:spPr/>
        <p:txBody>
          <a:bodyPr/>
          <a:lstStyle/>
          <a:p>
            <a:pPr algn="ctr"/>
            <a:r>
              <a:rPr lang="de-DE" sz="4000" dirty="0">
                <a:solidFill>
                  <a:schemeClr val="tx2">
                    <a:lumMod val="75000"/>
                  </a:schemeClr>
                </a:solidFill>
              </a:rPr>
              <a:t>Content on IEEE </a:t>
            </a:r>
            <a:r>
              <a:rPr lang="de-DE" sz="4000" dirty="0" err="1">
                <a:solidFill>
                  <a:schemeClr val="tx2">
                    <a:lumMod val="75000"/>
                  </a:schemeClr>
                </a:solidFill>
              </a:rPr>
              <a:t>Xplore</a:t>
            </a:r>
            <a:r>
              <a:rPr lang="de-DE" sz="4000" dirty="0">
                <a:solidFill>
                  <a:schemeClr val="tx2">
                    <a:lumMod val="75000"/>
                  </a:schemeClr>
                </a:solidFill>
              </a:rPr>
              <a:t> Digital Library</a:t>
            </a:r>
          </a:p>
          <a:p>
            <a:pPr algn="ctr"/>
            <a:endParaRPr lang="de-DE" sz="4000" dirty="0"/>
          </a:p>
        </p:txBody>
      </p:sp>
      <p:sp>
        <p:nvSpPr>
          <p:cNvPr id="5" name="Textplatzhalter 4"/>
          <p:cNvSpPr>
            <a:spLocks noGrp="1"/>
          </p:cNvSpPr>
          <p:nvPr>
            <p:ph type="body" sz="quarter" idx="11"/>
          </p:nvPr>
        </p:nvSpPr>
        <p:spPr/>
        <p:txBody>
          <a:bodyPr/>
          <a:lstStyle/>
          <a:p>
            <a:endParaRPr lang="de-DE"/>
          </a:p>
        </p:txBody>
      </p:sp>
    </p:spTree>
    <p:extLst>
      <p:ext uri="{BB962C8B-B14F-4D97-AF65-F5344CB8AC3E}">
        <p14:creationId xmlns:p14="http://schemas.microsoft.com/office/powerpoint/2010/main" val="1995202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le 1"/>
          <p:cNvSpPr>
            <a:spLocks noGrp="1"/>
          </p:cNvSpPr>
          <p:nvPr>
            <p:ph type="title"/>
          </p:nvPr>
        </p:nvSpPr>
        <p:spPr>
          <a:xfrm>
            <a:off x="95250" y="265113"/>
            <a:ext cx="9048750" cy="1011237"/>
          </a:xfrm>
        </p:spPr>
        <p:txBody>
          <a:bodyPr/>
          <a:lstStyle/>
          <a:p>
            <a:r>
              <a:rPr lang="en-US" sz="2800" b="1" dirty="0">
                <a:latin typeface="Verdana" pitchFamily="34" charset="0"/>
                <a:ea typeface="ＭＳ Ｐゴシック" pitchFamily="112" charset="-128"/>
              </a:rPr>
              <a:t>Full text content from all 39 IEEE Societies</a:t>
            </a:r>
          </a:p>
        </p:txBody>
      </p:sp>
      <p:sp>
        <p:nvSpPr>
          <p:cNvPr id="13315" name="Content Placeholder 3"/>
          <p:cNvSpPr>
            <a:spLocks noGrp="1"/>
          </p:cNvSpPr>
          <p:nvPr>
            <p:ph sz="half" idx="1"/>
          </p:nvPr>
        </p:nvSpPr>
        <p:spPr>
          <a:xfrm>
            <a:off x="95250" y="828675"/>
            <a:ext cx="4400550" cy="5730875"/>
          </a:xfrm>
        </p:spPr>
        <p:txBody>
          <a:bodyPr/>
          <a:lstStyle/>
          <a:p>
            <a:pPr marL="0" indent="0">
              <a:spcBef>
                <a:spcPts val="600"/>
              </a:spcBef>
              <a:buFontTx/>
              <a:buNone/>
            </a:pPr>
            <a:r>
              <a:rPr lang="en-US" sz="1200" b="1" dirty="0">
                <a:solidFill>
                  <a:schemeClr val="tx1"/>
                </a:solidFill>
                <a:latin typeface="Verdana" pitchFamily="34" charset="0"/>
                <a:ea typeface="ＭＳ Ｐゴシック" pitchFamily="112" charset="-128"/>
              </a:rPr>
              <a:t>IEEE Aerospace and Electronic Systems Society</a:t>
            </a:r>
          </a:p>
          <a:p>
            <a:pPr marL="0" indent="0">
              <a:spcBef>
                <a:spcPts val="600"/>
              </a:spcBef>
              <a:buFontTx/>
              <a:buNone/>
            </a:pPr>
            <a:r>
              <a:rPr lang="en-US" sz="1200" b="1" dirty="0">
                <a:solidFill>
                  <a:schemeClr val="tx1"/>
                </a:solidFill>
                <a:latin typeface="Verdana" pitchFamily="34" charset="0"/>
                <a:ea typeface="ＭＳ Ｐゴシック" pitchFamily="112" charset="-128"/>
              </a:rPr>
              <a:t>IEEE Antennas and Propagation Society</a:t>
            </a:r>
          </a:p>
          <a:p>
            <a:pPr marL="0" indent="0">
              <a:spcBef>
                <a:spcPts val="600"/>
              </a:spcBef>
              <a:buFontTx/>
              <a:buNone/>
            </a:pPr>
            <a:r>
              <a:rPr lang="en-US" sz="1200" b="1" dirty="0">
                <a:solidFill>
                  <a:schemeClr val="tx1"/>
                </a:solidFill>
                <a:latin typeface="Verdana" pitchFamily="34" charset="0"/>
                <a:ea typeface="ＭＳ Ｐゴシック" pitchFamily="112" charset="-128"/>
              </a:rPr>
              <a:t>IEEE Broadcast Technology Society</a:t>
            </a:r>
          </a:p>
          <a:p>
            <a:pPr marL="0" indent="0">
              <a:spcBef>
                <a:spcPts val="600"/>
              </a:spcBef>
              <a:buFontTx/>
              <a:buNone/>
            </a:pPr>
            <a:r>
              <a:rPr lang="en-US" sz="1200" b="1" dirty="0">
                <a:solidFill>
                  <a:schemeClr val="tx1"/>
                </a:solidFill>
                <a:latin typeface="Verdana" pitchFamily="34" charset="0"/>
                <a:ea typeface="ＭＳ Ｐゴシック" pitchFamily="112" charset="-128"/>
              </a:rPr>
              <a:t>IEEE Circuits and Systems Society</a:t>
            </a:r>
          </a:p>
          <a:p>
            <a:pPr marL="0" indent="0">
              <a:spcBef>
                <a:spcPts val="600"/>
              </a:spcBef>
              <a:buFontTx/>
              <a:buNone/>
            </a:pPr>
            <a:r>
              <a:rPr lang="en-US" sz="1200" b="1" dirty="0">
                <a:solidFill>
                  <a:schemeClr val="tx1"/>
                </a:solidFill>
                <a:latin typeface="Verdana" pitchFamily="34" charset="0"/>
                <a:ea typeface="ＭＳ Ｐゴシック" pitchFamily="112" charset="-128"/>
              </a:rPr>
              <a:t>IEEE Communications Society</a:t>
            </a:r>
          </a:p>
          <a:p>
            <a:pPr marL="0" indent="0">
              <a:spcBef>
                <a:spcPts val="600"/>
              </a:spcBef>
              <a:buFontTx/>
              <a:buNone/>
            </a:pPr>
            <a:r>
              <a:rPr lang="en-US" sz="1200" b="1" dirty="0">
                <a:solidFill>
                  <a:schemeClr val="tx1"/>
                </a:solidFill>
                <a:latin typeface="Verdana" pitchFamily="34" charset="0"/>
                <a:ea typeface="ＭＳ Ｐゴシック" pitchFamily="112" charset="-128"/>
              </a:rPr>
              <a:t>IEEE Components, Packaging, and Manufacturing Technology Society</a:t>
            </a:r>
          </a:p>
          <a:p>
            <a:pPr marL="0" indent="0">
              <a:spcBef>
                <a:spcPts val="600"/>
              </a:spcBef>
              <a:buFontTx/>
              <a:buNone/>
            </a:pPr>
            <a:r>
              <a:rPr lang="en-US" sz="1200" b="1" dirty="0">
                <a:solidFill>
                  <a:schemeClr val="tx1"/>
                </a:solidFill>
                <a:latin typeface="Verdana" pitchFamily="34" charset="0"/>
                <a:ea typeface="ＭＳ Ｐゴシック" pitchFamily="112" charset="-128"/>
              </a:rPr>
              <a:t>IEEE Computational Intelligence Society</a:t>
            </a:r>
          </a:p>
          <a:p>
            <a:pPr marL="0" indent="0">
              <a:spcBef>
                <a:spcPts val="600"/>
              </a:spcBef>
              <a:buFontTx/>
              <a:buNone/>
            </a:pPr>
            <a:r>
              <a:rPr lang="en-US" sz="1200" b="1" dirty="0">
                <a:solidFill>
                  <a:schemeClr val="tx1"/>
                </a:solidFill>
                <a:latin typeface="Verdana" pitchFamily="34" charset="0"/>
                <a:ea typeface="ＭＳ Ｐゴシック" pitchFamily="112" charset="-128"/>
              </a:rPr>
              <a:t>IEEE Computer Society</a:t>
            </a:r>
          </a:p>
          <a:p>
            <a:pPr marL="0" indent="0">
              <a:spcBef>
                <a:spcPts val="600"/>
              </a:spcBef>
              <a:buFontTx/>
              <a:buNone/>
            </a:pPr>
            <a:r>
              <a:rPr lang="en-US" sz="1200" b="1" dirty="0">
                <a:solidFill>
                  <a:schemeClr val="tx1"/>
                </a:solidFill>
                <a:latin typeface="Verdana" pitchFamily="34" charset="0"/>
                <a:ea typeface="ＭＳ Ｐゴシック" pitchFamily="112" charset="-128"/>
              </a:rPr>
              <a:t>IEEE Consumer Electronics Society</a:t>
            </a:r>
          </a:p>
          <a:p>
            <a:pPr marL="0" indent="0">
              <a:spcBef>
                <a:spcPts val="600"/>
              </a:spcBef>
              <a:buFontTx/>
              <a:buNone/>
            </a:pPr>
            <a:r>
              <a:rPr lang="en-US" sz="1200" b="1" dirty="0">
                <a:solidFill>
                  <a:schemeClr val="tx1"/>
                </a:solidFill>
                <a:latin typeface="Verdana" pitchFamily="34" charset="0"/>
                <a:ea typeface="ＭＳ Ｐゴシック" pitchFamily="112" charset="-128"/>
              </a:rPr>
              <a:t>IEEE Control Systems Society</a:t>
            </a:r>
          </a:p>
          <a:p>
            <a:pPr marL="0" indent="0">
              <a:spcBef>
                <a:spcPts val="600"/>
              </a:spcBef>
              <a:buFontTx/>
              <a:buNone/>
            </a:pPr>
            <a:r>
              <a:rPr lang="en-US" sz="1200" b="1" dirty="0">
                <a:solidFill>
                  <a:schemeClr val="tx1"/>
                </a:solidFill>
                <a:latin typeface="Verdana" pitchFamily="34" charset="0"/>
                <a:ea typeface="ＭＳ Ｐゴシック" pitchFamily="112" charset="-128"/>
              </a:rPr>
              <a:t>IEEE Dielectrics and Electrical Insulation Society</a:t>
            </a:r>
          </a:p>
          <a:p>
            <a:pPr marL="0" indent="0">
              <a:spcBef>
                <a:spcPts val="600"/>
              </a:spcBef>
              <a:buFontTx/>
              <a:buNone/>
            </a:pPr>
            <a:r>
              <a:rPr lang="en-US" sz="1200" b="1" dirty="0">
                <a:solidFill>
                  <a:schemeClr val="tx1"/>
                </a:solidFill>
                <a:latin typeface="Verdana" pitchFamily="34" charset="0"/>
                <a:ea typeface="ＭＳ Ｐゴシック" pitchFamily="112" charset="-128"/>
              </a:rPr>
              <a:t>IEEE Education Society</a:t>
            </a:r>
          </a:p>
          <a:p>
            <a:pPr marL="0" indent="0">
              <a:spcBef>
                <a:spcPts val="600"/>
              </a:spcBef>
              <a:buFontTx/>
              <a:buNone/>
            </a:pPr>
            <a:r>
              <a:rPr lang="en-US" sz="1200" b="1" dirty="0">
                <a:solidFill>
                  <a:schemeClr val="tx1"/>
                </a:solidFill>
                <a:latin typeface="Verdana" pitchFamily="34" charset="0"/>
                <a:ea typeface="ＭＳ Ｐゴシック" pitchFamily="112" charset="-128"/>
              </a:rPr>
              <a:t>IEEE Electron Devices Society</a:t>
            </a:r>
          </a:p>
          <a:p>
            <a:pPr marL="0" indent="0">
              <a:spcBef>
                <a:spcPts val="600"/>
              </a:spcBef>
              <a:buFontTx/>
              <a:buNone/>
            </a:pPr>
            <a:r>
              <a:rPr lang="en-US" sz="1200" b="1" dirty="0">
                <a:solidFill>
                  <a:schemeClr val="tx1"/>
                </a:solidFill>
                <a:latin typeface="Verdana" pitchFamily="34" charset="0"/>
                <a:ea typeface="ＭＳ Ｐゴシック" pitchFamily="112" charset="-128"/>
              </a:rPr>
              <a:t>IEEE Electromagnetic Compatibility Society</a:t>
            </a:r>
          </a:p>
          <a:p>
            <a:pPr marL="0" indent="0">
              <a:spcBef>
                <a:spcPts val="600"/>
              </a:spcBef>
              <a:buFontTx/>
              <a:buNone/>
            </a:pPr>
            <a:r>
              <a:rPr lang="en-US" sz="1200" b="1" dirty="0">
                <a:solidFill>
                  <a:schemeClr val="tx1"/>
                </a:solidFill>
                <a:latin typeface="Verdana" pitchFamily="34" charset="0"/>
                <a:ea typeface="ＭＳ Ｐゴシック" pitchFamily="112" charset="-128"/>
              </a:rPr>
              <a:t>IEEE Engineering in Medicine and Biology Society</a:t>
            </a:r>
          </a:p>
          <a:p>
            <a:pPr marL="0" indent="0">
              <a:spcBef>
                <a:spcPts val="600"/>
              </a:spcBef>
              <a:buFontTx/>
              <a:buNone/>
            </a:pPr>
            <a:r>
              <a:rPr lang="en-US" sz="1200" b="1" dirty="0">
                <a:solidFill>
                  <a:schemeClr val="tx1"/>
                </a:solidFill>
                <a:latin typeface="Verdana" pitchFamily="34" charset="0"/>
                <a:ea typeface="ＭＳ Ｐゴシック" pitchFamily="112" charset="-128"/>
              </a:rPr>
              <a:t>IEEE Geoscience and Remote Sensing Society</a:t>
            </a:r>
          </a:p>
          <a:p>
            <a:pPr marL="0" indent="0">
              <a:spcBef>
                <a:spcPts val="600"/>
              </a:spcBef>
              <a:buFontTx/>
              <a:buNone/>
            </a:pPr>
            <a:r>
              <a:rPr lang="en-US" sz="1200" b="1" dirty="0">
                <a:solidFill>
                  <a:schemeClr val="tx1"/>
                </a:solidFill>
                <a:latin typeface="Verdana" pitchFamily="34" charset="0"/>
                <a:ea typeface="ＭＳ Ｐゴシック" pitchFamily="112" charset="-128"/>
              </a:rPr>
              <a:t>IEEE Industrial Electronics Society</a:t>
            </a:r>
          </a:p>
          <a:p>
            <a:pPr marL="0" indent="0">
              <a:spcBef>
                <a:spcPts val="600"/>
              </a:spcBef>
              <a:buFontTx/>
              <a:buNone/>
            </a:pPr>
            <a:r>
              <a:rPr lang="en-US" sz="1200" b="1" dirty="0">
                <a:solidFill>
                  <a:schemeClr val="tx1"/>
                </a:solidFill>
                <a:latin typeface="Verdana" pitchFamily="34" charset="0"/>
                <a:ea typeface="ＭＳ Ｐゴシック" pitchFamily="112" charset="-128"/>
              </a:rPr>
              <a:t>IEEE Industry Applications Society</a:t>
            </a:r>
          </a:p>
          <a:p>
            <a:pPr marL="0" indent="0">
              <a:spcBef>
                <a:spcPts val="600"/>
              </a:spcBef>
              <a:buFontTx/>
              <a:buNone/>
            </a:pPr>
            <a:r>
              <a:rPr lang="en-US" sz="1200" b="1" dirty="0">
                <a:solidFill>
                  <a:schemeClr val="tx1"/>
                </a:solidFill>
                <a:latin typeface="Verdana" pitchFamily="34" charset="0"/>
                <a:ea typeface="ＭＳ Ｐゴシック" pitchFamily="112" charset="-128"/>
              </a:rPr>
              <a:t>IEEE Information Theory Society</a:t>
            </a:r>
          </a:p>
          <a:p>
            <a:pPr marL="0" indent="0">
              <a:spcBef>
                <a:spcPts val="600"/>
              </a:spcBef>
              <a:buFontTx/>
              <a:buNone/>
            </a:pPr>
            <a:r>
              <a:rPr lang="en-US" sz="1200" b="1" dirty="0">
                <a:solidFill>
                  <a:schemeClr val="tx1"/>
                </a:solidFill>
                <a:latin typeface="Verdana" pitchFamily="34" charset="0"/>
                <a:ea typeface="ＭＳ Ｐゴシック" pitchFamily="112" charset="-128"/>
              </a:rPr>
              <a:t>IEEE Instrumentation and Measurement Society</a:t>
            </a:r>
          </a:p>
          <a:p>
            <a:pPr marL="0" indent="0">
              <a:spcBef>
                <a:spcPts val="600"/>
              </a:spcBef>
              <a:buFontTx/>
              <a:buNone/>
            </a:pPr>
            <a:endParaRPr lang="en-US" sz="1200" dirty="0">
              <a:latin typeface="Verdana" pitchFamily="34" charset="0"/>
              <a:ea typeface="ＭＳ Ｐゴシック" pitchFamily="112" charset="-128"/>
            </a:endParaRPr>
          </a:p>
        </p:txBody>
      </p:sp>
      <p:sp>
        <p:nvSpPr>
          <p:cNvPr id="13316" name="Content Placeholder 4"/>
          <p:cNvSpPr>
            <a:spLocks noGrp="1"/>
          </p:cNvSpPr>
          <p:nvPr>
            <p:ph sz="half" idx="2"/>
          </p:nvPr>
        </p:nvSpPr>
        <p:spPr>
          <a:xfrm>
            <a:off x="4573588" y="755650"/>
            <a:ext cx="3810000" cy="5708650"/>
          </a:xfrm>
        </p:spPr>
        <p:txBody>
          <a:bodyPr/>
          <a:lstStyle/>
          <a:p>
            <a:pPr marL="0" indent="0">
              <a:spcBef>
                <a:spcPts val="600"/>
              </a:spcBef>
              <a:buFontTx/>
              <a:buNone/>
            </a:pPr>
            <a:r>
              <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rPr>
              <a:t>IEEE Intelligent Transportation Systems Society</a:t>
            </a:r>
          </a:p>
          <a:p>
            <a:pPr marL="0" indent="0">
              <a:spcBef>
                <a:spcPts val="600"/>
              </a:spcBef>
              <a:buFontTx/>
              <a:buNone/>
            </a:pPr>
            <a:r>
              <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rPr>
              <a:t>IEEE Magnetics Society</a:t>
            </a:r>
          </a:p>
          <a:p>
            <a:pPr marL="0" indent="0">
              <a:spcBef>
                <a:spcPts val="600"/>
              </a:spcBef>
              <a:buFontTx/>
              <a:buNone/>
            </a:pPr>
            <a:r>
              <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rPr>
              <a:t>IEEE Microwave Theory and Techniques Society</a:t>
            </a:r>
          </a:p>
          <a:p>
            <a:pPr marL="0" indent="0">
              <a:spcBef>
                <a:spcPts val="600"/>
              </a:spcBef>
              <a:buFontTx/>
              <a:buNone/>
            </a:pPr>
            <a:r>
              <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rPr>
              <a:t>IEEE Nuclear and Plasma Sciences Society</a:t>
            </a:r>
          </a:p>
          <a:p>
            <a:pPr marL="0" indent="0">
              <a:spcBef>
                <a:spcPts val="600"/>
              </a:spcBef>
              <a:buFontTx/>
              <a:buNone/>
            </a:pPr>
            <a:r>
              <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rPr>
              <a:t>IEEE Oceanic Engineering Society</a:t>
            </a:r>
          </a:p>
          <a:p>
            <a:pPr marL="0" indent="0">
              <a:spcBef>
                <a:spcPts val="600"/>
              </a:spcBef>
              <a:buFontTx/>
              <a:buNone/>
            </a:pPr>
            <a:r>
              <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rPr>
              <a:t>IEEE Photonics Society</a:t>
            </a:r>
          </a:p>
          <a:p>
            <a:pPr marL="0" indent="0">
              <a:spcBef>
                <a:spcPts val="600"/>
              </a:spcBef>
              <a:buFontTx/>
              <a:buNone/>
            </a:pPr>
            <a:r>
              <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rPr>
              <a:t>IEEE Power Electronics Society</a:t>
            </a:r>
          </a:p>
          <a:p>
            <a:pPr marL="0" indent="0">
              <a:spcBef>
                <a:spcPts val="600"/>
              </a:spcBef>
              <a:buFontTx/>
              <a:buNone/>
            </a:pPr>
            <a:r>
              <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rPr>
              <a:t>IEEE Power &amp; Energy Society</a:t>
            </a:r>
          </a:p>
          <a:p>
            <a:pPr marL="0" indent="0">
              <a:spcBef>
                <a:spcPts val="600"/>
              </a:spcBef>
              <a:buFontTx/>
              <a:buNone/>
            </a:pPr>
            <a:r>
              <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rPr>
              <a:t>IEEE Product Safety Engineering Society</a:t>
            </a:r>
          </a:p>
          <a:p>
            <a:pPr marL="0" indent="0">
              <a:spcBef>
                <a:spcPts val="600"/>
              </a:spcBef>
              <a:buFontTx/>
              <a:buNone/>
            </a:pPr>
            <a:r>
              <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rPr>
              <a:t>IEEE Professional Communications Society</a:t>
            </a:r>
          </a:p>
          <a:p>
            <a:pPr marL="0" indent="0">
              <a:spcBef>
                <a:spcPts val="600"/>
              </a:spcBef>
              <a:buFontTx/>
              <a:buNone/>
            </a:pPr>
            <a:r>
              <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rPr>
              <a:t>IEEE Reliability Society</a:t>
            </a:r>
          </a:p>
          <a:p>
            <a:pPr marL="0" indent="0">
              <a:spcBef>
                <a:spcPts val="600"/>
              </a:spcBef>
              <a:buFontTx/>
              <a:buNone/>
            </a:pPr>
            <a:r>
              <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rPr>
              <a:t>IEEE Robotics and Automation Society</a:t>
            </a:r>
          </a:p>
          <a:p>
            <a:pPr marL="0" indent="0">
              <a:spcBef>
                <a:spcPts val="600"/>
              </a:spcBef>
              <a:buFontTx/>
              <a:buNone/>
            </a:pPr>
            <a:r>
              <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rPr>
              <a:t>IEEE Signal Processing Society</a:t>
            </a:r>
          </a:p>
          <a:p>
            <a:pPr marL="0" indent="0">
              <a:spcBef>
                <a:spcPts val="600"/>
              </a:spcBef>
              <a:buFontTx/>
              <a:buNone/>
            </a:pPr>
            <a:r>
              <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rPr>
              <a:t>IEEE Society on Social Implications of Technology</a:t>
            </a:r>
          </a:p>
          <a:p>
            <a:pPr marL="0" indent="0">
              <a:spcBef>
                <a:spcPts val="600"/>
              </a:spcBef>
              <a:buFontTx/>
              <a:buNone/>
            </a:pPr>
            <a:r>
              <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rPr>
              <a:t>IEEE Solid-State Circuits Society</a:t>
            </a:r>
          </a:p>
          <a:p>
            <a:pPr marL="0" indent="0">
              <a:spcBef>
                <a:spcPts val="600"/>
              </a:spcBef>
              <a:buFontTx/>
              <a:buNone/>
            </a:pPr>
            <a:r>
              <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rPr>
              <a:t>IEEE Systems, Man, and Cybernetics Society</a:t>
            </a:r>
          </a:p>
          <a:p>
            <a:pPr marL="0" indent="0">
              <a:spcBef>
                <a:spcPts val="600"/>
              </a:spcBef>
              <a:buFontTx/>
              <a:buNone/>
            </a:pPr>
            <a:r>
              <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rPr>
              <a:t>IEEE Technology and Engineering Management Society NEW in 2015</a:t>
            </a:r>
          </a:p>
          <a:p>
            <a:pPr marL="0" indent="0">
              <a:spcBef>
                <a:spcPts val="600"/>
              </a:spcBef>
              <a:buFontTx/>
              <a:buNone/>
            </a:pPr>
            <a:r>
              <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rPr>
              <a:t>IEEE </a:t>
            </a:r>
            <a:r>
              <a:rPr lang="en-US" sz="1100" b="1" dirty="0" err="1">
                <a:solidFill>
                  <a:schemeClr val="tx1"/>
                </a:solidFill>
                <a:latin typeface="Verdana" panose="020B0604030504040204" pitchFamily="34" charset="0"/>
                <a:ea typeface="Verdana" panose="020B0604030504040204" pitchFamily="34" charset="0"/>
                <a:cs typeface="Verdana" panose="020B0604030504040204" pitchFamily="34" charset="0"/>
              </a:rPr>
              <a:t>Ultrasonics</a:t>
            </a:r>
            <a:r>
              <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rPr>
              <a:t>, Ferroelectrics, and Frequency Control Society</a:t>
            </a:r>
          </a:p>
          <a:p>
            <a:pPr marL="0" indent="0">
              <a:spcBef>
                <a:spcPts val="600"/>
              </a:spcBef>
              <a:buFontTx/>
              <a:buNone/>
            </a:pPr>
            <a:r>
              <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rPr>
              <a:t>IEEE Vehicular Technology Society</a:t>
            </a:r>
          </a:p>
        </p:txBody>
      </p:sp>
    </p:spTree>
    <p:extLst>
      <p:ext uri="{BB962C8B-B14F-4D97-AF65-F5344CB8AC3E}">
        <p14:creationId xmlns:p14="http://schemas.microsoft.com/office/powerpoint/2010/main" val="4023555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3879850" y="2111970"/>
            <a:ext cx="3686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500" b="1" dirty="0">
                <a:solidFill>
                  <a:srgbClr val="FF8000"/>
                </a:solidFill>
              </a:rPr>
              <a:t>RENEWABLE ENERGY</a:t>
            </a:r>
          </a:p>
        </p:txBody>
      </p:sp>
      <p:sp>
        <p:nvSpPr>
          <p:cNvPr id="14339" name="Rectangle 2"/>
          <p:cNvSpPr>
            <a:spLocks noGrp="1" noChangeArrowheads="1"/>
          </p:cNvSpPr>
          <p:nvPr>
            <p:ph type="title"/>
          </p:nvPr>
        </p:nvSpPr>
        <p:spPr/>
        <p:txBody>
          <a:bodyPr/>
          <a:lstStyle/>
          <a:p>
            <a:pPr eaLnBrk="1" hangingPunct="1"/>
            <a:r>
              <a:rPr lang="en-US" altLang="en-US" sz="3200" b="1" dirty="0">
                <a:latin typeface="Verdana" pitchFamily="34" charset="0"/>
                <a:ea typeface="ＭＳ Ｐゴシック" pitchFamily="34" charset="-128"/>
              </a:rPr>
              <a:t>IEEE covers all areas of technology</a:t>
            </a:r>
            <a:r>
              <a:rPr lang="en-US" altLang="en-US" sz="1000" dirty="0">
                <a:solidFill>
                  <a:srgbClr val="A50021"/>
                </a:solidFill>
                <a:latin typeface="Verdana" pitchFamily="34" charset="0"/>
                <a:ea typeface="ＭＳ Ｐゴシック" pitchFamily="34" charset="-128"/>
              </a:rPr>
              <a:t/>
            </a:r>
            <a:br>
              <a:rPr lang="en-US" altLang="en-US" sz="1000" dirty="0">
                <a:solidFill>
                  <a:srgbClr val="A50021"/>
                </a:solidFill>
                <a:latin typeface="Verdana" pitchFamily="34" charset="0"/>
                <a:ea typeface="ＭＳ Ｐゴシック" pitchFamily="34" charset="-128"/>
              </a:rPr>
            </a:br>
            <a:r>
              <a:rPr lang="en-US" sz="1800" dirty="0">
                <a:solidFill>
                  <a:srgbClr val="A50021"/>
                </a:solidFill>
                <a:latin typeface="Verdana" pitchFamily="34" charset="0"/>
                <a:ea typeface="ＭＳ Ｐゴシック" pitchFamily="34" charset="-128"/>
              </a:rPr>
              <a:t/>
            </a:r>
            <a:br>
              <a:rPr lang="en-US" sz="1800" dirty="0">
                <a:solidFill>
                  <a:srgbClr val="A50021"/>
                </a:solidFill>
                <a:latin typeface="Verdana" pitchFamily="34" charset="0"/>
                <a:ea typeface="ＭＳ Ｐゴシック" pitchFamily="34" charset="-128"/>
              </a:rPr>
            </a:br>
            <a:endParaRPr lang="en-US" sz="1800" dirty="0">
              <a:solidFill>
                <a:srgbClr val="A50021"/>
              </a:solidFill>
              <a:latin typeface="Verdana" pitchFamily="34" charset="0"/>
              <a:ea typeface="ＭＳ Ｐゴシック" pitchFamily="34" charset="-128"/>
            </a:endParaRPr>
          </a:p>
        </p:txBody>
      </p:sp>
      <p:sp>
        <p:nvSpPr>
          <p:cNvPr id="24" name="Inhaltsplatzhalter 23"/>
          <p:cNvSpPr>
            <a:spLocks noGrp="1"/>
          </p:cNvSpPr>
          <p:nvPr>
            <p:ph idx="1"/>
          </p:nvPr>
        </p:nvSpPr>
        <p:spPr/>
        <p:txBody>
          <a:bodyPr/>
          <a:lstStyle/>
          <a:p>
            <a:endParaRPr lang="de-DE"/>
          </a:p>
        </p:txBody>
      </p:sp>
      <p:cxnSp>
        <p:nvCxnSpPr>
          <p:cNvPr id="14340" name="Straight Connector 31"/>
          <p:cNvCxnSpPr>
            <a:cxnSpLocks noChangeShapeType="1"/>
          </p:cNvCxnSpPr>
          <p:nvPr/>
        </p:nvCxnSpPr>
        <p:spPr bwMode="auto">
          <a:xfrm>
            <a:off x="930275" y="1201738"/>
            <a:ext cx="2209800" cy="76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14341" name="Rectangle 7"/>
          <p:cNvSpPr>
            <a:spLocks noChangeArrowheads="1"/>
          </p:cNvSpPr>
          <p:nvPr/>
        </p:nvSpPr>
        <p:spPr bwMode="auto">
          <a:xfrm>
            <a:off x="4052887" y="2498680"/>
            <a:ext cx="3108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3600" b="1" dirty="0">
                <a:solidFill>
                  <a:srgbClr val="0066A1"/>
                </a:solidFill>
              </a:rPr>
              <a:t>SMART GRID</a:t>
            </a:r>
          </a:p>
        </p:txBody>
      </p:sp>
      <p:sp>
        <p:nvSpPr>
          <p:cNvPr id="9" name="Rectangle 8"/>
          <p:cNvSpPr/>
          <p:nvPr/>
        </p:nvSpPr>
        <p:spPr>
          <a:xfrm>
            <a:off x="5146792" y="3358450"/>
            <a:ext cx="3395662" cy="708025"/>
          </a:xfrm>
          <a:prstGeom prst="rect">
            <a:avLst/>
          </a:prstGeom>
          <a:noFill/>
        </p:spPr>
        <p:txBody>
          <a:bodyPr wrap="none">
            <a:spAutoFit/>
          </a:bodyPr>
          <a:lstStyle/>
          <a:p>
            <a:pPr algn="ctr">
              <a:defRPr/>
            </a:pPr>
            <a:r>
              <a:rPr lang="en-US" sz="4000" b="1" dirty="0">
                <a:ln w="1905"/>
                <a:solidFill>
                  <a:schemeClr val="tx2">
                    <a:lumMod val="60000"/>
                    <a:lumOff val="40000"/>
                  </a:schemeClr>
                </a:solidFill>
                <a:latin typeface=""/>
                <a:ea typeface="ＭＳ Ｐゴシック" charset="0"/>
                <a:cs typeface="ＭＳ Ｐゴシック" charset="0"/>
              </a:rPr>
              <a:t>AEROSPACE</a:t>
            </a:r>
          </a:p>
        </p:txBody>
      </p:sp>
      <p:sp>
        <p:nvSpPr>
          <p:cNvPr id="14343" name="Rectangle 9"/>
          <p:cNvSpPr>
            <a:spLocks noChangeArrowheads="1"/>
          </p:cNvSpPr>
          <p:nvPr/>
        </p:nvSpPr>
        <p:spPr bwMode="auto">
          <a:xfrm>
            <a:off x="342169" y="3916931"/>
            <a:ext cx="4006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3200" b="1" dirty="0">
                <a:solidFill>
                  <a:srgbClr val="FF8000"/>
                </a:solidFill>
              </a:rPr>
              <a:t>COMMUNICATIONS</a:t>
            </a:r>
          </a:p>
        </p:txBody>
      </p:sp>
      <p:sp>
        <p:nvSpPr>
          <p:cNvPr id="14344" name="Rectangle 10"/>
          <p:cNvSpPr>
            <a:spLocks noChangeArrowheads="1"/>
          </p:cNvSpPr>
          <p:nvPr/>
        </p:nvSpPr>
        <p:spPr bwMode="auto">
          <a:xfrm>
            <a:off x="1939174" y="2015132"/>
            <a:ext cx="20922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000" b="1" dirty="0">
                <a:solidFill>
                  <a:srgbClr val="2EB2FF"/>
                </a:solidFill>
              </a:rPr>
              <a:t>OPTICS</a:t>
            </a:r>
          </a:p>
        </p:txBody>
      </p:sp>
      <p:sp>
        <p:nvSpPr>
          <p:cNvPr id="14345" name="Rectangle 11"/>
          <p:cNvSpPr>
            <a:spLocks noChangeArrowheads="1"/>
          </p:cNvSpPr>
          <p:nvPr/>
        </p:nvSpPr>
        <p:spPr bwMode="auto">
          <a:xfrm>
            <a:off x="1668724" y="3518801"/>
            <a:ext cx="34780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dirty="0">
                <a:solidFill>
                  <a:schemeClr val="tx2"/>
                </a:solidFill>
              </a:rPr>
              <a:t>SIGNAL PROCESSING</a:t>
            </a:r>
          </a:p>
        </p:txBody>
      </p:sp>
      <p:sp>
        <p:nvSpPr>
          <p:cNvPr id="14346" name="Rectangle 12"/>
          <p:cNvSpPr>
            <a:spLocks noChangeArrowheads="1"/>
          </p:cNvSpPr>
          <p:nvPr/>
        </p:nvSpPr>
        <p:spPr bwMode="auto">
          <a:xfrm>
            <a:off x="520429" y="2881466"/>
            <a:ext cx="28873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800" b="1" dirty="0">
                <a:solidFill>
                  <a:srgbClr val="0066A1"/>
                </a:solidFill>
              </a:rPr>
              <a:t>IMAGING</a:t>
            </a:r>
          </a:p>
        </p:txBody>
      </p:sp>
      <p:sp>
        <p:nvSpPr>
          <p:cNvPr id="14347" name="Rectangle 13"/>
          <p:cNvSpPr>
            <a:spLocks noChangeArrowheads="1"/>
          </p:cNvSpPr>
          <p:nvPr/>
        </p:nvSpPr>
        <p:spPr bwMode="auto">
          <a:xfrm>
            <a:off x="1366837" y="2624310"/>
            <a:ext cx="2644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000" b="1" dirty="0">
                <a:solidFill>
                  <a:srgbClr val="FF8000"/>
                </a:solidFill>
              </a:rPr>
              <a:t>SEMICONDUCTORS</a:t>
            </a:r>
          </a:p>
        </p:txBody>
      </p:sp>
      <p:sp>
        <p:nvSpPr>
          <p:cNvPr id="14348" name="Rectangle 14"/>
          <p:cNvSpPr>
            <a:spLocks noChangeArrowheads="1"/>
          </p:cNvSpPr>
          <p:nvPr/>
        </p:nvSpPr>
        <p:spPr bwMode="auto">
          <a:xfrm>
            <a:off x="4796631" y="4776873"/>
            <a:ext cx="23647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3600" b="1" dirty="0">
                <a:solidFill>
                  <a:srgbClr val="71953D"/>
                </a:solidFill>
              </a:rPr>
              <a:t>CIRCUITS</a:t>
            </a:r>
          </a:p>
        </p:txBody>
      </p:sp>
      <p:sp>
        <p:nvSpPr>
          <p:cNvPr id="14349" name="Rectangle 15"/>
          <p:cNvSpPr>
            <a:spLocks noChangeArrowheads="1"/>
          </p:cNvSpPr>
          <p:nvPr/>
        </p:nvSpPr>
        <p:spPr bwMode="auto">
          <a:xfrm>
            <a:off x="775493" y="4448296"/>
            <a:ext cx="40211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200" b="1" dirty="0">
                <a:solidFill>
                  <a:srgbClr val="71953D"/>
                </a:solidFill>
              </a:rPr>
              <a:t>BIOMEDICAL ENGINEERING</a:t>
            </a:r>
          </a:p>
        </p:txBody>
      </p:sp>
      <p:sp>
        <p:nvSpPr>
          <p:cNvPr id="14350" name="Rectangle 16"/>
          <p:cNvSpPr>
            <a:spLocks noChangeArrowheads="1"/>
          </p:cNvSpPr>
          <p:nvPr/>
        </p:nvSpPr>
        <p:spPr bwMode="auto">
          <a:xfrm>
            <a:off x="255003" y="4842561"/>
            <a:ext cx="45416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3200" b="1" dirty="0">
                <a:solidFill>
                  <a:srgbClr val="0066A1"/>
                </a:solidFill>
              </a:rPr>
              <a:t>NEXT GEN WIRELESS</a:t>
            </a:r>
          </a:p>
        </p:txBody>
      </p:sp>
      <p:sp>
        <p:nvSpPr>
          <p:cNvPr id="14351" name="Rectangle 17"/>
          <p:cNvSpPr>
            <a:spLocks noChangeArrowheads="1"/>
          </p:cNvSpPr>
          <p:nvPr/>
        </p:nvSpPr>
        <p:spPr bwMode="auto">
          <a:xfrm>
            <a:off x="5032566" y="4209318"/>
            <a:ext cx="385714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000" b="1" dirty="0">
                <a:solidFill>
                  <a:srgbClr val="FF8000"/>
                </a:solidFill>
              </a:rPr>
              <a:t>ELECTRONICS</a:t>
            </a:r>
          </a:p>
        </p:txBody>
      </p:sp>
      <p:sp>
        <p:nvSpPr>
          <p:cNvPr id="14352" name="Rectangle 18"/>
          <p:cNvSpPr>
            <a:spLocks noChangeArrowheads="1"/>
          </p:cNvSpPr>
          <p:nvPr/>
        </p:nvSpPr>
        <p:spPr bwMode="auto">
          <a:xfrm>
            <a:off x="3542507" y="3024360"/>
            <a:ext cx="37753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800" b="1" dirty="0">
                <a:solidFill>
                  <a:srgbClr val="71953D"/>
                </a:solidFill>
              </a:rPr>
              <a:t>NANOTECHNOLOGY</a:t>
            </a:r>
          </a:p>
        </p:txBody>
      </p:sp>
      <p:sp>
        <p:nvSpPr>
          <p:cNvPr id="14353" name="Rectangle 19"/>
          <p:cNvSpPr>
            <a:spLocks noChangeArrowheads="1"/>
          </p:cNvSpPr>
          <p:nvPr/>
        </p:nvSpPr>
        <p:spPr bwMode="auto">
          <a:xfrm>
            <a:off x="1540969" y="5276472"/>
            <a:ext cx="630653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800" b="1" dirty="0">
                <a:solidFill>
                  <a:srgbClr val="2EB2FF"/>
                </a:solidFill>
              </a:rPr>
              <a:t>CLOUD COMPUTING</a:t>
            </a:r>
          </a:p>
        </p:txBody>
      </p:sp>
      <p:sp>
        <p:nvSpPr>
          <p:cNvPr id="14354" name="Rectangle 20"/>
          <p:cNvSpPr>
            <a:spLocks noChangeArrowheads="1"/>
          </p:cNvSpPr>
          <p:nvPr/>
        </p:nvSpPr>
        <p:spPr bwMode="auto">
          <a:xfrm>
            <a:off x="474663" y="930629"/>
            <a:ext cx="8321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dirty="0">
                <a:solidFill>
                  <a:srgbClr val="0066A1"/>
                </a:solidFill>
                <a:latin typeface="Verdana" pitchFamily="34" charset="0"/>
              </a:rPr>
              <a:t>More than just electrical engineering &amp; computer science</a:t>
            </a:r>
          </a:p>
        </p:txBody>
      </p:sp>
      <p:sp>
        <p:nvSpPr>
          <p:cNvPr id="19" name="Rectangle 11"/>
          <p:cNvSpPr>
            <a:spLocks noChangeArrowheads="1"/>
          </p:cNvSpPr>
          <p:nvPr/>
        </p:nvSpPr>
        <p:spPr bwMode="auto">
          <a:xfrm>
            <a:off x="4334152" y="1298432"/>
            <a:ext cx="34288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5400" b="1" dirty="0">
                <a:solidFill>
                  <a:srgbClr val="71953D"/>
                </a:solidFill>
              </a:rPr>
              <a:t>BIG DATA</a:t>
            </a:r>
          </a:p>
        </p:txBody>
      </p:sp>
      <p:sp>
        <p:nvSpPr>
          <p:cNvPr id="20" name="Rectangle 17"/>
          <p:cNvSpPr>
            <a:spLocks noChangeArrowheads="1"/>
          </p:cNvSpPr>
          <p:nvPr/>
        </p:nvSpPr>
        <p:spPr bwMode="auto">
          <a:xfrm>
            <a:off x="775493" y="5881119"/>
            <a:ext cx="38122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3200" b="1" dirty="0">
                <a:solidFill>
                  <a:srgbClr val="FF8000"/>
                </a:solidFill>
              </a:rPr>
              <a:t>CYBER SECURITY</a:t>
            </a:r>
          </a:p>
        </p:txBody>
      </p:sp>
      <p:sp>
        <p:nvSpPr>
          <p:cNvPr id="21" name="Rectangle 7"/>
          <p:cNvSpPr>
            <a:spLocks noChangeArrowheads="1"/>
          </p:cNvSpPr>
          <p:nvPr/>
        </p:nvSpPr>
        <p:spPr bwMode="auto">
          <a:xfrm>
            <a:off x="4348394" y="3934589"/>
            <a:ext cx="45338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000" b="1" dirty="0">
                <a:solidFill>
                  <a:schemeClr val="accent1">
                    <a:lumMod val="75000"/>
                  </a:schemeClr>
                </a:solidFill>
              </a:rPr>
              <a:t>HUMAN-CENTERED INFORMATICS</a:t>
            </a:r>
          </a:p>
        </p:txBody>
      </p:sp>
      <p:sp>
        <p:nvSpPr>
          <p:cNvPr id="22" name="Rectangle 12"/>
          <p:cNvSpPr>
            <a:spLocks noChangeArrowheads="1"/>
          </p:cNvSpPr>
          <p:nvPr/>
        </p:nvSpPr>
        <p:spPr bwMode="auto">
          <a:xfrm>
            <a:off x="474663" y="1625118"/>
            <a:ext cx="38363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800" b="1" dirty="0">
                <a:solidFill>
                  <a:srgbClr val="0066A1"/>
                </a:solidFill>
              </a:rPr>
              <a:t>MACHINE LEARNING</a:t>
            </a:r>
          </a:p>
        </p:txBody>
      </p:sp>
      <p:sp>
        <p:nvSpPr>
          <p:cNvPr id="23" name="Rectangle 15"/>
          <p:cNvSpPr>
            <a:spLocks noChangeArrowheads="1"/>
          </p:cNvSpPr>
          <p:nvPr/>
        </p:nvSpPr>
        <p:spPr bwMode="auto">
          <a:xfrm>
            <a:off x="4599082" y="6042983"/>
            <a:ext cx="32255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200" b="1" dirty="0">
                <a:solidFill>
                  <a:srgbClr val="71953D"/>
                </a:solidFill>
              </a:rPr>
              <a:t>ELECTROMAGNETICS</a:t>
            </a:r>
          </a:p>
        </p:txBody>
      </p:sp>
    </p:spTree>
    <p:extLst>
      <p:ext uri="{BB962C8B-B14F-4D97-AF65-F5344CB8AC3E}">
        <p14:creationId xmlns:p14="http://schemas.microsoft.com/office/powerpoint/2010/main" val="1494492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0"/>
          </p:nvPr>
        </p:nvSpPr>
        <p:spPr/>
        <p:txBody>
          <a:bodyPr/>
          <a:lstStyle/>
          <a:p>
            <a:pPr algn="ctr"/>
            <a:r>
              <a:rPr lang="de-DE" sz="3200" dirty="0" err="1">
                <a:solidFill>
                  <a:schemeClr val="tx2">
                    <a:lumMod val="75000"/>
                  </a:schemeClr>
                </a:solidFill>
              </a:rPr>
              <a:t>Multidisciplinary</a:t>
            </a:r>
            <a:r>
              <a:rPr lang="de-DE" sz="3200" dirty="0">
                <a:solidFill>
                  <a:schemeClr val="tx2">
                    <a:lumMod val="75000"/>
                  </a:schemeClr>
                </a:solidFill>
              </a:rPr>
              <a:t> Content on IEEE </a:t>
            </a:r>
            <a:r>
              <a:rPr lang="de-DE" sz="3200" dirty="0" err="1">
                <a:solidFill>
                  <a:schemeClr val="tx2">
                    <a:lumMod val="75000"/>
                  </a:schemeClr>
                </a:solidFill>
              </a:rPr>
              <a:t>Xplore</a:t>
            </a:r>
            <a:r>
              <a:rPr lang="de-DE" sz="3200" dirty="0">
                <a:solidFill>
                  <a:schemeClr val="tx2">
                    <a:lumMod val="75000"/>
                  </a:schemeClr>
                </a:solidFill>
              </a:rPr>
              <a:t> Digital Library</a:t>
            </a:r>
          </a:p>
        </p:txBody>
      </p:sp>
      <p:sp>
        <p:nvSpPr>
          <p:cNvPr id="5" name="Textplatzhalter 4"/>
          <p:cNvSpPr>
            <a:spLocks noGrp="1"/>
          </p:cNvSpPr>
          <p:nvPr>
            <p:ph type="body" sz="quarter" idx="11"/>
          </p:nvPr>
        </p:nvSpPr>
        <p:spPr/>
        <p:txBody>
          <a:bodyPr/>
          <a:lstStyle/>
          <a:p>
            <a:endParaRPr lang="de-DE"/>
          </a:p>
        </p:txBody>
      </p:sp>
    </p:spTree>
    <p:extLst>
      <p:ext uri="{BB962C8B-B14F-4D97-AF65-F5344CB8AC3E}">
        <p14:creationId xmlns:p14="http://schemas.microsoft.com/office/powerpoint/2010/main" val="545524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93895" y="301222"/>
            <a:ext cx="8108662" cy="979488"/>
          </a:xfrm>
        </p:spPr>
        <p:txBody>
          <a:bodyPr/>
          <a:lstStyle/>
          <a:p>
            <a:pPr algn="ctr"/>
            <a:r>
              <a:rPr lang="en-US" altLang="en-US" sz="3200" b="1" kern="0" dirty="0">
                <a:latin typeface="+mj-lt"/>
                <a:ea typeface="+mj-ea"/>
                <a:cs typeface="ＭＳ Ｐゴシック"/>
              </a:rPr>
              <a:t>Life Sciences</a:t>
            </a:r>
          </a:p>
        </p:txBody>
      </p:sp>
      <p:sp>
        <p:nvSpPr>
          <p:cNvPr id="3" name="Content Placeholder 2"/>
          <p:cNvSpPr>
            <a:spLocks noGrp="1"/>
          </p:cNvSpPr>
          <p:nvPr>
            <p:ph idx="1"/>
          </p:nvPr>
        </p:nvSpPr>
        <p:spPr>
          <a:xfrm>
            <a:off x="191069" y="774700"/>
            <a:ext cx="7227295" cy="5895834"/>
          </a:xfrm>
        </p:spPr>
        <p:txBody>
          <a:bodyPr>
            <a:normAutofit fontScale="70000" lnSpcReduction="20000"/>
          </a:bodyPr>
          <a:lstStyle/>
          <a:p>
            <a:endParaRPr lang="en-US" dirty="0"/>
          </a:p>
          <a:p>
            <a:r>
              <a:rPr lang="en-US" sz="2400" dirty="0">
                <a:solidFill>
                  <a:schemeClr val="tx1">
                    <a:lumMod val="75000"/>
                  </a:schemeClr>
                </a:solidFill>
              </a:rPr>
              <a:t>At least </a:t>
            </a:r>
            <a:r>
              <a:rPr lang="en-US" sz="2400" b="1" dirty="0">
                <a:solidFill>
                  <a:schemeClr val="tx1">
                    <a:lumMod val="75000"/>
                  </a:schemeClr>
                </a:solidFill>
              </a:rPr>
              <a:t>eight IEEE publications are dedicated in whole or in part to technology related to Life Sciences</a:t>
            </a:r>
            <a:r>
              <a:rPr lang="en-US" sz="2400" dirty="0">
                <a:solidFill>
                  <a:schemeClr val="tx1">
                    <a:lumMod val="75000"/>
                  </a:schemeClr>
                </a:solidFill>
              </a:rPr>
              <a:t>.</a:t>
            </a:r>
          </a:p>
          <a:p>
            <a:r>
              <a:rPr lang="en-US" sz="2400" dirty="0">
                <a:solidFill>
                  <a:schemeClr val="tx1">
                    <a:lumMod val="75000"/>
                  </a:schemeClr>
                </a:solidFill>
              </a:rPr>
              <a:t>Plus, there are more than 90 annual conferences, 20 periodicals and 20 IEEE standards that cover </a:t>
            </a:r>
            <a:r>
              <a:rPr lang="en-US" sz="2400" b="1" dirty="0">
                <a:solidFill>
                  <a:schemeClr val="tx1">
                    <a:lumMod val="75000"/>
                  </a:schemeClr>
                </a:solidFill>
              </a:rPr>
              <a:t>medical device communications.</a:t>
            </a:r>
          </a:p>
          <a:p>
            <a:r>
              <a:rPr lang="en-US" dirty="0">
                <a:solidFill>
                  <a:schemeClr val="tx1">
                    <a:lumMod val="75000"/>
                  </a:schemeClr>
                </a:solidFill>
              </a:rPr>
              <a:t>In IEEE </a:t>
            </a:r>
            <a:r>
              <a:rPr lang="en-US" i="1" dirty="0" err="1">
                <a:solidFill>
                  <a:schemeClr val="tx1">
                    <a:lumMod val="75000"/>
                  </a:schemeClr>
                </a:solidFill>
              </a:rPr>
              <a:t>Xplore</a:t>
            </a:r>
            <a:r>
              <a:rPr lang="en-US" dirty="0">
                <a:solidFill>
                  <a:schemeClr val="tx1">
                    <a:lumMod val="75000"/>
                  </a:schemeClr>
                </a:solidFill>
              </a:rPr>
              <a:t>, you’ll also find coverage of therapeutic devices used in rehabilitation processes, such as physical therapy and devices used to restore movement and function.</a:t>
            </a:r>
            <a:endParaRPr lang="en-US" sz="2400" dirty="0">
              <a:solidFill>
                <a:schemeClr val="tx1">
                  <a:lumMod val="75000"/>
                </a:schemeClr>
              </a:solidFill>
            </a:endParaRPr>
          </a:p>
          <a:p>
            <a:r>
              <a:rPr lang="en-US" sz="2400" dirty="0">
                <a:solidFill>
                  <a:schemeClr val="tx1">
                    <a:lumMod val="75000"/>
                  </a:schemeClr>
                </a:solidFill>
              </a:rPr>
              <a:t>Examples of IEEE publications: </a:t>
            </a:r>
          </a:p>
          <a:p>
            <a:pPr lvl="1"/>
            <a:r>
              <a:rPr lang="en-US" sz="1700" b="1" dirty="0">
                <a:solidFill>
                  <a:schemeClr val="tx1">
                    <a:lumMod val="75000"/>
                  </a:schemeClr>
                </a:solidFill>
              </a:rPr>
              <a:t>IEEE Pulse</a:t>
            </a:r>
          </a:p>
          <a:p>
            <a:pPr lvl="1"/>
            <a:r>
              <a:rPr lang="en-US" sz="1700" b="1" dirty="0">
                <a:solidFill>
                  <a:schemeClr val="tx1">
                    <a:lumMod val="75000"/>
                  </a:schemeClr>
                </a:solidFill>
              </a:rPr>
              <a:t>IEEE Trans. on Biomedical Engineering</a:t>
            </a:r>
          </a:p>
          <a:p>
            <a:pPr lvl="1"/>
            <a:r>
              <a:rPr lang="en-US" sz="1700" b="1" dirty="0">
                <a:solidFill>
                  <a:schemeClr val="tx1">
                    <a:lumMod val="75000"/>
                  </a:schemeClr>
                </a:solidFill>
              </a:rPr>
              <a:t>IEEE Reviews on Biomedical Engineering</a:t>
            </a:r>
          </a:p>
          <a:p>
            <a:pPr lvl="1"/>
            <a:r>
              <a:rPr lang="en-US" sz="1700" b="1" dirty="0">
                <a:solidFill>
                  <a:schemeClr val="tx1">
                    <a:lumMod val="75000"/>
                  </a:schemeClr>
                </a:solidFill>
              </a:rPr>
              <a:t>IEEE Trans. on Neural Systems and Rehabilitation Engineering</a:t>
            </a:r>
          </a:p>
          <a:p>
            <a:pPr lvl="1"/>
            <a:r>
              <a:rPr lang="en-US" sz="1700" b="1" dirty="0">
                <a:solidFill>
                  <a:schemeClr val="tx1">
                    <a:lumMod val="75000"/>
                  </a:schemeClr>
                </a:solidFill>
              </a:rPr>
              <a:t>IEEE Trans. on Information Technology in Biomedicine</a:t>
            </a:r>
          </a:p>
          <a:p>
            <a:pPr lvl="1"/>
            <a:r>
              <a:rPr lang="en-US" sz="1700" b="1" dirty="0">
                <a:solidFill>
                  <a:schemeClr val="tx1">
                    <a:lumMod val="75000"/>
                  </a:schemeClr>
                </a:solidFill>
              </a:rPr>
              <a:t>IEEE Trans. on Medical Imaging</a:t>
            </a:r>
          </a:p>
          <a:p>
            <a:pPr lvl="1" fontAlgn="t"/>
            <a:r>
              <a:rPr lang="en-US" sz="1700" b="1" dirty="0">
                <a:solidFill>
                  <a:schemeClr val="tx1">
                    <a:lumMod val="75000"/>
                  </a:schemeClr>
                </a:solidFill>
              </a:rPr>
              <a:t>IEEE/ACM Trans. on Computational Biology and Bioinformatics</a:t>
            </a:r>
          </a:p>
          <a:p>
            <a:pPr lvl="1" fontAlgn="t"/>
            <a:r>
              <a:rPr lang="en-US" sz="1700" b="1" dirty="0">
                <a:solidFill>
                  <a:schemeClr val="tx1">
                    <a:lumMod val="75000"/>
                  </a:schemeClr>
                </a:solidFill>
              </a:rPr>
              <a:t>IEEE Trans. on Biomedical Circuits and Systems</a:t>
            </a:r>
          </a:p>
          <a:p>
            <a:pPr lvl="1" fontAlgn="t"/>
            <a:r>
              <a:rPr lang="en-US" sz="1700" b="1" dirty="0">
                <a:solidFill>
                  <a:schemeClr val="tx1">
                    <a:lumMod val="75000"/>
                  </a:schemeClr>
                </a:solidFill>
              </a:rPr>
              <a:t>IEEE Trans. on </a:t>
            </a:r>
            <a:r>
              <a:rPr lang="en-US" sz="1700" b="1" dirty="0" err="1">
                <a:solidFill>
                  <a:schemeClr val="tx1">
                    <a:lumMod val="75000"/>
                  </a:schemeClr>
                </a:solidFill>
              </a:rPr>
              <a:t>NanoBioscience</a:t>
            </a:r>
            <a:endParaRPr lang="en-US" sz="1700" b="1" dirty="0">
              <a:solidFill>
                <a:schemeClr val="tx1">
                  <a:lumMod val="75000"/>
                </a:schemeClr>
              </a:solidFill>
            </a:endParaRPr>
          </a:p>
          <a:p>
            <a:pPr lvl="1" fontAlgn="t"/>
            <a:r>
              <a:rPr lang="en-US" sz="1700" b="1" dirty="0">
                <a:solidFill>
                  <a:schemeClr val="tx1">
                    <a:lumMod val="75000"/>
                  </a:schemeClr>
                </a:solidFill>
              </a:rPr>
              <a:t>IEEE Trans. on Autonomous Mental Development.</a:t>
            </a:r>
          </a:p>
          <a:p>
            <a:pPr lvl="1" fontAlgn="t"/>
            <a:endParaRPr lang="en-US" b="1" dirty="0"/>
          </a:p>
        </p:txBody>
      </p:sp>
      <p:pic>
        <p:nvPicPr>
          <p:cNvPr id="52226" name="Picture 2" descr="http://lifesciences.ieee.org/images/stories/high-pub/spectrum.jpg"/>
          <p:cNvPicPr>
            <a:picLocks noChangeAspect="1" noChangeArrowheads="1"/>
          </p:cNvPicPr>
          <p:nvPr/>
        </p:nvPicPr>
        <p:blipFill>
          <a:blip r:embed="rId3"/>
          <a:srcRect/>
          <a:stretch>
            <a:fillRect/>
          </a:stretch>
        </p:blipFill>
        <p:spPr bwMode="auto">
          <a:xfrm>
            <a:off x="7657072" y="1407319"/>
            <a:ext cx="1047510" cy="1409807"/>
          </a:xfrm>
          <a:prstGeom prst="rect">
            <a:avLst/>
          </a:prstGeom>
          <a:noFill/>
        </p:spPr>
      </p:pic>
      <p:pic>
        <p:nvPicPr>
          <p:cNvPr id="52228" name="Picture 4" descr="http://lifesciences.ieee.org/images/stories/high-pub/proceedings.jpg"/>
          <p:cNvPicPr>
            <a:picLocks noChangeAspect="1" noChangeArrowheads="1"/>
          </p:cNvPicPr>
          <p:nvPr/>
        </p:nvPicPr>
        <p:blipFill>
          <a:blip r:embed="rId4"/>
          <a:srcRect/>
          <a:stretch>
            <a:fillRect/>
          </a:stretch>
        </p:blipFill>
        <p:spPr bwMode="auto">
          <a:xfrm>
            <a:off x="7657072" y="2993226"/>
            <a:ext cx="1047510" cy="1409806"/>
          </a:xfrm>
          <a:prstGeom prst="rect">
            <a:avLst/>
          </a:prstGeom>
          <a:noFill/>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1666" y="4704728"/>
            <a:ext cx="1052916" cy="1323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1908010"/>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93895" y="286602"/>
            <a:ext cx="8108662" cy="869151"/>
          </a:xfrm>
        </p:spPr>
        <p:txBody>
          <a:bodyPr/>
          <a:lstStyle/>
          <a:p>
            <a:pPr algn="ctr"/>
            <a:r>
              <a:rPr lang="en-US" altLang="en-US" sz="3200" b="1" kern="0" dirty="0">
                <a:latin typeface="+mj-lt"/>
                <a:ea typeface="+mj-ea"/>
                <a:cs typeface="ＭＳ Ｐゴシック"/>
              </a:rPr>
              <a:t>Geoscience and related </a:t>
            </a:r>
            <a:r>
              <a:rPr lang="en-US" altLang="en-US" kern="0" dirty="0">
                <a:ea typeface="+mj-ea"/>
                <a:cs typeface="ＭＳ Ｐゴシック"/>
              </a:rPr>
              <a:t>f</a:t>
            </a:r>
            <a:r>
              <a:rPr lang="en-US" altLang="en-US" sz="3200" b="1" kern="0" dirty="0">
                <a:latin typeface="+mj-lt"/>
                <a:ea typeface="+mj-ea"/>
                <a:cs typeface="ＭＳ Ｐゴシック"/>
              </a:rPr>
              <a:t>ields</a:t>
            </a:r>
          </a:p>
        </p:txBody>
      </p:sp>
      <p:sp>
        <p:nvSpPr>
          <p:cNvPr id="3" name="Content Placeholder 2"/>
          <p:cNvSpPr>
            <a:spLocks noGrp="1"/>
          </p:cNvSpPr>
          <p:nvPr>
            <p:ph idx="1"/>
          </p:nvPr>
        </p:nvSpPr>
        <p:spPr>
          <a:xfrm>
            <a:off x="191069" y="876300"/>
            <a:ext cx="7227295" cy="6066106"/>
          </a:xfrm>
        </p:spPr>
        <p:txBody>
          <a:bodyPr>
            <a:normAutofit/>
          </a:bodyPr>
          <a:lstStyle/>
          <a:p>
            <a:r>
              <a:rPr lang="en-US" sz="1800" dirty="0">
                <a:solidFill>
                  <a:schemeClr val="tx1">
                    <a:lumMod val="75000"/>
                  </a:schemeClr>
                </a:solidFill>
              </a:rPr>
              <a:t>IEEE’s geoscience and remote sensing publications  cover the fusion of engineering and </a:t>
            </a:r>
            <a:r>
              <a:rPr lang="en-US" sz="1800" b="1" dirty="0" err="1">
                <a:solidFill>
                  <a:schemeClr val="tx1"/>
                </a:solidFill>
              </a:rPr>
              <a:t>geoscientific</a:t>
            </a:r>
            <a:r>
              <a:rPr lang="en-US" sz="1800" b="1" dirty="0">
                <a:solidFill>
                  <a:schemeClr val="tx1"/>
                </a:solidFill>
              </a:rPr>
              <a:t> fields including geophysics, geology, hydrology, meteorology, etc. </a:t>
            </a:r>
          </a:p>
          <a:p>
            <a:r>
              <a:rPr lang="en-US" sz="1800" dirty="0">
                <a:solidFill>
                  <a:schemeClr val="tx1">
                    <a:lumMod val="75000"/>
                  </a:schemeClr>
                </a:solidFill>
              </a:rPr>
              <a:t>In IEEE </a:t>
            </a:r>
            <a:r>
              <a:rPr lang="en-US" sz="1800" i="1" dirty="0" err="1">
                <a:solidFill>
                  <a:schemeClr val="tx1">
                    <a:lumMod val="75000"/>
                  </a:schemeClr>
                </a:solidFill>
              </a:rPr>
              <a:t>Xplore</a:t>
            </a:r>
            <a:r>
              <a:rPr lang="en-US" sz="1800" dirty="0">
                <a:solidFill>
                  <a:schemeClr val="tx1">
                    <a:lumMod val="75000"/>
                  </a:schemeClr>
                </a:solidFill>
              </a:rPr>
              <a:t>, you’ll also find information relevant to </a:t>
            </a:r>
            <a:r>
              <a:rPr lang="en-US" sz="1800" b="1" dirty="0">
                <a:solidFill>
                  <a:schemeClr val="tx1">
                    <a:lumMod val="75000"/>
                  </a:schemeClr>
                </a:solidFill>
              </a:rPr>
              <a:t>natural resources engineering </a:t>
            </a:r>
            <a:r>
              <a:rPr lang="en-US" sz="1800" dirty="0">
                <a:solidFill>
                  <a:schemeClr val="tx1">
                    <a:lumMod val="75000"/>
                  </a:schemeClr>
                </a:solidFill>
              </a:rPr>
              <a:t>and </a:t>
            </a:r>
            <a:r>
              <a:rPr lang="en-US" sz="1800" b="1" dirty="0">
                <a:solidFill>
                  <a:schemeClr val="tx1">
                    <a:lumMod val="75000"/>
                  </a:schemeClr>
                </a:solidFill>
              </a:rPr>
              <a:t>mineral resources engineering</a:t>
            </a:r>
            <a:r>
              <a:rPr lang="en-US" sz="1800" dirty="0">
                <a:solidFill>
                  <a:schemeClr val="tx1">
                    <a:lumMod val="75000"/>
                  </a:schemeClr>
                </a:solidFill>
              </a:rPr>
              <a:t>, including extensive coverage of technologies related to </a:t>
            </a:r>
            <a:r>
              <a:rPr lang="en-US" sz="1800" b="1" dirty="0">
                <a:solidFill>
                  <a:schemeClr val="tx1">
                    <a:lumMod val="75000"/>
                  </a:schemeClr>
                </a:solidFill>
              </a:rPr>
              <a:t>oil and gas exploration, drilling operations, offshore oil rigs and mining</a:t>
            </a:r>
            <a:r>
              <a:rPr lang="en-US" sz="1800" dirty="0">
                <a:solidFill>
                  <a:schemeClr val="tx1">
                    <a:lumMod val="75000"/>
                  </a:schemeClr>
                </a:solidFill>
              </a:rPr>
              <a:t>.</a:t>
            </a:r>
          </a:p>
          <a:p>
            <a:r>
              <a:rPr lang="en-US" sz="1800" dirty="0">
                <a:solidFill>
                  <a:schemeClr val="tx1">
                    <a:lumMod val="75000"/>
                  </a:schemeClr>
                </a:solidFill>
              </a:rPr>
              <a:t>Examples of IEEE publications: </a:t>
            </a:r>
          </a:p>
          <a:p>
            <a:pPr lvl="1"/>
            <a:r>
              <a:rPr lang="en-US" sz="1600" b="1" dirty="0">
                <a:solidFill>
                  <a:schemeClr val="tx1">
                    <a:lumMod val="75000"/>
                  </a:schemeClr>
                </a:solidFill>
              </a:rPr>
              <a:t>IEEE Trans. on Geoscience &amp; Remote Sensing</a:t>
            </a:r>
          </a:p>
          <a:p>
            <a:pPr lvl="1"/>
            <a:r>
              <a:rPr lang="en-US" sz="1600" b="1" dirty="0">
                <a:solidFill>
                  <a:schemeClr val="tx1">
                    <a:lumMod val="75000"/>
                  </a:schemeClr>
                </a:solidFill>
              </a:rPr>
              <a:t>IEEE Geoscience &amp; Remote Sensing Magazine</a:t>
            </a:r>
          </a:p>
          <a:p>
            <a:pPr lvl="1"/>
            <a:r>
              <a:rPr lang="en-US" sz="1600" b="1" dirty="0">
                <a:solidFill>
                  <a:schemeClr val="tx1"/>
                </a:solidFill>
              </a:rPr>
              <a:t>IEEE Geoscience &amp; Remote Sensing Letters </a:t>
            </a:r>
          </a:p>
          <a:p>
            <a:pPr lvl="1"/>
            <a:r>
              <a:rPr lang="en-US" sz="1600" b="1" dirty="0">
                <a:solidFill>
                  <a:schemeClr val="tx1"/>
                </a:solidFill>
              </a:rPr>
              <a:t>IEEE International Symposium Geoscience and Remote Sensing (IGARSS)</a:t>
            </a:r>
          </a:p>
          <a:p>
            <a:pPr lvl="1"/>
            <a:r>
              <a:rPr lang="en-US" sz="1600" b="1" dirty="0">
                <a:solidFill>
                  <a:schemeClr val="tx1"/>
                </a:solidFill>
              </a:rPr>
              <a:t>IEEE  Petroleum and Chemical Industry Technical Conference (PCIC)</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7751" y="3944939"/>
            <a:ext cx="1323250" cy="1671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0887" y="1854476"/>
            <a:ext cx="1276978" cy="1734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8242931"/>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93895" y="327546"/>
            <a:ext cx="8537106" cy="828208"/>
          </a:xfrm>
        </p:spPr>
        <p:txBody>
          <a:bodyPr/>
          <a:lstStyle/>
          <a:p>
            <a:pPr algn="ctr"/>
            <a:r>
              <a:rPr lang="en-US" altLang="en-US" sz="3200" b="1" kern="0" dirty="0">
                <a:latin typeface="+mj-lt"/>
                <a:ea typeface="+mj-ea"/>
                <a:cs typeface="ＭＳ Ｐゴシック"/>
              </a:rPr>
              <a:t>Manufacturing Engineering</a:t>
            </a:r>
          </a:p>
        </p:txBody>
      </p:sp>
      <p:sp>
        <p:nvSpPr>
          <p:cNvPr id="3" name="Content Placeholder 2"/>
          <p:cNvSpPr>
            <a:spLocks noGrp="1"/>
          </p:cNvSpPr>
          <p:nvPr>
            <p:ph idx="1"/>
          </p:nvPr>
        </p:nvSpPr>
        <p:spPr>
          <a:xfrm>
            <a:off x="191069" y="965200"/>
            <a:ext cx="8739932" cy="2142698"/>
          </a:xfrm>
        </p:spPr>
        <p:txBody>
          <a:bodyPr>
            <a:normAutofit lnSpcReduction="10000"/>
          </a:bodyPr>
          <a:lstStyle/>
          <a:p>
            <a:r>
              <a:rPr lang="en-US" sz="1800" dirty="0">
                <a:solidFill>
                  <a:schemeClr val="tx1">
                    <a:lumMod val="75000"/>
                  </a:schemeClr>
                </a:solidFill>
              </a:rPr>
              <a:t>IEEE’s publications cover manufacturing practices and technologies, including </a:t>
            </a:r>
            <a:r>
              <a:rPr lang="en-US" sz="1800" b="1" dirty="0">
                <a:solidFill>
                  <a:schemeClr val="tx1">
                    <a:lumMod val="75000"/>
                  </a:schemeClr>
                </a:solidFill>
              </a:rPr>
              <a:t>the development of systems, processes, machines, and tools</a:t>
            </a:r>
            <a:r>
              <a:rPr lang="en-US" sz="1800" dirty="0">
                <a:solidFill>
                  <a:schemeClr val="tx1">
                    <a:lumMod val="75000"/>
                  </a:schemeClr>
                </a:solidFill>
              </a:rPr>
              <a:t>.</a:t>
            </a:r>
            <a:r>
              <a:rPr lang="en-US" sz="1800" dirty="0"/>
              <a:t> </a:t>
            </a:r>
          </a:p>
          <a:p>
            <a:r>
              <a:rPr lang="en-US" sz="1800" dirty="0">
                <a:solidFill>
                  <a:schemeClr val="tx1">
                    <a:lumMod val="75000"/>
                  </a:schemeClr>
                </a:solidFill>
              </a:rPr>
              <a:t>In IEEE </a:t>
            </a:r>
            <a:r>
              <a:rPr lang="en-US" sz="1800" i="1" dirty="0" err="1">
                <a:solidFill>
                  <a:schemeClr val="tx1">
                    <a:lumMod val="75000"/>
                  </a:schemeClr>
                </a:solidFill>
              </a:rPr>
              <a:t>Xplore</a:t>
            </a:r>
            <a:r>
              <a:rPr lang="en-US" sz="1800" dirty="0">
                <a:solidFill>
                  <a:schemeClr val="tx1">
                    <a:lumMod val="75000"/>
                  </a:schemeClr>
                </a:solidFill>
              </a:rPr>
              <a:t>, you’ll find information on </a:t>
            </a:r>
            <a:r>
              <a:rPr lang="en-US" sz="1800" b="1" dirty="0">
                <a:solidFill>
                  <a:schemeClr val="tx1">
                    <a:lumMod val="75000"/>
                  </a:schemeClr>
                </a:solidFill>
              </a:rPr>
              <a:t>virtual manufacturing, computer integrated manufacturing, agile manufacturing, quality control, robotics and automation, mechatronics</a:t>
            </a:r>
            <a:r>
              <a:rPr lang="en-US" sz="1800" dirty="0">
                <a:solidFill>
                  <a:schemeClr val="tx1">
                    <a:lumMod val="75000"/>
                  </a:schemeClr>
                </a:solidFill>
              </a:rPr>
              <a:t>, and much more</a:t>
            </a:r>
          </a:p>
          <a:p>
            <a:pPr lvl="1"/>
            <a:endParaRPr lang="en-US" sz="1400" dirty="0">
              <a:solidFill>
                <a:schemeClr val="tx1">
                  <a:lumMod val="75000"/>
                </a:schemeClr>
              </a:solidFill>
            </a:endParaRPr>
          </a:p>
          <a:p>
            <a:endParaRPr lang="en-US" sz="1800" dirty="0">
              <a:solidFill>
                <a:schemeClr val="tx1">
                  <a:lumMod val="75000"/>
                </a:scheme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5625" y="3631947"/>
            <a:ext cx="2205376" cy="2440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bwMode="auto">
          <a:xfrm>
            <a:off x="191069" y="3107898"/>
            <a:ext cx="7001301" cy="333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fontScale="92500" lnSpcReduction="20000"/>
          </a:bodyPr>
          <a:lstStyle>
            <a:lvl1pPr marL="346075" indent="-346075" algn="l" defTabSz="457200" rtl="0" eaLnBrk="1" fontAlgn="base" hangingPunct="1">
              <a:spcBef>
                <a:spcPts val="1800"/>
              </a:spcBef>
              <a:spcAft>
                <a:spcPct val="0"/>
              </a:spcAft>
              <a:buSzPct val="135000"/>
              <a:buBlip>
                <a:blip r:embed="rId4"/>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75000"/>
                  </a:schemeClr>
                </a:solidFill>
              </a:rPr>
              <a:t>Relevant IEEE publications include:</a:t>
            </a:r>
          </a:p>
          <a:p>
            <a:pPr lvl="1"/>
            <a:r>
              <a:rPr lang="en-US" sz="1400" dirty="0">
                <a:solidFill>
                  <a:schemeClr val="tx1">
                    <a:lumMod val="75000"/>
                  </a:schemeClr>
                </a:solidFill>
              </a:rPr>
              <a:t>IEEE/ASME Transactions on </a:t>
            </a:r>
            <a:r>
              <a:rPr lang="en-US" sz="1400" dirty="0" err="1">
                <a:solidFill>
                  <a:schemeClr val="tx1">
                    <a:lumMod val="75000"/>
                  </a:schemeClr>
                </a:solidFill>
              </a:rPr>
              <a:t>Mechatronics</a:t>
            </a:r>
            <a:r>
              <a:rPr lang="en-US" sz="1400" dirty="0">
                <a:solidFill>
                  <a:schemeClr val="tx1">
                    <a:lumMod val="75000"/>
                  </a:schemeClr>
                </a:solidFill>
              </a:rPr>
              <a:t> </a:t>
            </a:r>
            <a:br>
              <a:rPr lang="en-US" sz="1400" dirty="0">
                <a:solidFill>
                  <a:schemeClr val="tx1">
                    <a:lumMod val="75000"/>
                  </a:schemeClr>
                </a:solidFill>
              </a:rPr>
            </a:br>
            <a:r>
              <a:rPr lang="en-US" sz="1400" dirty="0">
                <a:solidFill>
                  <a:schemeClr val="tx1">
                    <a:lumMod val="75000"/>
                  </a:schemeClr>
                </a:solidFill>
              </a:rPr>
              <a:t>(#1 most cited journal in Engineering – Manufacturing)</a:t>
            </a:r>
          </a:p>
          <a:p>
            <a:pPr lvl="1"/>
            <a:r>
              <a:rPr lang="en-US" sz="1400" dirty="0">
                <a:solidFill>
                  <a:schemeClr val="tx1">
                    <a:lumMod val="75000"/>
                  </a:schemeClr>
                </a:solidFill>
              </a:rPr>
              <a:t>IEEE Transactions on Components, Packaging and Manufacturing Technology</a:t>
            </a:r>
          </a:p>
          <a:p>
            <a:pPr lvl="1"/>
            <a:r>
              <a:rPr lang="en-US" sz="1400" dirty="0">
                <a:solidFill>
                  <a:schemeClr val="tx1">
                    <a:lumMod val="75000"/>
                  </a:schemeClr>
                </a:solidFill>
              </a:rPr>
              <a:t>IEEE Transactions on Semiconductor Manufacturing</a:t>
            </a:r>
          </a:p>
          <a:p>
            <a:pPr lvl="1"/>
            <a:r>
              <a:rPr lang="en-US" sz="1400" dirty="0">
                <a:solidFill>
                  <a:schemeClr val="tx1">
                    <a:lumMod val="75000"/>
                  </a:schemeClr>
                </a:solidFill>
              </a:rPr>
              <a:t>IEEE Transactions on Automation Science and Engineering</a:t>
            </a:r>
          </a:p>
          <a:p>
            <a:pPr lvl="1"/>
            <a:r>
              <a:rPr lang="en-US" sz="1400" dirty="0">
                <a:solidFill>
                  <a:schemeClr val="tx1">
                    <a:lumMod val="75000"/>
                  </a:schemeClr>
                </a:solidFill>
              </a:rPr>
              <a:t>IEEE Robotics &amp; Automation Magazine</a:t>
            </a:r>
          </a:p>
          <a:p>
            <a:pPr lvl="1"/>
            <a:r>
              <a:rPr lang="en-US" sz="1400" dirty="0">
                <a:solidFill>
                  <a:schemeClr val="tx1">
                    <a:lumMod val="75000"/>
                  </a:schemeClr>
                </a:solidFill>
              </a:rPr>
              <a:t>IEEE International Symposium on Assembly and Manufacturing</a:t>
            </a:r>
          </a:p>
          <a:p>
            <a:pPr lvl="1"/>
            <a:r>
              <a:rPr lang="en-US" sz="1400" dirty="0">
                <a:solidFill>
                  <a:schemeClr val="tx1">
                    <a:lumMod val="75000"/>
                  </a:schemeClr>
                </a:solidFill>
              </a:rPr>
              <a:t>International Conference on Digital Manufacturing and Automation</a:t>
            </a:r>
          </a:p>
          <a:p>
            <a:pPr lvl="1"/>
            <a:r>
              <a:rPr lang="en-US" sz="1400" dirty="0">
                <a:solidFill>
                  <a:schemeClr val="tx1">
                    <a:lumMod val="75000"/>
                  </a:schemeClr>
                </a:solidFill>
              </a:rPr>
              <a:t>e-Manufacturing &amp; Design Collaboration Symposium Electronics Manufacturing Technology Symposium</a:t>
            </a:r>
          </a:p>
          <a:p>
            <a:pPr lvl="1"/>
            <a:r>
              <a:rPr lang="en-US" sz="1400" dirty="0">
                <a:solidFill>
                  <a:schemeClr val="tx1">
                    <a:lumMod val="75000"/>
                  </a:schemeClr>
                </a:solidFill>
              </a:rPr>
              <a:t>International Conference on System Science, Engineering Design and Manufacturing </a:t>
            </a:r>
            <a:r>
              <a:rPr lang="en-US" sz="1400" dirty="0" err="1">
                <a:solidFill>
                  <a:schemeClr val="tx1">
                    <a:lumMod val="75000"/>
                  </a:schemeClr>
                </a:solidFill>
              </a:rPr>
              <a:t>Informatization</a:t>
            </a:r>
            <a:r>
              <a:rPr lang="en-US" sz="1400" dirty="0">
                <a:solidFill>
                  <a:schemeClr val="tx1">
                    <a:lumMod val="75000"/>
                  </a:schemeClr>
                </a:solidFill>
              </a:rPr>
              <a:t> </a:t>
            </a:r>
          </a:p>
          <a:p>
            <a:pPr lvl="1"/>
            <a:endParaRPr lang="en-US" sz="1400" dirty="0">
              <a:solidFill>
                <a:schemeClr val="tx1">
                  <a:lumMod val="75000"/>
                </a:schemeClr>
              </a:solidFill>
            </a:endParaRPr>
          </a:p>
          <a:p>
            <a:endParaRPr lang="en-US" sz="1800" dirty="0">
              <a:solidFill>
                <a:schemeClr val="tx1">
                  <a:lumMod val="75000"/>
                </a:schemeClr>
              </a:solidFill>
            </a:endParaRPr>
          </a:p>
        </p:txBody>
      </p:sp>
    </p:spTree>
    <p:extLst>
      <p:ext uri="{BB962C8B-B14F-4D97-AF65-F5344CB8AC3E}">
        <p14:creationId xmlns:p14="http://schemas.microsoft.com/office/powerpoint/2010/main" val="4162429612"/>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894" y="300251"/>
            <a:ext cx="8545389" cy="773617"/>
          </a:xfrm>
        </p:spPr>
        <p:txBody>
          <a:bodyPr/>
          <a:lstStyle/>
          <a:p>
            <a:pPr algn="ctr"/>
            <a:r>
              <a:rPr lang="en-US" altLang="en-US" sz="3150" b="1" kern="0" dirty="0">
                <a:ea typeface="+mj-ea"/>
                <a:cs typeface="ＭＳ Ｐゴシック"/>
              </a:rPr>
              <a:t>Digital Art &amp; Technology</a:t>
            </a:r>
          </a:p>
        </p:txBody>
      </p:sp>
      <p:sp>
        <p:nvSpPr>
          <p:cNvPr id="3" name="Content Placeholder 2"/>
          <p:cNvSpPr>
            <a:spLocks noGrp="1"/>
          </p:cNvSpPr>
          <p:nvPr>
            <p:ph idx="1"/>
          </p:nvPr>
        </p:nvSpPr>
        <p:spPr>
          <a:xfrm>
            <a:off x="191070" y="1046572"/>
            <a:ext cx="6264322" cy="5545297"/>
          </a:xfrm>
        </p:spPr>
        <p:txBody>
          <a:bodyPr>
            <a:normAutofit/>
          </a:bodyPr>
          <a:lstStyle/>
          <a:p>
            <a:r>
              <a:rPr lang="en-US" sz="1800" dirty="0">
                <a:solidFill>
                  <a:schemeClr val="tx1">
                    <a:lumMod val="75000"/>
                  </a:schemeClr>
                </a:solidFill>
              </a:rPr>
              <a:t>IEEE </a:t>
            </a:r>
            <a:r>
              <a:rPr lang="en-US" sz="1800" i="1" dirty="0" err="1">
                <a:solidFill>
                  <a:schemeClr val="tx1">
                    <a:lumMod val="75000"/>
                  </a:schemeClr>
                </a:solidFill>
              </a:rPr>
              <a:t>Xplore</a:t>
            </a:r>
            <a:r>
              <a:rPr lang="en-US" sz="1800" dirty="0">
                <a:solidFill>
                  <a:schemeClr val="tx1">
                    <a:lumMod val="75000"/>
                  </a:schemeClr>
                </a:solidFill>
              </a:rPr>
              <a:t> covers the leading edge of </a:t>
            </a:r>
            <a:r>
              <a:rPr lang="en-US" sz="1800" b="1" dirty="0">
                <a:solidFill>
                  <a:schemeClr val="tx1">
                    <a:lumMod val="75000"/>
                  </a:schemeClr>
                </a:solidFill>
              </a:rPr>
              <a:t>computer graphics technology and its applications</a:t>
            </a:r>
            <a:r>
              <a:rPr lang="en-US" sz="1800" dirty="0">
                <a:solidFill>
                  <a:schemeClr val="tx1">
                    <a:lumMod val="75000"/>
                  </a:schemeClr>
                </a:solidFill>
              </a:rPr>
              <a:t> in everything from business to the arts.</a:t>
            </a:r>
          </a:p>
          <a:p>
            <a:r>
              <a:rPr lang="en-US" sz="1800" dirty="0">
                <a:solidFill>
                  <a:schemeClr val="tx1">
                    <a:lumMod val="75000"/>
                  </a:schemeClr>
                </a:solidFill>
              </a:rPr>
              <a:t>Topics include </a:t>
            </a:r>
            <a:r>
              <a:rPr lang="en-US" sz="1800" b="1" dirty="0">
                <a:solidFill>
                  <a:schemeClr val="tx1">
                    <a:lumMod val="75000"/>
                  </a:schemeClr>
                </a:solidFill>
              </a:rPr>
              <a:t>computer graphics, design, animation, 3D, user interface, motion graphics</a:t>
            </a:r>
            <a:r>
              <a:rPr lang="en-US" sz="1800" dirty="0">
                <a:solidFill>
                  <a:schemeClr val="tx1">
                    <a:lumMod val="75000"/>
                  </a:schemeClr>
                </a:solidFill>
              </a:rPr>
              <a:t>, and more</a:t>
            </a:r>
          </a:p>
          <a:p>
            <a:r>
              <a:rPr lang="en-US" sz="1800" dirty="0">
                <a:solidFill>
                  <a:schemeClr val="tx1">
                    <a:lumMod val="75000"/>
                  </a:schemeClr>
                </a:solidFill>
              </a:rPr>
              <a:t>Examples of IEEE </a:t>
            </a:r>
            <a:r>
              <a:rPr lang="en-US" sz="1800" i="1" dirty="0" err="1">
                <a:solidFill>
                  <a:schemeClr val="tx1">
                    <a:lumMod val="75000"/>
                  </a:schemeClr>
                </a:solidFill>
              </a:rPr>
              <a:t>Xplore</a:t>
            </a:r>
            <a:r>
              <a:rPr lang="en-US" sz="1800" dirty="0">
                <a:solidFill>
                  <a:schemeClr val="tx1">
                    <a:lumMod val="75000"/>
                  </a:schemeClr>
                </a:solidFill>
              </a:rPr>
              <a:t> publications: </a:t>
            </a:r>
          </a:p>
          <a:p>
            <a:pPr lvl="1"/>
            <a:r>
              <a:rPr lang="en-US" sz="1600" dirty="0">
                <a:solidFill>
                  <a:schemeClr val="tx1">
                    <a:lumMod val="75000"/>
                  </a:schemeClr>
                </a:solidFill>
              </a:rPr>
              <a:t>IEEE Computer Graphics</a:t>
            </a:r>
          </a:p>
          <a:p>
            <a:pPr lvl="1"/>
            <a:r>
              <a:rPr lang="en-US" sz="1600" dirty="0">
                <a:solidFill>
                  <a:schemeClr val="tx1">
                    <a:lumMod val="75000"/>
                  </a:schemeClr>
                </a:solidFill>
              </a:rPr>
              <a:t>IEEE Trans. On Visualization &amp; Computer Graphics</a:t>
            </a:r>
          </a:p>
          <a:p>
            <a:pPr lvl="1"/>
            <a:r>
              <a:rPr lang="en-US" sz="1600" dirty="0">
                <a:solidFill>
                  <a:schemeClr val="tx1">
                    <a:lumMod val="75000"/>
                  </a:schemeClr>
                </a:solidFill>
              </a:rPr>
              <a:t>International Conference on Computer-Aided Design &amp; Computer Graphics</a:t>
            </a:r>
          </a:p>
          <a:p>
            <a:pPr lvl="1"/>
            <a:r>
              <a:rPr lang="en-US" sz="1600" dirty="0">
                <a:solidFill>
                  <a:schemeClr val="tx1">
                    <a:lumMod val="75000"/>
                  </a:schemeClr>
                </a:solidFill>
              </a:rPr>
              <a:t>International Conference on Computer Graphics, Imaging &amp; Visualization</a:t>
            </a:r>
          </a:p>
          <a:p>
            <a:pPr lvl="1"/>
            <a:r>
              <a:rPr lang="en-US" sz="1600" dirty="0">
                <a:solidFill>
                  <a:schemeClr val="tx1">
                    <a:lumMod val="75000"/>
                  </a:schemeClr>
                </a:solidFill>
              </a:rPr>
              <a:t>International Conference on Image &amp; Graphics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5392" y="2361062"/>
            <a:ext cx="2331430" cy="309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7774031"/>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18453" y="574083"/>
            <a:ext cx="8493071" cy="838200"/>
          </a:xfrm>
        </p:spPr>
        <p:txBody>
          <a:bodyPr/>
          <a:lstStyle/>
          <a:p>
            <a:pPr eaLnBrk="1" hangingPunct="1">
              <a:lnSpc>
                <a:spcPts val="4000"/>
              </a:lnSpc>
            </a:pPr>
            <a:r>
              <a:rPr lang="en-US" dirty="0">
                <a:ea typeface="ＭＳ Ｐゴシック" pitchFamily="34" charset="-128"/>
              </a:rPr>
              <a:t>1884: Where we came from </a:t>
            </a:r>
            <a:endParaRPr lang="en-US" altLang="en-US" dirty="0">
              <a:solidFill>
                <a:srgbClr val="005087"/>
              </a:solidFill>
              <a:ea typeface="ＭＳ Ｐゴシック"/>
              <a:cs typeface="ＭＳ Ｐゴシック"/>
            </a:endParaRPr>
          </a:p>
        </p:txBody>
      </p:sp>
      <p:sp>
        <p:nvSpPr>
          <p:cNvPr id="16388" name="Rectangle 6"/>
          <p:cNvSpPr>
            <a:spLocks noChangeArrowheads="1"/>
          </p:cNvSpPr>
          <p:nvPr/>
        </p:nvSpPr>
        <p:spPr bwMode="auto">
          <a:xfrm>
            <a:off x="0" y="1450383"/>
            <a:ext cx="9144000" cy="457200"/>
          </a:xfrm>
          <a:prstGeom prst="rect">
            <a:avLst/>
          </a:prstGeom>
          <a:noFill/>
          <a:ln w="9525">
            <a:noFill/>
            <a:miter lim="800000"/>
            <a:headEnd/>
            <a:tailEnd/>
          </a:ln>
        </p:spPr>
        <p:txBody>
          <a:bodyPr/>
          <a:lstStyle/>
          <a:p>
            <a:pPr marL="342900" indent="-342900">
              <a:lnSpc>
                <a:spcPct val="90000"/>
              </a:lnSpc>
              <a:spcBef>
                <a:spcPct val="20000"/>
              </a:spcBef>
              <a:buClr>
                <a:schemeClr val="bg2"/>
              </a:buClr>
              <a:buSzPct val="80000"/>
              <a:buFont typeface="Wingdings" pitchFamily="2" charset="2"/>
              <a:buNone/>
            </a:pPr>
            <a:r>
              <a:rPr lang="en-US" altLang="en-US" i="1" dirty="0">
                <a:solidFill>
                  <a:srgbClr val="A50021"/>
                </a:solidFill>
                <a:latin typeface="Times New Roman" pitchFamily="18" charset="0"/>
              </a:rPr>
              <a:t>		</a:t>
            </a:r>
          </a:p>
          <a:p>
            <a:pPr marL="342900" indent="-342900">
              <a:lnSpc>
                <a:spcPct val="90000"/>
              </a:lnSpc>
              <a:spcBef>
                <a:spcPct val="20000"/>
              </a:spcBef>
              <a:buClr>
                <a:schemeClr val="bg2"/>
              </a:buClr>
              <a:buSzPct val="80000"/>
              <a:buFont typeface="Wingdings" pitchFamily="2" charset="2"/>
              <a:buNone/>
            </a:pPr>
            <a:r>
              <a:rPr lang="en-US" altLang="en-US" i="1" dirty="0">
                <a:solidFill>
                  <a:srgbClr val="A50021"/>
                </a:solidFill>
                <a:latin typeface="Times New Roman" pitchFamily="18" charset="0"/>
              </a:rPr>
              <a:t>	</a:t>
            </a:r>
            <a:endParaRPr lang="en-US" altLang="en-US" i="1" dirty="0">
              <a:solidFill>
                <a:schemeClr val="tx2"/>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525"/>
          <a:stretch/>
        </p:blipFill>
        <p:spPr>
          <a:xfrm>
            <a:off x="560230" y="1794893"/>
            <a:ext cx="8145887" cy="4043497"/>
          </a:xfrm>
          <a:prstGeom prst="rect">
            <a:avLst/>
          </a:prstGeom>
        </p:spPr>
      </p:pic>
    </p:spTree>
    <p:extLst>
      <p:ext uri="{BB962C8B-B14F-4D97-AF65-F5344CB8AC3E}">
        <p14:creationId xmlns:p14="http://schemas.microsoft.com/office/powerpoint/2010/main" val="415105618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894" y="193478"/>
            <a:ext cx="8545389" cy="746322"/>
          </a:xfrm>
        </p:spPr>
        <p:txBody>
          <a:bodyPr/>
          <a:lstStyle/>
          <a:p>
            <a:pPr algn="ctr"/>
            <a:r>
              <a:rPr lang="en-US" altLang="en-US" b="1" kern="0" dirty="0">
                <a:ea typeface="+mj-ea"/>
                <a:cs typeface="ＭＳ Ｐゴシック"/>
              </a:rPr>
              <a:t>Game Design</a:t>
            </a:r>
            <a:endParaRPr lang="en-US" altLang="en-US" sz="3150" b="1" kern="0" dirty="0">
              <a:ea typeface="+mj-ea"/>
              <a:cs typeface="ＭＳ Ｐゴシック"/>
            </a:endParaRPr>
          </a:p>
        </p:txBody>
      </p:sp>
      <p:sp>
        <p:nvSpPr>
          <p:cNvPr id="3" name="Content Placeholder 2"/>
          <p:cNvSpPr>
            <a:spLocks noGrp="1"/>
          </p:cNvSpPr>
          <p:nvPr>
            <p:ph idx="1"/>
          </p:nvPr>
        </p:nvSpPr>
        <p:spPr>
          <a:xfrm>
            <a:off x="191070" y="850900"/>
            <a:ext cx="6264322" cy="5811428"/>
          </a:xfrm>
        </p:spPr>
        <p:txBody>
          <a:bodyPr>
            <a:normAutofit/>
          </a:bodyPr>
          <a:lstStyle/>
          <a:p>
            <a:r>
              <a:rPr lang="en-US" sz="1800" dirty="0">
                <a:solidFill>
                  <a:schemeClr val="tx1">
                    <a:lumMod val="75000"/>
                  </a:schemeClr>
                </a:solidFill>
              </a:rPr>
              <a:t>IEEE </a:t>
            </a:r>
            <a:r>
              <a:rPr lang="en-US" sz="1800" i="1" dirty="0" err="1">
                <a:solidFill>
                  <a:schemeClr val="tx1">
                    <a:lumMod val="75000"/>
                  </a:schemeClr>
                </a:solidFill>
              </a:rPr>
              <a:t>Xplore</a:t>
            </a:r>
            <a:r>
              <a:rPr lang="en-US" sz="1800" dirty="0">
                <a:solidFill>
                  <a:schemeClr val="tx1">
                    <a:lumMod val="75000"/>
                  </a:schemeClr>
                </a:solidFill>
              </a:rPr>
              <a:t> covers the design of </a:t>
            </a:r>
            <a:r>
              <a:rPr lang="en-US" sz="1800" b="1" dirty="0">
                <a:solidFill>
                  <a:schemeClr val="tx1">
                    <a:lumMod val="75000"/>
                  </a:schemeClr>
                </a:solidFill>
              </a:rPr>
              <a:t>video games, mathematical games, human-computer interactions in games, and games involving physical objects.</a:t>
            </a:r>
          </a:p>
          <a:p>
            <a:r>
              <a:rPr lang="en-US" sz="1800" dirty="0">
                <a:solidFill>
                  <a:schemeClr val="tx1">
                    <a:lumMod val="75000"/>
                  </a:schemeClr>
                </a:solidFill>
              </a:rPr>
              <a:t>Topics include </a:t>
            </a:r>
            <a:r>
              <a:rPr lang="en-US" sz="1800" b="1" dirty="0">
                <a:solidFill>
                  <a:schemeClr val="tx1">
                    <a:lumMod val="75000"/>
                  </a:schemeClr>
                </a:solidFill>
              </a:rPr>
              <a:t>game production, computational intelligence, artificial intelligence, simulations</a:t>
            </a:r>
            <a:r>
              <a:rPr lang="en-US" sz="1800" dirty="0">
                <a:solidFill>
                  <a:schemeClr val="tx1">
                    <a:lumMod val="75000"/>
                  </a:schemeClr>
                </a:solidFill>
              </a:rPr>
              <a:t>, and more</a:t>
            </a:r>
          </a:p>
          <a:p>
            <a:r>
              <a:rPr lang="en-US" sz="1800" dirty="0">
                <a:solidFill>
                  <a:schemeClr val="tx1">
                    <a:lumMod val="75000"/>
                  </a:schemeClr>
                </a:solidFill>
              </a:rPr>
              <a:t>Examples of IEEE </a:t>
            </a:r>
            <a:r>
              <a:rPr lang="en-US" sz="1800" i="1" dirty="0" err="1">
                <a:solidFill>
                  <a:schemeClr val="tx1">
                    <a:lumMod val="75000"/>
                  </a:schemeClr>
                </a:solidFill>
              </a:rPr>
              <a:t>Xplore</a:t>
            </a:r>
            <a:r>
              <a:rPr lang="en-US" sz="1800" dirty="0">
                <a:solidFill>
                  <a:schemeClr val="tx1">
                    <a:lumMod val="75000"/>
                  </a:schemeClr>
                </a:solidFill>
              </a:rPr>
              <a:t> publications: </a:t>
            </a:r>
          </a:p>
          <a:p>
            <a:pPr lvl="1"/>
            <a:r>
              <a:rPr lang="en-US" sz="1600" dirty="0">
                <a:solidFill>
                  <a:schemeClr val="tx1">
                    <a:lumMod val="75000"/>
                  </a:schemeClr>
                </a:solidFill>
              </a:rPr>
              <a:t>IEEE Trans. On Computational Intelligence and AI in Games</a:t>
            </a:r>
          </a:p>
          <a:p>
            <a:pPr lvl="1"/>
            <a:r>
              <a:rPr lang="en-US" sz="1600" dirty="0">
                <a:solidFill>
                  <a:schemeClr val="tx1">
                    <a:lumMod val="75000"/>
                  </a:schemeClr>
                </a:solidFill>
              </a:rPr>
              <a:t>Symposium on Computational Intelligence in Games</a:t>
            </a:r>
          </a:p>
          <a:p>
            <a:pPr lvl="1"/>
            <a:r>
              <a:rPr lang="en-US" sz="1600" dirty="0">
                <a:solidFill>
                  <a:schemeClr val="tx1">
                    <a:lumMod val="75000"/>
                  </a:schemeClr>
                </a:solidFill>
              </a:rPr>
              <a:t>International Conference on Computer Games</a:t>
            </a:r>
          </a:p>
          <a:p>
            <a:pPr lvl="1"/>
            <a:r>
              <a:rPr lang="en-US" sz="1600" dirty="0">
                <a:solidFill>
                  <a:schemeClr val="tx1">
                    <a:lumMod val="75000"/>
                  </a:schemeClr>
                </a:solidFill>
              </a:rPr>
              <a:t>International Workshop on Digital Game and Intelligent Toy Enhanced Learning </a:t>
            </a:r>
          </a:p>
          <a:p>
            <a:pPr lvl="1"/>
            <a:r>
              <a:rPr lang="en-US" sz="1600" dirty="0">
                <a:solidFill>
                  <a:schemeClr val="tx1">
                    <a:lumMod val="75000"/>
                  </a:schemeClr>
                </a:solidFill>
              </a:rPr>
              <a:t>International Symposium on Haptic, Audio, Visual Environments and Games</a:t>
            </a:r>
          </a:p>
          <a:p>
            <a:pPr lvl="1"/>
            <a:endParaRPr lang="en-US" sz="1600" dirty="0">
              <a:solidFill>
                <a:schemeClr val="tx1">
                  <a:lumMod val="75000"/>
                </a:schemeClr>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2567" y="2238233"/>
            <a:ext cx="2666715" cy="3398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3774132"/>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3"/>
          <p:cNvSpPr>
            <a:spLocks noGrp="1"/>
          </p:cNvSpPr>
          <p:nvPr>
            <p:ph type="title"/>
          </p:nvPr>
        </p:nvSpPr>
        <p:spPr>
          <a:xfrm>
            <a:off x="498475" y="412538"/>
            <a:ext cx="7556500" cy="1116012"/>
          </a:xfrm>
        </p:spPr>
        <p:txBody>
          <a:bodyPr/>
          <a:lstStyle/>
          <a:p>
            <a:r>
              <a:rPr lang="en-US" dirty="0">
                <a:latin typeface="+mn-lt"/>
              </a:rPr>
              <a:t>With IEEE </a:t>
            </a:r>
            <a:r>
              <a:rPr lang="en-US" i="1" dirty="0" err="1">
                <a:latin typeface="+mn-lt"/>
              </a:rPr>
              <a:t>Xplore</a:t>
            </a:r>
            <a:r>
              <a:rPr lang="en-US" dirty="0">
                <a:latin typeface="+mn-lt"/>
              </a:rPr>
              <a:t>, learn how technology impacts fields such as…</a:t>
            </a:r>
          </a:p>
        </p:txBody>
      </p:sp>
      <p:sp>
        <p:nvSpPr>
          <p:cNvPr id="11268" name="Content Placeholder 4"/>
          <p:cNvSpPr>
            <a:spLocks noGrp="1"/>
          </p:cNvSpPr>
          <p:nvPr>
            <p:ph sz="quarter" idx="14"/>
          </p:nvPr>
        </p:nvSpPr>
        <p:spPr>
          <a:xfrm>
            <a:off x="365124" y="1528550"/>
            <a:ext cx="8656045" cy="4507126"/>
          </a:xfrm>
        </p:spPr>
        <p:txBody>
          <a:bodyPr/>
          <a:lstStyle/>
          <a:p>
            <a:pPr marL="0" indent="0">
              <a:buNone/>
            </a:pPr>
            <a:r>
              <a:rPr lang="en-US" sz="2200" b="1" dirty="0">
                <a:solidFill>
                  <a:schemeClr val="tx1"/>
                </a:solidFill>
                <a:latin typeface="Verdana" charset="0"/>
              </a:rPr>
              <a:t>Healthcare</a:t>
            </a:r>
            <a:r>
              <a:rPr lang="en-US" sz="2200" dirty="0">
                <a:solidFill>
                  <a:schemeClr val="tx1"/>
                </a:solidFill>
                <a:latin typeface="Verdana" charset="0"/>
              </a:rPr>
              <a:t>: telemedicine, electronic medical records, patient-specific healthcare, cloud computing in the medical field, patient monitoring systems, informatics, and more</a:t>
            </a:r>
          </a:p>
        </p:txBody>
      </p:sp>
      <p:pic>
        <p:nvPicPr>
          <p:cNvPr id="4" name="Picture 2" descr="C:\DOCUME~1\jalynkel\LOCALS~1\Temp\SNAGHTML41f585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526" y="2837431"/>
            <a:ext cx="6376868" cy="3914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003030"/>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7" name="Title 3"/>
          <p:cNvSpPr>
            <a:spLocks noGrp="1"/>
          </p:cNvSpPr>
          <p:nvPr>
            <p:ph type="title"/>
          </p:nvPr>
        </p:nvSpPr>
        <p:spPr>
          <a:xfrm>
            <a:off x="365125" y="304800"/>
            <a:ext cx="8326438" cy="1076325"/>
          </a:xfrm>
        </p:spPr>
        <p:txBody>
          <a:bodyPr/>
          <a:lstStyle/>
          <a:p>
            <a:r>
              <a:rPr lang="en-US" dirty="0">
                <a:latin typeface="+mn-lt"/>
              </a:rPr>
              <a:t>With IEEE </a:t>
            </a:r>
            <a:r>
              <a:rPr lang="en-US" i="1" dirty="0" err="1">
                <a:latin typeface="+mn-lt"/>
              </a:rPr>
              <a:t>Xplore</a:t>
            </a:r>
            <a:r>
              <a:rPr lang="en-US" dirty="0">
                <a:latin typeface="+mn-lt"/>
              </a:rPr>
              <a:t>, learn how technology impacts fields such as…</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6887" y="2737739"/>
            <a:ext cx="2175230" cy="258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sz="quarter" idx="14"/>
          </p:nvPr>
        </p:nvSpPr>
        <p:spPr>
          <a:xfrm>
            <a:off x="365760" y="2860570"/>
            <a:ext cx="5980449" cy="4389120"/>
          </a:xfrm>
        </p:spPr>
        <p:txBody>
          <a:bodyPr/>
          <a:lstStyle/>
          <a:p>
            <a:pPr lvl="0"/>
            <a:r>
              <a:rPr lang="en-US" dirty="0">
                <a:solidFill>
                  <a:schemeClr val="tx1"/>
                </a:solidFill>
              </a:rPr>
              <a:t>Related IEEE Journals &amp; Conferences: </a:t>
            </a:r>
          </a:p>
          <a:p>
            <a:pPr lvl="1"/>
            <a:r>
              <a:rPr lang="en-US" dirty="0">
                <a:solidFill>
                  <a:schemeClr val="tx1"/>
                </a:solidFill>
              </a:rPr>
              <a:t>IEEE Trans. on Intelligent Transportation Systems</a:t>
            </a:r>
          </a:p>
          <a:p>
            <a:pPr lvl="1"/>
            <a:r>
              <a:rPr lang="en-US" dirty="0">
                <a:solidFill>
                  <a:schemeClr val="tx1"/>
                </a:solidFill>
              </a:rPr>
              <a:t>IEEE Intelligent Transportation Systems Magazine</a:t>
            </a:r>
          </a:p>
          <a:p>
            <a:pPr lvl="1"/>
            <a:r>
              <a:rPr lang="en-US" dirty="0">
                <a:solidFill>
                  <a:schemeClr val="tx1"/>
                </a:solidFill>
              </a:rPr>
              <a:t>IEEE Trans. on Automation Science and Engineering</a:t>
            </a:r>
          </a:p>
          <a:p>
            <a:pPr lvl="1"/>
            <a:r>
              <a:rPr lang="en-US" dirty="0">
                <a:solidFill>
                  <a:schemeClr val="tx1"/>
                </a:solidFill>
              </a:rPr>
              <a:t>IEEE International Conference on Automation and Logistics</a:t>
            </a:r>
          </a:p>
        </p:txBody>
      </p:sp>
      <p:sp>
        <p:nvSpPr>
          <p:cNvPr id="8" name="Content Placeholder 4"/>
          <p:cNvSpPr txBox="1">
            <a:spLocks/>
          </p:cNvSpPr>
          <p:nvPr/>
        </p:nvSpPr>
        <p:spPr bwMode="auto">
          <a:xfrm>
            <a:off x="365125" y="1569494"/>
            <a:ext cx="8456992" cy="105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6075" indent="-346075" algn="l" defTabSz="457200" rtl="0" eaLnBrk="1" fontAlgn="base" hangingPunct="1">
              <a:spcBef>
                <a:spcPts val="1800"/>
              </a:spcBef>
              <a:spcAft>
                <a:spcPct val="0"/>
              </a:spcAft>
              <a:buSzPct val="135000"/>
              <a:buBlip>
                <a:blip r:embed="rId3"/>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Tx/>
              <a:buNone/>
            </a:pPr>
            <a:r>
              <a:rPr lang="en-US" sz="2200" b="1" dirty="0">
                <a:latin typeface="Verdana" charset="0"/>
              </a:rPr>
              <a:t>Transportation: </a:t>
            </a:r>
            <a:r>
              <a:rPr lang="en-US" sz="2200" dirty="0">
                <a:latin typeface="Verdana" charset="0"/>
              </a:rPr>
              <a:t>intelligent transportation systems, </a:t>
            </a:r>
            <a:r>
              <a:rPr lang="en-US" sz="2000" dirty="0"/>
              <a:t>logistics, supply chain management, and more</a:t>
            </a:r>
            <a:r>
              <a:rPr lang="en-US" sz="2200" dirty="0">
                <a:latin typeface="Verdana" charset="0"/>
              </a:rPr>
              <a:t> </a:t>
            </a:r>
          </a:p>
        </p:txBody>
      </p:sp>
    </p:spTree>
    <p:extLst>
      <p:ext uri="{BB962C8B-B14F-4D97-AF65-F5344CB8AC3E}">
        <p14:creationId xmlns:p14="http://schemas.microsoft.com/office/powerpoint/2010/main" val="824671983"/>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3"/>
          <p:cNvSpPr>
            <a:spLocks noGrp="1"/>
          </p:cNvSpPr>
          <p:nvPr>
            <p:ph type="title"/>
          </p:nvPr>
        </p:nvSpPr>
        <p:spPr>
          <a:xfrm>
            <a:off x="404445" y="254000"/>
            <a:ext cx="7556500" cy="1116012"/>
          </a:xfrm>
        </p:spPr>
        <p:txBody>
          <a:bodyPr/>
          <a:lstStyle/>
          <a:p>
            <a:r>
              <a:rPr lang="en-US" dirty="0">
                <a:latin typeface="+mn-lt"/>
              </a:rPr>
              <a:t>With IEEE </a:t>
            </a:r>
            <a:r>
              <a:rPr lang="en-US" i="1" dirty="0" err="1">
                <a:latin typeface="+mn-lt"/>
              </a:rPr>
              <a:t>Xplore</a:t>
            </a:r>
            <a:r>
              <a:rPr lang="en-US" dirty="0">
                <a:latin typeface="+mn-lt"/>
              </a:rPr>
              <a:t>, learn how technology impacts fields such as…</a:t>
            </a:r>
          </a:p>
        </p:txBody>
      </p:sp>
      <p:sp>
        <p:nvSpPr>
          <p:cNvPr id="11268" name="Content Placeholder 4"/>
          <p:cNvSpPr>
            <a:spLocks noGrp="1"/>
          </p:cNvSpPr>
          <p:nvPr>
            <p:ph sz="quarter" idx="14"/>
          </p:nvPr>
        </p:nvSpPr>
        <p:spPr>
          <a:xfrm>
            <a:off x="365125" y="1555026"/>
            <a:ext cx="8492272" cy="4389437"/>
          </a:xfrm>
        </p:spPr>
        <p:txBody>
          <a:bodyPr/>
          <a:lstStyle/>
          <a:p>
            <a:pPr marL="0" indent="0">
              <a:buNone/>
            </a:pPr>
            <a:r>
              <a:rPr lang="en-US" sz="2200" b="1" dirty="0">
                <a:solidFill>
                  <a:schemeClr val="tx1"/>
                </a:solidFill>
                <a:latin typeface="Verdana" charset="0"/>
              </a:rPr>
              <a:t>Business &amp; Finance: </a:t>
            </a:r>
            <a:r>
              <a:rPr lang="en-US" sz="2200" dirty="0">
                <a:solidFill>
                  <a:schemeClr val="tx1"/>
                </a:solidFill>
                <a:latin typeface="Verdana" charset="0"/>
              </a:rPr>
              <a:t>information systems, project management, risk management, business informatics, R&amp;D project selection and evaluation, IT investment justification, innovation, and more</a:t>
            </a:r>
          </a:p>
          <a:p>
            <a:pPr marL="0" indent="0">
              <a:buNone/>
            </a:pPr>
            <a:r>
              <a:rPr lang="en-US" sz="2200" dirty="0">
                <a:solidFill>
                  <a:schemeClr val="tx1"/>
                </a:solidFill>
                <a:latin typeface="Verdana" charset="0"/>
              </a:rPr>
              <a:t>Read articles by leaders in the field:</a:t>
            </a:r>
          </a:p>
          <a:p>
            <a:pPr marL="0" indent="0">
              <a:buNone/>
            </a:pPr>
            <a:endParaRPr lang="en-US" sz="2200" dirty="0">
              <a:solidFill>
                <a:schemeClr val="tx1"/>
              </a:solidFill>
              <a:latin typeface="Verdana"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445" y="3566948"/>
            <a:ext cx="3931920" cy="2008132"/>
          </a:xfrm>
          <a:prstGeom prst="rect">
            <a:avLst/>
          </a:prstGeom>
        </p:spPr>
      </p:pic>
      <p:sp>
        <p:nvSpPr>
          <p:cNvPr id="3" name="TextBox 2"/>
          <p:cNvSpPr txBox="1"/>
          <p:nvPr/>
        </p:nvSpPr>
        <p:spPr>
          <a:xfrm>
            <a:off x="347856" y="5626894"/>
            <a:ext cx="3971240" cy="1077218"/>
          </a:xfrm>
          <a:prstGeom prst="rect">
            <a:avLst/>
          </a:prstGeom>
          <a:ln>
            <a:noFill/>
          </a:ln>
        </p:spPr>
        <p:txBody>
          <a:bodyPr wrap="square" rtlCol="0">
            <a:spAutoFit/>
          </a:bodyPr>
          <a:lstStyle/>
          <a:p>
            <a:pPr algn="ctr"/>
            <a:r>
              <a:rPr lang="en-US" b="1" dirty="0"/>
              <a:t>Prof. Clayton Christensen</a:t>
            </a:r>
          </a:p>
          <a:p>
            <a:pPr algn="ctr"/>
            <a:r>
              <a:rPr lang="en-US" i="1" dirty="0"/>
              <a:t>Harvard Business School</a:t>
            </a:r>
          </a:p>
          <a:p>
            <a:pPr algn="ctr"/>
            <a:r>
              <a:rPr lang="en-US" sz="1600" dirty="0"/>
              <a:t>“Innovator’s Dilemma” </a:t>
            </a:r>
          </a:p>
          <a:p>
            <a:pPr algn="ctr"/>
            <a:r>
              <a:rPr lang="en-US" sz="1000" dirty="0"/>
              <a:t>http://www.claytonchristensen.com/</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562" t="23996" r="15754" b="16884"/>
          <a:stretch/>
        </p:blipFill>
        <p:spPr bwMode="auto">
          <a:xfrm>
            <a:off x="5267459" y="3660172"/>
            <a:ext cx="3052590" cy="19149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5038011" y="5626894"/>
            <a:ext cx="3971240" cy="1231106"/>
          </a:xfrm>
          <a:prstGeom prst="rect">
            <a:avLst/>
          </a:prstGeom>
          <a:solidFill>
            <a:schemeClr val="bg1"/>
          </a:solidFill>
          <a:ln>
            <a:noFill/>
          </a:ln>
        </p:spPr>
        <p:txBody>
          <a:bodyPr wrap="square" rtlCol="0">
            <a:spAutoFit/>
          </a:bodyPr>
          <a:lstStyle/>
          <a:p>
            <a:pPr algn="ctr"/>
            <a:r>
              <a:rPr lang="en-US" b="1" dirty="0"/>
              <a:t>Prof. Tony </a:t>
            </a:r>
            <a:r>
              <a:rPr lang="en-US" b="1" dirty="0" err="1"/>
              <a:t>Cai</a:t>
            </a:r>
            <a:endParaRPr lang="en-US" b="1" dirty="0"/>
          </a:p>
          <a:p>
            <a:pPr algn="ctr"/>
            <a:r>
              <a:rPr lang="en-US" i="1" dirty="0"/>
              <a:t>The Wharton School of the University of Pennsylvania</a:t>
            </a:r>
          </a:p>
          <a:p>
            <a:pPr algn="ctr"/>
            <a:endParaRPr lang="en-US" sz="1000" i="1" dirty="0"/>
          </a:p>
          <a:p>
            <a:pPr algn="ctr"/>
            <a:endParaRPr lang="en-US" sz="1000" i="1" dirty="0"/>
          </a:p>
        </p:txBody>
      </p:sp>
    </p:spTree>
    <p:extLst>
      <p:ext uri="{BB962C8B-B14F-4D97-AF65-F5344CB8AC3E}">
        <p14:creationId xmlns:p14="http://schemas.microsoft.com/office/powerpoint/2010/main" val="3166452460"/>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7" name="Title 3"/>
          <p:cNvSpPr>
            <a:spLocks noGrp="1"/>
          </p:cNvSpPr>
          <p:nvPr>
            <p:ph type="title"/>
          </p:nvPr>
        </p:nvSpPr>
        <p:spPr>
          <a:xfrm>
            <a:off x="498475" y="426186"/>
            <a:ext cx="7556500" cy="1116012"/>
          </a:xfrm>
        </p:spPr>
        <p:txBody>
          <a:bodyPr/>
          <a:lstStyle/>
          <a:p>
            <a:r>
              <a:rPr lang="en-US" dirty="0">
                <a:latin typeface="+mn-lt"/>
              </a:rPr>
              <a:t>With IEEE </a:t>
            </a:r>
            <a:r>
              <a:rPr lang="en-US" i="1" dirty="0" err="1">
                <a:latin typeface="+mn-lt"/>
              </a:rPr>
              <a:t>Xplore</a:t>
            </a:r>
            <a:r>
              <a:rPr lang="en-US" dirty="0">
                <a:latin typeface="+mn-lt"/>
              </a:rPr>
              <a:t>, learn how technology impacts fields such as…</a:t>
            </a:r>
          </a:p>
        </p:txBody>
      </p:sp>
      <p:sp>
        <p:nvSpPr>
          <p:cNvPr id="11268" name="Content Placeholder 4"/>
          <p:cNvSpPr>
            <a:spLocks noGrp="1"/>
          </p:cNvSpPr>
          <p:nvPr>
            <p:ph sz="quarter" idx="14"/>
          </p:nvPr>
        </p:nvSpPr>
        <p:spPr>
          <a:xfrm>
            <a:off x="365125" y="1542198"/>
            <a:ext cx="8492272" cy="4493478"/>
          </a:xfrm>
        </p:spPr>
        <p:txBody>
          <a:bodyPr/>
          <a:lstStyle/>
          <a:p>
            <a:pPr marL="0" indent="0">
              <a:buNone/>
            </a:pPr>
            <a:r>
              <a:rPr lang="en-US" sz="2200" b="1" dirty="0">
                <a:solidFill>
                  <a:schemeClr val="tx1"/>
                </a:solidFill>
                <a:latin typeface="Verdana" charset="0"/>
              </a:rPr>
              <a:t>Criminal Justice</a:t>
            </a:r>
            <a:r>
              <a:rPr lang="en-US" sz="2200" dirty="0">
                <a:solidFill>
                  <a:schemeClr val="tx1"/>
                </a:solidFill>
                <a:latin typeface="Verdana" charset="0"/>
              </a:rPr>
              <a:t>: crime scene investigation technologies, cybercrime, crime statistics, and more</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5" y="2467796"/>
            <a:ext cx="6693365" cy="33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8805" y="2948141"/>
            <a:ext cx="6746923" cy="334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9229" y="3381099"/>
            <a:ext cx="6773702" cy="3356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37442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500"/>
                                        <p:tgtEl>
                                          <p:spTgt spid="14338"/>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4339"/>
                                        </p:tgtEl>
                                        <p:attrNameLst>
                                          <p:attrName>style.visibility</p:attrName>
                                        </p:attrNameLst>
                                      </p:cBhvr>
                                      <p:to>
                                        <p:strVal val="visible"/>
                                      </p:to>
                                    </p:set>
                                    <p:animEffect transition="in" filter="fade">
                                      <p:cBhvr>
                                        <p:cTn id="11" dur="1500"/>
                                        <p:tgtEl>
                                          <p:spTgt spid="14339"/>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4340"/>
                                        </p:tgtEl>
                                        <p:attrNameLst>
                                          <p:attrName>style.visibility</p:attrName>
                                        </p:attrNameLst>
                                      </p:cBhvr>
                                      <p:to>
                                        <p:strVal val="visible"/>
                                      </p:to>
                                    </p:set>
                                    <p:animEffect transition="in" filter="fade">
                                      <p:cBhvr>
                                        <p:cTn id="15" dur="1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7" name="Title 3"/>
          <p:cNvSpPr>
            <a:spLocks noGrp="1"/>
          </p:cNvSpPr>
          <p:nvPr>
            <p:ph type="title"/>
          </p:nvPr>
        </p:nvSpPr>
        <p:spPr>
          <a:xfrm>
            <a:off x="498475" y="398890"/>
            <a:ext cx="7556500" cy="1116012"/>
          </a:xfrm>
        </p:spPr>
        <p:txBody>
          <a:bodyPr/>
          <a:lstStyle/>
          <a:p>
            <a:r>
              <a:rPr lang="en-US" dirty="0">
                <a:latin typeface="+mn-lt"/>
              </a:rPr>
              <a:t>With IEEE </a:t>
            </a:r>
            <a:r>
              <a:rPr lang="en-US" i="1" dirty="0" err="1">
                <a:latin typeface="+mn-lt"/>
              </a:rPr>
              <a:t>Xplore</a:t>
            </a:r>
            <a:r>
              <a:rPr lang="en-US" dirty="0">
                <a:latin typeface="+mn-lt"/>
              </a:rPr>
              <a:t>, learn how technology impacts fields such as…</a:t>
            </a:r>
          </a:p>
        </p:txBody>
      </p:sp>
      <p:sp>
        <p:nvSpPr>
          <p:cNvPr id="11268" name="Content Placeholder 4"/>
          <p:cNvSpPr>
            <a:spLocks noGrp="1"/>
          </p:cNvSpPr>
          <p:nvPr>
            <p:ph sz="quarter" idx="14"/>
          </p:nvPr>
        </p:nvSpPr>
        <p:spPr>
          <a:xfrm>
            <a:off x="365125" y="1514902"/>
            <a:ext cx="8492272" cy="4520774"/>
          </a:xfrm>
        </p:spPr>
        <p:txBody>
          <a:bodyPr/>
          <a:lstStyle/>
          <a:p>
            <a:pPr marL="0" indent="0">
              <a:buNone/>
            </a:pPr>
            <a:r>
              <a:rPr lang="en-US" sz="2200" b="1" dirty="0">
                <a:solidFill>
                  <a:schemeClr val="tx1"/>
                </a:solidFill>
                <a:latin typeface="Verdana" charset="0"/>
              </a:rPr>
              <a:t>Liberal Arts</a:t>
            </a:r>
            <a:r>
              <a:rPr lang="en-US" sz="2200" dirty="0">
                <a:solidFill>
                  <a:schemeClr val="tx1"/>
                </a:solidFill>
                <a:latin typeface="Verdana" charset="0"/>
              </a:rPr>
              <a:t>: digital humanities, use of image processing in art conservation, music classification, and more</a:t>
            </a:r>
          </a:p>
          <a:p>
            <a:pPr marL="0" indent="0">
              <a:buNone/>
            </a:pPr>
            <a:endParaRPr lang="en-US" sz="2200" dirty="0">
              <a:solidFill>
                <a:schemeClr val="tx1"/>
              </a:solidFill>
              <a:latin typeface="Verdana" charset="0"/>
            </a:endParaRPr>
          </a:p>
        </p:txBody>
      </p:sp>
      <p:pic>
        <p:nvPicPr>
          <p:cNvPr id="10242" name="Picture 2" descr="C:\DOCUME~1\jalynkel\LOCALS~1\Temp\SNAGHTML424e85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917" y="2438541"/>
            <a:ext cx="6593488" cy="411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90297"/>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1\jalynkel\LOCALS~1\Temp\SNAGHTML499bbb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4" y="2524836"/>
            <a:ext cx="4904492" cy="33227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p:cNvSpPr>
            <a:spLocks noGrp="1"/>
          </p:cNvSpPr>
          <p:nvPr>
            <p:ph type="title"/>
          </p:nvPr>
        </p:nvSpPr>
        <p:spPr>
          <a:xfrm>
            <a:off x="498475" y="393749"/>
            <a:ext cx="7556500" cy="1116012"/>
          </a:xfrm>
        </p:spPr>
        <p:txBody>
          <a:bodyPr/>
          <a:lstStyle/>
          <a:p>
            <a:r>
              <a:rPr lang="en-US" dirty="0">
                <a:latin typeface="+mn-lt"/>
              </a:rPr>
              <a:t>With IEEE </a:t>
            </a:r>
            <a:r>
              <a:rPr lang="en-US" i="1" dirty="0" err="1">
                <a:latin typeface="+mn-lt"/>
              </a:rPr>
              <a:t>Xplore</a:t>
            </a:r>
            <a:r>
              <a:rPr lang="en-US" dirty="0">
                <a:latin typeface="+mn-lt"/>
              </a:rPr>
              <a:t>, learn how technology impacts fields such as…</a:t>
            </a:r>
          </a:p>
        </p:txBody>
      </p:sp>
      <p:sp>
        <p:nvSpPr>
          <p:cNvPr id="9" name="Content Placeholder 4"/>
          <p:cNvSpPr>
            <a:spLocks noGrp="1"/>
          </p:cNvSpPr>
          <p:nvPr>
            <p:ph sz="quarter" idx="14"/>
          </p:nvPr>
        </p:nvSpPr>
        <p:spPr>
          <a:xfrm>
            <a:off x="365125" y="1509761"/>
            <a:ext cx="8492272" cy="1206144"/>
          </a:xfrm>
        </p:spPr>
        <p:txBody>
          <a:bodyPr/>
          <a:lstStyle/>
          <a:p>
            <a:pPr marL="0" indent="0">
              <a:buNone/>
            </a:pPr>
            <a:r>
              <a:rPr lang="en-US" sz="2200" b="1" dirty="0">
                <a:solidFill>
                  <a:schemeClr val="tx1"/>
                </a:solidFill>
                <a:latin typeface="Verdana" charset="0"/>
              </a:rPr>
              <a:t>Entertainment: </a:t>
            </a:r>
            <a:r>
              <a:rPr lang="en-US" sz="2200" dirty="0">
                <a:solidFill>
                  <a:schemeClr val="tx1"/>
                </a:solidFill>
                <a:latin typeface="Verdana" charset="0"/>
              </a:rPr>
              <a:t>computer graphics, animation, 3D, digital motion pictures, laser projectors, and more</a:t>
            </a:r>
          </a:p>
          <a:p>
            <a:pPr marL="0" indent="0">
              <a:buNone/>
            </a:pPr>
            <a:endParaRPr lang="en-US" sz="2200" dirty="0">
              <a:solidFill>
                <a:schemeClr val="tx1"/>
              </a:solidFill>
              <a:latin typeface="Verdana" charset="0"/>
            </a:endParaRPr>
          </a:p>
        </p:txBody>
      </p:sp>
      <p:pic>
        <p:nvPicPr>
          <p:cNvPr id="13" name="Picture 6" descr="C:\DOCUME~1\jalynkel\LOCALS~1\Temp\SNAGHTML49a3ab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9062" y="3356346"/>
            <a:ext cx="5028513" cy="31482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6586" y="2524836"/>
            <a:ext cx="2067064" cy="277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2120921"/>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7" name="Title 3"/>
          <p:cNvSpPr>
            <a:spLocks noGrp="1"/>
          </p:cNvSpPr>
          <p:nvPr>
            <p:ph type="title"/>
          </p:nvPr>
        </p:nvSpPr>
        <p:spPr>
          <a:xfrm>
            <a:off x="498475" y="439014"/>
            <a:ext cx="7556500" cy="1116012"/>
          </a:xfrm>
        </p:spPr>
        <p:txBody>
          <a:bodyPr/>
          <a:lstStyle/>
          <a:p>
            <a:r>
              <a:rPr lang="en-US" dirty="0">
                <a:latin typeface="+mn-lt"/>
              </a:rPr>
              <a:t>With IEEE </a:t>
            </a:r>
            <a:r>
              <a:rPr lang="en-US" i="1" dirty="0" err="1">
                <a:latin typeface="+mn-lt"/>
              </a:rPr>
              <a:t>Xplore</a:t>
            </a:r>
            <a:r>
              <a:rPr lang="en-US" dirty="0">
                <a:latin typeface="+mn-lt"/>
              </a:rPr>
              <a:t>, learn how technology impacts fields such as…</a:t>
            </a:r>
          </a:p>
        </p:txBody>
      </p:sp>
      <p:sp>
        <p:nvSpPr>
          <p:cNvPr id="11268" name="Content Placeholder 4"/>
          <p:cNvSpPr>
            <a:spLocks noGrp="1"/>
          </p:cNvSpPr>
          <p:nvPr>
            <p:ph sz="quarter" idx="14"/>
          </p:nvPr>
        </p:nvSpPr>
        <p:spPr>
          <a:xfrm>
            <a:off x="365125" y="1555026"/>
            <a:ext cx="8492272" cy="4389437"/>
          </a:xfrm>
        </p:spPr>
        <p:txBody>
          <a:bodyPr/>
          <a:lstStyle/>
          <a:p>
            <a:pPr marL="0" indent="0">
              <a:buNone/>
            </a:pPr>
            <a:r>
              <a:rPr lang="en-US" sz="2200" b="1" dirty="0">
                <a:solidFill>
                  <a:schemeClr val="tx1"/>
                </a:solidFill>
                <a:latin typeface="Verdana" charset="0"/>
              </a:rPr>
              <a:t>Apparel Design</a:t>
            </a:r>
            <a:r>
              <a:rPr lang="en-US" sz="2200" dirty="0">
                <a:solidFill>
                  <a:schemeClr val="tx1"/>
                </a:solidFill>
                <a:latin typeface="Verdana" charset="0"/>
              </a:rPr>
              <a:t>: e-textiles, smart fabrics, intelligent clothing, wearable computing, and more</a:t>
            </a:r>
          </a:p>
        </p:txBody>
      </p:sp>
      <p:pic>
        <p:nvPicPr>
          <p:cNvPr id="1026" name="Picture 2" descr="C:\DOCUME~1\jalynkel\LOCALS~1\Temp\SNAGHTMLa8f6fa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396" y="2407668"/>
            <a:ext cx="6448425" cy="4124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165249"/>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txBox="1">
            <a:spLocks/>
          </p:cNvSpPr>
          <p:nvPr/>
        </p:nvSpPr>
        <p:spPr bwMode="auto">
          <a:xfrm>
            <a:off x="425450" y="369888"/>
            <a:ext cx="871855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spcBef>
                <a:spcPct val="0"/>
              </a:spcBef>
              <a:buFontTx/>
              <a:buNone/>
            </a:pPr>
            <a:r>
              <a:rPr lang="en-US" altLang="en-US" sz="3200" b="1" dirty="0">
                <a:solidFill>
                  <a:srgbClr val="0066A1"/>
                </a:solidFill>
              </a:rPr>
              <a:t>New IEEE Journals Planned for 2017</a:t>
            </a:r>
          </a:p>
        </p:txBody>
      </p:sp>
      <p:sp>
        <p:nvSpPr>
          <p:cNvPr id="10" name="Content Placeholder 13"/>
          <p:cNvSpPr txBox="1">
            <a:spLocks/>
          </p:cNvSpPr>
          <p:nvPr/>
        </p:nvSpPr>
        <p:spPr bwMode="auto">
          <a:xfrm>
            <a:off x="254000" y="1373188"/>
            <a:ext cx="6299200" cy="425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1" fontAlgn="base" hangingPunct="1">
              <a:spcBef>
                <a:spcPts val="2000"/>
              </a:spcBef>
              <a:spcAft>
                <a:spcPct val="0"/>
              </a:spcAft>
              <a:buFontTx/>
              <a:buBlip>
                <a:blip r:embed="rId3"/>
              </a:buBlip>
              <a:defRPr sz="2200" kern="1200">
                <a:solidFill>
                  <a:schemeClr val="bg2"/>
                </a:solidFill>
                <a:latin typeface="Verdana"/>
                <a:ea typeface="ＭＳ Ｐゴシック" charset="0"/>
                <a:cs typeface="ＭＳ Ｐゴシック" charset="0"/>
              </a:defRPr>
            </a:lvl1pPr>
            <a:lvl2pPr marL="625475" indent="-342900" algn="l" rtl="0" eaLnBrk="1" fontAlgn="base" hangingPunct="1">
              <a:spcBef>
                <a:spcPts val="600"/>
              </a:spcBef>
              <a:spcAft>
                <a:spcPct val="0"/>
              </a:spcAft>
              <a:buSzPct val="100000"/>
              <a:buFontTx/>
              <a:buBlip>
                <a:blip r:embed="rId4"/>
              </a:buBlip>
              <a:defRPr sz="2000" kern="1200">
                <a:solidFill>
                  <a:schemeClr val="bg2"/>
                </a:solidFill>
                <a:latin typeface="Verdana"/>
                <a:ea typeface="ＭＳ Ｐゴシック" charset="0"/>
                <a:cs typeface="+mn-cs"/>
              </a:defRPr>
            </a:lvl2pPr>
            <a:lvl3pPr marL="863600" indent="-285750" algn="l" rtl="0" eaLnBrk="1" fontAlgn="base" hangingPunct="1">
              <a:spcBef>
                <a:spcPts val="600"/>
              </a:spcBef>
              <a:spcAft>
                <a:spcPct val="0"/>
              </a:spcAft>
              <a:buSzPct val="100000"/>
              <a:buFontTx/>
              <a:buBlip>
                <a:blip r:embed="rId4"/>
              </a:buBlip>
              <a:defRPr kern="1200">
                <a:solidFill>
                  <a:schemeClr val="bg2"/>
                </a:solidFill>
                <a:latin typeface="Verdana"/>
                <a:ea typeface="ＭＳ Ｐゴシック" charset="0"/>
                <a:cs typeface="+mn-cs"/>
              </a:defRPr>
            </a:lvl3pPr>
            <a:lvl4pPr marL="1146175" indent="-285750" algn="l" rtl="0" eaLnBrk="1" fontAlgn="base" hangingPunct="1">
              <a:spcBef>
                <a:spcPts val="600"/>
              </a:spcBef>
              <a:spcAft>
                <a:spcPct val="0"/>
              </a:spcAft>
              <a:buSzPct val="100000"/>
              <a:buFontTx/>
              <a:buBlip>
                <a:blip r:embed="rId4"/>
              </a:buBlip>
              <a:defRPr kern="1200">
                <a:solidFill>
                  <a:schemeClr val="bg2"/>
                </a:solidFill>
                <a:latin typeface="Verdana"/>
                <a:ea typeface="ＭＳ Ｐゴシック" charset="0"/>
                <a:cs typeface="+mn-cs"/>
              </a:defRPr>
            </a:lvl4pPr>
            <a:lvl5pPr marL="1428750" indent="-285750" algn="l" rtl="0" eaLnBrk="1" fontAlgn="base" hangingPunct="1">
              <a:spcBef>
                <a:spcPts val="600"/>
              </a:spcBef>
              <a:spcAft>
                <a:spcPct val="0"/>
              </a:spcAft>
              <a:buSzPct val="100000"/>
              <a:buFontTx/>
              <a:buBlip>
                <a:blip r:embed="rId4"/>
              </a:buBlip>
              <a:defRPr kern="1200">
                <a:solidFill>
                  <a:schemeClr val="bg2"/>
                </a:solidFill>
                <a:latin typeface="Verdana"/>
                <a:ea typeface="ＭＳ Ｐゴシック" charset="0"/>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marL="0" indent="0">
              <a:buFontTx/>
              <a:buNone/>
              <a:defRPr/>
            </a:pPr>
            <a:r>
              <a:rPr lang="en-US" sz="1400" dirty="0">
                <a:solidFill>
                  <a:srgbClr val="404040">
                    <a:lumMod val="75000"/>
                  </a:srgbClr>
                </a:solidFill>
              </a:rPr>
              <a:t>In 2017, IEEE will introduce six new journals that will be available for subscription:</a:t>
            </a:r>
          </a:p>
          <a:p>
            <a:pPr>
              <a:defRPr/>
            </a:pPr>
            <a:r>
              <a:rPr lang="en-US" sz="1350" i="1" dirty="0">
                <a:solidFill>
                  <a:srgbClr val="404040">
                    <a:lumMod val="75000"/>
                  </a:srgbClr>
                </a:solidFill>
              </a:rPr>
              <a:t>IEEE </a:t>
            </a:r>
            <a:r>
              <a:rPr lang="en-US" sz="1350" b="1" i="1" dirty="0">
                <a:solidFill>
                  <a:srgbClr val="0066A1"/>
                </a:solidFill>
              </a:rPr>
              <a:t>Communications Standards</a:t>
            </a:r>
            <a:r>
              <a:rPr lang="en-US" sz="1350" i="1" dirty="0">
                <a:solidFill>
                  <a:srgbClr val="404040">
                    <a:lumMod val="75000"/>
                  </a:srgbClr>
                </a:solidFill>
              </a:rPr>
              <a:t> Magazine</a:t>
            </a:r>
          </a:p>
          <a:p>
            <a:pPr>
              <a:defRPr/>
            </a:pPr>
            <a:r>
              <a:rPr lang="en-US" sz="1350" i="1" dirty="0">
                <a:solidFill>
                  <a:srgbClr val="404040">
                    <a:lumMod val="75000"/>
                  </a:srgbClr>
                </a:solidFill>
              </a:rPr>
              <a:t>IEEE Journal of </a:t>
            </a:r>
            <a:r>
              <a:rPr lang="en-US" sz="1350" b="1" i="1" dirty="0">
                <a:solidFill>
                  <a:srgbClr val="0066A1"/>
                </a:solidFill>
              </a:rPr>
              <a:t>Electromagnetics, RF and Microwaves in Medicine and Biology  </a:t>
            </a:r>
          </a:p>
          <a:p>
            <a:pPr>
              <a:defRPr/>
            </a:pPr>
            <a:r>
              <a:rPr lang="en-US" sz="1350" i="1" dirty="0">
                <a:solidFill>
                  <a:srgbClr val="404040">
                    <a:lumMod val="75000"/>
                  </a:srgbClr>
                </a:solidFill>
              </a:rPr>
              <a:t>IEEE Transactions on </a:t>
            </a:r>
            <a:r>
              <a:rPr lang="en-US" sz="1350" b="1" i="1" dirty="0">
                <a:solidFill>
                  <a:srgbClr val="0066A1"/>
                </a:solidFill>
              </a:rPr>
              <a:t>Emerging Topics in Computational Intelligence </a:t>
            </a:r>
          </a:p>
          <a:p>
            <a:pPr>
              <a:defRPr/>
            </a:pPr>
            <a:r>
              <a:rPr lang="en-US" sz="1350" i="1" dirty="0">
                <a:solidFill>
                  <a:srgbClr val="404040">
                    <a:lumMod val="75000"/>
                  </a:srgbClr>
                </a:solidFill>
              </a:rPr>
              <a:t>IEEE Transactions on </a:t>
            </a:r>
            <a:r>
              <a:rPr lang="en-US" sz="1350" b="1" i="1" dirty="0">
                <a:solidFill>
                  <a:srgbClr val="0066A1"/>
                </a:solidFill>
              </a:rPr>
              <a:t>Green Communications and Networking</a:t>
            </a:r>
          </a:p>
          <a:p>
            <a:pPr>
              <a:defRPr/>
            </a:pPr>
            <a:r>
              <a:rPr lang="en-US" sz="1350" i="1" dirty="0">
                <a:solidFill>
                  <a:srgbClr val="404040">
                    <a:lumMod val="75000"/>
                  </a:srgbClr>
                </a:solidFill>
              </a:rPr>
              <a:t>IEEE Transactions on </a:t>
            </a:r>
            <a:r>
              <a:rPr lang="en-US" sz="1350" b="1" i="1" dirty="0">
                <a:solidFill>
                  <a:srgbClr val="0066A1"/>
                </a:solidFill>
              </a:rPr>
              <a:t>Radiation and Plasma Medical Sciences</a:t>
            </a:r>
          </a:p>
          <a:p>
            <a:pPr>
              <a:defRPr/>
            </a:pPr>
            <a:r>
              <a:rPr lang="en-US" sz="1350" i="1" dirty="0">
                <a:solidFill>
                  <a:srgbClr val="404040">
                    <a:lumMod val="75000"/>
                  </a:srgbClr>
                </a:solidFill>
              </a:rPr>
              <a:t>IEEE Journal of </a:t>
            </a:r>
            <a:r>
              <a:rPr lang="en-US" sz="1350" b="1" i="1" dirty="0">
                <a:solidFill>
                  <a:srgbClr val="0066A1"/>
                </a:solidFill>
              </a:rPr>
              <a:t>Radio Frequency Identification</a:t>
            </a:r>
          </a:p>
          <a:p>
            <a:pPr>
              <a:defRPr/>
            </a:pPr>
            <a:endParaRPr lang="en-US" sz="1300" b="1" i="1" dirty="0">
              <a:solidFill>
                <a:srgbClr val="0066A1"/>
              </a:solidFill>
            </a:endParaRPr>
          </a:p>
          <a:p>
            <a:pPr lvl="1">
              <a:defRPr/>
            </a:pPr>
            <a:r>
              <a:rPr lang="en-US" sz="1300" dirty="0">
                <a:solidFill>
                  <a:srgbClr val="404040">
                    <a:lumMod val="75000"/>
                  </a:srgbClr>
                </a:solidFill>
              </a:rPr>
              <a:t>All Included in an IEL Subscription</a:t>
            </a:r>
          </a:p>
        </p:txBody>
      </p:sp>
      <p:sp>
        <p:nvSpPr>
          <p:cNvPr id="93188" name="Rectangle 3"/>
          <p:cNvSpPr txBox="1">
            <a:spLocks noChangeArrowheads="1"/>
          </p:cNvSpPr>
          <p:nvPr/>
        </p:nvSpPr>
        <p:spPr bwMode="auto">
          <a:xfrm>
            <a:off x="444500" y="5937250"/>
            <a:ext cx="91948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lnSpc>
                <a:spcPts val="2200"/>
              </a:lnSpc>
              <a:buFont typeface="Wingdings" pitchFamily="2" charset="2"/>
              <a:buNone/>
            </a:pPr>
            <a:r>
              <a:rPr lang="en-US" altLang="en-US" sz="1200" dirty="0">
                <a:solidFill>
                  <a:srgbClr val="808080"/>
                </a:solidFill>
              </a:rPr>
              <a:t>For a complete title listing, to go: </a:t>
            </a:r>
            <a:r>
              <a:rPr lang="en-US" altLang="en-US" sz="1200" dirty="0">
                <a:solidFill>
                  <a:srgbClr val="808080"/>
                </a:solidFill>
                <a:hlinkClick r:id="rId5"/>
              </a:rPr>
              <a:t>http://ieeexplore.ieee.org/xpl/opacjrn.jsp</a:t>
            </a:r>
            <a:endParaRPr lang="en-US" altLang="en-US" sz="1200" dirty="0">
              <a:solidFill>
                <a:srgbClr val="808080"/>
              </a:solidFill>
            </a:endParaRPr>
          </a:p>
        </p:txBody>
      </p:sp>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64021" y="1780317"/>
            <a:ext cx="2370582" cy="1554480"/>
          </a:xfrm>
          <a:prstGeom prst="rect">
            <a:avLst/>
          </a:prstGeom>
        </p:spPr>
      </p:pic>
      <p:pic>
        <p:nvPicPr>
          <p:cNvPr id="4" name="Picture 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553201" y="3647473"/>
            <a:ext cx="1700756" cy="1737360"/>
          </a:xfrm>
          <a:prstGeom prst="rect">
            <a:avLst/>
          </a:prstGeom>
        </p:spPr>
      </p:pic>
    </p:spTree>
    <p:extLst>
      <p:ext uri="{BB962C8B-B14F-4D97-AF65-F5344CB8AC3E}">
        <p14:creationId xmlns:p14="http://schemas.microsoft.com/office/powerpoint/2010/main" val="675366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365125" y="363538"/>
            <a:ext cx="7186613" cy="1116012"/>
          </a:xfrm>
        </p:spPr>
        <p:txBody>
          <a:bodyPr/>
          <a:lstStyle/>
          <a:p>
            <a:r>
              <a:rPr lang="en-US" altLang="en-US" dirty="0">
                <a:latin typeface="Verdana" pitchFamily="34" charset="0"/>
                <a:ea typeface="ＭＳ Ｐゴシック" pitchFamily="34" charset="-128"/>
              </a:rPr>
              <a:t>New IEEE Journals Coming in 2016</a:t>
            </a:r>
            <a:r>
              <a:rPr lang="en-US" altLang="en-US" sz="3600" dirty="0">
                <a:latin typeface="Verdana" pitchFamily="34" charset="0"/>
                <a:ea typeface="ＭＳ Ｐゴシック" pitchFamily="34" charset="-128"/>
              </a:rPr>
              <a:t/>
            </a:r>
            <a:br>
              <a:rPr lang="en-US" altLang="en-US" sz="3600" dirty="0">
                <a:latin typeface="Verdana" pitchFamily="34" charset="0"/>
                <a:ea typeface="ＭＳ Ｐゴシック" pitchFamily="34" charset="-128"/>
              </a:rPr>
            </a:br>
            <a:endParaRPr lang="en-US" altLang="en-US" dirty="0">
              <a:latin typeface="Verdana" pitchFamily="34" charset="0"/>
              <a:ea typeface="ＭＳ Ｐゴシック" pitchFamily="34" charset="-128"/>
            </a:endParaRPr>
          </a:p>
        </p:txBody>
      </p:sp>
      <p:sp>
        <p:nvSpPr>
          <p:cNvPr id="3" name="Content Placeholder 2"/>
          <p:cNvSpPr>
            <a:spLocks noGrp="1"/>
          </p:cNvSpPr>
          <p:nvPr>
            <p:ph sz="quarter" idx="14"/>
          </p:nvPr>
        </p:nvSpPr>
        <p:spPr>
          <a:xfrm>
            <a:off x="365125" y="1592263"/>
            <a:ext cx="5924550" cy="4389437"/>
          </a:xfrm>
        </p:spPr>
        <p:txBody>
          <a:bodyPr>
            <a:normAutofit/>
          </a:bodyPr>
          <a:lstStyle/>
          <a:p>
            <a:pPr marL="0" indent="0">
              <a:buFontTx/>
              <a:buNone/>
              <a:defRPr/>
            </a:pPr>
            <a:r>
              <a:rPr lang="en-US" sz="1900" dirty="0">
                <a:solidFill>
                  <a:srgbClr val="808080"/>
                </a:solidFill>
              </a:rPr>
              <a:t>In 2016, IEEE will introduce four new journals that will be available for subscription:</a:t>
            </a:r>
          </a:p>
          <a:p>
            <a:pPr>
              <a:defRPr/>
            </a:pPr>
            <a:r>
              <a:rPr lang="en-US" sz="1900" i="1" dirty="0">
                <a:solidFill>
                  <a:srgbClr val="808080"/>
                </a:solidFill>
              </a:rPr>
              <a:t>IEEE Transactions on </a:t>
            </a:r>
            <a:r>
              <a:rPr lang="en-US" sz="1900" b="1" i="1" dirty="0">
                <a:solidFill>
                  <a:schemeClr val="tx2"/>
                </a:solidFill>
              </a:rPr>
              <a:t>Intelligent Vehicles</a:t>
            </a:r>
          </a:p>
          <a:p>
            <a:pPr>
              <a:defRPr/>
            </a:pPr>
            <a:r>
              <a:rPr lang="en-US" sz="1900" i="1" dirty="0">
                <a:solidFill>
                  <a:srgbClr val="808080"/>
                </a:solidFill>
              </a:rPr>
              <a:t>IEEE Journal on </a:t>
            </a:r>
            <a:r>
              <a:rPr lang="en-US" sz="1900" b="1" i="1" dirty="0" err="1">
                <a:solidFill>
                  <a:schemeClr val="tx2"/>
                </a:solidFill>
              </a:rPr>
              <a:t>Multiscale</a:t>
            </a:r>
            <a:r>
              <a:rPr lang="en-US" sz="1900" b="1" i="1" dirty="0">
                <a:solidFill>
                  <a:schemeClr val="tx2"/>
                </a:solidFill>
              </a:rPr>
              <a:t> and </a:t>
            </a:r>
            <a:r>
              <a:rPr lang="en-US" sz="1900" b="1" i="1" dirty="0" err="1">
                <a:solidFill>
                  <a:schemeClr val="tx2"/>
                </a:solidFill>
              </a:rPr>
              <a:t>Multiphysics</a:t>
            </a:r>
            <a:r>
              <a:rPr lang="en-US" sz="1900" b="1" i="1" dirty="0">
                <a:solidFill>
                  <a:schemeClr val="tx2"/>
                </a:solidFill>
              </a:rPr>
              <a:t> Computational Techniques</a:t>
            </a:r>
          </a:p>
          <a:p>
            <a:pPr>
              <a:defRPr/>
            </a:pPr>
            <a:r>
              <a:rPr lang="en-US" sz="1900" i="1" dirty="0">
                <a:solidFill>
                  <a:srgbClr val="808080"/>
                </a:solidFill>
              </a:rPr>
              <a:t>IEEE</a:t>
            </a:r>
            <a:r>
              <a:rPr lang="en-US" sz="1900" i="1" dirty="0">
                <a:solidFill>
                  <a:schemeClr val="tx1">
                    <a:lumMod val="75000"/>
                  </a:schemeClr>
                </a:solidFill>
              </a:rPr>
              <a:t> </a:t>
            </a:r>
            <a:r>
              <a:rPr lang="en-US" sz="1900" b="1" i="1" dirty="0">
                <a:solidFill>
                  <a:schemeClr val="tx2"/>
                </a:solidFill>
              </a:rPr>
              <a:t>Robotics and Automation Letters</a:t>
            </a:r>
          </a:p>
          <a:p>
            <a:pPr>
              <a:defRPr/>
            </a:pPr>
            <a:r>
              <a:rPr lang="en-US" sz="1900" i="1" dirty="0">
                <a:solidFill>
                  <a:srgbClr val="808080"/>
                </a:solidFill>
              </a:rPr>
              <a:t>IEEE Transactions on </a:t>
            </a:r>
            <a:r>
              <a:rPr lang="en-US" sz="1900" b="1" i="1" dirty="0">
                <a:solidFill>
                  <a:schemeClr val="tx2"/>
                </a:solidFill>
              </a:rPr>
              <a:t>Sustainable Computing</a:t>
            </a:r>
          </a:p>
          <a:p>
            <a:pPr>
              <a:defRPr/>
            </a:pPr>
            <a:endParaRPr lang="en-US" dirty="0"/>
          </a:p>
        </p:txBody>
      </p:sp>
      <p:sp>
        <p:nvSpPr>
          <p:cNvPr id="92164" name="Slide Number Placeholder 3"/>
          <p:cNvSpPr>
            <a:spLocks noGrp="1"/>
          </p:cNvSpPr>
          <p:nvPr>
            <p:ph type="sldNum" sz="quarter" idx="15"/>
          </p:nvPr>
        </p:nvSpPr>
        <p:spPr bwMode="auto">
          <a:xfrm>
            <a:off x="444500" y="6289675"/>
            <a:ext cx="3587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eaLnBrk="1" hangingPunct="1">
              <a:spcBef>
                <a:spcPct val="0"/>
              </a:spcBef>
              <a:buFontTx/>
              <a:buNone/>
            </a:pPr>
            <a:fld id="{C5709BD5-764D-4B46-B354-5B2E990B11F4}" type="slidenum">
              <a:rPr lang="en-US" altLang="en-US" sz="1000" smtClean="0">
                <a:solidFill>
                  <a:srgbClr val="898989"/>
                </a:solidFill>
              </a:rPr>
              <a:pPr eaLnBrk="1" hangingPunct="1">
                <a:spcBef>
                  <a:spcPct val="0"/>
                </a:spcBef>
                <a:buFontTx/>
                <a:buNone/>
              </a:pPr>
              <a:t>29</a:t>
            </a:fld>
            <a:endParaRPr lang="en-US" altLang="en-US" sz="1000">
              <a:solidFill>
                <a:srgbClr val="898989"/>
              </a:solidFill>
            </a:endParaRPr>
          </a:p>
        </p:txBody>
      </p:sp>
      <p:sp>
        <p:nvSpPr>
          <p:cNvPr id="92165" name="Date Placeholder 4"/>
          <p:cNvSpPr>
            <a:spLocks noGrp="1"/>
          </p:cNvSpPr>
          <p:nvPr>
            <p:ph type="dt" sz="quarter" idx="16"/>
          </p:nvPr>
        </p:nvSpPr>
        <p:spPr bwMode="auto">
          <a:xfrm>
            <a:off x="865188" y="6289675"/>
            <a:ext cx="16430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eaLnBrk="1" hangingPunct="1">
              <a:spcBef>
                <a:spcPct val="0"/>
              </a:spcBef>
              <a:buFontTx/>
              <a:buNone/>
            </a:pPr>
            <a:fld id="{65525604-3FE8-4883-98D3-CC1F608CA16D}" type="datetime1">
              <a:rPr lang="en-US" altLang="en-US" sz="1000" smtClean="0">
                <a:solidFill>
                  <a:srgbClr val="898989"/>
                </a:solidFill>
              </a:rPr>
              <a:pPr eaLnBrk="1" hangingPunct="1">
                <a:spcBef>
                  <a:spcPct val="0"/>
                </a:spcBef>
                <a:buFontTx/>
                <a:buNone/>
              </a:pPr>
              <a:t>2/15/2017</a:t>
            </a:fld>
            <a:endParaRPr lang="en-US" altLang="en-US" sz="1000">
              <a:solidFill>
                <a:srgbClr val="898989"/>
              </a:solidFill>
            </a:endParaRPr>
          </a:p>
        </p:txBody>
      </p:sp>
      <p:pic>
        <p:nvPicPr>
          <p:cNvPr id="9216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13488" y="1479550"/>
            <a:ext cx="2476500" cy="21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67" name="Rectangle 3"/>
          <p:cNvSpPr txBox="1">
            <a:spLocks noChangeArrowheads="1"/>
          </p:cNvSpPr>
          <p:nvPr/>
        </p:nvSpPr>
        <p:spPr bwMode="auto">
          <a:xfrm>
            <a:off x="514350" y="5810250"/>
            <a:ext cx="91948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eaLnBrk="1" hangingPunct="1">
              <a:lnSpc>
                <a:spcPts val="2200"/>
              </a:lnSpc>
              <a:buFont typeface="Wingdings" pitchFamily="2" charset="2"/>
              <a:buNone/>
            </a:pPr>
            <a:r>
              <a:rPr lang="en-US" altLang="en-US" sz="1200"/>
              <a:t>For a complete title listing, to go: </a:t>
            </a:r>
            <a:r>
              <a:rPr lang="en-US" altLang="en-US" sz="1200">
                <a:hlinkClick r:id="rId5"/>
              </a:rPr>
              <a:t>http://ieeexplore.ieee.org/xpl/opacjrn.jsp</a:t>
            </a:r>
            <a:endParaRPr lang="en-US" altLang="en-US" sz="1200"/>
          </a:p>
        </p:txBody>
      </p:sp>
      <p:sp>
        <p:nvSpPr>
          <p:cNvPr id="92168" name="Rectangle 5"/>
          <p:cNvSpPr>
            <a:spLocks noChangeArrowheads="1"/>
          </p:cNvSpPr>
          <p:nvPr/>
        </p:nvSpPr>
        <p:spPr bwMode="auto">
          <a:xfrm>
            <a:off x="514350" y="5529263"/>
            <a:ext cx="3670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eaLnBrk="1" hangingPunct="1">
              <a:spcBef>
                <a:spcPct val="0"/>
              </a:spcBef>
              <a:buFontTx/>
              <a:buNone/>
            </a:pPr>
            <a:r>
              <a:rPr lang="en-US" altLang="en-US" sz="1600">
                <a:solidFill>
                  <a:srgbClr val="808080"/>
                </a:solidFill>
              </a:rPr>
              <a:t>All included in an IEL subscription</a:t>
            </a:r>
          </a:p>
        </p:txBody>
      </p:sp>
      <p:pic>
        <p:nvPicPr>
          <p:cNvPr id="92169"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13488" y="4035425"/>
            <a:ext cx="2476500" cy="174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8633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black">
          <a:xfrm>
            <a:off x="685800" y="325164"/>
            <a:ext cx="7010400" cy="838200"/>
          </a:xfrm>
        </p:spPr>
        <p:txBody>
          <a:bodyPr/>
          <a:lstStyle/>
          <a:p>
            <a:pPr eaLnBrk="1" hangingPunct="1"/>
            <a:r>
              <a:rPr lang="en-US" altLang="en-US" b="1" dirty="0">
                <a:latin typeface="Verdana" pitchFamily="34" charset="0"/>
                <a:ea typeface="ＭＳ Ｐゴシック" pitchFamily="34" charset="-128"/>
              </a:rPr>
              <a:t>About the IEEE</a:t>
            </a:r>
          </a:p>
        </p:txBody>
      </p:sp>
      <p:sp>
        <p:nvSpPr>
          <p:cNvPr id="18435" name="Rectangle 3"/>
          <p:cNvSpPr>
            <a:spLocks noChangeArrowheads="1"/>
          </p:cNvSpPr>
          <p:nvPr/>
        </p:nvSpPr>
        <p:spPr bwMode="black">
          <a:xfrm>
            <a:off x="165536" y="586604"/>
            <a:ext cx="530509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1"/>
          <a:lstStyle>
            <a:lvl1pPr marL="342900" indent="-342900"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lnSpc>
                <a:spcPct val="110000"/>
              </a:lnSpc>
              <a:spcBef>
                <a:spcPct val="20000"/>
              </a:spcBef>
              <a:buClr>
                <a:schemeClr val="bg2"/>
              </a:buClr>
              <a:buSzPct val="80000"/>
              <a:buFont typeface="Wingdings" pitchFamily="2" charset="2"/>
              <a:buBlip>
                <a:blip r:embed="rId5"/>
              </a:buBlip>
            </a:pPr>
            <a:endParaRPr lang="en-US" altLang="en-US" sz="2000" dirty="0">
              <a:solidFill>
                <a:schemeClr val="tx1"/>
              </a:solidFill>
              <a:latin typeface="Arial" charset="0"/>
            </a:endParaRPr>
          </a:p>
          <a:p>
            <a:pPr eaLnBrk="1" hangingPunct="1">
              <a:lnSpc>
                <a:spcPct val="110000"/>
              </a:lnSpc>
              <a:spcBef>
                <a:spcPct val="20000"/>
              </a:spcBef>
              <a:buClr>
                <a:schemeClr val="bg2"/>
              </a:buClr>
              <a:buSzPct val="80000"/>
              <a:buFont typeface="Wingdings" pitchFamily="2" charset="2"/>
              <a:buBlip>
                <a:blip r:embed="rId5"/>
              </a:buBlip>
            </a:pPr>
            <a:r>
              <a:rPr lang="en-US" altLang="en-US" sz="1800" dirty="0">
                <a:solidFill>
                  <a:schemeClr val="tx1">
                    <a:lumMod val="75000"/>
                  </a:schemeClr>
                </a:solidFill>
                <a:latin typeface="Arial" charset="0"/>
              </a:rPr>
              <a:t>World’s largest technical membership association with more than 430,000 members in over 160 countries</a:t>
            </a:r>
          </a:p>
          <a:p>
            <a:pPr eaLnBrk="1" hangingPunct="1">
              <a:lnSpc>
                <a:spcPct val="110000"/>
              </a:lnSpc>
              <a:spcBef>
                <a:spcPct val="20000"/>
              </a:spcBef>
              <a:buClr>
                <a:schemeClr val="bg2"/>
              </a:buClr>
              <a:buSzPct val="80000"/>
              <a:buFont typeface="Wingdings" pitchFamily="2" charset="2"/>
              <a:buBlip>
                <a:blip r:embed="rId5"/>
              </a:buBlip>
            </a:pPr>
            <a:r>
              <a:rPr lang="en-US" altLang="en-US" sz="1800" dirty="0">
                <a:solidFill>
                  <a:schemeClr val="tx1">
                    <a:lumMod val="75000"/>
                  </a:schemeClr>
                </a:solidFill>
                <a:latin typeface="Arial" charset="0"/>
              </a:rPr>
              <a:t>Not for profit organization “Advancing Technology For Humanity</a:t>
            </a:r>
            <a:r>
              <a:rPr lang="en-US" altLang="en-US" sz="2000" dirty="0">
                <a:solidFill>
                  <a:schemeClr val="tx1">
                    <a:lumMod val="75000"/>
                  </a:schemeClr>
                </a:solidFill>
                <a:latin typeface="Arial" charset="0"/>
              </a:rPr>
              <a:t>”</a:t>
            </a:r>
          </a:p>
          <a:p>
            <a:pPr marL="0" indent="0" eaLnBrk="1" hangingPunct="1">
              <a:lnSpc>
                <a:spcPct val="110000"/>
              </a:lnSpc>
              <a:spcBef>
                <a:spcPct val="20000"/>
              </a:spcBef>
              <a:buClr>
                <a:schemeClr val="bg2"/>
              </a:buClr>
              <a:buSzPct val="80000"/>
              <a:buNone/>
            </a:pPr>
            <a:endParaRPr lang="en-US" altLang="en-US" dirty="0">
              <a:solidFill>
                <a:schemeClr val="tx1">
                  <a:lumMod val="75000"/>
                </a:schemeClr>
              </a:solidFill>
              <a:latin typeface="Arial" charset="0"/>
            </a:endParaRPr>
          </a:p>
          <a:p>
            <a:pPr eaLnBrk="1" hangingPunct="1">
              <a:lnSpc>
                <a:spcPct val="110000"/>
              </a:lnSpc>
              <a:spcBef>
                <a:spcPct val="20000"/>
              </a:spcBef>
              <a:buClr>
                <a:schemeClr val="bg2"/>
              </a:buClr>
              <a:buSzPct val="80000"/>
              <a:buFont typeface="Wingdings" pitchFamily="2" charset="2"/>
              <a:buNone/>
            </a:pPr>
            <a:endParaRPr lang="en-US" altLang="en-US" sz="3200" dirty="0">
              <a:solidFill>
                <a:schemeClr val="tx1"/>
              </a:solidFill>
              <a:latin typeface="Arial" charset="0"/>
            </a:endParaRPr>
          </a:p>
        </p:txBody>
      </p:sp>
      <p:sp>
        <p:nvSpPr>
          <p:cNvPr id="2" name="Rectangle 1"/>
          <p:cNvSpPr/>
          <p:nvPr/>
        </p:nvSpPr>
        <p:spPr>
          <a:xfrm>
            <a:off x="313063" y="4717612"/>
            <a:ext cx="5790271" cy="1677382"/>
          </a:xfrm>
          <a:prstGeom prst="rect">
            <a:avLst/>
          </a:prstGeom>
        </p:spPr>
        <p:txBody>
          <a:bodyPr wrap="square">
            <a:spAutoFit/>
          </a:bodyPr>
          <a:lstStyle/>
          <a:p>
            <a:pPr marL="342900" indent="-342900">
              <a:lnSpc>
                <a:spcPct val="110000"/>
              </a:lnSpc>
              <a:spcBef>
                <a:spcPct val="20000"/>
              </a:spcBef>
              <a:buClr>
                <a:schemeClr val="bg2"/>
              </a:buClr>
              <a:buSzPct val="80000"/>
              <a:buBlip>
                <a:blip r:embed="rId5"/>
              </a:buBlip>
            </a:pPr>
            <a:r>
              <a:rPr lang="en-US" altLang="en-US" sz="1800" dirty="0">
                <a:solidFill>
                  <a:schemeClr val="tx1">
                    <a:lumMod val="75000"/>
                  </a:schemeClr>
                </a:solidFill>
                <a:ea typeface="ＭＳ Ｐゴシック" pitchFamily="34" charset="-128"/>
              </a:rPr>
              <a:t>IEEE </a:t>
            </a:r>
            <a:r>
              <a:rPr lang="en-US" altLang="en-US" sz="1800" i="1" dirty="0">
                <a:solidFill>
                  <a:schemeClr val="tx1">
                    <a:lumMod val="75000"/>
                  </a:schemeClr>
                </a:solidFill>
                <a:ea typeface="ＭＳ Ｐゴシック" pitchFamily="34" charset="-128"/>
              </a:rPr>
              <a:t>Xplore</a:t>
            </a:r>
            <a:r>
              <a:rPr lang="en-US" altLang="en-US" sz="1800" dirty="0">
                <a:solidFill>
                  <a:schemeClr val="tx1">
                    <a:lumMod val="75000"/>
                  </a:schemeClr>
                </a:solidFill>
                <a:ea typeface="ＭＳ Ｐゴシック" pitchFamily="34" charset="-128"/>
              </a:rPr>
              <a:t> by the numbers:</a:t>
            </a:r>
          </a:p>
          <a:p>
            <a:pPr marL="742950" lvl="1" indent="-285750">
              <a:lnSpc>
                <a:spcPct val="110000"/>
              </a:lnSpc>
              <a:spcBef>
                <a:spcPct val="20000"/>
              </a:spcBef>
              <a:buClr>
                <a:schemeClr val="bg2"/>
              </a:buClr>
              <a:buFontTx/>
              <a:buChar char="–"/>
            </a:pPr>
            <a:r>
              <a:rPr lang="en-US" altLang="en-US" sz="1600" dirty="0">
                <a:solidFill>
                  <a:schemeClr val="tx1">
                    <a:lumMod val="75000"/>
                  </a:schemeClr>
                </a:solidFill>
                <a:ea typeface="ＭＳ Ｐゴシック" pitchFamily="34" charset="-128"/>
              </a:rPr>
              <a:t>Nearly 4 million total documents</a:t>
            </a:r>
          </a:p>
          <a:p>
            <a:pPr marL="742950" lvl="1" indent="-285750">
              <a:lnSpc>
                <a:spcPct val="110000"/>
              </a:lnSpc>
              <a:spcBef>
                <a:spcPct val="20000"/>
              </a:spcBef>
              <a:buClr>
                <a:schemeClr val="bg2"/>
              </a:buClr>
              <a:buFontTx/>
              <a:buChar char="–"/>
            </a:pPr>
            <a:r>
              <a:rPr lang="en-US" altLang="en-US" sz="1600" dirty="0">
                <a:solidFill>
                  <a:schemeClr val="tx1">
                    <a:lumMod val="75000"/>
                  </a:schemeClr>
                </a:solidFill>
                <a:ea typeface="ＭＳ Ｐゴシック" pitchFamily="34" charset="-128"/>
              </a:rPr>
              <a:t>Over 3 million unique users</a:t>
            </a:r>
          </a:p>
          <a:p>
            <a:pPr marL="742950" lvl="1" indent="-285750">
              <a:lnSpc>
                <a:spcPct val="110000"/>
              </a:lnSpc>
              <a:spcBef>
                <a:spcPct val="20000"/>
              </a:spcBef>
              <a:buClr>
                <a:schemeClr val="bg2"/>
              </a:buClr>
              <a:buFontTx/>
              <a:buChar char="–"/>
            </a:pPr>
            <a:r>
              <a:rPr lang="en-US" altLang="en-US" sz="1600" dirty="0">
                <a:solidFill>
                  <a:schemeClr val="tx1">
                    <a:lumMod val="75000"/>
                  </a:schemeClr>
                </a:solidFill>
                <a:ea typeface="ＭＳ Ｐゴシック" pitchFamily="34" charset="-128"/>
              </a:rPr>
              <a:t>More than 8 million downloads per month</a:t>
            </a:r>
          </a:p>
          <a:p>
            <a:pPr marL="742950" lvl="1" indent="-285750">
              <a:lnSpc>
                <a:spcPct val="110000"/>
              </a:lnSpc>
              <a:spcBef>
                <a:spcPct val="20000"/>
              </a:spcBef>
              <a:buClr>
                <a:schemeClr val="bg2"/>
              </a:buClr>
              <a:buFontTx/>
              <a:buChar char="–"/>
            </a:pPr>
            <a:r>
              <a:rPr lang="en-US" altLang="en-US" sz="1600" dirty="0">
                <a:solidFill>
                  <a:schemeClr val="tx1">
                    <a:lumMod val="75000"/>
                  </a:schemeClr>
                </a:solidFill>
                <a:ea typeface="ＭＳ Ｐゴシック" pitchFamily="34" charset="-128"/>
              </a:rPr>
              <a:t>15 year anniversary in 2015! </a:t>
            </a:r>
            <a:endParaRPr lang="en-US" sz="1600" dirty="0">
              <a:solidFill>
                <a:schemeClr val="tx1">
                  <a:lumMod val="75000"/>
                </a:schemeClr>
              </a:solidFill>
              <a:ea typeface="ＭＳ Ｐゴシック" pitchFamily="34" charset="-128"/>
            </a:endParaRPr>
          </a:p>
        </p:txBody>
      </p:sp>
      <p:sp>
        <p:nvSpPr>
          <p:cNvPr id="3" name="Rectangle 2"/>
          <p:cNvSpPr/>
          <p:nvPr/>
        </p:nvSpPr>
        <p:spPr>
          <a:xfrm>
            <a:off x="234233" y="2635028"/>
            <a:ext cx="4905319" cy="1982081"/>
          </a:xfrm>
          <a:prstGeom prst="rect">
            <a:avLst/>
          </a:prstGeom>
        </p:spPr>
        <p:txBody>
          <a:bodyPr wrap="square">
            <a:spAutoFit/>
          </a:bodyPr>
          <a:lstStyle/>
          <a:p>
            <a:pPr eaLnBrk="1" hangingPunct="1">
              <a:lnSpc>
                <a:spcPct val="110000"/>
              </a:lnSpc>
              <a:spcBef>
                <a:spcPct val="20000"/>
              </a:spcBef>
              <a:buClr>
                <a:schemeClr val="bg2"/>
              </a:buClr>
              <a:buSzPct val="80000"/>
              <a:buFont typeface="Wingdings" pitchFamily="2" charset="2"/>
              <a:buBlip>
                <a:blip r:embed="rId5"/>
              </a:buBlip>
            </a:pPr>
            <a:r>
              <a:rPr lang="en-US" altLang="en-US" sz="2000" dirty="0">
                <a:solidFill>
                  <a:schemeClr val="tx1">
                    <a:lumMod val="75000"/>
                  </a:schemeClr>
                </a:solidFill>
                <a:ea typeface="ＭＳ Ｐゴシック" pitchFamily="34" charset="-128"/>
              </a:rPr>
              <a:t>   </a:t>
            </a:r>
            <a:r>
              <a:rPr lang="en-US" altLang="en-US" sz="1800" dirty="0">
                <a:solidFill>
                  <a:schemeClr val="tx1">
                    <a:lumMod val="75000"/>
                  </a:schemeClr>
                </a:solidFill>
                <a:ea typeface="ＭＳ Ｐゴシック" pitchFamily="34" charset="-128"/>
              </a:rPr>
              <a:t>Four Core areas of activity</a:t>
            </a:r>
          </a:p>
          <a:p>
            <a:pPr marL="742950" lvl="1" indent="-285750" eaLnBrk="1" hangingPunct="1">
              <a:lnSpc>
                <a:spcPct val="110000"/>
              </a:lnSpc>
              <a:spcBef>
                <a:spcPct val="20000"/>
              </a:spcBef>
              <a:buClr>
                <a:schemeClr val="bg2"/>
              </a:buClr>
              <a:buSzTx/>
              <a:buFontTx/>
              <a:buChar char="–"/>
            </a:pPr>
            <a:r>
              <a:rPr lang="en-US" altLang="en-US" sz="1600" dirty="0">
                <a:solidFill>
                  <a:schemeClr val="tx1">
                    <a:lumMod val="75000"/>
                  </a:schemeClr>
                </a:solidFill>
                <a:ea typeface="ＭＳ Ｐゴシック" pitchFamily="34" charset="-128"/>
              </a:rPr>
              <a:t>Membership organization  </a:t>
            </a:r>
          </a:p>
          <a:p>
            <a:pPr marL="742950" lvl="1" indent="-285750" eaLnBrk="1" hangingPunct="1">
              <a:lnSpc>
                <a:spcPct val="110000"/>
              </a:lnSpc>
              <a:spcBef>
                <a:spcPct val="20000"/>
              </a:spcBef>
              <a:buClr>
                <a:schemeClr val="bg2"/>
              </a:buClr>
              <a:buSzTx/>
              <a:buFontTx/>
              <a:buChar char="–"/>
            </a:pPr>
            <a:r>
              <a:rPr lang="en-US" altLang="en-US" sz="1600" dirty="0">
                <a:solidFill>
                  <a:schemeClr val="tx1">
                    <a:lumMod val="75000"/>
                  </a:schemeClr>
                </a:solidFill>
                <a:ea typeface="ＭＳ Ｐゴシック" pitchFamily="34" charset="-128"/>
              </a:rPr>
              <a:t>Conferences organizer </a:t>
            </a:r>
          </a:p>
          <a:p>
            <a:pPr marL="742950" lvl="1" indent="-285750" eaLnBrk="1" hangingPunct="1">
              <a:lnSpc>
                <a:spcPct val="110000"/>
              </a:lnSpc>
              <a:spcBef>
                <a:spcPct val="20000"/>
              </a:spcBef>
              <a:buClr>
                <a:schemeClr val="bg2"/>
              </a:buClr>
              <a:buSzTx/>
              <a:buFontTx/>
              <a:buChar char="–"/>
            </a:pPr>
            <a:r>
              <a:rPr lang="en-US" altLang="en-US" sz="1600" dirty="0">
                <a:solidFill>
                  <a:schemeClr val="tx1">
                    <a:lumMod val="75000"/>
                  </a:schemeClr>
                </a:solidFill>
                <a:ea typeface="ＭＳ Ｐゴシック" pitchFamily="34" charset="-128"/>
              </a:rPr>
              <a:t>Standards developer</a:t>
            </a:r>
          </a:p>
          <a:p>
            <a:pPr marL="742950" lvl="1" indent="-285750" eaLnBrk="1" hangingPunct="1">
              <a:lnSpc>
                <a:spcPct val="110000"/>
              </a:lnSpc>
              <a:spcBef>
                <a:spcPct val="20000"/>
              </a:spcBef>
              <a:buClr>
                <a:schemeClr val="bg2"/>
              </a:buClr>
              <a:buSzTx/>
              <a:buFontTx/>
              <a:buChar char="–"/>
            </a:pPr>
            <a:r>
              <a:rPr lang="en-US" altLang="en-US" sz="1600" dirty="0">
                <a:solidFill>
                  <a:schemeClr val="tx1">
                    <a:lumMod val="75000"/>
                  </a:schemeClr>
                </a:solidFill>
                <a:ea typeface="ＭＳ Ｐゴシック" pitchFamily="34" charset="-128"/>
              </a:rPr>
              <a:t>Publisher of journals, conferences, standards, </a:t>
            </a:r>
            <a:r>
              <a:rPr lang="en-US" altLang="en-US" sz="1600" dirty="0" err="1">
                <a:solidFill>
                  <a:schemeClr val="tx1">
                    <a:lumMod val="75000"/>
                  </a:schemeClr>
                </a:solidFill>
                <a:ea typeface="ＭＳ Ｐゴシック" pitchFamily="34" charset="-128"/>
              </a:rPr>
              <a:t>ebooks</a:t>
            </a:r>
            <a:r>
              <a:rPr lang="en-US" altLang="en-US" sz="1600" dirty="0">
                <a:solidFill>
                  <a:schemeClr val="tx1">
                    <a:lumMod val="75000"/>
                  </a:schemeClr>
                </a:solidFill>
                <a:ea typeface="ＭＳ Ｐゴシック" pitchFamily="34" charset="-128"/>
              </a:rPr>
              <a:t> and </a:t>
            </a:r>
            <a:r>
              <a:rPr lang="en-US" altLang="en-US" sz="1600" dirty="0" err="1">
                <a:solidFill>
                  <a:schemeClr val="tx1">
                    <a:lumMod val="75000"/>
                  </a:schemeClr>
                </a:solidFill>
                <a:ea typeface="ＭＳ Ｐゴシック" pitchFamily="34" charset="-128"/>
              </a:rPr>
              <a:t>elearning</a:t>
            </a:r>
            <a:endParaRPr lang="en-US" sz="1600" dirty="0">
              <a:solidFill>
                <a:schemeClr val="tx1">
                  <a:lumMod val="75000"/>
                </a:schemeClr>
              </a:solidFill>
              <a:ea typeface="ＭＳ Ｐゴシック" pitchFamily="34" charset="-128"/>
            </a:endParaRPr>
          </a:p>
        </p:txBody>
      </p:sp>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1412" y="707032"/>
            <a:ext cx="3099707" cy="2206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701411" y="2926259"/>
            <a:ext cx="3031599" cy="307777"/>
          </a:xfrm>
          <a:prstGeom prst="rect">
            <a:avLst/>
          </a:prstGeom>
        </p:spPr>
        <p:txBody>
          <a:bodyPr wrap="none">
            <a:spAutoFit/>
          </a:bodyPr>
          <a:lstStyle/>
          <a:p>
            <a:r>
              <a:rPr lang="en-US" sz="1400" dirty="0"/>
              <a:t>IEEE student volunteers in Mumbai </a:t>
            </a:r>
          </a:p>
        </p:txBody>
      </p:sp>
      <p:sp>
        <p:nvSpPr>
          <p:cNvPr id="12" name="Rectangle 11"/>
          <p:cNvSpPr/>
          <p:nvPr/>
        </p:nvSpPr>
        <p:spPr>
          <a:xfrm>
            <a:off x="5676387" y="5829940"/>
            <a:ext cx="3143809" cy="307777"/>
          </a:xfrm>
          <a:prstGeom prst="rect">
            <a:avLst/>
          </a:prstGeom>
        </p:spPr>
        <p:txBody>
          <a:bodyPr wrap="none">
            <a:spAutoFit/>
          </a:bodyPr>
          <a:lstStyle/>
          <a:p>
            <a:r>
              <a:rPr lang="en-US" sz="1400" dirty="0"/>
              <a:t>IEEE Day Contest Winner, Colombia</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1412" y="3477265"/>
            <a:ext cx="3154180"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9808566"/>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txBox="1">
            <a:spLocks/>
          </p:cNvSpPr>
          <p:nvPr/>
        </p:nvSpPr>
        <p:spPr bwMode="auto">
          <a:xfrm>
            <a:off x="425450" y="312738"/>
            <a:ext cx="822960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spcBef>
                <a:spcPct val="0"/>
              </a:spcBef>
              <a:buFontTx/>
              <a:buNone/>
            </a:pPr>
            <a:r>
              <a:rPr lang="en-US" altLang="en-US" sz="3500" dirty="0">
                <a:solidFill>
                  <a:schemeClr val="tx2"/>
                </a:solidFill>
              </a:rPr>
              <a:t>New IEEE Journals from 2015</a:t>
            </a:r>
          </a:p>
        </p:txBody>
      </p:sp>
      <p:sp>
        <p:nvSpPr>
          <p:cNvPr id="10" name="Content Placeholder 13"/>
          <p:cNvSpPr txBox="1">
            <a:spLocks/>
          </p:cNvSpPr>
          <p:nvPr/>
        </p:nvSpPr>
        <p:spPr bwMode="auto">
          <a:xfrm>
            <a:off x="444500" y="1430338"/>
            <a:ext cx="6299200" cy="425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1" fontAlgn="base" hangingPunct="1">
              <a:spcBef>
                <a:spcPts val="2000"/>
              </a:spcBef>
              <a:spcAft>
                <a:spcPct val="0"/>
              </a:spcAft>
              <a:buFontTx/>
              <a:buBlip>
                <a:blip r:embed="rId3"/>
              </a:buBlip>
              <a:defRPr sz="2200" kern="1200">
                <a:solidFill>
                  <a:schemeClr val="bg2"/>
                </a:solidFill>
                <a:latin typeface="Verdana"/>
                <a:ea typeface="ＭＳ Ｐゴシック" charset="0"/>
                <a:cs typeface="ＭＳ Ｐゴシック" charset="0"/>
              </a:defRPr>
            </a:lvl1pPr>
            <a:lvl2pPr marL="625475" indent="-342900" algn="l" rtl="0" eaLnBrk="1" fontAlgn="base" hangingPunct="1">
              <a:spcBef>
                <a:spcPts val="600"/>
              </a:spcBef>
              <a:spcAft>
                <a:spcPct val="0"/>
              </a:spcAft>
              <a:buSzPct val="100000"/>
              <a:buFontTx/>
              <a:buBlip>
                <a:blip r:embed="rId4"/>
              </a:buBlip>
              <a:defRPr sz="2000" kern="1200">
                <a:solidFill>
                  <a:schemeClr val="bg2"/>
                </a:solidFill>
                <a:latin typeface="Verdana"/>
                <a:ea typeface="ＭＳ Ｐゴシック" charset="0"/>
                <a:cs typeface="+mn-cs"/>
              </a:defRPr>
            </a:lvl2pPr>
            <a:lvl3pPr marL="863600" indent="-285750" algn="l" rtl="0" eaLnBrk="1" fontAlgn="base" hangingPunct="1">
              <a:spcBef>
                <a:spcPts val="600"/>
              </a:spcBef>
              <a:spcAft>
                <a:spcPct val="0"/>
              </a:spcAft>
              <a:buSzPct val="100000"/>
              <a:buFontTx/>
              <a:buBlip>
                <a:blip r:embed="rId4"/>
              </a:buBlip>
              <a:defRPr kern="1200">
                <a:solidFill>
                  <a:schemeClr val="bg2"/>
                </a:solidFill>
                <a:latin typeface="Verdana"/>
                <a:ea typeface="ＭＳ Ｐゴシック" charset="0"/>
                <a:cs typeface="+mn-cs"/>
              </a:defRPr>
            </a:lvl3pPr>
            <a:lvl4pPr marL="1146175" indent="-285750" algn="l" rtl="0" eaLnBrk="1" fontAlgn="base" hangingPunct="1">
              <a:spcBef>
                <a:spcPts val="600"/>
              </a:spcBef>
              <a:spcAft>
                <a:spcPct val="0"/>
              </a:spcAft>
              <a:buSzPct val="100000"/>
              <a:buFontTx/>
              <a:buBlip>
                <a:blip r:embed="rId4"/>
              </a:buBlip>
              <a:defRPr kern="1200">
                <a:solidFill>
                  <a:schemeClr val="bg2"/>
                </a:solidFill>
                <a:latin typeface="Verdana"/>
                <a:ea typeface="ＭＳ Ｐゴシック" charset="0"/>
                <a:cs typeface="+mn-cs"/>
              </a:defRPr>
            </a:lvl4pPr>
            <a:lvl5pPr marL="1428750" indent="-285750" algn="l" rtl="0" eaLnBrk="1" fontAlgn="base" hangingPunct="1">
              <a:spcBef>
                <a:spcPts val="600"/>
              </a:spcBef>
              <a:spcAft>
                <a:spcPct val="0"/>
              </a:spcAft>
              <a:buSzPct val="100000"/>
              <a:buFontTx/>
              <a:buBlip>
                <a:blip r:embed="rId4"/>
              </a:buBlip>
              <a:defRPr kern="1200">
                <a:solidFill>
                  <a:schemeClr val="bg2"/>
                </a:solidFill>
                <a:latin typeface="Verdana"/>
                <a:ea typeface="ＭＳ Ｐゴシック" charset="0"/>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marL="347472">
              <a:spcBef>
                <a:spcPts val="900"/>
              </a:spcBef>
              <a:defRPr/>
            </a:pPr>
            <a:r>
              <a:rPr lang="en-US" sz="1800" i="1" dirty="0">
                <a:solidFill>
                  <a:srgbClr val="808080"/>
                </a:solidFill>
              </a:rPr>
              <a:t>IEEE Trans. on </a:t>
            </a:r>
            <a:r>
              <a:rPr lang="en-US" sz="1800" b="1" i="1" dirty="0">
                <a:solidFill>
                  <a:schemeClr val="tx2"/>
                </a:solidFill>
              </a:rPr>
              <a:t>Big Data</a:t>
            </a:r>
          </a:p>
          <a:p>
            <a:pPr marL="347472">
              <a:spcBef>
                <a:spcPts val="900"/>
              </a:spcBef>
              <a:defRPr/>
            </a:pPr>
            <a:r>
              <a:rPr lang="en-US" sz="1800" i="1" dirty="0">
                <a:solidFill>
                  <a:srgbClr val="808080"/>
                </a:solidFill>
              </a:rPr>
              <a:t>IEEE Trans. on </a:t>
            </a:r>
            <a:r>
              <a:rPr lang="en-US" sz="1800" b="1" i="1" dirty="0">
                <a:solidFill>
                  <a:schemeClr val="tx2"/>
                </a:solidFill>
              </a:rPr>
              <a:t>Transportation Electrification</a:t>
            </a:r>
          </a:p>
          <a:p>
            <a:pPr marL="347472">
              <a:spcBef>
                <a:spcPts val="900"/>
              </a:spcBef>
              <a:defRPr/>
            </a:pPr>
            <a:r>
              <a:rPr lang="en-US" sz="1800" i="1" dirty="0">
                <a:solidFill>
                  <a:srgbClr val="808080"/>
                </a:solidFill>
              </a:rPr>
              <a:t>IEEE Trans. on </a:t>
            </a:r>
            <a:r>
              <a:rPr lang="en-US" sz="1800" b="1" i="1" dirty="0">
                <a:solidFill>
                  <a:schemeClr val="tx2"/>
                </a:solidFill>
              </a:rPr>
              <a:t>Cognitive Communications and Networking</a:t>
            </a:r>
          </a:p>
          <a:p>
            <a:pPr marL="347472">
              <a:spcBef>
                <a:spcPts val="900"/>
              </a:spcBef>
              <a:defRPr/>
            </a:pPr>
            <a:r>
              <a:rPr lang="en-US" sz="1800" i="1" dirty="0">
                <a:solidFill>
                  <a:srgbClr val="808080"/>
                </a:solidFill>
              </a:rPr>
              <a:t>IEEE Trans. on </a:t>
            </a:r>
            <a:r>
              <a:rPr lang="en-US" sz="1800" b="1" i="1" dirty="0">
                <a:solidFill>
                  <a:schemeClr val="tx2"/>
                </a:solidFill>
              </a:rPr>
              <a:t>Computational Imaging</a:t>
            </a:r>
          </a:p>
          <a:p>
            <a:pPr marL="347472">
              <a:spcBef>
                <a:spcPts val="900"/>
              </a:spcBef>
              <a:defRPr/>
            </a:pPr>
            <a:r>
              <a:rPr lang="en-US" sz="1800" i="1" dirty="0">
                <a:solidFill>
                  <a:srgbClr val="808080"/>
                </a:solidFill>
              </a:rPr>
              <a:t>IEEE Trans. on </a:t>
            </a:r>
            <a:r>
              <a:rPr lang="en-US" sz="1800" b="1" i="1" dirty="0">
                <a:solidFill>
                  <a:schemeClr val="tx2"/>
                </a:solidFill>
              </a:rPr>
              <a:t>Molecular, Biological, and Multi-Scale Communications</a:t>
            </a:r>
          </a:p>
          <a:p>
            <a:pPr marL="347472">
              <a:spcBef>
                <a:spcPts val="900"/>
              </a:spcBef>
              <a:defRPr/>
            </a:pPr>
            <a:r>
              <a:rPr lang="en-US" sz="1800" i="1" dirty="0">
                <a:solidFill>
                  <a:srgbClr val="808080"/>
                </a:solidFill>
              </a:rPr>
              <a:t>IEEE Trans. </a:t>
            </a:r>
            <a:r>
              <a:rPr lang="en-US" sz="1800" b="1" i="1" dirty="0">
                <a:solidFill>
                  <a:schemeClr val="tx2"/>
                </a:solidFill>
              </a:rPr>
              <a:t>on Multi-Scale Computing Systems</a:t>
            </a:r>
          </a:p>
          <a:p>
            <a:pPr marL="347472">
              <a:spcBef>
                <a:spcPts val="900"/>
              </a:spcBef>
              <a:defRPr/>
            </a:pPr>
            <a:r>
              <a:rPr lang="en-US" sz="1800" i="1" dirty="0">
                <a:solidFill>
                  <a:srgbClr val="808080"/>
                </a:solidFill>
              </a:rPr>
              <a:t>IEEE Trans. on </a:t>
            </a:r>
            <a:r>
              <a:rPr lang="en-US" sz="1800" b="1" i="1" dirty="0">
                <a:solidFill>
                  <a:schemeClr val="tx2"/>
                </a:solidFill>
              </a:rPr>
              <a:t>Signal and Information Processing over Networks</a:t>
            </a:r>
          </a:p>
          <a:p>
            <a:pPr marL="347472">
              <a:spcBef>
                <a:spcPts val="900"/>
              </a:spcBef>
              <a:defRPr/>
            </a:pPr>
            <a:r>
              <a:rPr lang="en-US" sz="1800" i="1" dirty="0">
                <a:solidFill>
                  <a:srgbClr val="808080"/>
                </a:solidFill>
              </a:rPr>
              <a:t>IEEE</a:t>
            </a:r>
            <a:r>
              <a:rPr lang="en-US" sz="1800" i="1" dirty="0">
                <a:solidFill>
                  <a:schemeClr val="tx1">
                    <a:lumMod val="75000"/>
                  </a:schemeClr>
                </a:solidFill>
              </a:rPr>
              <a:t> </a:t>
            </a:r>
            <a:r>
              <a:rPr lang="en-US" sz="1800" b="1" i="1" dirty="0">
                <a:solidFill>
                  <a:schemeClr val="tx2"/>
                </a:solidFill>
              </a:rPr>
              <a:t>Systems, Man, and Cybernetics </a:t>
            </a:r>
            <a:r>
              <a:rPr lang="en-US" sz="1800" i="1" dirty="0">
                <a:solidFill>
                  <a:schemeClr val="tx1">
                    <a:lumMod val="75000"/>
                  </a:schemeClr>
                </a:solidFill>
              </a:rPr>
              <a:t>Magazine</a:t>
            </a:r>
          </a:p>
        </p:txBody>
      </p:sp>
      <p:sp>
        <p:nvSpPr>
          <p:cNvPr id="93188" name="Rectangle 3"/>
          <p:cNvSpPr txBox="1">
            <a:spLocks noChangeArrowheads="1"/>
          </p:cNvSpPr>
          <p:nvPr/>
        </p:nvSpPr>
        <p:spPr bwMode="auto">
          <a:xfrm>
            <a:off x="514350" y="5937250"/>
            <a:ext cx="91948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lnSpc>
                <a:spcPts val="2200"/>
              </a:lnSpc>
              <a:buFont typeface="Wingdings" pitchFamily="2" charset="2"/>
              <a:buNone/>
            </a:pPr>
            <a:r>
              <a:rPr lang="en-US" altLang="en-US" sz="1200"/>
              <a:t>For a complete title listing, to go: </a:t>
            </a:r>
            <a:r>
              <a:rPr lang="en-US" altLang="en-US" sz="1200">
                <a:hlinkClick r:id="rId5"/>
              </a:rPr>
              <a:t>http://ieeexplore.ieee.org/xpl/opacjrn.jsp</a:t>
            </a:r>
            <a:endParaRPr lang="en-US" altLang="en-US" sz="1200"/>
          </a:p>
        </p:txBody>
      </p:sp>
      <p:sp>
        <p:nvSpPr>
          <p:cNvPr id="93189" name="Rectangle 10"/>
          <p:cNvSpPr>
            <a:spLocks noChangeArrowheads="1"/>
          </p:cNvSpPr>
          <p:nvPr/>
        </p:nvSpPr>
        <p:spPr bwMode="auto">
          <a:xfrm>
            <a:off x="514350" y="5656263"/>
            <a:ext cx="3670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spcBef>
                <a:spcPct val="0"/>
              </a:spcBef>
              <a:buFontTx/>
              <a:buNone/>
            </a:pPr>
            <a:r>
              <a:rPr lang="en-US" altLang="en-US" sz="1600">
                <a:solidFill>
                  <a:srgbClr val="808080"/>
                </a:solidFill>
              </a:rPr>
              <a:t>All included in an IEL subscription</a:t>
            </a:r>
          </a:p>
        </p:txBody>
      </p:sp>
      <p:pic>
        <p:nvPicPr>
          <p:cNvPr id="93190"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42125" y="2860675"/>
            <a:ext cx="1895475"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91"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42125" y="1244600"/>
            <a:ext cx="1874838" cy="139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92"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862763" y="4276725"/>
            <a:ext cx="1941512" cy="141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3193" name="Slide Number Placeholder 3"/>
          <p:cNvSpPr txBox="1">
            <a:spLocks/>
          </p:cNvSpPr>
          <p:nvPr/>
        </p:nvSpPr>
        <p:spPr bwMode="auto">
          <a:xfrm>
            <a:off x="444500" y="6289675"/>
            <a:ext cx="3587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spcBef>
                <a:spcPct val="0"/>
              </a:spcBef>
              <a:buFontTx/>
              <a:buNone/>
            </a:pPr>
            <a:fld id="{59B0DABE-E8A2-42B4-BC60-CD41512D7DD3}" type="slidenum">
              <a:rPr lang="en-US" altLang="en-US" sz="1000">
                <a:solidFill>
                  <a:srgbClr val="898989"/>
                </a:solidFill>
              </a:rPr>
              <a:pPr eaLnBrk="1" hangingPunct="1">
                <a:spcBef>
                  <a:spcPct val="0"/>
                </a:spcBef>
                <a:buFontTx/>
                <a:buNone/>
              </a:pPr>
              <a:t>30</a:t>
            </a:fld>
            <a:endParaRPr lang="en-US" altLang="en-US" sz="1000">
              <a:solidFill>
                <a:srgbClr val="898989"/>
              </a:solidFill>
            </a:endParaRPr>
          </a:p>
        </p:txBody>
      </p:sp>
      <p:sp>
        <p:nvSpPr>
          <p:cNvPr id="93194" name="Date Placeholder 4"/>
          <p:cNvSpPr txBox="1">
            <a:spLocks/>
          </p:cNvSpPr>
          <p:nvPr/>
        </p:nvSpPr>
        <p:spPr bwMode="auto">
          <a:xfrm>
            <a:off x="865188" y="6289675"/>
            <a:ext cx="16430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spcBef>
                <a:spcPct val="0"/>
              </a:spcBef>
              <a:buFontTx/>
              <a:buNone/>
            </a:pPr>
            <a:fld id="{F6A94C1A-809E-4768-83E1-42F79AFD1D67}" type="datetime1">
              <a:rPr lang="en-US" altLang="en-US" sz="1000">
                <a:solidFill>
                  <a:srgbClr val="898989"/>
                </a:solidFill>
              </a:rPr>
              <a:pPr eaLnBrk="1" hangingPunct="1">
                <a:spcBef>
                  <a:spcPct val="0"/>
                </a:spcBef>
                <a:buFontTx/>
                <a:buNone/>
              </a:pPr>
              <a:t>2/15/2017</a:t>
            </a:fld>
            <a:endParaRPr lang="en-US" altLang="en-US" sz="1000">
              <a:solidFill>
                <a:srgbClr val="898989"/>
              </a:solidFill>
            </a:endParaRPr>
          </a:p>
        </p:txBody>
      </p:sp>
    </p:spTree>
    <p:extLst>
      <p:ext uri="{BB962C8B-B14F-4D97-AF65-F5344CB8AC3E}">
        <p14:creationId xmlns:p14="http://schemas.microsoft.com/office/powerpoint/2010/main" val="1673801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txBox="1">
            <a:spLocks/>
          </p:cNvSpPr>
          <p:nvPr/>
        </p:nvSpPr>
        <p:spPr bwMode="auto">
          <a:xfrm>
            <a:off x="457200" y="442913"/>
            <a:ext cx="85979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spcBef>
                <a:spcPct val="0"/>
              </a:spcBef>
              <a:buClr>
                <a:srgbClr val="003399"/>
              </a:buClr>
              <a:buSzPct val="60000"/>
              <a:buFontTx/>
              <a:buNone/>
            </a:pPr>
            <a:r>
              <a:rPr lang="en-US" altLang="en-US" sz="3500">
                <a:solidFill>
                  <a:schemeClr val="tx2"/>
                </a:solidFill>
              </a:rPr>
              <a:t>A sampling of some of the new conferences added in 2015</a:t>
            </a:r>
          </a:p>
        </p:txBody>
      </p:sp>
      <p:sp>
        <p:nvSpPr>
          <p:cNvPr id="98307" name="Content Placeholder 7"/>
          <p:cNvSpPr>
            <a:spLocks noGrp="1"/>
          </p:cNvSpPr>
          <p:nvPr>
            <p:ph sz="half" idx="1"/>
          </p:nvPr>
        </p:nvSpPr>
        <p:spPr>
          <a:xfrm>
            <a:off x="341313" y="1711325"/>
            <a:ext cx="4135437" cy="4448175"/>
          </a:xfrm>
        </p:spPr>
        <p:txBody>
          <a:bodyPr/>
          <a:lstStyle/>
          <a:p>
            <a:pPr>
              <a:spcBef>
                <a:spcPts val="1000"/>
              </a:spcBef>
            </a:pPr>
            <a:r>
              <a:rPr lang="en-US" altLang="en-US" sz="1300" b="1" dirty="0">
                <a:solidFill>
                  <a:srgbClr val="808080"/>
                </a:solidFill>
                <a:latin typeface="Verdana" pitchFamily="34" charset="0"/>
                <a:ea typeface="ＭＳ Ｐゴシック" pitchFamily="34" charset="-128"/>
              </a:rPr>
              <a:t>Big Data Software Engineering </a:t>
            </a:r>
            <a:r>
              <a:rPr lang="en-US" altLang="en-US" sz="1300" dirty="0">
                <a:solidFill>
                  <a:srgbClr val="808080"/>
                </a:solidFill>
                <a:latin typeface="Verdana" pitchFamily="34" charset="0"/>
                <a:ea typeface="ＭＳ Ｐゴシック" pitchFamily="34" charset="-128"/>
              </a:rPr>
              <a:t>(BIGDSE), 2015 IEEE/ACM 1st International Workshop on</a:t>
            </a:r>
          </a:p>
          <a:p>
            <a:pPr>
              <a:spcBef>
                <a:spcPts val="1000"/>
              </a:spcBef>
            </a:pPr>
            <a:r>
              <a:rPr lang="en-US" altLang="en-US" sz="1300" b="1" dirty="0">
                <a:solidFill>
                  <a:srgbClr val="808080"/>
                </a:solidFill>
                <a:latin typeface="Verdana" pitchFamily="34" charset="0"/>
                <a:ea typeface="ＭＳ Ｐゴシック" pitchFamily="34" charset="-128"/>
              </a:rPr>
              <a:t>Computational Electromagnetics </a:t>
            </a:r>
            <a:r>
              <a:rPr lang="en-US" altLang="en-US" sz="1300" dirty="0">
                <a:solidFill>
                  <a:srgbClr val="808080"/>
                </a:solidFill>
                <a:latin typeface="Verdana" pitchFamily="34" charset="0"/>
                <a:ea typeface="ＭＳ Ｐゴシック" pitchFamily="34" charset="-128"/>
              </a:rPr>
              <a:t>(ICCEM), 2015 IEEE International Conference on</a:t>
            </a:r>
          </a:p>
          <a:p>
            <a:pPr>
              <a:spcBef>
                <a:spcPts val="1000"/>
              </a:spcBef>
            </a:pPr>
            <a:r>
              <a:rPr lang="en-US" altLang="en-US" sz="1300" b="1" dirty="0">
                <a:solidFill>
                  <a:srgbClr val="808080"/>
                </a:solidFill>
                <a:latin typeface="Verdana" pitchFamily="34" charset="0"/>
                <a:ea typeface="ＭＳ Ｐゴシック" pitchFamily="34" charset="-128"/>
              </a:rPr>
              <a:t>DC </a:t>
            </a:r>
            <a:r>
              <a:rPr lang="en-US" altLang="en-US" sz="1300" b="1" dirty="0" err="1">
                <a:solidFill>
                  <a:srgbClr val="808080"/>
                </a:solidFill>
                <a:latin typeface="Verdana" pitchFamily="34" charset="0"/>
                <a:ea typeface="ＭＳ Ｐゴシック" pitchFamily="34" charset="-128"/>
              </a:rPr>
              <a:t>Microgrids</a:t>
            </a:r>
            <a:r>
              <a:rPr lang="en-US" altLang="en-US" sz="1300" b="1" dirty="0">
                <a:solidFill>
                  <a:srgbClr val="808080"/>
                </a:solidFill>
                <a:latin typeface="Verdana" pitchFamily="34" charset="0"/>
                <a:ea typeface="ＭＳ Ｐゴシック" pitchFamily="34" charset="-128"/>
              </a:rPr>
              <a:t> </a:t>
            </a:r>
            <a:r>
              <a:rPr lang="en-US" altLang="en-US" sz="1300" dirty="0">
                <a:solidFill>
                  <a:srgbClr val="808080"/>
                </a:solidFill>
                <a:latin typeface="Verdana" pitchFamily="34" charset="0"/>
                <a:ea typeface="ＭＳ Ｐゴシック" pitchFamily="34" charset="-128"/>
              </a:rPr>
              <a:t>(ICDCM), 2015 IEEE First International Conference on</a:t>
            </a:r>
          </a:p>
          <a:p>
            <a:pPr>
              <a:spcBef>
                <a:spcPts val="1000"/>
              </a:spcBef>
            </a:pPr>
            <a:r>
              <a:rPr lang="en-US" altLang="en-US" sz="1300" b="1" dirty="0">
                <a:solidFill>
                  <a:srgbClr val="808080"/>
                </a:solidFill>
                <a:latin typeface="Verdana" pitchFamily="34" charset="0"/>
                <a:ea typeface="ＭＳ Ｐゴシック" pitchFamily="34" charset="-128"/>
              </a:rPr>
              <a:t>Electromagnetic Compatibility and Signal Integrity</a:t>
            </a:r>
            <a:r>
              <a:rPr lang="en-US" altLang="en-US" sz="1300" dirty="0">
                <a:solidFill>
                  <a:srgbClr val="808080"/>
                </a:solidFill>
                <a:latin typeface="Verdana" pitchFamily="34" charset="0"/>
                <a:ea typeface="ＭＳ Ｐゴシック" pitchFamily="34" charset="-128"/>
              </a:rPr>
              <a:t>, 2015 IEEE Symposium on</a:t>
            </a:r>
          </a:p>
          <a:p>
            <a:pPr>
              <a:spcBef>
                <a:spcPts val="1000"/>
              </a:spcBef>
            </a:pPr>
            <a:r>
              <a:rPr lang="en-US" altLang="en-US" sz="1300" b="1" dirty="0">
                <a:solidFill>
                  <a:srgbClr val="808080"/>
                </a:solidFill>
                <a:latin typeface="Verdana" pitchFamily="34" charset="0"/>
                <a:ea typeface="ＭＳ Ｐゴシック" pitchFamily="34" charset="-128"/>
              </a:rPr>
              <a:t>Identity, Security and Behavior Analysis (ISBA)</a:t>
            </a:r>
            <a:r>
              <a:rPr lang="en-US" altLang="en-US" sz="1300" dirty="0">
                <a:solidFill>
                  <a:srgbClr val="808080"/>
                </a:solidFill>
                <a:latin typeface="Verdana" pitchFamily="34" charset="0"/>
                <a:ea typeface="ＭＳ Ｐゴシック" pitchFamily="34" charset="-128"/>
              </a:rPr>
              <a:t>, 2015 IEEE International Conference on</a:t>
            </a:r>
          </a:p>
          <a:p>
            <a:pPr>
              <a:spcBef>
                <a:spcPts val="1000"/>
              </a:spcBef>
            </a:pPr>
            <a:r>
              <a:rPr lang="en-US" altLang="en-US" sz="1300" b="1" dirty="0">
                <a:solidFill>
                  <a:srgbClr val="808080"/>
                </a:solidFill>
                <a:latin typeface="Verdana" pitchFamily="34" charset="0"/>
                <a:ea typeface="ＭＳ Ｐゴシック" pitchFamily="34" charset="-128"/>
              </a:rPr>
              <a:t>Industrial Engineering and Operations Management </a:t>
            </a:r>
            <a:r>
              <a:rPr lang="en-US" altLang="en-US" sz="1300" dirty="0">
                <a:solidFill>
                  <a:srgbClr val="808080"/>
                </a:solidFill>
                <a:latin typeface="Verdana" pitchFamily="34" charset="0"/>
                <a:ea typeface="ＭＳ Ｐゴシック" pitchFamily="34" charset="-128"/>
              </a:rPr>
              <a:t>(IEOM), 2015 International Conference on</a:t>
            </a:r>
          </a:p>
          <a:p>
            <a:pPr>
              <a:spcBef>
                <a:spcPts val="1000"/>
              </a:spcBef>
            </a:pPr>
            <a:r>
              <a:rPr lang="en-US" altLang="en-US" sz="1300" b="1" dirty="0">
                <a:solidFill>
                  <a:srgbClr val="808080"/>
                </a:solidFill>
                <a:latin typeface="Verdana" pitchFamily="34" charset="0"/>
                <a:ea typeface="ＭＳ Ｐゴシック" pitchFamily="34" charset="-128"/>
              </a:rPr>
              <a:t>Microwaves for Intelligent Mobility </a:t>
            </a:r>
            <a:r>
              <a:rPr lang="en-US" altLang="en-US" sz="1300" dirty="0">
                <a:solidFill>
                  <a:srgbClr val="808080"/>
                </a:solidFill>
                <a:latin typeface="Verdana" pitchFamily="34" charset="0"/>
                <a:ea typeface="ＭＳ Ｐゴシック" pitchFamily="34" charset="-128"/>
              </a:rPr>
              <a:t>(ICMIM), 2015 IEEE MTT-S International Conference on</a:t>
            </a:r>
          </a:p>
          <a:p>
            <a:pPr eaLnBrk="1" hangingPunct="1">
              <a:spcBef>
                <a:spcPts val="500"/>
              </a:spcBef>
            </a:pPr>
            <a:endParaRPr lang="en-US" altLang="en-US" sz="1300" dirty="0">
              <a:solidFill>
                <a:srgbClr val="808080"/>
              </a:solidFill>
              <a:latin typeface="Verdana" pitchFamily="34" charset="0"/>
              <a:ea typeface="ＭＳ Ｐゴシック" pitchFamily="34" charset="-128"/>
            </a:endParaRPr>
          </a:p>
        </p:txBody>
      </p:sp>
      <p:sp>
        <p:nvSpPr>
          <p:cNvPr id="69636" name="Content Placeholder 9"/>
          <p:cNvSpPr>
            <a:spLocks noGrp="1"/>
          </p:cNvSpPr>
          <p:nvPr>
            <p:ph sz="half" idx="2"/>
          </p:nvPr>
        </p:nvSpPr>
        <p:spPr>
          <a:xfrm>
            <a:off x="4648200" y="1665288"/>
            <a:ext cx="3810000" cy="4113212"/>
          </a:xfrm>
        </p:spPr>
        <p:txBody>
          <a:bodyPr/>
          <a:lstStyle/>
          <a:p>
            <a:pPr>
              <a:spcBef>
                <a:spcPts val="1000"/>
              </a:spcBef>
              <a:defRPr/>
            </a:pPr>
            <a:r>
              <a:rPr lang="en-US" altLang="en-US" sz="1400" b="1" dirty="0">
                <a:solidFill>
                  <a:srgbClr val="737373"/>
                </a:solidFill>
                <a:latin typeface="Verdana" pitchFamily="34" charset="0"/>
                <a:ea typeface="ＭＳ Ｐゴシック" pitchFamily="34" charset="-128"/>
              </a:rPr>
              <a:t>Multimedia Big Data </a:t>
            </a:r>
            <a:r>
              <a:rPr lang="en-US" altLang="en-US" sz="1400" dirty="0">
                <a:solidFill>
                  <a:srgbClr val="737373"/>
                </a:solidFill>
                <a:latin typeface="Verdana" pitchFamily="34" charset="0"/>
                <a:ea typeface="ＭＳ Ｐゴシック" pitchFamily="34" charset="-128"/>
              </a:rPr>
              <a:t>(</a:t>
            </a:r>
            <a:r>
              <a:rPr lang="en-US" altLang="en-US" sz="1400" dirty="0" err="1">
                <a:solidFill>
                  <a:srgbClr val="737373"/>
                </a:solidFill>
                <a:latin typeface="Verdana" pitchFamily="34" charset="0"/>
                <a:ea typeface="ＭＳ Ｐゴシック" pitchFamily="34" charset="-128"/>
              </a:rPr>
              <a:t>BigMM</a:t>
            </a:r>
            <a:r>
              <a:rPr lang="en-US" altLang="en-US" sz="1400" dirty="0">
                <a:solidFill>
                  <a:srgbClr val="737373"/>
                </a:solidFill>
                <a:latin typeface="Verdana" pitchFamily="34" charset="0"/>
                <a:ea typeface="ＭＳ Ｐゴシック" pitchFamily="34" charset="-128"/>
              </a:rPr>
              <a:t>), 2015 IEEE International Conference on</a:t>
            </a:r>
          </a:p>
          <a:p>
            <a:pPr eaLnBrk="1" hangingPunct="1">
              <a:defRPr/>
            </a:pPr>
            <a:r>
              <a:rPr lang="en-US" altLang="en-US" sz="1400" b="1" dirty="0">
                <a:latin typeface="Verdana" pitchFamily="34" charset="0"/>
                <a:ea typeface="ＭＳ Ｐゴシック" pitchFamily="34" charset="-128"/>
              </a:rPr>
              <a:t>Networking Systems and Security </a:t>
            </a:r>
            <a:r>
              <a:rPr lang="en-US" altLang="en-US" sz="1400" dirty="0">
                <a:latin typeface="Verdana" pitchFamily="34" charset="0"/>
                <a:ea typeface="ＭＳ Ｐゴシック" pitchFamily="34" charset="-128"/>
              </a:rPr>
              <a:t>(</a:t>
            </a:r>
            <a:r>
              <a:rPr lang="en-US" altLang="en-US" sz="1400" dirty="0" err="1">
                <a:latin typeface="Verdana" pitchFamily="34" charset="0"/>
                <a:ea typeface="ＭＳ Ｐゴシック" pitchFamily="34" charset="-128"/>
              </a:rPr>
              <a:t>NSysS</a:t>
            </a:r>
            <a:r>
              <a:rPr lang="en-US" altLang="en-US" sz="1400" dirty="0">
                <a:latin typeface="Verdana" pitchFamily="34" charset="0"/>
                <a:ea typeface="ＭＳ Ｐゴシック" pitchFamily="34" charset="-128"/>
              </a:rPr>
              <a:t>), 2015 International Conference on</a:t>
            </a:r>
          </a:p>
          <a:p>
            <a:pPr eaLnBrk="1" hangingPunct="1">
              <a:defRPr/>
            </a:pPr>
            <a:r>
              <a:rPr lang="en-US" altLang="en-US" sz="1400" b="1" dirty="0">
                <a:latin typeface="Verdana" pitchFamily="34" charset="0"/>
                <a:ea typeface="ＭＳ Ｐゴシック" pitchFamily="34" charset="-128"/>
              </a:rPr>
              <a:t>Sampling Theory and Applications </a:t>
            </a:r>
            <a:r>
              <a:rPr lang="en-US" altLang="en-US" sz="1400" dirty="0">
                <a:latin typeface="Verdana" pitchFamily="34" charset="0"/>
                <a:ea typeface="ＭＳ Ｐゴシック" pitchFamily="34" charset="-128"/>
              </a:rPr>
              <a:t>(</a:t>
            </a:r>
            <a:r>
              <a:rPr lang="en-US" altLang="en-US" sz="1400" dirty="0" err="1">
                <a:latin typeface="Verdana" pitchFamily="34" charset="0"/>
                <a:ea typeface="ＭＳ Ｐゴシック" pitchFamily="34" charset="-128"/>
              </a:rPr>
              <a:t>SampTA</a:t>
            </a:r>
            <a:r>
              <a:rPr lang="en-US" altLang="en-US" sz="1400" dirty="0">
                <a:latin typeface="Verdana" pitchFamily="34" charset="0"/>
                <a:ea typeface="ＭＳ Ｐゴシック" pitchFamily="34" charset="-128"/>
              </a:rPr>
              <a:t>), 2015 International Conference on</a:t>
            </a:r>
          </a:p>
          <a:p>
            <a:pPr eaLnBrk="1" hangingPunct="1">
              <a:defRPr/>
            </a:pPr>
            <a:r>
              <a:rPr lang="en-US" altLang="en-US" sz="1400" b="1" dirty="0">
                <a:latin typeface="Verdana" pitchFamily="34" charset="0"/>
                <a:ea typeface="ＭＳ Ｐゴシック" pitchFamily="34" charset="-128"/>
              </a:rPr>
              <a:t>Signal Processing, Informatics, Communication and Energy Systems </a:t>
            </a:r>
            <a:r>
              <a:rPr lang="en-US" altLang="en-US" sz="1400" dirty="0">
                <a:latin typeface="Verdana" pitchFamily="34" charset="0"/>
                <a:ea typeface="ＭＳ Ｐゴシック" pitchFamily="34" charset="-128"/>
              </a:rPr>
              <a:t>(SPICES), 2015 IEEE International Conference on</a:t>
            </a:r>
          </a:p>
          <a:p>
            <a:pPr eaLnBrk="1" hangingPunct="1">
              <a:defRPr/>
            </a:pPr>
            <a:r>
              <a:rPr lang="en-US" altLang="en-US" sz="1400" b="1" dirty="0">
                <a:latin typeface="Verdana" pitchFamily="34" charset="0"/>
                <a:ea typeface="ＭＳ Ｐゴシック" pitchFamily="34" charset="-128"/>
              </a:rPr>
              <a:t>Smart Cities Conference </a:t>
            </a:r>
            <a:r>
              <a:rPr lang="en-US" altLang="en-US" sz="1400" dirty="0">
                <a:latin typeface="Verdana" pitchFamily="34" charset="0"/>
                <a:ea typeface="ＭＳ Ｐゴシック" pitchFamily="34" charset="-128"/>
              </a:rPr>
              <a:t>(ISC2), 2015 IEEE First International</a:t>
            </a:r>
          </a:p>
          <a:p>
            <a:pPr marL="0" indent="0" eaLnBrk="1" hangingPunct="1">
              <a:buFontTx/>
              <a:buNone/>
              <a:defRPr/>
            </a:pPr>
            <a:endParaRPr lang="en-US" altLang="en-US" sz="1400" dirty="0">
              <a:latin typeface="Verdana" pitchFamily="34" charset="0"/>
              <a:ea typeface="ＭＳ Ｐゴシック" pitchFamily="34" charset="-128"/>
            </a:endParaRPr>
          </a:p>
        </p:txBody>
      </p:sp>
      <p:sp>
        <p:nvSpPr>
          <p:cNvPr id="98309" name="Date Placeholder 4"/>
          <p:cNvSpPr>
            <a:spLocks noGrp="1"/>
          </p:cNvSpPr>
          <p:nvPr>
            <p:ph type="dt" sz="quarter" idx="10"/>
          </p:nvPr>
        </p:nvSpPr>
        <p:spPr bwMode="auto">
          <a:xfrm>
            <a:off x="865188" y="6289675"/>
            <a:ext cx="16430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spcBef>
                <a:spcPct val="0"/>
              </a:spcBef>
              <a:buFontTx/>
              <a:buNone/>
            </a:pPr>
            <a:fld id="{829FFE4F-AB40-4846-A3CF-8C6736291BF6}" type="datetime1">
              <a:rPr lang="en-US" altLang="en-US" sz="1000" smtClean="0">
                <a:solidFill>
                  <a:srgbClr val="898989"/>
                </a:solidFill>
              </a:rPr>
              <a:pPr eaLnBrk="1" hangingPunct="1">
                <a:spcBef>
                  <a:spcPct val="0"/>
                </a:spcBef>
                <a:buFontTx/>
                <a:buNone/>
              </a:pPr>
              <a:t>2/15/2017</a:t>
            </a:fld>
            <a:endParaRPr lang="en-US" altLang="en-US" sz="1000">
              <a:solidFill>
                <a:srgbClr val="898989"/>
              </a:solidFill>
            </a:endParaRPr>
          </a:p>
        </p:txBody>
      </p:sp>
      <p:sp>
        <p:nvSpPr>
          <p:cNvPr id="98310" name="Slide Number Placeholder 3"/>
          <p:cNvSpPr>
            <a:spLocks noGrp="1"/>
          </p:cNvSpPr>
          <p:nvPr>
            <p:ph type="sldNum" sz="quarter" idx="11"/>
          </p:nvPr>
        </p:nvSpPr>
        <p:spPr bwMode="auto">
          <a:xfrm>
            <a:off x="444500" y="6289675"/>
            <a:ext cx="3587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spcBef>
                <a:spcPct val="0"/>
              </a:spcBef>
              <a:buFontTx/>
              <a:buNone/>
            </a:pPr>
            <a:fld id="{685032A4-EDA5-4255-8B20-054C560A2140}" type="slidenum">
              <a:rPr lang="en-US" altLang="en-US" sz="1000" smtClean="0">
                <a:solidFill>
                  <a:srgbClr val="898989"/>
                </a:solidFill>
              </a:rPr>
              <a:pPr eaLnBrk="1" hangingPunct="1">
                <a:spcBef>
                  <a:spcPct val="0"/>
                </a:spcBef>
                <a:buFontTx/>
                <a:buNone/>
              </a:pPr>
              <a:t>31</a:t>
            </a:fld>
            <a:endParaRPr lang="en-US" altLang="en-US" sz="1000">
              <a:solidFill>
                <a:srgbClr val="898989"/>
              </a:solidFill>
            </a:endParaRPr>
          </a:p>
        </p:txBody>
      </p:sp>
    </p:spTree>
    <p:extLst>
      <p:ext uri="{BB962C8B-B14F-4D97-AF65-F5344CB8AC3E}">
        <p14:creationId xmlns:p14="http://schemas.microsoft.com/office/powerpoint/2010/main" val="389528573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Content Placeholder 7"/>
          <p:cNvSpPr>
            <a:spLocks noGrp="1"/>
          </p:cNvSpPr>
          <p:nvPr>
            <p:ph sz="half" idx="1"/>
          </p:nvPr>
        </p:nvSpPr>
        <p:spPr>
          <a:xfrm>
            <a:off x="341313" y="1773305"/>
            <a:ext cx="4135437" cy="4448175"/>
          </a:xfrm>
        </p:spPr>
        <p:txBody>
          <a:bodyPr>
            <a:noAutofit/>
          </a:bodyPr>
          <a:lstStyle/>
          <a:p>
            <a:pPr>
              <a:spcBef>
                <a:spcPts val="1000"/>
              </a:spcBef>
              <a:defRPr/>
            </a:pPr>
            <a:r>
              <a:rPr lang="en-US" sz="1300" b="1" dirty="0">
                <a:solidFill>
                  <a:schemeClr val="tx2"/>
                </a:solidFill>
                <a:latin typeface="Verdana" pitchFamily="34" charset="0"/>
                <a:ea typeface="ＭＳ Ｐゴシック" pitchFamily="34" charset="-128"/>
              </a:rPr>
              <a:t>Internet of Things </a:t>
            </a:r>
            <a:r>
              <a:rPr lang="en-US" sz="1300" dirty="0">
                <a:solidFill>
                  <a:schemeClr val="tx1"/>
                </a:solidFill>
                <a:latin typeface="Verdana" pitchFamily="34" charset="0"/>
                <a:ea typeface="ＭＳ Ｐゴシック" pitchFamily="34" charset="-128"/>
              </a:rPr>
              <a:t>(WF-IoT), 2014 IEEE World Forum on</a:t>
            </a:r>
          </a:p>
          <a:p>
            <a:pPr>
              <a:spcBef>
                <a:spcPts val="1000"/>
              </a:spcBef>
              <a:defRPr/>
            </a:pPr>
            <a:r>
              <a:rPr lang="en-US" sz="1300" b="1" dirty="0">
                <a:solidFill>
                  <a:schemeClr val="tx2"/>
                </a:solidFill>
                <a:latin typeface="Verdana" pitchFamily="34" charset="0"/>
                <a:ea typeface="ＭＳ Ｐゴシック" pitchFamily="34" charset="-128"/>
              </a:rPr>
              <a:t>Humanitarian Technology </a:t>
            </a:r>
            <a:r>
              <a:rPr lang="en-US" sz="1300" dirty="0">
                <a:solidFill>
                  <a:schemeClr val="tx1"/>
                </a:solidFill>
                <a:latin typeface="Verdana" pitchFamily="34" charset="0"/>
                <a:ea typeface="ＭＳ Ｐゴシック" pitchFamily="34" charset="-128"/>
              </a:rPr>
              <a:t>Conference, (IHTC), 2014 IEEE Canada International</a:t>
            </a:r>
          </a:p>
          <a:p>
            <a:pPr>
              <a:spcBef>
                <a:spcPts val="1000"/>
              </a:spcBef>
              <a:defRPr/>
            </a:pPr>
            <a:r>
              <a:rPr lang="en-US" sz="1300" b="1" dirty="0">
                <a:solidFill>
                  <a:schemeClr val="tx2"/>
                </a:solidFill>
                <a:latin typeface="Verdana" pitchFamily="34" charset="0"/>
                <a:ea typeface="ＭＳ Ｐゴシック" pitchFamily="34" charset="-128"/>
              </a:rPr>
              <a:t>Aerospace Electronics and Remote Sensing Technology </a:t>
            </a:r>
            <a:r>
              <a:rPr lang="en-US" sz="1300" dirty="0">
                <a:solidFill>
                  <a:schemeClr val="tx1"/>
                </a:solidFill>
                <a:latin typeface="Verdana" pitchFamily="34" charset="0"/>
                <a:ea typeface="ＭＳ Ｐゴシック" pitchFamily="34" charset="-128"/>
              </a:rPr>
              <a:t>(ICARES), 2014 IEEE International Conference on</a:t>
            </a:r>
          </a:p>
          <a:p>
            <a:pPr>
              <a:spcBef>
                <a:spcPts val="1000"/>
              </a:spcBef>
              <a:defRPr/>
            </a:pPr>
            <a:r>
              <a:rPr lang="en-US" sz="1300" b="1" dirty="0">
                <a:solidFill>
                  <a:schemeClr val="tx2"/>
                </a:solidFill>
                <a:latin typeface="Verdana" pitchFamily="34" charset="0"/>
                <a:ea typeface="ＭＳ Ｐゴシック" pitchFamily="34" charset="-128"/>
              </a:rPr>
              <a:t>Antenna Measurements &amp; Applications </a:t>
            </a:r>
            <a:r>
              <a:rPr lang="en-US" sz="1300" dirty="0">
                <a:solidFill>
                  <a:schemeClr val="tx1"/>
                </a:solidFill>
                <a:latin typeface="Verdana" pitchFamily="34" charset="0"/>
                <a:ea typeface="ＭＳ Ｐゴシック" pitchFamily="34" charset="-128"/>
              </a:rPr>
              <a:t>(CAMA), 2014 IEEE Conference on</a:t>
            </a:r>
          </a:p>
          <a:p>
            <a:pPr>
              <a:spcBef>
                <a:spcPts val="1000"/>
              </a:spcBef>
              <a:defRPr/>
            </a:pPr>
            <a:r>
              <a:rPr lang="en-US" sz="1300" b="1" dirty="0">
                <a:solidFill>
                  <a:schemeClr val="tx2"/>
                </a:solidFill>
                <a:latin typeface="Verdana" pitchFamily="34" charset="0"/>
                <a:ea typeface="ＭＳ Ｐゴシック" pitchFamily="34" charset="-128"/>
              </a:rPr>
              <a:t>Consumer Electronics</a:t>
            </a:r>
            <a:r>
              <a:rPr lang="en-US" sz="1300" dirty="0">
                <a:solidFill>
                  <a:schemeClr val="tx1"/>
                </a:solidFill>
                <a:latin typeface="Verdana" pitchFamily="34" charset="0"/>
                <a:ea typeface="ＭＳ Ｐゴシック" pitchFamily="34" charset="-128"/>
              </a:rPr>
              <a:t>, Taiwan (ICCE-TW), 2014 IEEE International Conference on</a:t>
            </a:r>
          </a:p>
          <a:p>
            <a:pPr>
              <a:spcBef>
                <a:spcPts val="1000"/>
              </a:spcBef>
              <a:defRPr/>
            </a:pPr>
            <a:r>
              <a:rPr lang="en-US" sz="1300" b="1" dirty="0">
                <a:solidFill>
                  <a:schemeClr val="tx2"/>
                </a:solidFill>
                <a:latin typeface="Verdana" pitchFamily="34" charset="0"/>
                <a:ea typeface="ＭＳ Ｐゴシック" pitchFamily="34" charset="-128"/>
              </a:rPr>
              <a:t>Energy Conversion</a:t>
            </a:r>
            <a:r>
              <a:rPr lang="en-US" sz="1300" dirty="0">
                <a:solidFill>
                  <a:schemeClr val="tx1"/>
                </a:solidFill>
                <a:latin typeface="Verdana" pitchFamily="34" charset="0"/>
                <a:ea typeface="ＭＳ Ｐゴシック" pitchFamily="34" charset="-128"/>
              </a:rPr>
              <a:t> (CENCON), 2014 IEEE Conference on</a:t>
            </a:r>
          </a:p>
          <a:p>
            <a:pPr>
              <a:spcBef>
                <a:spcPts val="1000"/>
              </a:spcBef>
              <a:defRPr/>
            </a:pPr>
            <a:r>
              <a:rPr lang="en-US" sz="1300" b="1" dirty="0">
                <a:solidFill>
                  <a:schemeClr val="tx2"/>
                </a:solidFill>
                <a:latin typeface="Verdana" pitchFamily="34" charset="0"/>
                <a:ea typeface="ＭＳ Ｐゴシック" pitchFamily="34" charset="-128"/>
              </a:rPr>
              <a:t>Ethics in Science</a:t>
            </a:r>
            <a:r>
              <a:rPr lang="en-US" sz="1300" dirty="0">
                <a:solidFill>
                  <a:schemeClr val="tx1"/>
                </a:solidFill>
                <a:latin typeface="Verdana" pitchFamily="34" charset="0"/>
                <a:ea typeface="ＭＳ Ｐゴシック" pitchFamily="34" charset="-128"/>
              </a:rPr>
              <a:t>, Technology and Engineering, 2014 IEEE International Symposium on</a:t>
            </a:r>
          </a:p>
          <a:p>
            <a:pPr eaLnBrk="1" hangingPunct="1">
              <a:spcBef>
                <a:spcPts val="500"/>
              </a:spcBef>
              <a:defRPr/>
            </a:pPr>
            <a:endParaRPr lang="en-US" sz="1300" dirty="0">
              <a:solidFill>
                <a:schemeClr val="tx1"/>
              </a:solidFill>
              <a:latin typeface="Verdana" pitchFamily="34" charset="0"/>
              <a:ea typeface="ＭＳ Ｐゴシック" pitchFamily="34" charset="-128"/>
            </a:endParaRPr>
          </a:p>
        </p:txBody>
      </p:sp>
      <p:sp>
        <p:nvSpPr>
          <p:cNvPr id="66564" name="Content Placeholder 9"/>
          <p:cNvSpPr>
            <a:spLocks noGrp="1"/>
          </p:cNvSpPr>
          <p:nvPr>
            <p:ph sz="half" idx="2"/>
          </p:nvPr>
        </p:nvSpPr>
        <p:spPr>
          <a:xfrm>
            <a:off x="4648200" y="1805123"/>
            <a:ext cx="3810000" cy="4113212"/>
          </a:xfrm>
        </p:spPr>
        <p:txBody>
          <a:bodyPr>
            <a:normAutofit lnSpcReduction="10000"/>
          </a:bodyPr>
          <a:lstStyle/>
          <a:p>
            <a:pPr>
              <a:spcBef>
                <a:spcPts val="1000"/>
              </a:spcBef>
            </a:pPr>
            <a:r>
              <a:rPr lang="en-US" sz="1300" b="1" dirty="0">
                <a:solidFill>
                  <a:schemeClr val="tx2"/>
                </a:solidFill>
                <a:latin typeface="Verdana" pitchFamily="34" charset="0"/>
                <a:ea typeface="ＭＳ Ｐゴシック" pitchFamily="34" charset="-128"/>
              </a:rPr>
              <a:t>Transportation Electrification</a:t>
            </a:r>
            <a:r>
              <a:rPr lang="en-US" sz="1300" dirty="0">
                <a:solidFill>
                  <a:schemeClr val="tx1"/>
                </a:solidFill>
                <a:latin typeface="Verdana" pitchFamily="34" charset="0"/>
                <a:ea typeface="ＭＳ Ｐゴシック" pitchFamily="34" charset="-128"/>
              </a:rPr>
              <a:t> Asia-Pacific (ITEC Asia-Pacific), 2014 IEEE Conference and Expo</a:t>
            </a:r>
          </a:p>
          <a:p>
            <a:pPr>
              <a:spcBef>
                <a:spcPts val="1000"/>
              </a:spcBef>
            </a:pPr>
            <a:r>
              <a:rPr lang="en-US" sz="1300" b="1" dirty="0">
                <a:solidFill>
                  <a:schemeClr val="tx2"/>
                </a:solidFill>
                <a:latin typeface="Verdana" pitchFamily="34" charset="0"/>
                <a:ea typeface="ＭＳ Ｐゴシック" pitchFamily="34" charset="-128"/>
              </a:rPr>
              <a:t>Intelligent Energy </a:t>
            </a:r>
            <a:r>
              <a:rPr lang="en-US" sz="1300" dirty="0">
                <a:solidFill>
                  <a:schemeClr val="tx1"/>
                </a:solidFill>
                <a:latin typeface="Verdana" pitchFamily="34" charset="0"/>
                <a:ea typeface="ＭＳ Ｐゴシック" pitchFamily="34" charset="-128"/>
              </a:rPr>
              <a:t>and Power Systems (IEPS), 2014 IEEE International Conference on</a:t>
            </a:r>
          </a:p>
          <a:p>
            <a:pPr>
              <a:spcBef>
                <a:spcPts val="1000"/>
              </a:spcBef>
            </a:pPr>
            <a:r>
              <a:rPr lang="en-US" sz="1300" b="1" dirty="0">
                <a:solidFill>
                  <a:schemeClr val="tx2"/>
                </a:solidFill>
                <a:latin typeface="Verdana" pitchFamily="34" charset="0"/>
                <a:ea typeface="ＭＳ Ｐゴシック" pitchFamily="34" charset="-128"/>
              </a:rPr>
              <a:t>Quantum Optics Workshop </a:t>
            </a:r>
            <a:r>
              <a:rPr lang="en-US" sz="1300" dirty="0">
                <a:solidFill>
                  <a:schemeClr val="tx1"/>
                </a:solidFill>
                <a:latin typeface="Verdana" pitchFamily="34" charset="0"/>
                <a:ea typeface="ＭＳ Ｐゴシック" pitchFamily="34" charset="-128"/>
              </a:rPr>
              <a:t>(QOW), 2014</a:t>
            </a:r>
          </a:p>
          <a:p>
            <a:pPr>
              <a:spcBef>
                <a:spcPts val="1000"/>
              </a:spcBef>
            </a:pPr>
            <a:r>
              <a:rPr lang="en-US" sz="1300" b="1" dirty="0">
                <a:solidFill>
                  <a:schemeClr val="tx2"/>
                </a:solidFill>
                <a:latin typeface="Verdana" pitchFamily="34" charset="0"/>
                <a:ea typeface="ＭＳ Ｐゴシック" pitchFamily="34" charset="-128"/>
              </a:rPr>
              <a:t>Sensor Systems for a Changing Ocean </a:t>
            </a:r>
            <a:r>
              <a:rPr lang="en-US" sz="1300" dirty="0">
                <a:solidFill>
                  <a:schemeClr val="tx1"/>
                </a:solidFill>
                <a:latin typeface="Verdana" pitchFamily="34" charset="0"/>
                <a:ea typeface="ＭＳ Ｐゴシック" pitchFamily="34" charset="-128"/>
              </a:rPr>
              <a:t>(SSCO), 2014 IEEE</a:t>
            </a:r>
          </a:p>
          <a:p>
            <a:pPr>
              <a:spcBef>
                <a:spcPts val="1000"/>
              </a:spcBef>
            </a:pPr>
            <a:r>
              <a:rPr lang="en-US" sz="1300" b="1" dirty="0">
                <a:solidFill>
                  <a:schemeClr val="tx2"/>
                </a:solidFill>
                <a:latin typeface="Verdana" pitchFamily="34" charset="0"/>
                <a:ea typeface="ＭＳ Ｐゴシック" pitchFamily="34" charset="-128"/>
              </a:rPr>
              <a:t>Wireless and Mobile</a:t>
            </a:r>
            <a:r>
              <a:rPr lang="en-US" sz="1300" dirty="0">
                <a:solidFill>
                  <a:schemeClr val="tx1"/>
                </a:solidFill>
                <a:latin typeface="Verdana" pitchFamily="34" charset="0"/>
                <a:ea typeface="ＭＳ Ｐゴシック" pitchFamily="34" charset="-128"/>
              </a:rPr>
              <a:t>, 2014 IEEE Asia Pacific Conference on</a:t>
            </a:r>
          </a:p>
          <a:p>
            <a:pPr>
              <a:spcBef>
                <a:spcPts val="1000"/>
              </a:spcBef>
              <a:defRPr/>
            </a:pPr>
            <a:r>
              <a:rPr lang="en-US" sz="1300" b="1" dirty="0">
                <a:solidFill>
                  <a:schemeClr val="tx2"/>
                </a:solidFill>
                <a:latin typeface="Verdana" pitchFamily="34" charset="0"/>
                <a:ea typeface="ＭＳ Ｐゴシック" pitchFamily="34" charset="-128"/>
              </a:rPr>
              <a:t>Industrial Engineering and Information Technology </a:t>
            </a:r>
            <a:r>
              <a:rPr lang="en-US" sz="1300" dirty="0">
                <a:solidFill>
                  <a:schemeClr val="tx1"/>
                </a:solidFill>
                <a:latin typeface="Verdana" pitchFamily="34" charset="0"/>
                <a:ea typeface="ＭＳ Ｐゴシック" pitchFamily="34" charset="-128"/>
              </a:rPr>
              <a:t>(IEIT), 2014 International Conference on</a:t>
            </a:r>
          </a:p>
          <a:p>
            <a:pPr>
              <a:spcBef>
                <a:spcPts val="1000"/>
              </a:spcBef>
              <a:defRPr/>
            </a:pPr>
            <a:r>
              <a:rPr lang="en-US" sz="1300" b="1" dirty="0">
                <a:solidFill>
                  <a:schemeClr val="tx2"/>
                </a:solidFill>
                <a:latin typeface="Verdana" pitchFamily="34" charset="0"/>
                <a:ea typeface="ＭＳ Ｐゴシック" pitchFamily="34" charset="-128"/>
              </a:rPr>
              <a:t>Guidance, Navigation and Control Conference </a:t>
            </a:r>
            <a:r>
              <a:rPr lang="en-US" sz="1300" dirty="0">
                <a:solidFill>
                  <a:schemeClr val="tx1"/>
                </a:solidFill>
                <a:latin typeface="Verdana" pitchFamily="34" charset="0"/>
                <a:ea typeface="ＭＳ Ｐゴシック" pitchFamily="34" charset="-128"/>
              </a:rPr>
              <a:t>(CGNCC), 2014 IEEE Chinese</a:t>
            </a:r>
          </a:p>
          <a:p>
            <a:pPr>
              <a:spcBef>
                <a:spcPts val="1000"/>
              </a:spcBef>
              <a:defRPr/>
            </a:pPr>
            <a:endParaRPr lang="en-US" sz="1300" dirty="0">
              <a:solidFill>
                <a:schemeClr val="tx1"/>
              </a:solidFill>
              <a:latin typeface="Verdana" pitchFamily="34" charset="0"/>
              <a:ea typeface="ＭＳ Ｐゴシック" pitchFamily="34" charset="-128"/>
            </a:endParaRPr>
          </a:p>
          <a:p>
            <a:pPr>
              <a:spcBef>
                <a:spcPts val="1000"/>
              </a:spcBef>
            </a:pPr>
            <a:endParaRPr lang="en-US" sz="1300" dirty="0">
              <a:solidFill>
                <a:schemeClr val="tx1"/>
              </a:solidFill>
              <a:latin typeface="Verdana" pitchFamily="34" charset="0"/>
              <a:ea typeface="ＭＳ Ｐゴシック" pitchFamily="34" charset="-128"/>
            </a:endParaRPr>
          </a:p>
          <a:p>
            <a:pPr>
              <a:spcBef>
                <a:spcPts val="1000"/>
              </a:spcBef>
            </a:pPr>
            <a:endParaRPr lang="en-US" sz="1300" dirty="0">
              <a:solidFill>
                <a:schemeClr val="tx1"/>
              </a:solidFill>
              <a:latin typeface="Verdana" pitchFamily="34" charset="0"/>
              <a:ea typeface="ＭＳ Ｐゴシック" pitchFamily="34" charset="-128"/>
            </a:endParaRPr>
          </a:p>
          <a:p>
            <a:pPr eaLnBrk="1" hangingPunct="1"/>
            <a:endParaRPr lang="en-US" sz="1300" dirty="0">
              <a:solidFill>
                <a:schemeClr val="tx1"/>
              </a:solidFill>
              <a:latin typeface="Verdana" pitchFamily="34" charset="0"/>
              <a:ea typeface="ＭＳ Ｐゴシック" pitchFamily="34" charset="-128"/>
            </a:endParaRPr>
          </a:p>
        </p:txBody>
      </p:sp>
      <p:sp>
        <p:nvSpPr>
          <p:cNvPr id="5" name="Title 1"/>
          <p:cNvSpPr txBox="1">
            <a:spLocks/>
          </p:cNvSpPr>
          <p:nvPr/>
        </p:nvSpPr>
        <p:spPr bwMode="auto">
          <a:xfrm>
            <a:off x="692150" y="463112"/>
            <a:ext cx="6429922"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Clr>
                <a:srgbClr val="003399"/>
              </a:buClr>
              <a:buSzPct val="60000"/>
            </a:pPr>
            <a:r>
              <a:rPr lang="en-US" sz="3200" b="1" dirty="0">
                <a:solidFill>
                  <a:schemeClr val="tx2"/>
                </a:solidFill>
                <a:latin typeface="Verdana" pitchFamily="34" charset="0"/>
              </a:rPr>
              <a:t>Examples of New IEEE Conferences in 2014</a:t>
            </a:r>
          </a:p>
        </p:txBody>
      </p:sp>
      <p:pic>
        <p:nvPicPr>
          <p:cNvPr id="6" name="Picture 2" descr="http://www.congrexprojects.com/images/default-source/general/audience.jpg?sfvrsn=0"/>
          <p:cNvPicPr>
            <a:picLocks noChangeAspect="1" noChangeArrowheads="1"/>
          </p:cNvPicPr>
          <p:nvPr/>
        </p:nvPicPr>
        <p:blipFill>
          <a:blip r:embed="rId3" cstate="screen">
            <a:extLst>
              <a:ext uri="{28A0092B-C50C-407E-A947-70E740481C1C}">
                <a14:useLocalDpi xmlns:a14="http://schemas.microsoft.com/office/drawing/2010/main"/>
              </a:ext>
            </a:extLst>
          </a:blip>
          <a:srcRect l="42552" r="14591"/>
          <a:stretch>
            <a:fillRect/>
          </a:stretch>
        </p:blipFill>
        <p:spPr bwMode="auto">
          <a:xfrm>
            <a:off x="6779172" y="353951"/>
            <a:ext cx="1743638" cy="1258295"/>
          </a:xfrm>
          <a:prstGeom prst="rect">
            <a:avLst/>
          </a:prstGeom>
          <a:noFill/>
        </p:spPr>
      </p:pic>
    </p:spTree>
    <p:extLst>
      <p:ext uri="{BB962C8B-B14F-4D97-AF65-F5344CB8AC3E}">
        <p14:creationId xmlns:p14="http://schemas.microsoft.com/office/powerpoint/2010/main" val="86332779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txBox="1">
            <a:spLocks/>
          </p:cNvSpPr>
          <p:nvPr/>
        </p:nvSpPr>
        <p:spPr bwMode="auto">
          <a:xfrm>
            <a:off x="457200" y="442913"/>
            <a:ext cx="85979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spcBef>
                <a:spcPct val="0"/>
              </a:spcBef>
              <a:buClr>
                <a:srgbClr val="003399"/>
              </a:buClr>
              <a:buSzPct val="60000"/>
              <a:buFontTx/>
              <a:buNone/>
            </a:pPr>
            <a:r>
              <a:rPr lang="en-US" altLang="en-US" sz="3500" dirty="0">
                <a:solidFill>
                  <a:schemeClr val="tx2"/>
                </a:solidFill>
              </a:rPr>
              <a:t>A sampling of some of the new conferences added in 2016</a:t>
            </a:r>
          </a:p>
        </p:txBody>
      </p:sp>
      <p:sp>
        <p:nvSpPr>
          <p:cNvPr id="98307" name="Content Placeholder 7"/>
          <p:cNvSpPr>
            <a:spLocks noGrp="1"/>
          </p:cNvSpPr>
          <p:nvPr>
            <p:ph sz="half" idx="1"/>
          </p:nvPr>
        </p:nvSpPr>
        <p:spPr>
          <a:xfrm>
            <a:off x="341313" y="1711325"/>
            <a:ext cx="4135437" cy="4448175"/>
          </a:xfrm>
        </p:spPr>
        <p:txBody>
          <a:bodyPr>
            <a:noAutofit/>
          </a:bodyPr>
          <a:lstStyle/>
          <a:p>
            <a:r>
              <a:rPr lang="en-US" altLang="en-US" sz="1200" dirty="0">
                <a:solidFill>
                  <a:srgbClr val="808080"/>
                </a:solidFill>
                <a:latin typeface="Verdana" pitchFamily="34" charset="0"/>
                <a:ea typeface="ＭＳ Ｐゴシック" pitchFamily="34" charset="-128"/>
              </a:rPr>
              <a:t>Cloud Computing and Big Data Analysis (ICCCBDA), 2016 IEEE International Conference on </a:t>
            </a:r>
          </a:p>
          <a:p>
            <a:r>
              <a:rPr lang="en-US" altLang="en-US" sz="1200" dirty="0">
                <a:solidFill>
                  <a:srgbClr val="808080"/>
                </a:solidFill>
                <a:latin typeface="Verdana" pitchFamily="34" charset="0"/>
                <a:ea typeface="ＭＳ Ｐゴシック" pitchFamily="34" charset="-128"/>
              </a:rPr>
              <a:t>Computer Communication and the Internet (ICCCI), 2016 First IEEE International Conference on </a:t>
            </a:r>
          </a:p>
          <a:p>
            <a:r>
              <a:rPr lang="en-US" altLang="en-US" sz="1200" dirty="0">
                <a:solidFill>
                  <a:srgbClr val="808080"/>
                </a:solidFill>
                <a:latin typeface="Verdana" pitchFamily="34" charset="0"/>
                <a:ea typeface="ＭＳ Ｐゴシック" pitchFamily="34" charset="-128"/>
              </a:rPr>
              <a:t>Connected Health: Applications, Systems and Engineering Technologies (CHASE), 2016 IEEE First International Conference on </a:t>
            </a:r>
          </a:p>
          <a:p>
            <a:r>
              <a:rPr lang="en-US" altLang="en-US" sz="1200" dirty="0">
                <a:solidFill>
                  <a:srgbClr val="808080"/>
                </a:solidFill>
                <a:latin typeface="Verdana" pitchFamily="34" charset="0"/>
                <a:ea typeface="ＭＳ Ｐゴシック" pitchFamily="34" charset="-128"/>
              </a:rPr>
              <a:t>Control, Measurement and Instrumentation (CMI), 2016 IEEE First International Conference on </a:t>
            </a:r>
          </a:p>
          <a:p>
            <a:r>
              <a:rPr lang="en-US" altLang="en-US" sz="1200" dirty="0">
                <a:solidFill>
                  <a:srgbClr val="737373"/>
                </a:solidFill>
                <a:latin typeface="Verdana" pitchFamily="34" charset="0"/>
                <a:ea typeface="ＭＳ Ｐゴシック" pitchFamily="34" charset="-128"/>
              </a:rPr>
              <a:t>Electrical Systems for Aircraft, Railway, Ship Propulsion and Road Vehicles &amp; International Transportation Electrification Conference (ESARS-ITEC), 2016 International Conference on </a:t>
            </a:r>
          </a:p>
        </p:txBody>
      </p:sp>
      <p:sp>
        <p:nvSpPr>
          <p:cNvPr id="69636" name="Content Placeholder 9"/>
          <p:cNvSpPr>
            <a:spLocks noGrp="1"/>
          </p:cNvSpPr>
          <p:nvPr>
            <p:ph sz="half" idx="2"/>
          </p:nvPr>
        </p:nvSpPr>
        <p:spPr>
          <a:xfrm>
            <a:off x="4648200" y="1665288"/>
            <a:ext cx="3810000" cy="4113212"/>
          </a:xfrm>
        </p:spPr>
        <p:txBody>
          <a:bodyPr>
            <a:normAutofit fontScale="92500"/>
          </a:bodyPr>
          <a:lstStyle/>
          <a:p>
            <a:pPr>
              <a:defRPr/>
            </a:pPr>
            <a:r>
              <a:rPr lang="en-US" altLang="en-US" sz="1400" dirty="0">
                <a:solidFill>
                  <a:srgbClr val="808080"/>
                </a:solidFill>
                <a:latin typeface="Verdana" pitchFamily="34" charset="0"/>
                <a:ea typeface="ＭＳ Ｐゴシック" pitchFamily="34" charset="-128"/>
              </a:rPr>
              <a:t>Intelligent Systems Engineering (ICISE), 2016 International Conference on </a:t>
            </a:r>
          </a:p>
          <a:p>
            <a:pPr>
              <a:defRPr/>
            </a:pPr>
            <a:r>
              <a:rPr lang="en-US" altLang="en-US" sz="1400" dirty="0">
                <a:solidFill>
                  <a:srgbClr val="808080"/>
                </a:solidFill>
                <a:latin typeface="Verdana" pitchFamily="34" charset="0"/>
                <a:ea typeface="ＭＳ Ｐゴシック" pitchFamily="34" charset="-128"/>
              </a:rPr>
              <a:t>Intelligent Transportation Engineering (ICITE), 2016 IEEE International Conference on </a:t>
            </a:r>
          </a:p>
          <a:p>
            <a:pPr>
              <a:defRPr/>
            </a:pPr>
            <a:r>
              <a:rPr lang="en-US" altLang="en-US" sz="1400" dirty="0">
                <a:latin typeface="Verdana" pitchFamily="34" charset="0"/>
                <a:ea typeface="ＭＳ Ｐゴシック" pitchFamily="34" charset="-128"/>
              </a:rPr>
              <a:t>Mechatronics, Adaptive and Intelligent Systems (MAIS), 2016 IEEE Conference on </a:t>
            </a:r>
          </a:p>
          <a:p>
            <a:pPr>
              <a:defRPr/>
            </a:pPr>
            <a:r>
              <a:rPr lang="en-US" altLang="en-US" sz="1400" dirty="0">
                <a:solidFill>
                  <a:srgbClr val="808080"/>
                </a:solidFill>
                <a:latin typeface="Verdana" pitchFamily="34" charset="0"/>
                <a:ea typeface="ＭＳ Ｐゴシック" pitchFamily="34" charset="-128"/>
              </a:rPr>
              <a:t>Power Electronics, Intelligent Control and Energy Systems (ICPEICES), 2016 IEEE 1st International Conference on </a:t>
            </a:r>
          </a:p>
          <a:p>
            <a:pPr>
              <a:defRPr/>
            </a:pPr>
            <a:r>
              <a:rPr lang="en-US" altLang="en-US" sz="1400" dirty="0">
                <a:latin typeface="Verdana" pitchFamily="34" charset="0"/>
                <a:ea typeface="ＭＳ Ｐゴシック" pitchFamily="34" charset="-128"/>
              </a:rPr>
              <a:t>The Science of Electrical Engineering (ICSEE), 2016 IEEE International Conference on </a:t>
            </a:r>
          </a:p>
          <a:p>
            <a:pPr marL="0" indent="0" eaLnBrk="1" hangingPunct="1">
              <a:buFontTx/>
              <a:buNone/>
              <a:defRPr/>
            </a:pPr>
            <a:endParaRPr lang="en-US" altLang="en-US" sz="1400" dirty="0">
              <a:latin typeface="Verdana" pitchFamily="34" charset="0"/>
              <a:ea typeface="ＭＳ Ｐゴシック" pitchFamily="34" charset="-128"/>
            </a:endParaRPr>
          </a:p>
        </p:txBody>
      </p:sp>
      <p:sp>
        <p:nvSpPr>
          <p:cNvPr id="98309" name="Date Placeholder 4"/>
          <p:cNvSpPr>
            <a:spLocks noGrp="1"/>
          </p:cNvSpPr>
          <p:nvPr>
            <p:ph type="dt" sz="quarter" idx="10"/>
          </p:nvPr>
        </p:nvSpPr>
        <p:spPr bwMode="auto">
          <a:xfrm>
            <a:off x="865188" y="6289675"/>
            <a:ext cx="16430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spcBef>
                <a:spcPct val="0"/>
              </a:spcBef>
              <a:buFontTx/>
              <a:buNone/>
            </a:pPr>
            <a:fld id="{829FFE4F-AB40-4846-A3CF-8C6736291BF6}" type="datetime1">
              <a:rPr lang="en-US" altLang="en-US" sz="1000" smtClean="0">
                <a:solidFill>
                  <a:srgbClr val="898989"/>
                </a:solidFill>
              </a:rPr>
              <a:pPr eaLnBrk="1" hangingPunct="1">
                <a:spcBef>
                  <a:spcPct val="0"/>
                </a:spcBef>
                <a:buFontTx/>
                <a:buNone/>
              </a:pPr>
              <a:t>2/15/2017</a:t>
            </a:fld>
            <a:endParaRPr lang="en-US" altLang="en-US" sz="1000">
              <a:solidFill>
                <a:srgbClr val="898989"/>
              </a:solidFill>
            </a:endParaRPr>
          </a:p>
        </p:txBody>
      </p:sp>
      <p:sp>
        <p:nvSpPr>
          <p:cNvPr id="98310" name="Slide Number Placeholder 3"/>
          <p:cNvSpPr>
            <a:spLocks noGrp="1"/>
          </p:cNvSpPr>
          <p:nvPr>
            <p:ph type="sldNum" sz="quarter" idx="11"/>
          </p:nvPr>
        </p:nvSpPr>
        <p:spPr bwMode="auto">
          <a:xfrm>
            <a:off x="444500" y="6289675"/>
            <a:ext cx="3587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spcBef>
                <a:spcPct val="0"/>
              </a:spcBef>
              <a:buFontTx/>
              <a:buNone/>
            </a:pPr>
            <a:fld id="{685032A4-EDA5-4255-8B20-054C560A2140}" type="slidenum">
              <a:rPr lang="en-US" altLang="en-US" sz="1000" smtClean="0">
                <a:solidFill>
                  <a:srgbClr val="898989"/>
                </a:solidFill>
              </a:rPr>
              <a:pPr eaLnBrk="1" hangingPunct="1">
                <a:spcBef>
                  <a:spcPct val="0"/>
                </a:spcBef>
                <a:buFontTx/>
                <a:buNone/>
              </a:pPr>
              <a:t>33</a:t>
            </a:fld>
            <a:endParaRPr lang="en-US" altLang="en-US" sz="1000">
              <a:solidFill>
                <a:srgbClr val="898989"/>
              </a:solidFill>
            </a:endParaRPr>
          </a:p>
        </p:txBody>
      </p:sp>
    </p:spTree>
    <p:extLst>
      <p:ext uri="{BB962C8B-B14F-4D97-AF65-F5344CB8AC3E}">
        <p14:creationId xmlns:p14="http://schemas.microsoft.com/office/powerpoint/2010/main" val="90330846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noChangeArrowheads="1"/>
          </p:cNvSpPr>
          <p:nvPr>
            <p:ph type="body" idx="1"/>
          </p:nvPr>
        </p:nvSpPr>
        <p:spPr>
          <a:xfrm>
            <a:off x="466725" y="1308230"/>
            <a:ext cx="8553450" cy="4879975"/>
          </a:xfrm>
        </p:spPr>
        <p:txBody>
          <a:bodyPr/>
          <a:lstStyle/>
          <a:p>
            <a:pPr marL="0" lvl="1" indent="0">
              <a:lnSpc>
                <a:spcPts val="1800"/>
              </a:lnSpc>
              <a:spcAft>
                <a:spcPts val="600"/>
              </a:spcAft>
              <a:buClr>
                <a:srgbClr val="233A9B"/>
              </a:buClr>
              <a:buSzPct val="60000"/>
              <a:buFontTx/>
              <a:buNone/>
              <a:defRPr/>
            </a:pPr>
            <a:r>
              <a:rPr lang="en-US" sz="1400" b="1" dirty="0">
                <a:solidFill>
                  <a:srgbClr val="0066A1"/>
                </a:solidFill>
                <a:latin typeface="Verdana" pitchFamily="34" charset="0"/>
                <a:ea typeface="ＭＳ Ｐゴシック" pitchFamily="34" charset="-128"/>
              </a:rPr>
              <a:t>IEEE 802 Series</a:t>
            </a:r>
            <a:r>
              <a:rPr lang="en-US" sz="1400" dirty="0">
                <a:latin typeface="Verdana" pitchFamily="34" charset="0"/>
                <a:ea typeface="ＭＳ Ｐゴシック" pitchFamily="34" charset="-128"/>
              </a:rPr>
              <a:t>—IEEE Standard for Ethernet</a:t>
            </a:r>
          </a:p>
          <a:p>
            <a:pPr marL="0" lvl="1" indent="0">
              <a:lnSpc>
                <a:spcPts val="1800"/>
              </a:lnSpc>
              <a:spcAft>
                <a:spcPts val="600"/>
              </a:spcAft>
              <a:buClr>
                <a:srgbClr val="233A9B"/>
              </a:buClr>
              <a:buSzPct val="60000"/>
              <a:buFontTx/>
              <a:buNone/>
              <a:defRPr/>
            </a:pPr>
            <a:r>
              <a:rPr lang="en-US" sz="1400" b="1" dirty="0">
                <a:solidFill>
                  <a:srgbClr val="0066A1"/>
                </a:solidFill>
                <a:latin typeface="Verdana" pitchFamily="34" charset="0"/>
                <a:ea typeface="ＭＳ Ｐゴシック" pitchFamily="34" charset="-128"/>
              </a:rPr>
              <a:t>IEEE 3000 Standards Collection™</a:t>
            </a:r>
            <a:r>
              <a:rPr lang="en-US" sz="1400" dirty="0">
                <a:latin typeface="Verdana" pitchFamily="34" charset="0"/>
                <a:ea typeface="ＭＳ Ｐゴシック" pitchFamily="34" charset="-128"/>
              </a:rPr>
              <a:t>—Formerly the IEEE Color Books®, this collection will reorganize the 13 Color Books into approximately 70 “dot” standards covering specific technical topics on all facets of industrial and commercial power systems.</a:t>
            </a:r>
          </a:p>
          <a:p>
            <a:pPr marL="0" lvl="1" indent="0">
              <a:lnSpc>
                <a:spcPts val="1800"/>
              </a:lnSpc>
              <a:spcAft>
                <a:spcPts val="600"/>
              </a:spcAft>
              <a:buClr>
                <a:srgbClr val="233A9B"/>
              </a:buClr>
              <a:buSzPct val="60000"/>
              <a:buFontTx/>
              <a:buNone/>
              <a:defRPr/>
            </a:pPr>
            <a:r>
              <a:rPr lang="en-US" sz="1400" b="1" dirty="0">
                <a:solidFill>
                  <a:srgbClr val="0066A1"/>
                </a:solidFill>
                <a:latin typeface="Verdana" pitchFamily="34" charset="0"/>
                <a:ea typeface="ＭＳ Ｐゴシック" pitchFamily="34" charset="-128"/>
              </a:rPr>
              <a:t>IEEE 81-2012™</a:t>
            </a:r>
            <a:r>
              <a:rPr lang="en-US" sz="1400" dirty="0">
                <a:latin typeface="Verdana" pitchFamily="34" charset="0"/>
                <a:ea typeface="ＭＳ Ｐゴシック" pitchFamily="34" charset="-128"/>
              </a:rPr>
              <a:t>—IEEE Guide for Measuring Earth Resistivity, Ground Impedance, and Earth Surface Potentials of a Grounding System</a:t>
            </a:r>
          </a:p>
          <a:p>
            <a:pPr marL="0" lvl="1" indent="0">
              <a:lnSpc>
                <a:spcPts val="1800"/>
              </a:lnSpc>
              <a:spcAft>
                <a:spcPts val="600"/>
              </a:spcAft>
              <a:buClr>
                <a:srgbClr val="233A9B"/>
              </a:buClr>
              <a:buSzPct val="60000"/>
              <a:buFontTx/>
              <a:buNone/>
              <a:defRPr/>
            </a:pPr>
            <a:r>
              <a:rPr lang="en-US" sz="1400" b="1" dirty="0">
                <a:solidFill>
                  <a:srgbClr val="0066A1"/>
                </a:solidFill>
                <a:latin typeface="Verdana" pitchFamily="34" charset="0"/>
                <a:ea typeface="ＭＳ Ｐゴシック" pitchFamily="34" charset="-128"/>
              </a:rPr>
              <a:t>2017 National Electrical Safety Code® (NESC®)</a:t>
            </a:r>
            <a:r>
              <a:rPr lang="en-US" sz="1400" dirty="0">
                <a:latin typeface="Verdana" pitchFamily="34" charset="0"/>
                <a:ea typeface="ＭＳ Ｐゴシック" pitchFamily="34" charset="-128"/>
              </a:rPr>
              <a:t>—</a:t>
            </a:r>
            <a:r>
              <a:rPr lang="en-US" sz="1400" dirty="0">
                <a:solidFill>
                  <a:schemeClr val="bg1">
                    <a:lumMod val="50000"/>
                  </a:schemeClr>
                </a:solidFill>
                <a:latin typeface="Verdana" pitchFamily="34" charset="0"/>
                <a:ea typeface="ＭＳ Ｐゴシック" pitchFamily="34" charset="-128"/>
              </a:rPr>
              <a:t>Sets the ground rules for practical safeguarding of persons during the installation, operation, or maintenance of electric supply and communications lines and associated equipment.</a:t>
            </a:r>
          </a:p>
          <a:p>
            <a:pPr marL="0" lvl="1" indent="0">
              <a:lnSpc>
                <a:spcPts val="1800"/>
              </a:lnSpc>
              <a:spcAft>
                <a:spcPts val="600"/>
              </a:spcAft>
              <a:buClr>
                <a:srgbClr val="233A9B"/>
              </a:buClr>
              <a:buSzPct val="60000"/>
              <a:buFontTx/>
              <a:buNone/>
              <a:defRPr/>
            </a:pPr>
            <a:r>
              <a:rPr lang="en-US" sz="1400" b="1" dirty="0">
                <a:solidFill>
                  <a:srgbClr val="0066A1"/>
                </a:solidFill>
                <a:latin typeface="Verdana" pitchFamily="34" charset="0"/>
                <a:ea typeface="ＭＳ Ｐゴシック" pitchFamily="34" charset="-128"/>
              </a:rPr>
              <a:t>IEEE 43™</a:t>
            </a:r>
            <a:r>
              <a:rPr lang="en-US" sz="1400" dirty="0">
                <a:latin typeface="Verdana" pitchFamily="34" charset="0"/>
                <a:ea typeface="ＭＳ Ｐゴシック" pitchFamily="34" charset="-128"/>
              </a:rPr>
              <a:t>—IEEE Recommended Practice for Testing Insulation Resistance of Electric Machinery</a:t>
            </a:r>
          </a:p>
          <a:p>
            <a:pPr marL="0" lvl="1" indent="0">
              <a:lnSpc>
                <a:spcPts val="1800"/>
              </a:lnSpc>
              <a:spcAft>
                <a:spcPts val="600"/>
              </a:spcAft>
              <a:buClr>
                <a:srgbClr val="233A9B"/>
              </a:buClr>
              <a:buSzPct val="60000"/>
              <a:buFontTx/>
              <a:buNone/>
              <a:defRPr/>
            </a:pPr>
            <a:r>
              <a:rPr lang="en-US" sz="1400" b="1" dirty="0">
                <a:solidFill>
                  <a:srgbClr val="0066A1"/>
                </a:solidFill>
                <a:latin typeface="Verdana" pitchFamily="34" charset="0"/>
                <a:ea typeface="ＭＳ Ｐゴシック" pitchFamily="34" charset="-128"/>
              </a:rPr>
              <a:t>IEEE 80™</a:t>
            </a:r>
            <a:r>
              <a:rPr lang="en-US" sz="1400" dirty="0">
                <a:latin typeface="Verdana" pitchFamily="34" charset="0"/>
                <a:ea typeface="ＭＳ Ｐゴシック" pitchFamily="34" charset="-128"/>
              </a:rPr>
              <a:t>—IEEE Guide for Safety in AC Substation Grounding</a:t>
            </a:r>
          </a:p>
          <a:p>
            <a:pPr marL="0" lvl="1" indent="0">
              <a:lnSpc>
                <a:spcPts val="1800"/>
              </a:lnSpc>
              <a:spcAft>
                <a:spcPts val="600"/>
              </a:spcAft>
              <a:buClr>
                <a:srgbClr val="233A9B"/>
              </a:buClr>
              <a:buSzPct val="60000"/>
              <a:buFontTx/>
              <a:buNone/>
              <a:defRPr/>
            </a:pPr>
            <a:r>
              <a:rPr lang="en-US" sz="1400" b="1" dirty="0">
                <a:solidFill>
                  <a:srgbClr val="0066A1"/>
                </a:solidFill>
                <a:latin typeface="Verdana" pitchFamily="34" charset="0"/>
                <a:ea typeface="ＭＳ Ｐゴシック" pitchFamily="34" charset="-128"/>
              </a:rPr>
              <a:t>IEEE 81™</a:t>
            </a:r>
            <a:r>
              <a:rPr lang="en-US" sz="1400" dirty="0">
                <a:latin typeface="Verdana" pitchFamily="34" charset="0"/>
                <a:ea typeface="ＭＳ Ｐゴシック" pitchFamily="34" charset="-128"/>
              </a:rPr>
              <a:t>—IEEE Guide for Measuring Earth Resistivity, Ground Impedance, and Earth Surface Potentials of a Grounding System</a:t>
            </a:r>
          </a:p>
        </p:txBody>
      </p:sp>
      <p:sp>
        <p:nvSpPr>
          <p:cNvPr id="79877" name="Title 1"/>
          <p:cNvSpPr txBox="1">
            <a:spLocks/>
          </p:cNvSpPr>
          <p:nvPr/>
        </p:nvSpPr>
        <p:spPr bwMode="auto">
          <a:xfrm>
            <a:off x="457200" y="501780"/>
            <a:ext cx="86868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Clr>
                <a:srgbClr val="003399"/>
              </a:buClr>
              <a:buSzPct val="60000"/>
            </a:pPr>
            <a:r>
              <a:rPr lang="en-US" altLang="en-US" sz="3500" dirty="0">
                <a:solidFill>
                  <a:schemeClr val="tx2"/>
                </a:solidFill>
                <a:latin typeface="Verdana" pitchFamily="34" charset="0"/>
              </a:rPr>
              <a:t>Popular IEEE Standards </a:t>
            </a:r>
            <a:endParaRPr lang="en-US" sz="3500" dirty="0">
              <a:solidFill>
                <a:schemeClr val="tx2"/>
              </a:solidFill>
              <a:latin typeface="Verdana" pitchFamily="34" charset="0"/>
            </a:endParaRPr>
          </a:p>
        </p:txBody>
      </p:sp>
      <p:sp>
        <p:nvSpPr>
          <p:cNvPr id="7" name="Slide Number Placeholder 3"/>
          <p:cNvSpPr txBox="1">
            <a:spLocks/>
          </p:cNvSpPr>
          <p:nvPr/>
        </p:nvSpPr>
        <p:spPr bwMode="auto">
          <a:xfrm>
            <a:off x="444500" y="6289675"/>
            <a:ext cx="35877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eaLnBrk="0" fontAlgn="base" hangingPunct="0">
              <a:spcBef>
                <a:spcPts val="2000"/>
              </a:spcBef>
              <a:spcAft>
                <a:spcPct val="0"/>
              </a:spcAft>
              <a:buBlip>
                <a:blip r:embed="rId3"/>
              </a:buBlip>
              <a:defRPr sz="2200" kern="1200">
                <a:solidFill>
                  <a:schemeClr val="bg2"/>
                </a:solidFill>
                <a:latin typeface="Verdana" pitchFamily="34" charset="0"/>
                <a:ea typeface="ＭＳ Ｐゴシック" pitchFamily="34" charset="-128"/>
                <a:cs typeface="ＭＳ Ｐゴシック" charset="0"/>
              </a:defRPr>
            </a:lvl1pPr>
            <a:lvl2pPr marL="742950" indent="-285750" algn="l" defTabSz="457200" rtl="0" eaLnBrk="0" fontAlgn="base" hangingPunct="0">
              <a:spcBef>
                <a:spcPts val="600"/>
              </a:spcBef>
              <a:spcAft>
                <a:spcPct val="0"/>
              </a:spcAft>
              <a:buSzPct val="100000"/>
              <a:buBlip>
                <a:blip r:embed="rId4"/>
              </a:buBlip>
              <a:defRPr sz="2000" kern="1200">
                <a:solidFill>
                  <a:schemeClr val="bg2"/>
                </a:solidFill>
                <a:latin typeface="Verdana" pitchFamily="34" charset="0"/>
                <a:ea typeface="ＭＳ Ｐゴシック" pitchFamily="34" charset="-128"/>
                <a:cs typeface="ＭＳ Ｐゴシック" charset="0"/>
              </a:defRPr>
            </a:lvl2pPr>
            <a:lvl3pPr marL="1143000" indent="-228600" algn="l" defTabSz="457200" rtl="0" eaLnBrk="0" fontAlgn="base" hangingPunct="0">
              <a:spcBef>
                <a:spcPts val="600"/>
              </a:spcBef>
              <a:spcAft>
                <a:spcPct val="0"/>
              </a:spcAft>
              <a:buSzPct val="100000"/>
              <a:buBlip>
                <a:blip r:embed="rId4"/>
              </a:buBlip>
              <a:defRPr sz="2400" kern="1200">
                <a:solidFill>
                  <a:schemeClr val="bg2"/>
                </a:solidFill>
                <a:latin typeface="Verdana" pitchFamily="34" charset="0"/>
                <a:ea typeface="ＭＳ Ｐゴシック" pitchFamily="34" charset="-128"/>
                <a:cs typeface="ＭＳ Ｐゴシック" charset="0"/>
              </a:defRPr>
            </a:lvl3pPr>
            <a:lvl4pPr marL="1600200" indent="-228600" algn="l" defTabSz="457200" rtl="0" eaLnBrk="0" fontAlgn="base" hangingPunct="0">
              <a:spcBef>
                <a:spcPts val="600"/>
              </a:spcBef>
              <a:spcAft>
                <a:spcPct val="0"/>
              </a:spcAft>
              <a:buSzPct val="100000"/>
              <a:buBlip>
                <a:blip r:embed="rId4"/>
              </a:buBlip>
              <a:defRPr sz="2400" kern="1200">
                <a:solidFill>
                  <a:schemeClr val="bg2"/>
                </a:solidFill>
                <a:latin typeface="Verdana" pitchFamily="34" charset="0"/>
                <a:ea typeface="ＭＳ Ｐゴシック" pitchFamily="34" charset="-128"/>
                <a:cs typeface="ＭＳ Ｐゴシック" charset="0"/>
              </a:defRPr>
            </a:lvl4pPr>
            <a:lvl5pPr marL="2057400" indent="-228600" algn="l" defTabSz="457200" rtl="0" eaLnBrk="0" fontAlgn="base" hangingPunct="0">
              <a:spcBef>
                <a:spcPts val="600"/>
              </a:spcBef>
              <a:spcAft>
                <a:spcPct val="0"/>
              </a:spcAft>
              <a:buSzPct val="100000"/>
              <a:buBlip>
                <a:blip r:embed="rId4"/>
              </a:buBlip>
              <a:defRPr sz="2400" kern="1200">
                <a:solidFill>
                  <a:schemeClr val="bg2"/>
                </a:solidFill>
                <a:latin typeface="Verdana" pitchFamily="34" charset="0"/>
                <a:ea typeface="ＭＳ Ｐゴシック" pitchFamily="34" charset="-128"/>
                <a:cs typeface="ＭＳ Ｐゴシック" charset="0"/>
              </a:defRPr>
            </a:lvl5pPr>
            <a:lvl6pPr marL="2514600" indent="-228600" algn="l" defTabSz="457200" rtl="0" eaLnBrk="0" fontAlgn="base" latinLnBrk="0" hangingPunct="0">
              <a:spcBef>
                <a:spcPts val="600"/>
              </a:spcBef>
              <a:spcAft>
                <a:spcPct val="0"/>
              </a:spcAft>
              <a:buSzPct val="100000"/>
              <a:buBlip>
                <a:blip r:embed="rId4"/>
              </a:buBlip>
              <a:defRPr sz="2400" kern="1200">
                <a:solidFill>
                  <a:schemeClr val="bg2"/>
                </a:solidFill>
                <a:latin typeface="Verdana" pitchFamily="34" charset="0"/>
                <a:ea typeface="ＭＳ Ｐゴシック" pitchFamily="34" charset="-128"/>
                <a:cs typeface="ＭＳ Ｐゴシック" charset="0"/>
              </a:defRPr>
            </a:lvl6pPr>
            <a:lvl7pPr marL="2971800" indent="-228600" algn="l" defTabSz="457200" rtl="0" eaLnBrk="0" fontAlgn="base" latinLnBrk="0" hangingPunct="0">
              <a:spcBef>
                <a:spcPts val="600"/>
              </a:spcBef>
              <a:spcAft>
                <a:spcPct val="0"/>
              </a:spcAft>
              <a:buSzPct val="100000"/>
              <a:buBlip>
                <a:blip r:embed="rId4"/>
              </a:buBlip>
              <a:defRPr sz="2400" kern="1200">
                <a:solidFill>
                  <a:schemeClr val="bg2"/>
                </a:solidFill>
                <a:latin typeface="Verdana" pitchFamily="34" charset="0"/>
                <a:ea typeface="ＭＳ Ｐゴシック" pitchFamily="34" charset="-128"/>
                <a:cs typeface="ＭＳ Ｐゴシック" charset="0"/>
              </a:defRPr>
            </a:lvl7pPr>
            <a:lvl8pPr marL="3429000" indent="-228600" algn="l" defTabSz="457200" rtl="0" eaLnBrk="0" fontAlgn="base" latinLnBrk="0" hangingPunct="0">
              <a:spcBef>
                <a:spcPts val="600"/>
              </a:spcBef>
              <a:spcAft>
                <a:spcPct val="0"/>
              </a:spcAft>
              <a:buSzPct val="100000"/>
              <a:buBlip>
                <a:blip r:embed="rId4"/>
              </a:buBlip>
              <a:defRPr sz="2400" kern="1200">
                <a:solidFill>
                  <a:schemeClr val="bg2"/>
                </a:solidFill>
                <a:latin typeface="Verdana" pitchFamily="34" charset="0"/>
                <a:ea typeface="ＭＳ Ｐゴシック" pitchFamily="34" charset="-128"/>
                <a:cs typeface="ＭＳ Ｐゴシック" charset="0"/>
              </a:defRPr>
            </a:lvl8pPr>
            <a:lvl9pPr marL="3886200" indent="-228600" algn="l" defTabSz="457200" rtl="0" eaLnBrk="0" fontAlgn="base" latinLnBrk="0" hangingPunct="0">
              <a:spcBef>
                <a:spcPts val="600"/>
              </a:spcBef>
              <a:spcAft>
                <a:spcPct val="0"/>
              </a:spcAft>
              <a:buSzPct val="100000"/>
              <a:buBlip>
                <a:blip r:embed="rId4"/>
              </a:buBlip>
              <a:defRPr sz="2400" kern="1200">
                <a:solidFill>
                  <a:schemeClr val="bg2"/>
                </a:solidFill>
                <a:latin typeface="Verdana" pitchFamily="34" charset="0"/>
                <a:ea typeface="ＭＳ Ｐゴシック" pitchFamily="34" charset="-128"/>
                <a:cs typeface="ＭＳ Ｐゴシック" charset="0"/>
              </a:defRPr>
            </a:lvl9pPr>
          </a:lstStyle>
          <a:p>
            <a:pPr eaLnBrk="1" hangingPunct="1">
              <a:spcBef>
                <a:spcPct val="0"/>
              </a:spcBef>
              <a:buFontTx/>
              <a:buNone/>
            </a:pPr>
            <a:fld id="{C5709BD5-764D-4B46-B354-5B2E990B11F4}" type="slidenum">
              <a:rPr lang="en-US" altLang="en-US" sz="1000" smtClean="0">
                <a:solidFill>
                  <a:srgbClr val="898989"/>
                </a:solidFill>
              </a:rPr>
              <a:pPr eaLnBrk="1" hangingPunct="1">
                <a:spcBef>
                  <a:spcPct val="0"/>
                </a:spcBef>
                <a:buFontTx/>
                <a:buNone/>
              </a:pPr>
              <a:t>34</a:t>
            </a:fld>
            <a:endParaRPr lang="en-US" altLang="en-US" sz="1000" dirty="0">
              <a:solidFill>
                <a:srgbClr val="898989"/>
              </a:solidFill>
            </a:endParaRPr>
          </a:p>
        </p:txBody>
      </p:sp>
      <p:sp>
        <p:nvSpPr>
          <p:cNvPr id="8" name="Date Placeholder 4"/>
          <p:cNvSpPr txBox="1">
            <a:spLocks/>
          </p:cNvSpPr>
          <p:nvPr/>
        </p:nvSpPr>
        <p:spPr bwMode="auto">
          <a:xfrm>
            <a:off x="865188" y="6289675"/>
            <a:ext cx="1643062"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eaLnBrk="0" fontAlgn="base" hangingPunct="0">
              <a:spcBef>
                <a:spcPts val="2000"/>
              </a:spcBef>
              <a:spcAft>
                <a:spcPct val="0"/>
              </a:spcAft>
              <a:buBlip>
                <a:blip r:embed="rId3"/>
              </a:buBlip>
              <a:defRPr sz="2200" kern="1200">
                <a:solidFill>
                  <a:schemeClr val="bg2"/>
                </a:solidFill>
                <a:latin typeface="Verdana" pitchFamily="34" charset="0"/>
                <a:ea typeface="ＭＳ Ｐゴシック" pitchFamily="34" charset="-128"/>
                <a:cs typeface="ＭＳ Ｐゴシック" charset="0"/>
              </a:defRPr>
            </a:lvl1pPr>
            <a:lvl2pPr marL="742950" indent="-285750" algn="l" defTabSz="457200" rtl="0" eaLnBrk="0" fontAlgn="base" hangingPunct="0">
              <a:spcBef>
                <a:spcPts val="600"/>
              </a:spcBef>
              <a:spcAft>
                <a:spcPct val="0"/>
              </a:spcAft>
              <a:buSzPct val="100000"/>
              <a:buBlip>
                <a:blip r:embed="rId4"/>
              </a:buBlip>
              <a:defRPr sz="2000" kern="1200">
                <a:solidFill>
                  <a:schemeClr val="bg2"/>
                </a:solidFill>
                <a:latin typeface="Verdana" pitchFamily="34" charset="0"/>
                <a:ea typeface="ＭＳ Ｐゴシック" pitchFamily="34" charset="-128"/>
                <a:cs typeface="ＭＳ Ｐゴシック" charset="0"/>
              </a:defRPr>
            </a:lvl2pPr>
            <a:lvl3pPr marL="1143000" indent="-228600" algn="l" defTabSz="457200" rtl="0" eaLnBrk="0" fontAlgn="base" hangingPunct="0">
              <a:spcBef>
                <a:spcPts val="600"/>
              </a:spcBef>
              <a:spcAft>
                <a:spcPct val="0"/>
              </a:spcAft>
              <a:buSzPct val="100000"/>
              <a:buBlip>
                <a:blip r:embed="rId4"/>
              </a:buBlip>
              <a:defRPr sz="2400" kern="1200">
                <a:solidFill>
                  <a:schemeClr val="bg2"/>
                </a:solidFill>
                <a:latin typeface="Verdana" pitchFamily="34" charset="0"/>
                <a:ea typeface="ＭＳ Ｐゴシック" pitchFamily="34" charset="-128"/>
                <a:cs typeface="ＭＳ Ｐゴシック" charset="0"/>
              </a:defRPr>
            </a:lvl3pPr>
            <a:lvl4pPr marL="1600200" indent="-228600" algn="l" defTabSz="457200" rtl="0" eaLnBrk="0" fontAlgn="base" hangingPunct="0">
              <a:spcBef>
                <a:spcPts val="600"/>
              </a:spcBef>
              <a:spcAft>
                <a:spcPct val="0"/>
              </a:spcAft>
              <a:buSzPct val="100000"/>
              <a:buBlip>
                <a:blip r:embed="rId4"/>
              </a:buBlip>
              <a:defRPr sz="2400" kern="1200">
                <a:solidFill>
                  <a:schemeClr val="bg2"/>
                </a:solidFill>
                <a:latin typeface="Verdana" pitchFamily="34" charset="0"/>
                <a:ea typeface="ＭＳ Ｐゴシック" pitchFamily="34" charset="-128"/>
                <a:cs typeface="ＭＳ Ｐゴシック" charset="0"/>
              </a:defRPr>
            </a:lvl4pPr>
            <a:lvl5pPr marL="2057400" indent="-228600" algn="l" defTabSz="457200" rtl="0" eaLnBrk="0" fontAlgn="base" hangingPunct="0">
              <a:spcBef>
                <a:spcPts val="600"/>
              </a:spcBef>
              <a:spcAft>
                <a:spcPct val="0"/>
              </a:spcAft>
              <a:buSzPct val="100000"/>
              <a:buBlip>
                <a:blip r:embed="rId4"/>
              </a:buBlip>
              <a:defRPr sz="2400" kern="1200">
                <a:solidFill>
                  <a:schemeClr val="bg2"/>
                </a:solidFill>
                <a:latin typeface="Verdana" pitchFamily="34" charset="0"/>
                <a:ea typeface="ＭＳ Ｐゴシック" pitchFamily="34" charset="-128"/>
                <a:cs typeface="ＭＳ Ｐゴシック" charset="0"/>
              </a:defRPr>
            </a:lvl5pPr>
            <a:lvl6pPr marL="2514600" indent="-228600" algn="l" defTabSz="457200" rtl="0" eaLnBrk="0" fontAlgn="base" latinLnBrk="0" hangingPunct="0">
              <a:spcBef>
                <a:spcPts val="600"/>
              </a:spcBef>
              <a:spcAft>
                <a:spcPct val="0"/>
              </a:spcAft>
              <a:buSzPct val="100000"/>
              <a:buBlip>
                <a:blip r:embed="rId4"/>
              </a:buBlip>
              <a:defRPr sz="2400" kern="1200">
                <a:solidFill>
                  <a:schemeClr val="bg2"/>
                </a:solidFill>
                <a:latin typeface="Verdana" pitchFamily="34" charset="0"/>
                <a:ea typeface="ＭＳ Ｐゴシック" pitchFamily="34" charset="-128"/>
                <a:cs typeface="ＭＳ Ｐゴシック" charset="0"/>
              </a:defRPr>
            </a:lvl6pPr>
            <a:lvl7pPr marL="2971800" indent="-228600" algn="l" defTabSz="457200" rtl="0" eaLnBrk="0" fontAlgn="base" latinLnBrk="0" hangingPunct="0">
              <a:spcBef>
                <a:spcPts val="600"/>
              </a:spcBef>
              <a:spcAft>
                <a:spcPct val="0"/>
              </a:spcAft>
              <a:buSzPct val="100000"/>
              <a:buBlip>
                <a:blip r:embed="rId4"/>
              </a:buBlip>
              <a:defRPr sz="2400" kern="1200">
                <a:solidFill>
                  <a:schemeClr val="bg2"/>
                </a:solidFill>
                <a:latin typeface="Verdana" pitchFamily="34" charset="0"/>
                <a:ea typeface="ＭＳ Ｐゴシック" pitchFamily="34" charset="-128"/>
                <a:cs typeface="ＭＳ Ｐゴシック" charset="0"/>
              </a:defRPr>
            </a:lvl7pPr>
            <a:lvl8pPr marL="3429000" indent="-228600" algn="l" defTabSz="457200" rtl="0" eaLnBrk="0" fontAlgn="base" latinLnBrk="0" hangingPunct="0">
              <a:spcBef>
                <a:spcPts val="600"/>
              </a:spcBef>
              <a:spcAft>
                <a:spcPct val="0"/>
              </a:spcAft>
              <a:buSzPct val="100000"/>
              <a:buBlip>
                <a:blip r:embed="rId4"/>
              </a:buBlip>
              <a:defRPr sz="2400" kern="1200">
                <a:solidFill>
                  <a:schemeClr val="bg2"/>
                </a:solidFill>
                <a:latin typeface="Verdana" pitchFamily="34" charset="0"/>
                <a:ea typeface="ＭＳ Ｐゴシック" pitchFamily="34" charset="-128"/>
                <a:cs typeface="ＭＳ Ｐゴシック" charset="0"/>
              </a:defRPr>
            </a:lvl8pPr>
            <a:lvl9pPr marL="3886200" indent="-228600" algn="l" defTabSz="457200" rtl="0" eaLnBrk="0" fontAlgn="base" latinLnBrk="0" hangingPunct="0">
              <a:spcBef>
                <a:spcPts val="600"/>
              </a:spcBef>
              <a:spcAft>
                <a:spcPct val="0"/>
              </a:spcAft>
              <a:buSzPct val="100000"/>
              <a:buBlip>
                <a:blip r:embed="rId4"/>
              </a:buBlip>
              <a:defRPr sz="2400" kern="1200">
                <a:solidFill>
                  <a:schemeClr val="bg2"/>
                </a:solidFill>
                <a:latin typeface="Verdana" pitchFamily="34" charset="0"/>
                <a:ea typeface="ＭＳ Ｐゴシック" pitchFamily="34" charset="-128"/>
                <a:cs typeface="ＭＳ Ｐゴシック" charset="0"/>
              </a:defRPr>
            </a:lvl9pPr>
          </a:lstStyle>
          <a:p>
            <a:pPr eaLnBrk="1" hangingPunct="1">
              <a:spcBef>
                <a:spcPct val="0"/>
              </a:spcBef>
              <a:buFontTx/>
              <a:buNone/>
            </a:pPr>
            <a:fld id="{65525604-3FE8-4883-98D3-CC1F608CA16D}" type="datetime1">
              <a:rPr lang="en-US" altLang="en-US" sz="1000" smtClean="0">
                <a:solidFill>
                  <a:srgbClr val="898989"/>
                </a:solidFill>
              </a:rPr>
              <a:pPr eaLnBrk="1" hangingPunct="1">
                <a:spcBef>
                  <a:spcPct val="0"/>
                </a:spcBef>
                <a:buFontTx/>
                <a:buNone/>
              </a:pPr>
              <a:t>2/15/2017</a:t>
            </a:fld>
            <a:endParaRPr lang="en-US" altLang="en-US" sz="1000" dirty="0">
              <a:solidFill>
                <a:srgbClr val="898989"/>
              </a:solidFill>
            </a:endParaRPr>
          </a:p>
        </p:txBody>
      </p:sp>
    </p:spTree>
    <p:extLst>
      <p:ext uri="{BB962C8B-B14F-4D97-AF65-F5344CB8AC3E}">
        <p14:creationId xmlns:p14="http://schemas.microsoft.com/office/powerpoint/2010/main" val="140098474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0"/>
          </p:nvPr>
        </p:nvSpPr>
        <p:spPr/>
        <p:txBody>
          <a:bodyPr/>
          <a:lstStyle/>
          <a:p>
            <a:pPr algn="ctr"/>
            <a:r>
              <a:rPr lang="de-DE" sz="3600" b="1" dirty="0"/>
              <a:t>Setting </a:t>
            </a:r>
            <a:r>
              <a:rPr lang="de-DE" sz="3600" b="1" dirty="0" err="1"/>
              <a:t>up</a:t>
            </a:r>
            <a:r>
              <a:rPr lang="de-DE" sz="3600" b="1" dirty="0"/>
              <a:t> </a:t>
            </a:r>
            <a:r>
              <a:rPr lang="de-DE" sz="3600" b="1" dirty="0" err="1"/>
              <a:t>Rooming</a:t>
            </a:r>
            <a:r>
              <a:rPr lang="de-DE" sz="3600" b="1" dirty="0"/>
              <a:t> Mobile Access</a:t>
            </a:r>
          </a:p>
        </p:txBody>
      </p:sp>
      <p:sp>
        <p:nvSpPr>
          <p:cNvPr id="5" name="Textplatzhalter 4"/>
          <p:cNvSpPr>
            <a:spLocks noGrp="1"/>
          </p:cNvSpPr>
          <p:nvPr>
            <p:ph type="body" sz="quarter" idx="11"/>
          </p:nvPr>
        </p:nvSpPr>
        <p:spPr>
          <a:xfrm>
            <a:off x="1381125" y="4135120"/>
            <a:ext cx="6411595" cy="547716"/>
          </a:xfrm>
        </p:spPr>
        <p:txBody>
          <a:bodyPr>
            <a:noAutofit/>
          </a:bodyPr>
          <a:lstStyle/>
          <a:p>
            <a:pPr algn="ctr"/>
            <a:r>
              <a:rPr lang="de-DE" sz="2000" dirty="0"/>
              <a:t>Off-campus/Remote Access </a:t>
            </a:r>
            <a:r>
              <a:rPr lang="de-DE" sz="2000" dirty="0" err="1"/>
              <a:t>for</a:t>
            </a:r>
            <a:r>
              <a:rPr lang="de-DE" sz="2000" dirty="0"/>
              <a:t> </a:t>
            </a:r>
            <a:r>
              <a:rPr lang="de-DE" sz="2000" dirty="0" err="1"/>
              <a:t>laptop</a:t>
            </a:r>
            <a:r>
              <a:rPr lang="de-DE" sz="2000" dirty="0"/>
              <a:t>, </a:t>
            </a:r>
            <a:r>
              <a:rPr lang="de-DE" sz="2000" dirty="0" err="1"/>
              <a:t>tablet</a:t>
            </a:r>
            <a:r>
              <a:rPr lang="de-DE" sz="2000" dirty="0"/>
              <a:t>, </a:t>
            </a:r>
            <a:r>
              <a:rPr lang="de-DE" sz="2000" dirty="0" err="1"/>
              <a:t>phone</a:t>
            </a:r>
            <a:endParaRPr lang="de-DE" sz="2000" dirty="0"/>
          </a:p>
        </p:txBody>
      </p:sp>
    </p:spTree>
    <p:extLst>
      <p:ext uri="{BB962C8B-B14F-4D97-AF65-F5344CB8AC3E}">
        <p14:creationId xmlns:p14="http://schemas.microsoft.com/office/powerpoint/2010/main" val="37883771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3"/>
          <p:cNvSpPr>
            <a:spLocks noGrp="1"/>
          </p:cNvSpPr>
          <p:nvPr>
            <p:ph type="title"/>
          </p:nvPr>
        </p:nvSpPr>
        <p:spPr>
          <a:xfrm>
            <a:off x="365125" y="441938"/>
            <a:ext cx="8364172" cy="1116106"/>
          </a:xfrm>
        </p:spPr>
        <p:txBody>
          <a:bodyPr/>
          <a:lstStyle/>
          <a:p>
            <a:r>
              <a:rPr lang="en-US" sz="3000" b="1" dirty="0">
                <a:latin typeface="Verdana" charset="0"/>
              </a:rPr>
              <a:t>Roaming Mobile Access</a:t>
            </a:r>
          </a:p>
        </p:txBody>
      </p:sp>
      <p:sp>
        <p:nvSpPr>
          <p:cNvPr id="11268" name="Content Placeholder 4"/>
          <p:cNvSpPr>
            <a:spLocks noGrp="1"/>
          </p:cNvSpPr>
          <p:nvPr>
            <p:ph sz="quarter" idx="14"/>
          </p:nvPr>
        </p:nvSpPr>
        <p:spPr>
          <a:xfrm>
            <a:off x="365125" y="1154918"/>
            <a:ext cx="8326438" cy="5054813"/>
          </a:xfrm>
        </p:spPr>
        <p:txBody>
          <a:bodyPr/>
          <a:lstStyle/>
          <a:p>
            <a:r>
              <a:rPr lang="en-US" dirty="0">
                <a:solidFill>
                  <a:schemeClr val="tx1">
                    <a:lumMod val="75000"/>
                  </a:schemeClr>
                </a:solidFill>
                <a:latin typeface="Verdana" charset="0"/>
              </a:rPr>
              <a:t>Allows for access to IEEE </a:t>
            </a:r>
            <a:r>
              <a:rPr lang="en-US" i="1" dirty="0" err="1">
                <a:solidFill>
                  <a:schemeClr val="tx1">
                    <a:lumMod val="75000"/>
                  </a:schemeClr>
                </a:solidFill>
                <a:latin typeface="Verdana" charset="0"/>
              </a:rPr>
              <a:t>Xplore</a:t>
            </a:r>
            <a:r>
              <a:rPr lang="en-US" dirty="0">
                <a:solidFill>
                  <a:schemeClr val="tx1">
                    <a:lumMod val="75000"/>
                  </a:schemeClr>
                </a:solidFill>
                <a:latin typeface="Verdana" charset="0"/>
              </a:rPr>
              <a:t> content when users are off-campus</a:t>
            </a:r>
          </a:p>
          <a:p>
            <a:r>
              <a:rPr lang="en-US" dirty="0">
                <a:solidFill>
                  <a:schemeClr val="tx1">
                    <a:lumMod val="75000"/>
                  </a:schemeClr>
                </a:solidFill>
                <a:latin typeface="Verdana" charset="0"/>
              </a:rPr>
              <a:t>Can be set-up for multiple devices – laptop, tablet, phone</a:t>
            </a:r>
          </a:p>
          <a:p>
            <a:r>
              <a:rPr lang="en-US" dirty="0">
                <a:solidFill>
                  <a:schemeClr val="tx1">
                    <a:lumMod val="75000"/>
                  </a:schemeClr>
                </a:solidFill>
                <a:latin typeface="Verdana" charset="0"/>
              </a:rPr>
              <a:t>Available for 90 days</a:t>
            </a:r>
          </a:p>
          <a:p>
            <a:r>
              <a:rPr lang="en-US" dirty="0">
                <a:solidFill>
                  <a:schemeClr val="tx1">
                    <a:lumMod val="75000"/>
                  </a:schemeClr>
                </a:solidFill>
                <a:latin typeface="Verdana" charset="0"/>
              </a:rPr>
              <a:t>To initiate:</a:t>
            </a:r>
          </a:p>
          <a:p>
            <a:pPr lvl="1"/>
            <a:r>
              <a:rPr lang="en-US" dirty="0">
                <a:solidFill>
                  <a:schemeClr val="tx1">
                    <a:lumMod val="75000"/>
                  </a:schemeClr>
                </a:solidFill>
                <a:latin typeface="Verdana" charset="0"/>
              </a:rPr>
              <a:t>Login to IEEE </a:t>
            </a:r>
            <a:r>
              <a:rPr lang="en-US" i="1" dirty="0" err="1">
                <a:solidFill>
                  <a:schemeClr val="tx1">
                    <a:lumMod val="75000"/>
                  </a:schemeClr>
                </a:solidFill>
                <a:latin typeface="Verdana" charset="0"/>
              </a:rPr>
              <a:t>Xplore</a:t>
            </a:r>
            <a:r>
              <a:rPr lang="en-US" dirty="0">
                <a:solidFill>
                  <a:schemeClr val="tx1">
                    <a:lumMod val="75000"/>
                  </a:schemeClr>
                </a:solidFill>
                <a:latin typeface="Verdana" charset="0"/>
              </a:rPr>
              <a:t> from within your institution’s IP range</a:t>
            </a:r>
          </a:p>
          <a:p>
            <a:pPr lvl="1"/>
            <a:r>
              <a:rPr lang="en-US" dirty="0">
                <a:solidFill>
                  <a:schemeClr val="tx1">
                    <a:lumMod val="75000"/>
                  </a:schemeClr>
                </a:solidFill>
                <a:latin typeface="Verdana" charset="0"/>
              </a:rPr>
              <a:t>Sign In with a personal IEEE Account</a:t>
            </a:r>
          </a:p>
          <a:p>
            <a:pPr lvl="1"/>
            <a:r>
              <a:rPr lang="en-US" dirty="0">
                <a:solidFill>
                  <a:schemeClr val="tx1">
                    <a:lumMod val="75000"/>
                  </a:schemeClr>
                </a:solidFill>
                <a:latin typeface="Verdana" charset="0"/>
              </a:rPr>
              <a:t>Select My Settings &gt; Remote Access</a:t>
            </a:r>
            <a:endParaRPr lang="en-US" sz="1000" dirty="0">
              <a:solidFill>
                <a:srgbClr val="080808"/>
              </a:solidFill>
            </a:endParaRPr>
          </a:p>
          <a:p>
            <a:pPr marL="282575" lvl="1" indent="0">
              <a:buNone/>
            </a:pPr>
            <a:r>
              <a:rPr lang="en-US" dirty="0">
                <a:solidFill>
                  <a:srgbClr val="080808"/>
                </a:solidFill>
              </a:rPr>
              <a:t>Libraries can have this feature enabled by contacting Online Support (</a:t>
            </a:r>
            <a:r>
              <a:rPr lang="en-US" u="sng" dirty="0">
                <a:solidFill>
                  <a:srgbClr val="080808"/>
                </a:solidFill>
                <a:hlinkClick r:id="rId2"/>
              </a:rPr>
              <a:t>onlinesupport@ieee.org</a:t>
            </a:r>
            <a:r>
              <a:rPr lang="en-US" dirty="0">
                <a:solidFill>
                  <a:srgbClr val="080808"/>
                </a:solidFill>
              </a:rPr>
              <a:t>) </a:t>
            </a:r>
            <a:r>
              <a:rPr lang="en-US" dirty="0">
                <a:solidFill>
                  <a:srgbClr val="FF0000"/>
                </a:solidFill>
              </a:rPr>
              <a:t>IT IS ENABLED for Cons. MEMBERS in RUSSIA</a:t>
            </a:r>
          </a:p>
          <a:p>
            <a:pPr lvl="1"/>
            <a:endParaRPr lang="en-US" dirty="0">
              <a:solidFill>
                <a:schemeClr val="tx1">
                  <a:lumMod val="75000"/>
                </a:schemeClr>
              </a:solidFill>
              <a:latin typeface="Verdana" charset="0"/>
            </a:endParaRPr>
          </a:p>
        </p:txBody>
      </p:sp>
    </p:spTree>
    <p:extLst>
      <p:ext uri="{BB962C8B-B14F-4D97-AF65-F5344CB8AC3E}">
        <p14:creationId xmlns:p14="http://schemas.microsoft.com/office/powerpoint/2010/main" val="268801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3"/>
          <p:cNvSpPr>
            <a:spLocks noGrp="1"/>
          </p:cNvSpPr>
          <p:nvPr>
            <p:ph type="title"/>
          </p:nvPr>
        </p:nvSpPr>
        <p:spPr>
          <a:xfrm>
            <a:off x="498474" y="646654"/>
            <a:ext cx="8364172" cy="1116106"/>
          </a:xfrm>
        </p:spPr>
        <p:txBody>
          <a:bodyPr/>
          <a:lstStyle/>
          <a:p>
            <a:r>
              <a:rPr lang="en-US" sz="3000" b="1" dirty="0">
                <a:latin typeface="Verdana" charset="0"/>
              </a:rPr>
              <a:t>Roaming Mobile Access - </a:t>
            </a:r>
            <a:r>
              <a:rPr lang="en-US" sz="2000" dirty="0"/>
              <a:t>How Roaming Access setup appears on IEEE </a:t>
            </a:r>
            <a:r>
              <a:rPr lang="en-US" sz="2000" i="1" dirty="0" err="1"/>
              <a:t>Xplore</a:t>
            </a:r>
            <a:r>
              <a:rPr lang="en-US" sz="2000" dirty="0"/>
              <a:t>:</a:t>
            </a:r>
            <a:br>
              <a:rPr lang="en-US" sz="2000" dirty="0"/>
            </a:br>
            <a:endParaRPr lang="en-US" sz="2000" b="1" dirty="0">
              <a:latin typeface="Verdana" charset="0"/>
            </a:endParaRPr>
          </a:p>
        </p:txBody>
      </p:sp>
      <p:pic>
        <p:nvPicPr>
          <p:cNvPr id="3074" name="Picture 2" descr="hFjDnKU4ndE8iCmqKPlt9k2NHwRC_Ro0C7PRcNIl-vO2hZzZM-__2-Mp0SHvBYuUwmLYvcAg-oC8Sj0I_GUmC8lw1v399svDFqyeu2Mhz3-mpWMapPKKLiaZqmNKwyVRQYA"/>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30897" y="1646238"/>
            <a:ext cx="7178169" cy="4659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wn Arrow 6"/>
          <p:cNvSpPr>
            <a:spLocks noChangeArrowheads="1"/>
          </p:cNvSpPr>
          <p:nvPr/>
        </p:nvSpPr>
        <p:spPr bwMode="auto">
          <a:xfrm>
            <a:off x="2958414" y="1784264"/>
            <a:ext cx="387350" cy="504825"/>
          </a:xfrm>
          <a:prstGeom prst="downArrow">
            <a:avLst>
              <a:gd name="adj1" fmla="val 50000"/>
              <a:gd name="adj2" fmla="val 49923"/>
            </a:avLst>
          </a:prstGeom>
          <a:solidFill>
            <a:srgbClr val="A50021"/>
          </a:solidFill>
          <a:ln w="9525" algn="ctr">
            <a:solidFill>
              <a:schemeClr val="tx1"/>
            </a:solidFill>
            <a:round/>
            <a:headEnd/>
            <a:tailEnd/>
          </a:ln>
        </p:spPr>
        <p:txBody>
          <a:bodyPr/>
          <a:lstStyle/>
          <a:p>
            <a:endParaRPr lang="en-US" dirty="0"/>
          </a:p>
        </p:txBody>
      </p:sp>
    </p:spTree>
    <p:extLst>
      <p:ext uri="{BB962C8B-B14F-4D97-AF65-F5344CB8AC3E}">
        <p14:creationId xmlns:p14="http://schemas.microsoft.com/office/powerpoint/2010/main" val="75678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3"/>
          <p:cNvSpPr>
            <a:spLocks noGrp="1"/>
          </p:cNvSpPr>
          <p:nvPr>
            <p:ph type="title"/>
          </p:nvPr>
        </p:nvSpPr>
        <p:spPr>
          <a:xfrm>
            <a:off x="498474" y="646654"/>
            <a:ext cx="8364172" cy="1116106"/>
          </a:xfrm>
        </p:spPr>
        <p:txBody>
          <a:bodyPr/>
          <a:lstStyle/>
          <a:p>
            <a:r>
              <a:rPr lang="en-US" sz="3000" b="1" dirty="0">
                <a:latin typeface="Verdana" charset="0"/>
              </a:rPr>
              <a:t>Roaming Mobile Access - </a:t>
            </a:r>
            <a:r>
              <a:rPr lang="en-US" sz="2000" dirty="0"/>
              <a:t>User prompted to create/sign in with personal IEEE account:</a:t>
            </a:r>
            <a:br>
              <a:rPr lang="en-US" sz="2000" dirty="0"/>
            </a:br>
            <a:endParaRPr lang="en-US" sz="2000" b="1" dirty="0">
              <a:latin typeface="Verdana"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251" y="1636635"/>
            <a:ext cx="8666093" cy="4769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897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3"/>
          <p:cNvSpPr>
            <a:spLocks noGrp="1"/>
          </p:cNvSpPr>
          <p:nvPr>
            <p:ph type="title"/>
          </p:nvPr>
        </p:nvSpPr>
        <p:spPr>
          <a:xfrm>
            <a:off x="498474" y="646654"/>
            <a:ext cx="8364172" cy="1116106"/>
          </a:xfrm>
        </p:spPr>
        <p:txBody>
          <a:bodyPr/>
          <a:lstStyle/>
          <a:p>
            <a:r>
              <a:rPr lang="en-US" sz="3000" b="1" dirty="0">
                <a:latin typeface="Verdana" charset="0"/>
              </a:rPr>
              <a:t>Roaming Mobile Access – </a:t>
            </a:r>
            <a:r>
              <a:rPr lang="en-US" sz="2000" dirty="0"/>
              <a:t>Select Establish Remote Access to pair mobile device:</a:t>
            </a:r>
            <a:br>
              <a:rPr lang="en-US" sz="2000" dirty="0"/>
            </a:br>
            <a:endParaRPr lang="en-US" sz="2000" b="1" dirty="0">
              <a:latin typeface="Verdana"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09" y="1762760"/>
            <a:ext cx="8892109" cy="4038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841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2298700"/>
            <a:ext cx="9144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algn="ctr" eaLnBrk="1" hangingPunct="1">
              <a:spcBef>
                <a:spcPct val="0"/>
              </a:spcBef>
              <a:buFontTx/>
              <a:buNone/>
            </a:pPr>
            <a:r>
              <a:rPr lang="en-US" altLang="en-US" sz="4000" dirty="0">
                <a:solidFill>
                  <a:schemeClr val="tx2"/>
                </a:solidFill>
              </a:rPr>
              <a:t>Why you should rely on </a:t>
            </a:r>
          </a:p>
          <a:p>
            <a:pPr algn="ctr" eaLnBrk="1" hangingPunct="1">
              <a:spcBef>
                <a:spcPct val="0"/>
              </a:spcBef>
              <a:buFontTx/>
              <a:buNone/>
            </a:pPr>
            <a:r>
              <a:rPr lang="en-US" altLang="en-US" sz="4000" dirty="0">
                <a:solidFill>
                  <a:schemeClr val="tx2"/>
                </a:solidFill>
              </a:rPr>
              <a:t>IEEE information</a:t>
            </a:r>
          </a:p>
        </p:txBody>
      </p:sp>
      <p:cxnSp>
        <p:nvCxnSpPr>
          <p:cNvPr id="4" name="Straight Connector 3"/>
          <p:cNvCxnSpPr/>
          <p:nvPr/>
        </p:nvCxnSpPr>
        <p:spPr>
          <a:xfrm>
            <a:off x="-317500" y="1762125"/>
            <a:ext cx="8477250"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730250" y="4276725"/>
            <a:ext cx="8477250"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03082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nodeType="afterGroup">
                            <p:stCondLst>
                              <p:cond delay="1500"/>
                            </p:stCondLst>
                            <p:childTnLst>
                              <p:par>
                                <p:cTn id="13" presetID="22" presetClass="entr" presetSubtype="2"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3"/>
          <p:cNvSpPr>
            <a:spLocks noGrp="1"/>
          </p:cNvSpPr>
          <p:nvPr>
            <p:ph type="title"/>
          </p:nvPr>
        </p:nvSpPr>
        <p:spPr>
          <a:xfrm>
            <a:off x="498474" y="646654"/>
            <a:ext cx="8364172" cy="1116106"/>
          </a:xfrm>
        </p:spPr>
        <p:txBody>
          <a:bodyPr/>
          <a:lstStyle/>
          <a:p>
            <a:r>
              <a:rPr lang="en-US" sz="3000" b="1" dirty="0">
                <a:latin typeface="Verdana" charset="0"/>
              </a:rPr>
              <a:t>Roaming Mobile Access – </a:t>
            </a:r>
            <a:r>
              <a:rPr lang="en-US" sz="2000" dirty="0"/>
              <a:t>Every 90 days refresh remote access:</a:t>
            </a:r>
            <a:br>
              <a:rPr lang="en-US" sz="2000" dirty="0"/>
            </a:br>
            <a:endParaRPr lang="en-US" sz="2000" b="1" dirty="0">
              <a:latin typeface="Verdana"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929" y="1597223"/>
            <a:ext cx="8872741" cy="489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910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350" y="6492875"/>
            <a:ext cx="358775" cy="365125"/>
          </a:xfrm>
          <a:prstGeom prst="rect">
            <a:avLst/>
          </a:prstGeom>
        </p:spPr>
        <p:txBody>
          <a:bodyPr/>
          <a:lstStyle/>
          <a:p>
            <a:pPr algn="ctr">
              <a:defRPr/>
            </a:pPr>
            <a:fld id="{742CE1F0-28BF-A844-9B91-A150FCA372DE}" type="slidenum">
              <a:rPr lang="en-US" smtClean="0">
                <a:solidFill>
                  <a:prstClr val="black">
                    <a:tint val="75000"/>
                  </a:prstClr>
                </a:solidFill>
              </a:rPr>
              <a:pPr algn="ctr">
                <a:defRPr/>
              </a:pPr>
              <a:t>41</a:t>
            </a:fld>
            <a:endParaRPr lang="en-US" dirty="0">
              <a:solidFill>
                <a:prstClr val="black">
                  <a:tint val="75000"/>
                </a:prstClr>
              </a:solidFill>
            </a:endParaRPr>
          </a:p>
        </p:txBody>
      </p:sp>
      <p:sp>
        <p:nvSpPr>
          <p:cNvPr id="8" name="Title 1"/>
          <p:cNvSpPr>
            <a:spLocks noGrp="1"/>
          </p:cNvSpPr>
          <p:nvPr>
            <p:ph type="title"/>
          </p:nvPr>
        </p:nvSpPr>
        <p:spPr>
          <a:xfrm>
            <a:off x="288925" y="505213"/>
            <a:ext cx="8326438" cy="726687"/>
          </a:xfrm>
        </p:spPr>
        <p:txBody>
          <a:bodyPr/>
          <a:lstStyle/>
          <a:p>
            <a:r>
              <a:rPr lang="en-US" sz="3200" b="1" dirty="0"/>
              <a:t>Redesign of Full-Text HTML Articles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05857" y="1363599"/>
            <a:ext cx="5546703" cy="5518149"/>
          </a:xfrm>
          <a:prstGeom prst="rect">
            <a:avLst/>
          </a:prstGeom>
        </p:spPr>
      </p:pic>
      <p:sp>
        <p:nvSpPr>
          <p:cNvPr id="3" name="TextBox 2"/>
          <p:cNvSpPr txBox="1"/>
          <p:nvPr/>
        </p:nvSpPr>
        <p:spPr>
          <a:xfrm>
            <a:off x="346075" y="1619250"/>
            <a:ext cx="2530475" cy="1431161"/>
          </a:xfrm>
          <a:prstGeom prst="rect">
            <a:avLst/>
          </a:prstGeom>
          <a:ln>
            <a:noFill/>
          </a:ln>
        </p:spPr>
        <p:txBody>
          <a:bodyPr wrap="square" rtlCol="0">
            <a:spAutoFit/>
          </a:bodyPr>
          <a:lstStyle/>
          <a:p>
            <a:pPr marL="182880" indent="-228600">
              <a:buFont typeface="Wingdings" pitchFamily="2" charset="2"/>
              <a:buChar char="§"/>
            </a:pPr>
            <a:r>
              <a:rPr lang="en-US" sz="1800" dirty="0">
                <a:solidFill>
                  <a:prstClr val="black"/>
                </a:solidFill>
                <a:latin typeface="Verdana"/>
              </a:rPr>
              <a:t>More prominent</a:t>
            </a:r>
          </a:p>
          <a:p>
            <a:pPr marL="365760" lvl="1" indent="-182880">
              <a:spcBef>
                <a:spcPts val="600"/>
              </a:spcBef>
              <a:buFontTx/>
              <a:buChar char="-"/>
            </a:pPr>
            <a:r>
              <a:rPr lang="en-US" sz="1800" dirty="0">
                <a:solidFill>
                  <a:prstClr val="black"/>
                </a:solidFill>
                <a:latin typeface="Verdana"/>
              </a:rPr>
              <a:t>article metrics</a:t>
            </a:r>
          </a:p>
          <a:p>
            <a:pPr marL="365760" lvl="1" indent="-182880">
              <a:spcBef>
                <a:spcPts val="600"/>
              </a:spcBef>
              <a:buFontTx/>
              <a:buChar char="-"/>
            </a:pPr>
            <a:r>
              <a:rPr lang="en-US" sz="1800" dirty="0">
                <a:solidFill>
                  <a:prstClr val="black"/>
                </a:solidFill>
                <a:latin typeface="Verdana"/>
              </a:rPr>
              <a:t>related articles</a:t>
            </a:r>
          </a:p>
          <a:p>
            <a:pPr marL="365760" lvl="1" indent="-182880">
              <a:spcBef>
                <a:spcPts val="600"/>
              </a:spcBef>
              <a:buFontTx/>
              <a:buChar char="-"/>
            </a:pPr>
            <a:r>
              <a:rPr lang="en-US" sz="1800" dirty="0">
                <a:solidFill>
                  <a:prstClr val="black"/>
                </a:solidFill>
                <a:latin typeface="Verdana"/>
              </a:rPr>
              <a:t>featured media</a:t>
            </a:r>
          </a:p>
        </p:txBody>
      </p:sp>
      <p:sp>
        <p:nvSpPr>
          <p:cNvPr id="5" name="TextBox 4"/>
          <p:cNvSpPr txBox="1"/>
          <p:nvPr/>
        </p:nvSpPr>
        <p:spPr>
          <a:xfrm>
            <a:off x="276225" y="3261168"/>
            <a:ext cx="2409825" cy="646331"/>
          </a:xfrm>
          <a:prstGeom prst="rect">
            <a:avLst/>
          </a:prstGeom>
          <a:ln>
            <a:noFill/>
          </a:ln>
        </p:spPr>
        <p:txBody>
          <a:bodyPr wrap="square" rtlCol="0">
            <a:spAutoFit/>
          </a:bodyPr>
          <a:lstStyle/>
          <a:p>
            <a:pPr marL="285750" indent="-228600">
              <a:buFont typeface="Wingdings" pitchFamily="2" charset="2"/>
              <a:buChar char="§"/>
            </a:pPr>
            <a:r>
              <a:rPr lang="en-US" sz="1800" dirty="0">
                <a:solidFill>
                  <a:prstClr val="black"/>
                </a:solidFill>
                <a:latin typeface="Verdana"/>
              </a:rPr>
              <a:t>Author’s ORCID identifier &amp; bio</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70550" y="1363599"/>
            <a:ext cx="5565687" cy="5501024"/>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15671" y="1367507"/>
            <a:ext cx="6115050" cy="5505007"/>
          </a:xfrm>
          <a:prstGeom prst="rect">
            <a:avLst/>
          </a:prstGeom>
        </p:spPr>
      </p:pic>
      <p:sp>
        <p:nvSpPr>
          <p:cNvPr id="13" name="TextBox 12"/>
          <p:cNvSpPr txBox="1"/>
          <p:nvPr/>
        </p:nvSpPr>
        <p:spPr>
          <a:xfrm>
            <a:off x="288925" y="4748746"/>
            <a:ext cx="2593659" cy="369332"/>
          </a:xfrm>
          <a:prstGeom prst="rect">
            <a:avLst/>
          </a:prstGeom>
          <a:ln>
            <a:noFill/>
          </a:ln>
        </p:spPr>
        <p:txBody>
          <a:bodyPr wrap="none" rtlCol="0">
            <a:spAutoFit/>
          </a:bodyPr>
          <a:lstStyle/>
          <a:p>
            <a:pPr marL="274320" indent="-228600">
              <a:buFont typeface="Wingdings" pitchFamily="2" charset="2"/>
              <a:buChar char="§"/>
            </a:pPr>
            <a:r>
              <a:rPr lang="en-US" sz="1800" dirty="0">
                <a:solidFill>
                  <a:prstClr val="black"/>
                </a:solidFill>
                <a:latin typeface="Verdana"/>
              </a:rPr>
              <a:t>Multimedia gallery</a:t>
            </a:r>
          </a:p>
        </p:txBody>
      </p:sp>
      <p:sp>
        <p:nvSpPr>
          <p:cNvPr id="14" name="TextBox 13"/>
          <p:cNvSpPr txBox="1"/>
          <p:nvPr/>
        </p:nvSpPr>
        <p:spPr>
          <a:xfrm>
            <a:off x="348347" y="4128702"/>
            <a:ext cx="2641596" cy="369332"/>
          </a:xfrm>
          <a:prstGeom prst="rect">
            <a:avLst/>
          </a:prstGeom>
          <a:ln>
            <a:noFill/>
          </a:ln>
        </p:spPr>
        <p:txBody>
          <a:bodyPr wrap="square" rtlCol="0">
            <a:spAutoFit/>
          </a:bodyPr>
          <a:lstStyle/>
          <a:p>
            <a:pPr marL="285750" indent="-285750">
              <a:buFont typeface="Wingdings" pitchFamily="2" charset="2"/>
              <a:buChar char="§"/>
            </a:pPr>
            <a:r>
              <a:rPr lang="en-US" sz="1800" dirty="0">
                <a:solidFill>
                  <a:prstClr val="black"/>
                </a:solidFill>
                <a:latin typeface="Verdana"/>
              </a:rPr>
              <a:t>Metrics gallery</a:t>
            </a:r>
          </a:p>
        </p:txBody>
      </p:sp>
    </p:spTree>
    <p:extLst>
      <p:ext uri="{BB962C8B-B14F-4D97-AF65-F5344CB8AC3E}">
        <p14:creationId xmlns:p14="http://schemas.microsoft.com/office/powerpoint/2010/main" val="29757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3"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350" y="6492875"/>
            <a:ext cx="358775" cy="365125"/>
          </a:xfrm>
          <a:prstGeom prst="rect">
            <a:avLst/>
          </a:prstGeom>
        </p:spPr>
        <p:txBody>
          <a:bodyPr/>
          <a:lstStyle/>
          <a:p>
            <a:pPr algn="ctr">
              <a:defRPr/>
            </a:pPr>
            <a:fld id="{742CE1F0-28BF-A844-9B91-A150FCA372DE}" type="slidenum">
              <a:rPr lang="en-US" smtClean="0">
                <a:solidFill>
                  <a:prstClr val="black">
                    <a:tint val="75000"/>
                  </a:prstClr>
                </a:solidFill>
              </a:rPr>
              <a:pPr algn="ctr">
                <a:defRPr/>
              </a:pPr>
              <a:t>42</a:t>
            </a:fld>
            <a:endParaRPr lang="en-US" dirty="0">
              <a:solidFill>
                <a:prstClr val="black">
                  <a:tint val="75000"/>
                </a:prstClr>
              </a:solidFill>
            </a:endParaRPr>
          </a:p>
        </p:txBody>
      </p:sp>
      <p:sp>
        <p:nvSpPr>
          <p:cNvPr id="8" name="Title 1"/>
          <p:cNvSpPr>
            <a:spLocks noGrp="1"/>
          </p:cNvSpPr>
          <p:nvPr>
            <p:ph type="title"/>
          </p:nvPr>
        </p:nvSpPr>
        <p:spPr>
          <a:xfrm>
            <a:off x="288925" y="505213"/>
            <a:ext cx="8326438" cy="726687"/>
          </a:xfrm>
        </p:spPr>
        <p:txBody>
          <a:bodyPr/>
          <a:lstStyle/>
          <a:p>
            <a:r>
              <a:rPr lang="en-US" sz="3200" b="1" dirty="0"/>
              <a:t>Redesign of Full-Text HTML Articles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05857" y="1363599"/>
            <a:ext cx="5546703" cy="5518149"/>
          </a:xfrm>
          <a:prstGeom prst="rect">
            <a:avLst/>
          </a:prstGeom>
        </p:spPr>
      </p:pic>
      <p:sp>
        <p:nvSpPr>
          <p:cNvPr id="3" name="TextBox 2"/>
          <p:cNvSpPr txBox="1"/>
          <p:nvPr/>
        </p:nvSpPr>
        <p:spPr>
          <a:xfrm>
            <a:off x="346075" y="1619250"/>
            <a:ext cx="2530475" cy="1431161"/>
          </a:xfrm>
          <a:prstGeom prst="rect">
            <a:avLst/>
          </a:prstGeom>
          <a:ln>
            <a:noFill/>
          </a:ln>
        </p:spPr>
        <p:txBody>
          <a:bodyPr wrap="square" rtlCol="0">
            <a:spAutoFit/>
          </a:bodyPr>
          <a:lstStyle/>
          <a:p>
            <a:pPr marL="182880" indent="-228600">
              <a:buFont typeface="Wingdings" pitchFamily="2" charset="2"/>
              <a:buChar char="§"/>
            </a:pPr>
            <a:r>
              <a:rPr lang="en-US" sz="1800" dirty="0">
                <a:solidFill>
                  <a:prstClr val="black"/>
                </a:solidFill>
                <a:latin typeface="Verdana"/>
              </a:rPr>
              <a:t>More prominent</a:t>
            </a:r>
          </a:p>
          <a:p>
            <a:pPr marL="365760" lvl="1" indent="-182880">
              <a:spcBef>
                <a:spcPts val="600"/>
              </a:spcBef>
              <a:buFontTx/>
              <a:buChar char="-"/>
            </a:pPr>
            <a:r>
              <a:rPr lang="en-US" sz="1800" dirty="0">
                <a:solidFill>
                  <a:prstClr val="black"/>
                </a:solidFill>
                <a:latin typeface="Verdana"/>
              </a:rPr>
              <a:t>article metrics</a:t>
            </a:r>
          </a:p>
          <a:p>
            <a:pPr marL="365760" lvl="1" indent="-182880">
              <a:spcBef>
                <a:spcPts val="600"/>
              </a:spcBef>
              <a:buFontTx/>
              <a:buChar char="-"/>
            </a:pPr>
            <a:r>
              <a:rPr lang="en-US" sz="1800" dirty="0">
                <a:solidFill>
                  <a:prstClr val="black"/>
                </a:solidFill>
                <a:latin typeface="Verdana"/>
              </a:rPr>
              <a:t>related articles</a:t>
            </a:r>
          </a:p>
          <a:p>
            <a:pPr marL="365760" lvl="1" indent="-182880">
              <a:spcBef>
                <a:spcPts val="600"/>
              </a:spcBef>
              <a:buFontTx/>
              <a:buChar char="-"/>
            </a:pPr>
            <a:r>
              <a:rPr lang="en-US" sz="1800" dirty="0">
                <a:solidFill>
                  <a:prstClr val="black"/>
                </a:solidFill>
                <a:latin typeface="Verdana"/>
              </a:rPr>
              <a:t>featured media</a:t>
            </a:r>
          </a:p>
        </p:txBody>
      </p:sp>
      <p:sp>
        <p:nvSpPr>
          <p:cNvPr id="5" name="TextBox 4"/>
          <p:cNvSpPr txBox="1"/>
          <p:nvPr/>
        </p:nvSpPr>
        <p:spPr>
          <a:xfrm>
            <a:off x="276225" y="3261168"/>
            <a:ext cx="2409825" cy="646331"/>
          </a:xfrm>
          <a:prstGeom prst="rect">
            <a:avLst/>
          </a:prstGeom>
          <a:ln>
            <a:noFill/>
          </a:ln>
        </p:spPr>
        <p:txBody>
          <a:bodyPr wrap="square" rtlCol="0">
            <a:spAutoFit/>
          </a:bodyPr>
          <a:lstStyle/>
          <a:p>
            <a:pPr marL="285750" indent="-228600">
              <a:buFont typeface="Wingdings" pitchFamily="2" charset="2"/>
              <a:buChar char="§"/>
            </a:pPr>
            <a:r>
              <a:rPr lang="en-US" sz="1800" dirty="0">
                <a:solidFill>
                  <a:prstClr val="black"/>
                </a:solidFill>
                <a:latin typeface="Verdana"/>
              </a:rPr>
              <a:t>Author’s ORCID identifier &amp; bio</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70550" y="1363599"/>
            <a:ext cx="5565687" cy="5501024"/>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15671" y="1367507"/>
            <a:ext cx="6115050" cy="5505007"/>
          </a:xfrm>
          <a:prstGeom prst="rect">
            <a:avLst/>
          </a:prstGeom>
        </p:spPr>
      </p:pic>
      <p:sp>
        <p:nvSpPr>
          <p:cNvPr id="13" name="TextBox 12"/>
          <p:cNvSpPr txBox="1"/>
          <p:nvPr/>
        </p:nvSpPr>
        <p:spPr>
          <a:xfrm>
            <a:off x="288925" y="4748746"/>
            <a:ext cx="2593659" cy="369332"/>
          </a:xfrm>
          <a:prstGeom prst="rect">
            <a:avLst/>
          </a:prstGeom>
          <a:ln>
            <a:noFill/>
          </a:ln>
        </p:spPr>
        <p:txBody>
          <a:bodyPr wrap="none" rtlCol="0">
            <a:spAutoFit/>
          </a:bodyPr>
          <a:lstStyle/>
          <a:p>
            <a:pPr marL="274320" indent="-228600">
              <a:buFont typeface="Wingdings" pitchFamily="2" charset="2"/>
              <a:buChar char="§"/>
            </a:pPr>
            <a:r>
              <a:rPr lang="en-US" sz="1800" dirty="0">
                <a:solidFill>
                  <a:prstClr val="black"/>
                </a:solidFill>
                <a:latin typeface="Verdana"/>
              </a:rPr>
              <a:t>Multimedia gallery</a:t>
            </a:r>
          </a:p>
        </p:txBody>
      </p:sp>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33932" y="1392627"/>
            <a:ext cx="5718628" cy="5399448"/>
          </a:xfrm>
          <a:prstGeom prst="rect">
            <a:avLst/>
          </a:prstGeom>
        </p:spPr>
      </p:pic>
      <p:sp>
        <p:nvSpPr>
          <p:cNvPr id="14" name="TextBox 13"/>
          <p:cNvSpPr txBox="1"/>
          <p:nvPr/>
        </p:nvSpPr>
        <p:spPr>
          <a:xfrm>
            <a:off x="348347" y="4128702"/>
            <a:ext cx="2641596" cy="369332"/>
          </a:xfrm>
          <a:prstGeom prst="rect">
            <a:avLst/>
          </a:prstGeom>
          <a:ln>
            <a:noFill/>
          </a:ln>
        </p:spPr>
        <p:txBody>
          <a:bodyPr wrap="square" rtlCol="0">
            <a:spAutoFit/>
          </a:bodyPr>
          <a:lstStyle/>
          <a:p>
            <a:pPr marL="285750" indent="-285750">
              <a:buFont typeface="Wingdings" pitchFamily="2" charset="2"/>
              <a:buChar char="§"/>
            </a:pPr>
            <a:r>
              <a:rPr lang="en-US" sz="1800" dirty="0">
                <a:solidFill>
                  <a:prstClr val="black"/>
                </a:solidFill>
                <a:latin typeface="Verdana"/>
              </a:rPr>
              <a:t>Metrics gallery</a:t>
            </a:r>
          </a:p>
        </p:txBody>
      </p:sp>
    </p:spTree>
    <p:extLst>
      <p:ext uri="{BB962C8B-B14F-4D97-AF65-F5344CB8AC3E}">
        <p14:creationId xmlns:p14="http://schemas.microsoft.com/office/powerpoint/2010/main" val="80766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3"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sz="half" idx="1"/>
          </p:nvPr>
        </p:nvSpPr>
        <p:spPr/>
        <p:txBody>
          <a:bodyPr/>
          <a:lstStyle/>
          <a:p>
            <a:r>
              <a:rPr lang="en-US" dirty="0"/>
              <a:t>Secondary author affiliations are now available on the new blended full text HTML/abstract page. Users will also be able to search for secondary authors based on their affiliation (like you would for a primary author).</a:t>
            </a:r>
          </a:p>
          <a:p>
            <a:endParaRPr lang="de-DE" dirty="0"/>
          </a:p>
        </p:txBody>
      </p:sp>
      <p:pic>
        <p:nvPicPr>
          <p:cNvPr id="7" name="Inhaltsplatzhalter 6"/>
          <p:cNvPicPr>
            <a:picLocks noGrp="1" noChangeAspect="1"/>
          </p:cNvPicPr>
          <p:nvPr>
            <p:ph sz="half" idx="2"/>
          </p:nvPr>
        </p:nvPicPr>
        <p:blipFill>
          <a:blip r:embed="rId2"/>
          <a:stretch>
            <a:fillRect/>
          </a:stretch>
        </p:blipFill>
        <p:spPr>
          <a:xfrm>
            <a:off x="4495800" y="1825625"/>
            <a:ext cx="7488546" cy="3872648"/>
          </a:xfrm>
        </p:spPr>
      </p:pic>
      <p:sp>
        <p:nvSpPr>
          <p:cNvPr id="2" name="Titel 1"/>
          <p:cNvSpPr>
            <a:spLocks noGrp="1"/>
          </p:cNvSpPr>
          <p:nvPr>
            <p:ph type="title"/>
          </p:nvPr>
        </p:nvSpPr>
        <p:spPr/>
        <p:txBody>
          <a:bodyPr/>
          <a:lstStyle/>
          <a:p>
            <a:r>
              <a:rPr lang="de-DE" b="1" dirty="0" err="1"/>
              <a:t>Secondary</a:t>
            </a:r>
            <a:r>
              <a:rPr lang="de-DE" b="1" dirty="0"/>
              <a:t> </a:t>
            </a:r>
            <a:r>
              <a:rPr lang="de-DE" b="1" dirty="0" err="1"/>
              <a:t>Author</a:t>
            </a:r>
            <a:r>
              <a:rPr lang="de-DE" b="1" dirty="0"/>
              <a:t> Affiliation</a:t>
            </a:r>
            <a:endParaRPr lang="de-DE" dirty="0"/>
          </a:p>
        </p:txBody>
      </p:sp>
    </p:spTree>
    <p:extLst>
      <p:ext uri="{BB962C8B-B14F-4D97-AF65-F5344CB8AC3E}">
        <p14:creationId xmlns:p14="http://schemas.microsoft.com/office/powerpoint/2010/main" val="41603482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4022" y="1800558"/>
            <a:ext cx="3170079" cy="738664"/>
          </a:xfrm>
          <a:prstGeom prst="rect">
            <a:avLst/>
          </a:prstGeom>
        </p:spPr>
        <p:txBody>
          <a:bodyPr wrap="square">
            <a:spAutoFit/>
          </a:bodyPr>
          <a:lstStyle/>
          <a:p>
            <a:pPr marL="342900" indent="-342900" fontAlgn="auto">
              <a:spcBef>
                <a:spcPts val="1200"/>
              </a:spcBef>
              <a:spcAft>
                <a:spcPts val="0"/>
              </a:spcAft>
              <a:buFont typeface="Wingdings" pitchFamily="2" charset="2"/>
              <a:buChar char="§"/>
            </a:pPr>
            <a:r>
              <a:rPr lang="en-US" sz="2100" dirty="0">
                <a:latin typeface="Verdana"/>
                <a:ea typeface="+mn-ea"/>
                <a:cs typeface="+mn-cs"/>
              </a:rPr>
              <a:t>Modern, mobile-friendly design</a:t>
            </a:r>
          </a:p>
        </p:txBody>
      </p:sp>
      <p:sp>
        <p:nvSpPr>
          <p:cNvPr id="7" name="Rectangle 6"/>
          <p:cNvSpPr/>
          <p:nvPr/>
        </p:nvSpPr>
        <p:spPr>
          <a:xfrm>
            <a:off x="514025" y="2806415"/>
            <a:ext cx="3170079" cy="415498"/>
          </a:xfrm>
          <a:prstGeom prst="rect">
            <a:avLst/>
          </a:prstGeom>
        </p:spPr>
        <p:txBody>
          <a:bodyPr wrap="square">
            <a:spAutoFit/>
          </a:bodyPr>
          <a:lstStyle/>
          <a:p>
            <a:pPr marL="342900" indent="-342900" fontAlgn="auto">
              <a:spcBef>
                <a:spcPts val="1800"/>
              </a:spcBef>
              <a:spcAft>
                <a:spcPts val="0"/>
              </a:spcAft>
              <a:buFont typeface="Wingdings" pitchFamily="2" charset="2"/>
              <a:buChar char="§"/>
            </a:pPr>
            <a:r>
              <a:rPr lang="en-US" sz="2100" dirty="0">
                <a:latin typeface="Verdana"/>
                <a:ea typeface="+mn-ea"/>
                <a:cs typeface="+mn-cs"/>
              </a:rPr>
              <a:t>Figures carousel</a:t>
            </a:r>
          </a:p>
        </p:txBody>
      </p:sp>
      <p:sp>
        <p:nvSpPr>
          <p:cNvPr id="10" name="Rectangle 9"/>
          <p:cNvSpPr/>
          <p:nvPr/>
        </p:nvSpPr>
        <p:spPr>
          <a:xfrm>
            <a:off x="514024" y="3492198"/>
            <a:ext cx="3170079" cy="738664"/>
          </a:xfrm>
          <a:prstGeom prst="rect">
            <a:avLst/>
          </a:prstGeom>
        </p:spPr>
        <p:txBody>
          <a:bodyPr wrap="square">
            <a:spAutoFit/>
          </a:bodyPr>
          <a:lstStyle/>
          <a:p>
            <a:pPr marL="342900" indent="-342900" fontAlgn="auto">
              <a:spcBef>
                <a:spcPts val="1800"/>
              </a:spcBef>
              <a:spcAft>
                <a:spcPts val="0"/>
              </a:spcAft>
              <a:buFont typeface="Wingdings" pitchFamily="2" charset="2"/>
              <a:buChar char="§"/>
            </a:pPr>
            <a:r>
              <a:rPr lang="en-US" sz="2100" dirty="0">
                <a:latin typeface="Verdana"/>
                <a:ea typeface="+mn-ea"/>
                <a:cs typeface="+mn-cs"/>
              </a:rPr>
              <a:t>Table of contents within Standard</a:t>
            </a:r>
          </a:p>
        </p:txBody>
      </p:sp>
      <p:sp>
        <p:nvSpPr>
          <p:cNvPr id="11" name="Rectangle 10"/>
          <p:cNvSpPr/>
          <p:nvPr/>
        </p:nvSpPr>
        <p:spPr>
          <a:xfrm>
            <a:off x="514025" y="5417249"/>
            <a:ext cx="3170079" cy="738664"/>
          </a:xfrm>
          <a:prstGeom prst="rect">
            <a:avLst/>
          </a:prstGeom>
        </p:spPr>
        <p:txBody>
          <a:bodyPr wrap="square">
            <a:spAutoFit/>
          </a:bodyPr>
          <a:lstStyle/>
          <a:p>
            <a:pPr marL="342900" indent="-342900" fontAlgn="auto">
              <a:spcBef>
                <a:spcPts val="1800"/>
              </a:spcBef>
              <a:spcAft>
                <a:spcPts val="0"/>
              </a:spcAft>
              <a:buFont typeface="Wingdings" pitchFamily="2" charset="2"/>
              <a:buChar char="§"/>
            </a:pPr>
            <a:r>
              <a:rPr lang="en-US" sz="2100" dirty="0">
                <a:latin typeface="Verdana"/>
                <a:ea typeface="+mn-ea"/>
                <a:cs typeface="+mn-cs"/>
              </a:rPr>
              <a:t>Evolution of the Standard</a:t>
            </a:r>
          </a:p>
        </p:txBody>
      </p:sp>
      <p:sp>
        <p:nvSpPr>
          <p:cNvPr id="13" name="Rectangle 12"/>
          <p:cNvSpPr/>
          <p:nvPr/>
        </p:nvSpPr>
        <p:spPr>
          <a:xfrm>
            <a:off x="514025" y="4476536"/>
            <a:ext cx="3170079" cy="738664"/>
          </a:xfrm>
          <a:prstGeom prst="rect">
            <a:avLst/>
          </a:prstGeom>
        </p:spPr>
        <p:txBody>
          <a:bodyPr wrap="square">
            <a:spAutoFit/>
          </a:bodyPr>
          <a:lstStyle/>
          <a:p>
            <a:pPr marL="342900" indent="-342900" fontAlgn="auto">
              <a:spcBef>
                <a:spcPts val="1800"/>
              </a:spcBef>
              <a:spcAft>
                <a:spcPts val="0"/>
              </a:spcAft>
              <a:buFont typeface="Wingdings" pitchFamily="2" charset="2"/>
              <a:buChar char="§"/>
            </a:pPr>
            <a:r>
              <a:rPr lang="en-US" sz="2100" dirty="0">
                <a:latin typeface="Verdana"/>
                <a:ea typeface="+mn-ea"/>
                <a:cs typeface="+mn-cs"/>
              </a:rPr>
              <a:t>Search within a Standard</a:t>
            </a:r>
          </a:p>
        </p:txBody>
      </p:sp>
      <p:sp>
        <p:nvSpPr>
          <p:cNvPr id="2" name="Title 1"/>
          <p:cNvSpPr>
            <a:spLocks noGrp="1"/>
          </p:cNvSpPr>
          <p:nvPr>
            <p:ph type="title"/>
          </p:nvPr>
        </p:nvSpPr>
        <p:spPr>
          <a:xfrm>
            <a:off x="247650" y="332409"/>
            <a:ext cx="8757948" cy="1116106"/>
          </a:xfrm>
        </p:spPr>
        <p:txBody>
          <a:bodyPr/>
          <a:lstStyle/>
          <a:p>
            <a:r>
              <a:rPr lang="en-US" sz="3200" b="1" dirty="0"/>
              <a:t>NEW! Full-Text HTML for Standards</a:t>
            </a:r>
          </a:p>
        </p:txBody>
      </p:sp>
      <p:pic>
        <p:nvPicPr>
          <p:cNvPr id="3" name="Grafik 2"/>
          <p:cNvPicPr>
            <a:picLocks noChangeAspect="1"/>
          </p:cNvPicPr>
          <p:nvPr/>
        </p:nvPicPr>
        <p:blipFill>
          <a:blip r:embed="rId3"/>
          <a:stretch>
            <a:fillRect/>
          </a:stretch>
        </p:blipFill>
        <p:spPr>
          <a:xfrm>
            <a:off x="3230368" y="1650564"/>
            <a:ext cx="5913632" cy="4488569"/>
          </a:xfrm>
          <a:prstGeom prst="rect">
            <a:avLst/>
          </a:prstGeom>
        </p:spPr>
      </p:pic>
      <p:pic>
        <p:nvPicPr>
          <p:cNvPr id="6" name="Grafik 5"/>
          <p:cNvPicPr>
            <a:picLocks noChangeAspect="1"/>
          </p:cNvPicPr>
          <p:nvPr/>
        </p:nvPicPr>
        <p:blipFill>
          <a:blip r:embed="rId4"/>
          <a:stretch>
            <a:fillRect/>
          </a:stretch>
        </p:blipFill>
        <p:spPr>
          <a:xfrm>
            <a:off x="6856844" y="1288241"/>
            <a:ext cx="2287156" cy="5569759"/>
          </a:xfrm>
          <a:prstGeom prst="rect">
            <a:avLst/>
          </a:prstGeom>
        </p:spPr>
      </p:pic>
    </p:spTree>
    <p:extLst>
      <p:ext uri="{BB962C8B-B14F-4D97-AF65-F5344CB8AC3E}">
        <p14:creationId xmlns:p14="http://schemas.microsoft.com/office/powerpoint/2010/main" val="62560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750" fill="hold"/>
                                        <p:tgtEl>
                                          <p:spTgt spid="6"/>
                                        </p:tgtEl>
                                        <p:attrNameLst>
                                          <p:attrName>ppt_x</p:attrName>
                                        </p:attrNameLst>
                                      </p:cBhvr>
                                      <p:tavLst>
                                        <p:tav tm="0">
                                          <p:val>
                                            <p:strVal val="#ppt_x"/>
                                          </p:val>
                                        </p:tav>
                                        <p:tav tm="100000">
                                          <p:val>
                                            <p:strVal val="#ppt_x"/>
                                          </p:val>
                                        </p:tav>
                                      </p:tavLst>
                                    </p:anim>
                                    <p:anim calcmode="lin" valueType="num">
                                      <p:cBhvr additive="base">
                                        <p:cTn id="28" dur="2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1"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60443" y="347471"/>
            <a:ext cx="8757948" cy="1116106"/>
          </a:xfrm>
          <a:prstGeom prst="rect">
            <a:avLst/>
          </a:prstGeom>
        </p:spPr>
        <p:txBody>
          <a:bodyPr vert="horz" lIns="91440" tIns="45720" rIns="91440" bIns="45720" rtlCol="0" anchor="t" anchorCtr="0">
            <a:noAutofit/>
          </a:bodyPr>
          <a:lstStyle>
            <a:lvl1pPr algn="l" rtl="0" eaLnBrk="1" fontAlgn="base" hangingPunct="1">
              <a:spcBef>
                <a:spcPct val="0"/>
              </a:spcBef>
              <a:spcAft>
                <a:spcPct val="0"/>
              </a:spcAft>
              <a:defRPr sz="3500" b="0" kern="1200">
                <a:solidFill>
                  <a:schemeClr val="tx2"/>
                </a:solidFill>
                <a:latin typeface="Verdana"/>
                <a:ea typeface="ＭＳ Ｐゴシック" charset="0"/>
                <a:cs typeface="ＭＳ Ｐゴシック" charset="0"/>
              </a:defRPr>
            </a:lvl1pPr>
            <a:lvl2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a:lstStyle>
          <a:p>
            <a:pPr defTabSz="914400"/>
            <a:r>
              <a:rPr lang="en-US" sz="3200" b="1" dirty="0"/>
              <a:t>NEW! Enhancing Metrics: </a:t>
            </a:r>
            <a:r>
              <a:rPr lang="en-US" sz="3200" b="1" dirty="0" err="1"/>
              <a:t>Altmetrics</a:t>
            </a:r>
            <a:endParaRPr lang="en-US" sz="3200" b="1" dirty="0"/>
          </a:p>
        </p:txBody>
      </p:sp>
      <p:sp>
        <p:nvSpPr>
          <p:cNvPr id="5" name="Inhaltsplatzhalter 4"/>
          <p:cNvSpPr>
            <a:spLocks noGrp="1"/>
          </p:cNvSpPr>
          <p:nvPr>
            <p:ph sz="quarter" idx="14"/>
          </p:nvPr>
        </p:nvSpPr>
        <p:spPr/>
        <p:txBody>
          <a:bodyPr/>
          <a:lstStyle/>
          <a:p>
            <a:endParaRPr lang="de-DE"/>
          </a:p>
        </p:txBody>
      </p:sp>
      <p:pic>
        <p:nvPicPr>
          <p:cNvPr id="6" name="Grafik 5"/>
          <p:cNvPicPr>
            <a:picLocks noChangeAspect="1"/>
          </p:cNvPicPr>
          <p:nvPr/>
        </p:nvPicPr>
        <p:blipFill>
          <a:blip r:embed="rId2"/>
          <a:stretch>
            <a:fillRect/>
          </a:stretch>
        </p:blipFill>
        <p:spPr>
          <a:xfrm>
            <a:off x="609257" y="1425663"/>
            <a:ext cx="6940120" cy="5538749"/>
          </a:xfrm>
          <a:prstGeom prst="rect">
            <a:avLst/>
          </a:prstGeom>
        </p:spPr>
      </p:pic>
      <p:pic>
        <p:nvPicPr>
          <p:cNvPr id="8" name="Grafik 7"/>
          <p:cNvPicPr>
            <a:picLocks noChangeAspect="1"/>
          </p:cNvPicPr>
          <p:nvPr/>
        </p:nvPicPr>
        <p:blipFill>
          <a:blip r:embed="rId3"/>
          <a:stretch>
            <a:fillRect/>
          </a:stretch>
        </p:blipFill>
        <p:spPr>
          <a:xfrm>
            <a:off x="0" y="4325920"/>
            <a:ext cx="9144000" cy="2532080"/>
          </a:xfrm>
          <a:prstGeom prst="rect">
            <a:avLst/>
          </a:prstGeom>
        </p:spPr>
      </p:pic>
    </p:spTree>
    <p:extLst>
      <p:ext uri="{BB962C8B-B14F-4D97-AF65-F5344CB8AC3E}">
        <p14:creationId xmlns:p14="http://schemas.microsoft.com/office/powerpoint/2010/main" val="382189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a:xfrm>
            <a:off x="685800" y="1587500"/>
            <a:ext cx="7696200" cy="3810000"/>
          </a:xfrm>
        </p:spPr>
        <p:txBody>
          <a:bodyPr>
            <a:normAutofit lnSpcReduction="10000"/>
          </a:bodyPr>
          <a:lstStyle/>
          <a:p>
            <a:pPr>
              <a:defRPr/>
            </a:pPr>
            <a:r>
              <a:rPr lang="en-US" dirty="0">
                <a:solidFill>
                  <a:schemeClr val="tx1"/>
                </a:solidFill>
                <a:ea typeface="ＭＳ Ｐゴシック" pitchFamily="34" charset="-128"/>
              </a:rPr>
              <a:t>Start with Basic Search on </a:t>
            </a:r>
            <a:r>
              <a:rPr lang="en-US" i="1" dirty="0" err="1">
                <a:solidFill>
                  <a:schemeClr val="tx1"/>
                </a:solidFill>
                <a:ea typeface="ＭＳ Ｐゴシック" pitchFamily="34" charset="-128"/>
              </a:rPr>
              <a:t>Xplore</a:t>
            </a:r>
            <a:r>
              <a:rPr lang="en-US" dirty="0">
                <a:solidFill>
                  <a:schemeClr val="tx1"/>
                </a:solidFill>
                <a:ea typeface="ＭＳ Ｐゴシック" pitchFamily="34" charset="-128"/>
              </a:rPr>
              <a:t> homepage</a:t>
            </a:r>
          </a:p>
          <a:p>
            <a:pPr>
              <a:defRPr/>
            </a:pPr>
            <a:r>
              <a:rPr lang="en-US" dirty="0">
                <a:solidFill>
                  <a:schemeClr val="tx1"/>
                </a:solidFill>
                <a:ea typeface="ＭＳ Ｐゴシック" pitchFamily="34" charset="-128"/>
              </a:rPr>
              <a:t>Create a relevant search for the client</a:t>
            </a:r>
          </a:p>
          <a:p>
            <a:pPr>
              <a:defRPr/>
            </a:pPr>
            <a:r>
              <a:rPr lang="en-US" dirty="0">
                <a:solidFill>
                  <a:schemeClr val="tx1"/>
                </a:solidFill>
                <a:ea typeface="ＭＳ Ｐゴシック" pitchFamily="34" charset="-128"/>
              </a:rPr>
              <a:t>Show type-ahead as a way to define the search and highlight content in </a:t>
            </a:r>
            <a:r>
              <a:rPr lang="en-US" i="1" dirty="0" err="1">
                <a:solidFill>
                  <a:schemeClr val="tx1"/>
                </a:solidFill>
                <a:ea typeface="ＭＳ Ｐゴシック" pitchFamily="34" charset="-128"/>
              </a:rPr>
              <a:t>Xplore</a:t>
            </a:r>
            <a:endParaRPr lang="en-US" i="1" dirty="0">
              <a:solidFill>
                <a:schemeClr val="tx1"/>
              </a:solidFill>
              <a:ea typeface="ＭＳ Ｐゴシック" pitchFamily="34" charset="-128"/>
            </a:endParaRPr>
          </a:p>
          <a:p>
            <a:pPr>
              <a:defRPr/>
            </a:pPr>
            <a:r>
              <a:rPr lang="en-US" dirty="0">
                <a:solidFill>
                  <a:schemeClr val="tx1"/>
                </a:solidFill>
                <a:ea typeface="ＭＳ Ｐゴシック" pitchFamily="34" charset="-128"/>
              </a:rPr>
              <a:t>Sort by newest first</a:t>
            </a:r>
          </a:p>
          <a:p>
            <a:pPr>
              <a:defRPr/>
            </a:pPr>
            <a:r>
              <a:rPr lang="en-US" dirty="0">
                <a:solidFill>
                  <a:schemeClr val="tx1"/>
                </a:solidFill>
                <a:ea typeface="ＭＳ Ｐゴシック" pitchFamily="34" charset="-128"/>
              </a:rPr>
              <a:t>Sort by most cited</a:t>
            </a:r>
          </a:p>
          <a:p>
            <a:pPr>
              <a:defRPr/>
            </a:pPr>
            <a:r>
              <a:rPr lang="en-US" dirty="0">
                <a:solidFill>
                  <a:schemeClr val="tx1"/>
                </a:solidFill>
                <a:ea typeface="ＭＳ Ｐゴシック" pitchFamily="34" charset="-128"/>
              </a:rPr>
              <a:t>Explain Action Bar (including how to save a search)</a:t>
            </a:r>
          </a:p>
          <a:p>
            <a:pPr marL="282575" lvl="1" indent="0">
              <a:buNone/>
              <a:defRPr/>
            </a:pPr>
            <a:endParaRPr lang="en-US" sz="2400" dirty="0">
              <a:ea typeface="ＭＳ Ｐゴシック" pitchFamily="34" charset="-128"/>
            </a:endParaRPr>
          </a:p>
          <a:p>
            <a:pPr eaLnBrk="1" hangingPunct="1">
              <a:defRPr/>
            </a:pPr>
            <a:endParaRPr lang="en-US" dirty="0">
              <a:ea typeface="ＭＳ Ｐゴシック" pitchFamily="34" charset="-128"/>
            </a:endParaRPr>
          </a:p>
          <a:p>
            <a:pPr eaLnBrk="1" hangingPunct="1">
              <a:defRPr/>
            </a:pPr>
            <a:endParaRPr lang="en-US" sz="2000" dirty="0">
              <a:ea typeface="ＭＳ Ｐゴシック" pitchFamily="34" charset="-128"/>
            </a:endParaRPr>
          </a:p>
          <a:p>
            <a:pPr lvl="1" eaLnBrk="1" hangingPunct="1">
              <a:buFontTx/>
              <a:buNone/>
              <a:defRPr/>
            </a:pPr>
            <a:endParaRPr lang="en-US" sz="2000" dirty="0">
              <a:ea typeface="ＭＳ Ｐゴシック" pitchFamily="34" charset="-128"/>
            </a:endParaRPr>
          </a:p>
        </p:txBody>
      </p:sp>
      <p:sp>
        <p:nvSpPr>
          <p:cNvPr id="13315" name="Title 4"/>
          <p:cNvSpPr>
            <a:spLocks noGrp="1"/>
          </p:cNvSpPr>
          <p:nvPr>
            <p:ph type="title"/>
          </p:nvPr>
        </p:nvSpPr>
        <p:spPr/>
        <p:txBody>
          <a:bodyPr/>
          <a:lstStyle/>
          <a:p>
            <a:r>
              <a:rPr lang="en-US" sz="3200" b="1" dirty="0">
                <a:ea typeface="ＭＳ Ｐゴシック"/>
                <a:cs typeface="ＭＳ Ｐゴシック"/>
              </a:rPr>
              <a:t>IEEE </a:t>
            </a:r>
            <a:r>
              <a:rPr lang="en-US" sz="3200" b="1" i="1" dirty="0" err="1">
                <a:ea typeface="ＭＳ Ｐゴシック"/>
                <a:cs typeface="ＭＳ Ｐゴシック"/>
              </a:rPr>
              <a:t>Xplore</a:t>
            </a:r>
            <a:r>
              <a:rPr lang="en-US" sz="3200" b="1" dirty="0">
                <a:ea typeface="ＭＳ Ｐゴシック"/>
                <a:cs typeface="ＭＳ Ｐゴシック"/>
              </a:rPr>
              <a:t> Demonstration</a:t>
            </a:r>
            <a:r>
              <a:rPr lang="en-US" sz="3200" dirty="0">
                <a:solidFill>
                  <a:srgbClr val="A50021"/>
                </a:solidFill>
                <a:ea typeface="ＭＳ Ｐゴシック" pitchFamily="34" charset="-128"/>
              </a:rPr>
              <a:t/>
            </a:r>
            <a:br>
              <a:rPr lang="en-US" sz="3200" dirty="0">
                <a:solidFill>
                  <a:srgbClr val="A50021"/>
                </a:solidFill>
                <a:ea typeface="ＭＳ Ｐゴシック" pitchFamily="34" charset="-128"/>
              </a:rPr>
            </a:br>
            <a:endParaRPr lang="en-US" sz="3200" dirty="0">
              <a:ea typeface="ＭＳ Ｐゴシック" pitchFamily="34" charset="-128"/>
            </a:endParaRPr>
          </a:p>
        </p:txBody>
      </p:sp>
    </p:spTree>
    <p:extLst>
      <p:ext uri="{BB962C8B-B14F-4D97-AF65-F5344CB8AC3E}">
        <p14:creationId xmlns:p14="http://schemas.microsoft.com/office/powerpoint/2010/main" val="1400271112"/>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838200" y="1562100"/>
            <a:ext cx="7696200" cy="3810000"/>
          </a:xfrm>
        </p:spPr>
        <p:txBody>
          <a:bodyPr>
            <a:normAutofit/>
          </a:bodyPr>
          <a:lstStyle/>
          <a:p>
            <a:pPr>
              <a:defRPr/>
            </a:pPr>
            <a:r>
              <a:rPr lang="en-US" sz="2400" dirty="0">
                <a:solidFill>
                  <a:schemeClr val="tx1"/>
                </a:solidFill>
              </a:rPr>
              <a:t>Perform an affiliation search</a:t>
            </a:r>
          </a:p>
          <a:p>
            <a:pPr>
              <a:defRPr/>
            </a:pPr>
            <a:r>
              <a:rPr lang="en-US" sz="2400" dirty="0">
                <a:solidFill>
                  <a:schemeClr val="tx1"/>
                </a:solidFill>
              </a:rPr>
              <a:t>Look at customer’s website</a:t>
            </a:r>
          </a:p>
          <a:p>
            <a:pPr>
              <a:defRPr/>
            </a:pPr>
            <a:r>
              <a:rPr lang="en-US" sz="2400" dirty="0">
                <a:solidFill>
                  <a:schemeClr val="tx1"/>
                </a:solidFill>
              </a:rPr>
              <a:t>Review usage statistics</a:t>
            </a:r>
          </a:p>
          <a:p>
            <a:pPr>
              <a:defRPr/>
            </a:pPr>
            <a:r>
              <a:rPr lang="en-US" sz="2400" dirty="0">
                <a:solidFill>
                  <a:schemeClr val="tx1"/>
                </a:solidFill>
              </a:rPr>
              <a:t>What is the customer’s industry focus &amp; key technologies? </a:t>
            </a:r>
          </a:p>
          <a:p>
            <a:pPr>
              <a:defRPr/>
            </a:pPr>
            <a:r>
              <a:rPr lang="en-US" sz="2400" dirty="0">
                <a:solidFill>
                  <a:schemeClr val="tx1"/>
                </a:solidFill>
              </a:rPr>
              <a:t>Competitors (affiliation search useful)</a:t>
            </a:r>
            <a:endParaRPr lang="en-US" sz="2400" dirty="0"/>
          </a:p>
        </p:txBody>
      </p:sp>
      <p:sp>
        <p:nvSpPr>
          <p:cNvPr id="32771" name="Title 4"/>
          <p:cNvSpPr>
            <a:spLocks noGrp="1"/>
          </p:cNvSpPr>
          <p:nvPr>
            <p:ph type="title"/>
          </p:nvPr>
        </p:nvSpPr>
        <p:spPr>
          <a:xfrm>
            <a:off x="487363" y="469900"/>
            <a:ext cx="8096250" cy="812800"/>
          </a:xfrm>
        </p:spPr>
        <p:txBody>
          <a:bodyPr/>
          <a:lstStyle/>
          <a:p>
            <a:r>
              <a:rPr lang="en-US" sz="3200" b="1" dirty="0">
                <a:ea typeface="ＭＳ Ｐゴシック"/>
                <a:cs typeface="ＭＳ Ｐゴシック"/>
              </a:rPr>
              <a:t>Customize Searches for Clients</a:t>
            </a:r>
            <a:endParaRPr lang="en-US" sz="3200" dirty="0">
              <a:ea typeface="ＭＳ Ｐゴシック" pitchFamily="34" charset="-128"/>
            </a:endParaRPr>
          </a:p>
        </p:txBody>
      </p:sp>
    </p:spTree>
    <p:extLst>
      <p:ext uri="{BB962C8B-B14F-4D97-AF65-F5344CB8AC3E}">
        <p14:creationId xmlns:p14="http://schemas.microsoft.com/office/powerpoint/2010/main" val="144738570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54013" y="349250"/>
            <a:ext cx="9069387" cy="792163"/>
          </a:xfrm>
        </p:spPr>
        <p:txBody>
          <a:bodyPr/>
          <a:lstStyle/>
          <a:p>
            <a:r>
              <a:rPr lang="en-US" sz="2800" b="1" dirty="0">
                <a:ea typeface="ＭＳ Ｐゴシック"/>
                <a:cs typeface="ＭＳ Ｐゴシック"/>
              </a:rPr>
              <a:t>Browsing the Table of Contents</a:t>
            </a:r>
            <a:endParaRPr lang="en-US" sz="2800" b="1" dirty="0">
              <a:latin typeface="Verdana" pitchFamily="34" charset="0"/>
              <a:ea typeface="ＭＳ Ｐゴシック" pitchFamily="112" charset="-128"/>
              <a:cs typeface="Arial"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100" y="945560"/>
            <a:ext cx="7137400" cy="5050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feil nach rechts 7"/>
          <p:cNvSpPr/>
          <p:nvPr/>
        </p:nvSpPr>
        <p:spPr>
          <a:xfrm>
            <a:off x="572430" y="1320800"/>
            <a:ext cx="584200" cy="508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37852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6"/>
          <p:cNvSpPr txBox="1">
            <a:spLocks noChangeArrowheads="1"/>
          </p:cNvSpPr>
          <p:nvPr/>
        </p:nvSpPr>
        <p:spPr bwMode="auto">
          <a:xfrm>
            <a:off x="762000" y="3543300"/>
            <a:ext cx="7391400" cy="2308324"/>
          </a:xfrm>
          <a:prstGeom prst="rect">
            <a:avLst/>
          </a:prstGeom>
          <a:noFill/>
          <a:ln w="9525">
            <a:noFill/>
            <a:miter lim="800000"/>
            <a:headEnd/>
            <a:tailEnd/>
          </a:ln>
        </p:spPr>
        <p:txBody>
          <a:bodyPr>
            <a:spAutoFit/>
          </a:bodyPr>
          <a:lstStyle/>
          <a:p>
            <a:pPr>
              <a:buFont typeface="Arial" charset="0"/>
              <a:buChar char="•"/>
            </a:pPr>
            <a:r>
              <a:rPr lang="en-US" dirty="0"/>
              <a:t> The Basic Search function searches </a:t>
            </a:r>
            <a:r>
              <a:rPr lang="en-US" b="1" dirty="0">
                <a:solidFill>
                  <a:srgbClr val="FF0000"/>
                </a:solidFill>
              </a:rPr>
              <a:t>metadata only </a:t>
            </a:r>
          </a:p>
          <a:p>
            <a:pPr>
              <a:buFont typeface="Arial" charset="0"/>
              <a:buChar char="•"/>
            </a:pPr>
            <a:r>
              <a:rPr lang="en-US" dirty="0"/>
              <a:t> Automatically ORs each search term</a:t>
            </a:r>
          </a:p>
          <a:p>
            <a:pPr>
              <a:buFont typeface="Arial" charset="0"/>
              <a:buChar char="•"/>
            </a:pPr>
            <a:r>
              <a:rPr lang="en-US" dirty="0"/>
              <a:t> Use quotes (“ ”) for an exact phrase</a:t>
            </a:r>
          </a:p>
          <a:p>
            <a:pPr>
              <a:buFont typeface="Arial" charset="0"/>
              <a:buChar char="•"/>
            </a:pPr>
            <a:r>
              <a:rPr lang="en-US" dirty="0"/>
              <a:t> Automatic stemming</a:t>
            </a:r>
          </a:p>
          <a:p>
            <a:pPr>
              <a:buFont typeface="Arial" charset="0"/>
              <a:buChar char="•"/>
            </a:pPr>
            <a:r>
              <a:rPr lang="en-US" dirty="0"/>
              <a:t> Case insensitive</a:t>
            </a:r>
          </a:p>
          <a:p>
            <a:pPr>
              <a:buFont typeface="Arial" charset="0"/>
              <a:buChar char="•"/>
            </a:pPr>
            <a:r>
              <a:rPr lang="en-US" dirty="0"/>
              <a:t> Type ahead (aka auto suggest) functionality</a:t>
            </a:r>
          </a:p>
        </p:txBody>
      </p:sp>
      <p:sp>
        <p:nvSpPr>
          <p:cNvPr id="16387" name="Title 7"/>
          <p:cNvSpPr>
            <a:spLocks noGrp="1"/>
          </p:cNvSpPr>
          <p:nvPr>
            <p:ph type="title"/>
          </p:nvPr>
        </p:nvSpPr>
        <p:spPr>
          <a:xfrm>
            <a:off x="596900" y="434975"/>
            <a:ext cx="7556500" cy="725488"/>
          </a:xfrm>
        </p:spPr>
        <p:txBody>
          <a:bodyPr/>
          <a:lstStyle/>
          <a:p>
            <a:pPr algn="ctr"/>
            <a:r>
              <a:rPr lang="en-US" sz="2800" b="1" dirty="0">
                <a:ea typeface="ＭＳ Ｐゴシック"/>
                <a:cs typeface="ＭＳ Ｐゴシック"/>
              </a:rPr>
              <a:t>Basic Search</a:t>
            </a:r>
            <a:endParaRPr lang="en-US" sz="2800" b="1" dirty="0">
              <a:latin typeface="Verdana" pitchFamily="34" charset="0"/>
              <a:ea typeface="ＭＳ Ｐゴシック" pitchFamily="112" charset="-128"/>
              <a:cs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0431"/>
            <a:ext cx="9144000" cy="1945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123018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nip Single Corner Rectangle 13"/>
          <p:cNvSpPr/>
          <p:nvPr/>
        </p:nvSpPr>
        <p:spPr>
          <a:xfrm>
            <a:off x="495300" y="1697038"/>
            <a:ext cx="2501900" cy="500062"/>
          </a:xfrm>
          <a:prstGeom prst="snip1Rect">
            <a:avLst>
              <a:gd name="adj" fmla="val 40164"/>
            </a:avLst>
          </a:prstGeom>
          <a:solidFill>
            <a:srgbClr val="0066A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3" name="Rectangle 2"/>
          <p:cNvSpPr/>
          <p:nvPr/>
        </p:nvSpPr>
        <p:spPr>
          <a:xfrm>
            <a:off x="495300" y="2197100"/>
            <a:ext cx="8191500" cy="2778661"/>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23558" name="Rectangle 3"/>
          <p:cNvSpPr>
            <a:spLocks noGrp="1" noChangeArrowheads="1"/>
          </p:cNvSpPr>
          <p:nvPr>
            <p:ph idx="1"/>
          </p:nvPr>
        </p:nvSpPr>
        <p:spPr bwMode="black">
          <a:xfrm>
            <a:off x="741363" y="2227263"/>
            <a:ext cx="7945437" cy="2997880"/>
          </a:xfrm>
        </p:spPr>
        <p:txBody>
          <a:bodyPr lIns="0" tIns="0" rIns="0" bIns="0">
            <a:normAutofit/>
          </a:bodyPr>
          <a:lstStyle/>
          <a:p>
            <a:pPr marL="0" indent="0" eaLnBrk="1" hangingPunct="1">
              <a:lnSpc>
                <a:spcPts val="3000"/>
              </a:lnSpc>
              <a:spcBef>
                <a:spcPct val="0"/>
              </a:spcBef>
              <a:buFontTx/>
              <a:buNone/>
              <a:defRPr/>
            </a:pPr>
            <a:r>
              <a:rPr lang="en-US" altLang="en-US" sz="1700" b="1" dirty="0">
                <a:solidFill>
                  <a:srgbClr val="0066A1"/>
                </a:solidFill>
                <a:ea typeface="ＭＳ Ｐゴシック"/>
                <a:cs typeface="ＭＳ Ｐゴシック"/>
              </a:rPr>
              <a:t>17 of the top 20 </a:t>
            </a:r>
            <a:r>
              <a:rPr lang="en-US" altLang="en-US" sz="1700" dirty="0">
                <a:solidFill>
                  <a:schemeClr val="tx1">
                    <a:lumMod val="75000"/>
                  </a:schemeClr>
                </a:solidFill>
                <a:ea typeface="ＭＳ Ｐゴシック"/>
                <a:cs typeface="ＭＳ Ｐゴシック"/>
              </a:rPr>
              <a:t>journals in Electrical and Electronic Engineering </a:t>
            </a:r>
          </a:p>
          <a:p>
            <a:pPr marL="0" indent="0" eaLnBrk="1" hangingPunct="1">
              <a:lnSpc>
                <a:spcPts val="3000"/>
              </a:lnSpc>
              <a:spcBef>
                <a:spcPct val="0"/>
              </a:spcBef>
              <a:buFontTx/>
              <a:buNone/>
              <a:defRPr/>
            </a:pPr>
            <a:r>
              <a:rPr lang="en-US" altLang="en-US" sz="1700" b="1" dirty="0">
                <a:solidFill>
                  <a:srgbClr val="0066A1"/>
                </a:solidFill>
                <a:ea typeface="ＭＳ Ｐゴシック"/>
                <a:cs typeface="ＭＳ Ｐゴシック"/>
              </a:rPr>
              <a:t>14 of the top 15 </a:t>
            </a:r>
            <a:r>
              <a:rPr lang="en-US" altLang="en-US" sz="1700" dirty="0">
                <a:solidFill>
                  <a:schemeClr val="tx1">
                    <a:lumMod val="75000"/>
                  </a:schemeClr>
                </a:solidFill>
                <a:ea typeface="ＭＳ Ｐゴシック"/>
                <a:cs typeface="ＭＳ Ｐゴシック"/>
              </a:rPr>
              <a:t>journals in Telecommunications </a:t>
            </a:r>
          </a:p>
          <a:p>
            <a:pPr marL="0" indent="0">
              <a:lnSpc>
                <a:spcPts val="3000"/>
              </a:lnSpc>
              <a:spcBef>
                <a:spcPct val="0"/>
              </a:spcBef>
              <a:buFontTx/>
              <a:buNone/>
              <a:defRPr/>
            </a:pPr>
            <a:r>
              <a:rPr lang="en-US" altLang="en-US" sz="1700" b="1" dirty="0">
                <a:solidFill>
                  <a:srgbClr val="0066A1"/>
                </a:solidFill>
                <a:ea typeface="ＭＳ Ｐゴシック"/>
                <a:cs typeface="ＭＳ Ｐゴシック"/>
              </a:rPr>
              <a:t>3 of the top 5 </a:t>
            </a:r>
            <a:r>
              <a:rPr lang="en-US" altLang="en-US" sz="1700" dirty="0">
                <a:solidFill>
                  <a:schemeClr val="tx1">
                    <a:lumMod val="75000"/>
                  </a:schemeClr>
                </a:solidFill>
                <a:ea typeface="ＭＳ Ｐゴシック"/>
                <a:cs typeface="ＭＳ Ｐゴシック"/>
              </a:rPr>
              <a:t>journals in Computer Science, Hardware &amp; Architecture </a:t>
            </a:r>
          </a:p>
          <a:p>
            <a:pPr marL="0" indent="0">
              <a:lnSpc>
                <a:spcPts val="3000"/>
              </a:lnSpc>
              <a:spcBef>
                <a:spcPct val="0"/>
              </a:spcBef>
              <a:buFontTx/>
              <a:buNone/>
              <a:defRPr/>
            </a:pPr>
            <a:r>
              <a:rPr lang="en-US" altLang="en-US" sz="1700" b="1" dirty="0">
                <a:solidFill>
                  <a:srgbClr val="0066A1"/>
                </a:solidFill>
                <a:ea typeface="ＭＳ Ｐゴシック"/>
                <a:cs typeface="ＭＳ Ｐゴシック"/>
              </a:rPr>
              <a:t>3 of the top 5 </a:t>
            </a:r>
            <a:r>
              <a:rPr lang="en-US" altLang="en-US" sz="1700" dirty="0">
                <a:solidFill>
                  <a:schemeClr val="tx1">
                    <a:lumMod val="75000"/>
                  </a:schemeClr>
                </a:solidFill>
                <a:ea typeface="ＭＳ Ｐゴシック"/>
                <a:cs typeface="ＭＳ Ｐゴシック"/>
              </a:rPr>
              <a:t>journals in Computer Science, Cybernetics</a:t>
            </a:r>
          </a:p>
          <a:p>
            <a:pPr marL="0" indent="0">
              <a:lnSpc>
                <a:spcPts val="3000"/>
              </a:lnSpc>
              <a:spcBef>
                <a:spcPct val="0"/>
              </a:spcBef>
              <a:buFontTx/>
              <a:buNone/>
              <a:defRPr/>
            </a:pPr>
            <a:r>
              <a:rPr lang="en-US" altLang="en-US" sz="1700" b="1" dirty="0">
                <a:solidFill>
                  <a:srgbClr val="0066A1"/>
                </a:solidFill>
                <a:ea typeface="ＭＳ Ｐゴシック"/>
                <a:cs typeface="ＭＳ Ｐゴシック"/>
              </a:rPr>
              <a:t>3 of the top 5 </a:t>
            </a:r>
            <a:r>
              <a:rPr lang="en-US" altLang="en-US" sz="1700" dirty="0">
                <a:solidFill>
                  <a:schemeClr val="tx1">
                    <a:lumMod val="75000"/>
                  </a:schemeClr>
                </a:solidFill>
                <a:ea typeface="ＭＳ Ｐゴシック"/>
                <a:cs typeface="ＭＳ Ｐゴシック"/>
              </a:rPr>
              <a:t>journals in Automation &amp; Control Systems</a:t>
            </a:r>
          </a:p>
          <a:p>
            <a:pPr marL="0" indent="0">
              <a:lnSpc>
                <a:spcPts val="3000"/>
              </a:lnSpc>
              <a:spcBef>
                <a:spcPct val="0"/>
              </a:spcBef>
              <a:buNone/>
              <a:defRPr/>
            </a:pPr>
            <a:r>
              <a:rPr lang="en-US" altLang="en-US" sz="1700" b="1" dirty="0">
                <a:solidFill>
                  <a:srgbClr val="0066A1"/>
                </a:solidFill>
                <a:ea typeface="ＭＳ Ｐゴシック"/>
                <a:cs typeface="ＭＳ Ｐゴシック"/>
              </a:rPr>
              <a:t>3 of the top 5 </a:t>
            </a:r>
            <a:r>
              <a:rPr lang="en-US" altLang="en-US" sz="1700" dirty="0">
                <a:solidFill>
                  <a:schemeClr val="tx1">
                    <a:lumMod val="75000"/>
                  </a:schemeClr>
                </a:solidFill>
                <a:ea typeface="ＭＳ Ｐゴシック"/>
                <a:cs typeface="ＭＳ Ｐゴシック"/>
              </a:rPr>
              <a:t>journals in Artificial Intelligence</a:t>
            </a:r>
          </a:p>
          <a:p>
            <a:pPr marL="0" indent="0">
              <a:lnSpc>
                <a:spcPts val="3000"/>
              </a:lnSpc>
              <a:spcBef>
                <a:spcPct val="0"/>
              </a:spcBef>
              <a:buFontTx/>
              <a:buNone/>
              <a:defRPr/>
            </a:pPr>
            <a:r>
              <a:rPr lang="en-US" altLang="en-US" sz="1700" b="1" dirty="0">
                <a:solidFill>
                  <a:srgbClr val="0066A1"/>
                </a:solidFill>
                <a:ea typeface="ＭＳ Ｐゴシック"/>
                <a:cs typeface="ＭＳ Ｐゴシック"/>
              </a:rPr>
              <a:t>2 of the top 5 </a:t>
            </a:r>
            <a:r>
              <a:rPr lang="en-US" altLang="en-US" sz="1700" dirty="0">
                <a:solidFill>
                  <a:schemeClr val="tx1">
                    <a:lumMod val="75000"/>
                  </a:schemeClr>
                </a:solidFill>
                <a:ea typeface="ＭＳ Ｐゴシック"/>
                <a:cs typeface="ＭＳ Ｐゴシック"/>
              </a:rPr>
              <a:t>journals in Imaging Science &amp; Photographic Technology </a:t>
            </a:r>
          </a:p>
        </p:txBody>
      </p:sp>
      <p:sp>
        <p:nvSpPr>
          <p:cNvPr id="30727" name="Rectangle 5"/>
          <p:cNvSpPr>
            <a:spLocks noChangeArrowheads="1"/>
          </p:cNvSpPr>
          <p:nvPr/>
        </p:nvSpPr>
        <p:spPr bwMode="black">
          <a:xfrm>
            <a:off x="457200" y="469900"/>
            <a:ext cx="8382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838200" indent="-838200"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spcBef>
                <a:spcPct val="0"/>
              </a:spcBef>
              <a:buClr>
                <a:srgbClr val="808080"/>
              </a:buClr>
              <a:buSzPct val="80000"/>
              <a:buFont typeface="Wingdings" pitchFamily="2" charset="2"/>
              <a:buNone/>
            </a:pPr>
            <a:r>
              <a:rPr lang="en-US" altLang="en-US" sz="3500" dirty="0">
                <a:solidFill>
                  <a:srgbClr val="0066A1"/>
                </a:solidFill>
              </a:rPr>
              <a:t>IEEE quality makes an impact</a:t>
            </a:r>
          </a:p>
          <a:p>
            <a:pPr eaLnBrk="1" hangingPunct="1">
              <a:lnSpc>
                <a:spcPts val="2600"/>
              </a:lnSpc>
              <a:spcBef>
                <a:spcPct val="0"/>
              </a:spcBef>
              <a:buClr>
                <a:srgbClr val="808080"/>
              </a:buClr>
              <a:buSzPct val="80000"/>
              <a:buFontTx/>
              <a:buNone/>
            </a:pPr>
            <a:r>
              <a:rPr lang="en-US" altLang="en-US" sz="2000" dirty="0">
                <a:solidFill>
                  <a:srgbClr val="E37222"/>
                </a:solidFill>
                <a:latin typeface="Arial" charset="0"/>
              </a:rPr>
              <a:t>Thomson Reuters Journal Citation Reports</a:t>
            </a:r>
            <a:r>
              <a:rPr lang="en-US" altLang="en-US" sz="2000" baseline="30000" dirty="0">
                <a:solidFill>
                  <a:srgbClr val="E37222"/>
                </a:solidFill>
                <a:latin typeface="Arial" charset="0"/>
              </a:rPr>
              <a:t>®</a:t>
            </a:r>
            <a:r>
              <a:rPr lang="en-US" altLang="en-US" sz="2000" dirty="0">
                <a:solidFill>
                  <a:srgbClr val="E37222"/>
                </a:solidFill>
                <a:latin typeface="Arial" charset="0"/>
              </a:rPr>
              <a:t> by Impact Factor</a:t>
            </a:r>
            <a:endParaRPr lang="en-US" altLang="en-US" sz="2000" dirty="0">
              <a:solidFill>
                <a:srgbClr val="E37222"/>
              </a:solidFill>
            </a:endParaRPr>
          </a:p>
          <a:p>
            <a:pPr eaLnBrk="1" hangingPunct="1">
              <a:spcBef>
                <a:spcPct val="0"/>
              </a:spcBef>
              <a:buClr>
                <a:srgbClr val="808080"/>
              </a:buClr>
              <a:buSzPct val="80000"/>
              <a:buFont typeface="Wingdings" pitchFamily="2" charset="2"/>
              <a:buNone/>
            </a:pPr>
            <a:endParaRPr lang="en-US" altLang="en-US" sz="3200" dirty="0">
              <a:solidFill>
                <a:srgbClr val="0066A1"/>
              </a:solidFill>
            </a:endParaRPr>
          </a:p>
        </p:txBody>
      </p:sp>
      <p:sp>
        <p:nvSpPr>
          <p:cNvPr id="30728" name="Rectangle 3"/>
          <p:cNvSpPr>
            <a:spLocks noChangeArrowheads="1"/>
          </p:cNvSpPr>
          <p:nvPr/>
        </p:nvSpPr>
        <p:spPr bwMode="auto">
          <a:xfrm>
            <a:off x="698500" y="1671638"/>
            <a:ext cx="2081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lnSpc>
                <a:spcPts val="3000"/>
              </a:lnSpc>
              <a:spcBef>
                <a:spcPct val="0"/>
              </a:spcBef>
              <a:buFont typeface="Wingdings" pitchFamily="2" charset="2"/>
              <a:buNone/>
            </a:pPr>
            <a:r>
              <a:rPr lang="en-US" altLang="en-US" sz="1700" b="1">
                <a:solidFill>
                  <a:srgbClr val="FFFFFF"/>
                </a:solidFill>
              </a:rPr>
              <a:t>IEEE publishes:</a:t>
            </a:r>
          </a:p>
        </p:txBody>
      </p:sp>
      <p:sp>
        <p:nvSpPr>
          <p:cNvPr id="30729" name="Text Box 4"/>
          <p:cNvSpPr txBox="1">
            <a:spLocks noChangeArrowheads="1"/>
          </p:cNvSpPr>
          <p:nvPr/>
        </p:nvSpPr>
        <p:spPr bwMode="white">
          <a:xfrm>
            <a:off x="495300" y="5662350"/>
            <a:ext cx="40386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lnSpc>
                <a:spcPct val="80000"/>
              </a:lnSpc>
              <a:spcBef>
                <a:spcPct val="50000"/>
              </a:spcBef>
              <a:buClr>
                <a:srgbClr val="808080"/>
              </a:buClr>
              <a:buSzPct val="80000"/>
              <a:buFont typeface="Wingdings" pitchFamily="2" charset="2"/>
              <a:buNone/>
            </a:pPr>
            <a:r>
              <a:rPr lang="en-US" altLang="en-US" sz="1000" dirty="0">
                <a:solidFill>
                  <a:srgbClr val="737373"/>
                </a:solidFill>
              </a:rPr>
              <a:t>Based on the 2015 study released June 2016</a:t>
            </a:r>
          </a:p>
          <a:p>
            <a:pPr eaLnBrk="1" hangingPunct="1">
              <a:lnSpc>
                <a:spcPct val="80000"/>
              </a:lnSpc>
              <a:spcBef>
                <a:spcPct val="50000"/>
              </a:spcBef>
              <a:buClr>
                <a:srgbClr val="808080"/>
              </a:buClr>
              <a:buSzPct val="80000"/>
              <a:buFont typeface="Wingdings" pitchFamily="2" charset="2"/>
              <a:buNone/>
            </a:pPr>
            <a:r>
              <a:rPr lang="en-US" altLang="en-US" sz="1000" dirty="0">
                <a:solidFill>
                  <a:srgbClr val="737373"/>
                </a:solidFill>
              </a:rPr>
              <a:t>More info: www.ieee.org/citations</a:t>
            </a:r>
          </a:p>
          <a:p>
            <a:pPr algn="ctr" eaLnBrk="1" hangingPunct="1">
              <a:lnSpc>
                <a:spcPct val="80000"/>
              </a:lnSpc>
              <a:spcBef>
                <a:spcPct val="50000"/>
              </a:spcBef>
              <a:buClr>
                <a:srgbClr val="808080"/>
              </a:buClr>
              <a:buSzPct val="80000"/>
              <a:buFont typeface="Wingdings" pitchFamily="2" charset="2"/>
              <a:buNone/>
            </a:pPr>
            <a:endParaRPr lang="en-US" altLang="en-US" sz="1000" dirty="0">
              <a:solidFill>
                <a:srgbClr val="404040"/>
              </a:solidFill>
              <a:latin typeface="Arial" charset="0"/>
            </a:endParaRPr>
          </a:p>
        </p:txBody>
      </p:sp>
      <p:sp>
        <p:nvSpPr>
          <p:cNvPr id="30730" name="Rectangle 12"/>
          <p:cNvSpPr>
            <a:spLocks noChangeArrowheads="1"/>
          </p:cNvSpPr>
          <p:nvPr/>
        </p:nvSpPr>
        <p:spPr bwMode="auto">
          <a:xfrm>
            <a:off x="495300" y="5217850"/>
            <a:ext cx="5597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spcBef>
                <a:spcPct val="50000"/>
              </a:spcBef>
              <a:buClr>
                <a:srgbClr val="808080"/>
              </a:buClr>
              <a:buSzPct val="80000"/>
              <a:buFont typeface="Wingdings" pitchFamily="2" charset="2"/>
              <a:buNone/>
            </a:pPr>
            <a:r>
              <a:rPr lang="en-US" altLang="en-US" sz="1000" dirty="0">
                <a:solidFill>
                  <a:srgbClr val="737373"/>
                </a:solidFill>
              </a:rPr>
              <a:t>The Thomson Reuters Journal Citation Reports presents quantifiable statistical data that provides a systematic, objective way to evaluate the world’s leading journals.</a:t>
            </a:r>
          </a:p>
        </p:txBody>
      </p:sp>
    </p:spTree>
    <p:extLst>
      <p:ext uri="{BB962C8B-B14F-4D97-AF65-F5344CB8AC3E}">
        <p14:creationId xmlns:p14="http://schemas.microsoft.com/office/powerpoint/2010/main" val="770706808"/>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
          <p:cNvSpPr>
            <a:spLocks noGrp="1"/>
          </p:cNvSpPr>
          <p:nvPr>
            <p:ph type="title"/>
          </p:nvPr>
        </p:nvSpPr>
        <p:spPr>
          <a:xfrm>
            <a:off x="438150" y="254000"/>
            <a:ext cx="8420100" cy="1498600"/>
          </a:xfrm>
        </p:spPr>
        <p:txBody>
          <a:bodyPr/>
          <a:lstStyle/>
          <a:p>
            <a:r>
              <a:rPr lang="en-US" sz="2800" b="1" dirty="0">
                <a:ea typeface="ＭＳ Ｐゴシック"/>
                <a:cs typeface="ＭＳ Ｐゴシック"/>
              </a:rPr>
              <a:t>Type Ahead Feature – Explore Related Topics</a:t>
            </a:r>
            <a:endParaRPr lang="en-US" sz="2800" b="1" dirty="0">
              <a:latin typeface="Verdana" pitchFamily="34" charset="0"/>
              <a:ea typeface="ＭＳ Ｐゴシック" pitchFamily="112" charset="-128"/>
              <a:cs typeface="Arial"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 y="1350311"/>
            <a:ext cx="8509000" cy="4686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45241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457200" y="1417638"/>
            <a:ext cx="8229600" cy="4500562"/>
          </a:xfrm>
        </p:spPr>
        <p:txBody>
          <a:bodyPr>
            <a:normAutofit fontScale="62500" lnSpcReduction="20000"/>
          </a:bodyPr>
          <a:lstStyle/>
          <a:p>
            <a:pPr>
              <a:defRPr/>
            </a:pPr>
            <a:r>
              <a:rPr lang="en-US" sz="3500" dirty="0">
                <a:solidFill>
                  <a:schemeClr val="tx1"/>
                </a:solidFill>
              </a:rPr>
              <a:t>Type Ahead offers search suggestions as users type a term into a search box</a:t>
            </a:r>
          </a:p>
          <a:p>
            <a:pPr>
              <a:defRPr/>
            </a:pPr>
            <a:r>
              <a:rPr lang="en-US" sz="3500" i="1" dirty="0" err="1">
                <a:solidFill>
                  <a:schemeClr val="tx1"/>
                </a:solidFill>
              </a:rPr>
              <a:t>Xplore</a:t>
            </a:r>
            <a:r>
              <a:rPr lang="en-US" sz="3500" dirty="0">
                <a:solidFill>
                  <a:schemeClr val="tx1"/>
                </a:solidFill>
              </a:rPr>
              <a:t> shows a maximum of 20 suggestions</a:t>
            </a:r>
          </a:p>
          <a:p>
            <a:pPr>
              <a:defRPr/>
            </a:pPr>
            <a:r>
              <a:rPr lang="en-US" sz="3500" dirty="0">
                <a:solidFill>
                  <a:schemeClr val="tx1"/>
                </a:solidFill>
              </a:rPr>
              <a:t>Ranking is based on “starts with”</a:t>
            </a:r>
          </a:p>
          <a:p>
            <a:pPr>
              <a:defRPr/>
            </a:pPr>
            <a:r>
              <a:rPr lang="en-US" sz="3500" dirty="0">
                <a:solidFill>
                  <a:schemeClr val="tx1"/>
                </a:solidFill>
              </a:rPr>
              <a:t>Based on a sub-set of fields:</a:t>
            </a:r>
          </a:p>
          <a:p>
            <a:pPr lvl="1">
              <a:defRPr/>
            </a:pPr>
            <a:r>
              <a:rPr lang="en-US" sz="3500" dirty="0">
                <a:solidFill>
                  <a:schemeClr val="tx1"/>
                </a:solidFill>
              </a:rPr>
              <a:t>Publication Title</a:t>
            </a:r>
          </a:p>
          <a:p>
            <a:pPr lvl="1">
              <a:defRPr/>
            </a:pPr>
            <a:r>
              <a:rPr lang="en-US" sz="3500" dirty="0">
                <a:solidFill>
                  <a:schemeClr val="tx1"/>
                </a:solidFill>
              </a:rPr>
              <a:t>Subject</a:t>
            </a:r>
          </a:p>
          <a:p>
            <a:pPr lvl="1">
              <a:defRPr/>
            </a:pPr>
            <a:r>
              <a:rPr lang="en-US" sz="3500" dirty="0">
                <a:solidFill>
                  <a:schemeClr val="tx1"/>
                </a:solidFill>
              </a:rPr>
              <a:t>Index Terms</a:t>
            </a:r>
          </a:p>
          <a:p>
            <a:pPr>
              <a:defRPr/>
            </a:pPr>
            <a:r>
              <a:rPr lang="en-US" sz="3500" dirty="0">
                <a:solidFill>
                  <a:schemeClr val="tx1"/>
                </a:solidFill>
              </a:rPr>
              <a:t>When a user selects one of the type-ahead terms, </a:t>
            </a:r>
            <a:r>
              <a:rPr lang="en-US" sz="3500" i="1" dirty="0" err="1">
                <a:solidFill>
                  <a:schemeClr val="tx1"/>
                </a:solidFill>
              </a:rPr>
              <a:t>Xplore</a:t>
            </a:r>
            <a:r>
              <a:rPr lang="en-US" sz="3500" i="1" dirty="0">
                <a:solidFill>
                  <a:schemeClr val="tx1"/>
                </a:solidFill>
              </a:rPr>
              <a:t> </a:t>
            </a:r>
            <a:r>
              <a:rPr lang="en-US" sz="3500" dirty="0">
                <a:solidFill>
                  <a:schemeClr val="tx1"/>
                </a:solidFill>
              </a:rPr>
              <a:t>searches against all fields (Metadata)</a:t>
            </a:r>
          </a:p>
          <a:p>
            <a:pPr lvl="1" eaLnBrk="1" hangingPunct="1">
              <a:buFontTx/>
              <a:buNone/>
              <a:defRPr/>
            </a:pPr>
            <a:endParaRPr lang="en-US" sz="2000" dirty="0"/>
          </a:p>
        </p:txBody>
      </p:sp>
      <p:sp>
        <p:nvSpPr>
          <p:cNvPr id="21507" name="Title 4"/>
          <p:cNvSpPr>
            <a:spLocks noGrp="1"/>
          </p:cNvSpPr>
          <p:nvPr>
            <p:ph type="title"/>
          </p:nvPr>
        </p:nvSpPr>
        <p:spPr/>
        <p:txBody>
          <a:bodyPr/>
          <a:lstStyle/>
          <a:p>
            <a:r>
              <a:rPr lang="en-US" sz="3200" b="1" dirty="0">
                <a:ea typeface="ＭＳ Ｐゴシック"/>
                <a:cs typeface="ＭＳ Ｐゴシック"/>
              </a:rPr>
              <a:t>Type Ahead Feature</a:t>
            </a:r>
            <a:endParaRPr lang="en-US" sz="3200" dirty="0">
              <a:ea typeface="ＭＳ Ｐゴシック" pitchFamily="34" charset="-128"/>
            </a:endParaRPr>
          </a:p>
        </p:txBody>
      </p:sp>
    </p:spTree>
    <p:extLst>
      <p:ext uri="{BB962C8B-B14F-4D97-AF65-F5344CB8AC3E}">
        <p14:creationId xmlns:p14="http://schemas.microsoft.com/office/powerpoint/2010/main" val="185225301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300" y="1000543"/>
            <a:ext cx="6870700" cy="5165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34" name="Title 1"/>
          <p:cNvSpPr>
            <a:spLocks noGrp="1"/>
          </p:cNvSpPr>
          <p:nvPr>
            <p:ph type="title"/>
          </p:nvPr>
        </p:nvSpPr>
        <p:spPr>
          <a:xfrm>
            <a:off x="685800" y="273050"/>
            <a:ext cx="7772400" cy="1479550"/>
          </a:xfrm>
        </p:spPr>
        <p:txBody>
          <a:bodyPr/>
          <a:lstStyle/>
          <a:p>
            <a:r>
              <a:rPr lang="en-US" sz="2800" b="1" dirty="0">
                <a:ea typeface="ＭＳ Ｐゴシック"/>
                <a:cs typeface="ＭＳ Ｐゴシック"/>
              </a:rPr>
              <a:t>Search Results and Refinements</a:t>
            </a:r>
            <a:endParaRPr lang="en-US" sz="2800" b="1" dirty="0">
              <a:latin typeface="Verdana" pitchFamily="34" charset="0"/>
              <a:ea typeface="ＭＳ Ｐゴシック" pitchFamily="112" charset="-128"/>
              <a:cs typeface="Arial" charset="0"/>
            </a:endParaRPr>
          </a:p>
        </p:txBody>
      </p:sp>
      <p:sp>
        <p:nvSpPr>
          <p:cNvPr id="6" name="Pfeil nach rechts 5"/>
          <p:cNvSpPr/>
          <p:nvPr/>
        </p:nvSpPr>
        <p:spPr>
          <a:xfrm>
            <a:off x="215900" y="816393"/>
            <a:ext cx="787400" cy="482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endParaRPr lang="de-DE" dirty="0"/>
          </a:p>
        </p:txBody>
      </p:sp>
      <p:sp>
        <p:nvSpPr>
          <p:cNvPr id="7" name="Pfeil nach unten 6"/>
          <p:cNvSpPr/>
          <p:nvPr/>
        </p:nvSpPr>
        <p:spPr>
          <a:xfrm>
            <a:off x="1892300" y="1460500"/>
            <a:ext cx="635000" cy="10160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8" name="Pfeil nach rechts 7"/>
          <p:cNvSpPr/>
          <p:nvPr/>
        </p:nvSpPr>
        <p:spPr>
          <a:xfrm>
            <a:off x="4260850" y="1955800"/>
            <a:ext cx="584200" cy="508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76855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0-#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a:xfrm>
            <a:off x="685800" y="1587500"/>
            <a:ext cx="7696200" cy="3810000"/>
          </a:xfrm>
        </p:spPr>
        <p:txBody>
          <a:bodyPr>
            <a:normAutofit fontScale="92500"/>
          </a:bodyPr>
          <a:lstStyle/>
          <a:p>
            <a:pPr marL="0" indent="0">
              <a:buNone/>
              <a:defRPr/>
            </a:pPr>
            <a:r>
              <a:rPr lang="en-US" sz="2600" dirty="0">
                <a:solidFill>
                  <a:schemeClr val="tx1"/>
                </a:solidFill>
                <a:ea typeface="ＭＳ Ｐゴシック" pitchFamily="34" charset="-128"/>
              </a:rPr>
              <a:t>Review list of facets: </a:t>
            </a:r>
          </a:p>
          <a:p>
            <a:pPr lvl="1">
              <a:defRPr/>
            </a:pPr>
            <a:r>
              <a:rPr lang="en-US" sz="2600" b="1" dirty="0">
                <a:solidFill>
                  <a:schemeClr val="tx1"/>
                </a:solidFill>
                <a:ea typeface="ＭＳ Ｐゴシック" pitchFamily="34" charset="-128"/>
              </a:rPr>
              <a:t>Content Type: </a:t>
            </a:r>
            <a:r>
              <a:rPr lang="en-US" sz="2600" dirty="0">
                <a:solidFill>
                  <a:schemeClr val="tx1"/>
                </a:solidFill>
                <a:ea typeface="ＭＳ Ｐゴシック" pitchFamily="34" charset="-128"/>
              </a:rPr>
              <a:t>Early Access and Draft Standards are a window into the future of technology </a:t>
            </a:r>
          </a:p>
          <a:p>
            <a:pPr lvl="1">
              <a:defRPr/>
            </a:pPr>
            <a:r>
              <a:rPr lang="en-US" sz="2600" b="1" dirty="0">
                <a:solidFill>
                  <a:schemeClr val="tx1"/>
                </a:solidFill>
                <a:ea typeface="ＭＳ Ｐゴシック" pitchFamily="34" charset="-128"/>
              </a:rPr>
              <a:t>Author Affiliation: </a:t>
            </a:r>
            <a:r>
              <a:rPr lang="en-US" sz="2600" dirty="0">
                <a:solidFill>
                  <a:schemeClr val="tx1"/>
                </a:solidFill>
                <a:ea typeface="ＭＳ Ｐゴシック" pitchFamily="34" charset="-128"/>
              </a:rPr>
              <a:t>Useful for competitive intelligence and to identify potential partners</a:t>
            </a:r>
          </a:p>
          <a:p>
            <a:pPr lvl="1">
              <a:defRPr/>
            </a:pPr>
            <a:r>
              <a:rPr lang="en-US" sz="2600" b="1" dirty="0">
                <a:solidFill>
                  <a:schemeClr val="tx1"/>
                </a:solidFill>
                <a:ea typeface="ＭＳ Ｐゴシック" pitchFamily="34" charset="-128"/>
              </a:rPr>
              <a:t>Publication Title: </a:t>
            </a:r>
            <a:r>
              <a:rPr lang="en-US" sz="2600" dirty="0">
                <a:solidFill>
                  <a:schemeClr val="tx1"/>
                </a:solidFill>
                <a:ea typeface="ＭＳ Ｐゴシック" pitchFamily="34" charset="-128"/>
              </a:rPr>
              <a:t>Helpful in identifying relevant conferences and journals to read</a:t>
            </a:r>
            <a:endParaRPr lang="en-US" sz="2600" dirty="0">
              <a:ea typeface="ＭＳ Ｐゴシック" pitchFamily="34" charset="-128"/>
            </a:endParaRPr>
          </a:p>
          <a:p>
            <a:pPr lvl="1" eaLnBrk="1" hangingPunct="1">
              <a:buFontTx/>
              <a:buNone/>
              <a:defRPr/>
            </a:pPr>
            <a:endParaRPr lang="en-US" sz="2000" dirty="0">
              <a:ea typeface="ＭＳ Ｐゴシック" pitchFamily="34" charset="-128"/>
            </a:endParaRPr>
          </a:p>
        </p:txBody>
      </p:sp>
      <p:sp>
        <p:nvSpPr>
          <p:cNvPr id="13315" name="Title 4"/>
          <p:cNvSpPr>
            <a:spLocks noGrp="1"/>
          </p:cNvSpPr>
          <p:nvPr>
            <p:ph type="title"/>
          </p:nvPr>
        </p:nvSpPr>
        <p:spPr/>
        <p:txBody>
          <a:bodyPr/>
          <a:lstStyle/>
          <a:p>
            <a:r>
              <a:rPr lang="en-US" sz="3200" b="1" dirty="0">
                <a:ea typeface="ＭＳ Ｐゴシック"/>
                <a:cs typeface="ＭＳ Ｐゴシック"/>
              </a:rPr>
              <a:t>IEEE </a:t>
            </a:r>
            <a:r>
              <a:rPr lang="en-US" sz="3200" b="1" i="1" dirty="0" err="1">
                <a:ea typeface="ＭＳ Ｐゴシック"/>
                <a:cs typeface="ＭＳ Ｐゴシック"/>
              </a:rPr>
              <a:t>Xplore</a:t>
            </a:r>
            <a:r>
              <a:rPr lang="en-US" sz="3200" b="1" dirty="0">
                <a:ea typeface="ＭＳ Ｐゴシック"/>
                <a:cs typeface="ＭＳ Ｐゴシック"/>
              </a:rPr>
              <a:t> Facets</a:t>
            </a:r>
            <a:r>
              <a:rPr lang="en-US" sz="3200" dirty="0">
                <a:solidFill>
                  <a:srgbClr val="A50021"/>
                </a:solidFill>
                <a:ea typeface="ＭＳ Ｐゴシック" pitchFamily="34" charset="-128"/>
              </a:rPr>
              <a:t/>
            </a:r>
            <a:br>
              <a:rPr lang="en-US" sz="3200" dirty="0">
                <a:solidFill>
                  <a:srgbClr val="A50021"/>
                </a:solidFill>
                <a:ea typeface="ＭＳ Ｐゴシック" pitchFamily="34" charset="-128"/>
              </a:rPr>
            </a:br>
            <a:endParaRPr lang="en-US" sz="3200" dirty="0">
              <a:ea typeface="ＭＳ Ｐゴシック" pitchFamily="34" charset="-128"/>
            </a:endParaRPr>
          </a:p>
        </p:txBody>
      </p:sp>
    </p:spTree>
    <p:extLst>
      <p:ext uri="{BB962C8B-B14F-4D97-AF65-F5344CB8AC3E}">
        <p14:creationId xmlns:p14="http://schemas.microsoft.com/office/powerpoint/2010/main" val="2517840620"/>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Title 1"/>
          <p:cNvSpPr>
            <a:spLocks noGrp="1"/>
          </p:cNvSpPr>
          <p:nvPr>
            <p:ph type="title"/>
          </p:nvPr>
        </p:nvSpPr>
        <p:spPr>
          <a:xfrm>
            <a:off x="685800" y="533400"/>
            <a:ext cx="8153400" cy="1143000"/>
          </a:xfrm>
        </p:spPr>
        <p:txBody>
          <a:bodyPr/>
          <a:lstStyle/>
          <a:p>
            <a:r>
              <a:rPr lang="en-US" sz="3200" b="1" dirty="0">
                <a:ea typeface="ＭＳ Ｐゴシック" pitchFamily="34" charset="-128"/>
              </a:rPr>
              <a:t>Relevancy Ranking</a:t>
            </a:r>
            <a:r>
              <a:rPr lang="en-US" dirty="0">
                <a:ea typeface="ＭＳ Ｐゴシック" pitchFamily="34" charset="-128"/>
              </a:rPr>
              <a:t/>
            </a:r>
            <a:br>
              <a:rPr lang="en-US" dirty="0">
                <a:ea typeface="ＭＳ Ｐゴシック" pitchFamily="34" charset="-128"/>
              </a:rPr>
            </a:br>
            <a:r>
              <a:rPr lang="en-US" sz="2000" dirty="0">
                <a:solidFill>
                  <a:srgbClr val="A50021"/>
                </a:solidFill>
                <a:ea typeface="ＭＳ Ｐゴシック" pitchFamily="34" charset="-128"/>
              </a:rPr>
              <a:t>Relevancy Ranking refers to the ordering of search results by criteria that are relative to the search terms</a:t>
            </a:r>
            <a:endParaRPr lang="en-US" dirty="0">
              <a:ea typeface="ＭＳ Ｐゴシック" pitchFamily="34" charset="-128"/>
            </a:endParaRPr>
          </a:p>
        </p:txBody>
      </p:sp>
      <p:graphicFrame>
        <p:nvGraphicFramePr>
          <p:cNvPr id="8" name="Table 7"/>
          <p:cNvGraphicFramePr>
            <a:graphicFrameLocks noGrp="1"/>
          </p:cNvGraphicFramePr>
          <p:nvPr/>
        </p:nvGraphicFramePr>
        <p:xfrm>
          <a:off x="792163" y="1993900"/>
          <a:ext cx="7729537" cy="3419476"/>
        </p:xfrm>
        <a:graphic>
          <a:graphicData uri="http://schemas.openxmlformats.org/drawingml/2006/table">
            <a:tbl>
              <a:tblPr firstRow="1" bandRow="1">
                <a:tableStyleId>{073A0DAA-6AF3-43AB-8588-CEC1D06C72B9}</a:tableStyleId>
              </a:tblPr>
              <a:tblGrid>
                <a:gridCol w="889994">
                  <a:extLst>
                    <a:ext uri="{9D8B030D-6E8A-4147-A177-3AD203B41FA5}">
                      <a16:colId xmlns:a16="http://schemas.microsoft.com/office/drawing/2014/main" val="20000"/>
                    </a:ext>
                  </a:extLst>
                </a:gridCol>
                <a:gridCol w="1377662">
                  <a:extLst>
                    <a:ext uri="{9D8B030D-6E8A-4147-A177-3AD203B41FA5}">
                      <a16:colId xmlns:a16="http://schemas.microsoft.com/office/drawing/2014/main" val="20001"/>
                    </a:ext>
                  </a:extLst>
                </a:gridCol>
                <a:gridCol w="5461881">
                  <a:extLst>
                    <a:ext uri="{9D8B030D-6E8A-4147-A177-3AD203B41FA5}">
                      <a16:colId xmlns:a16="http://schemas.microsoft.com/office/drawing/2014/main" val="20002"/>
                    </a:ext>
                  </a:extLst>
                </a:gridCol>
              </a:tblGrid>
              <a:tr h="370909">
                <a:tc>
                  <a:txBody>
                    <a:bodyPr/>
                    <a:lstStyle/>
                    <a:p>
                      <a:r>
                        <a:rPr lang="en-US" sz="1600" dirty="0"/>
                        <a:t>Order</a:t>
                      </a:r>
                    </a:p>
                  </a:txBody>
                  <a:tcPr marL="91438" marR="91438" marT="45728" marB="45728">
                    <a:solidFill>
                      <a:schemeClr val="tx2">
                        <a:lumMod val="50000"/>
                      </a:schemeClr>
                    </a:solidFill>
                  </a:tcPr>
                </a:tc>
                <a:tc>
                  <a:txBody>
                    <a:bodyPr/>
                    <a:lstStyle/>
                    <a:p>
                      <a:r>
                        <a:rPr lang="en-US" sz="1600" dirty="0"/>
                        <a:t>Module</a:t>
                      </a:r>
                    </a:p>
                  </a:txBody>
                  <a:tcPr marL="91438" marR="91438" marT="45728" marB="45728">
                    <a:solidFill>
                      <a:schemeClr val="tx2">
                        <a:lumMod val="50000"/>
                      </a:schemeClr>
                    </a:solidFill>
                  </a:tcPr>
                </a:tc>
                <a:tc>
                  <a:txBody>
                    <a:bodyPr/>
                    <a:lstStyle/>
                    <a:p>
                      <a:r>
                        <a:rPr lang="en-US" sz="1600" dirty="0"/>
                        <a:t>Description</a:t>
                      </a:r>
                    </a:p>
                  </a:txBody>
                  <a:tcPr marL="91438" marR="91438" marT="45728" marB="45728">
                    <a:solidFill>
                      <a:schemeClr val="tx2">
                        <a:lumMod val="50000"/>
                      </a:schemeClr>
                    </a:solidFill>
                  </a:tcPr>
                </a:tc>
                <a:extLst>
                  <a:ext uri="{0D108BD9-81ED-4DB2-BD59-A6C34878D82A}">
                    <a16:rowId xmlns:a16="http://schemas.microsoft.com/office/drawing/2014/main" val="10000"/>
                  </a:ext>
                </a:extLst>
              </a:tr>
              <a:tr h="823113">
                <a:tc>
                  <a:txBody>
                    <a:bodyPr/>
                    <a:lstStyle/>
                    <a:p>
                      <a:r>
                        <a:rPr lang="en-US" sz="1600" dirty="0"/>
                        <a:t>1</a:t>
                      </a:r>
                    </a:p>
                  </a:txBody>
                  <a:tcPr marL="91438" marR="91438" marT="45728" marB="45728"/>
                </a:tc>
                <a:tc>
                  <a:txBody>
                    <a:bodyPr/>
                    <a:lstStyle/>
                    <a:p>
                      <a:r>
                        <a:rPr lang="en-US" sz="1600" dirty="0" err="1"/>
                        <a:t>NTerms</a:t>
                      </a:r>
                      <a:endParaRPr lang="en-US" sz="1600" dirty="0"/>
                    </a:p>
                  </a:txBody>
                  <a:tcPr marL="91438" marR="91438" marT="45728" marB="45728"/>
                </a:tc>
                <a:tc>
                  <a:txBody>
                    <a:bodyPr/>
                    <a:lstStyle/>
                    <a:p>
                      <a:r>
                        <a:rPr lang="en-US" sz="1600" dirty="0"/>
                        <a:t>Ranks results based on the number of terms that match. In a multi-word search, the more words that match, the higher the ranking.</a:t>
                      </a:r>
                    </a:p>
                  </a:txBody>
                  <a:tcPr marL="91438" marR="91438" marT="45728" marB="45728"/>
                </a:tc>
                <a:extLst>
                  <a:ext uri="{0D108BD9-81ED-4DB2-BD59-A6C34878D82A}">
                    <a16:rowId xmlns:a16="http://schemas.microsoft.com/office/drawing/2014/main" val="10001"/>
                  </a:ext>
                </a:extLst>
              </a:tr>
              <a:tr h="823113">
                <a:tc>
                  <a:txBody>
                    <a:bodyPr/>
                    <a:lstStyle/>
                    <a:p>
                      <a:r>
                        <a:rPr lang="en-US" sz="1600" dirty="0"/>
                        <a:t>2</a:t>
                      </a:r>
                    </a:p>
                  </a:txBody>
                  <a:tcPr marL="91438" marR="91438" marT="45728" marB="45728"/>
                </a:tc>
                <a:tc>
                  <a:txBody>
                    <a:bodyPr/>
                    <a:lstStyle/>
                    <a:p>
                      <a:r>
                        <a:rPr lang="en-US" sz="1600" dirty="0"/>
                        <a:t>Field</a:t>
                      </a:r>
                    </a:p>
                  </a:txBody>
                  <a:tcPr marL="91438" marR="91438" marT="45728" marB="45728"/>
                </a:tc>
                <a:tc>
                  <a:txBody>
                    <a:bodyPr/>
                    <a:lstStyle/>
                    <a:p>
                      <a:r>
                        <a:rPr lang="en-US" sz="1600" dirty="0"/>
                        <a:t>Ranks results based on the priority assigned by the search interface to searchable fields and their dimensions.</a:t>
                      </a:r>
                    </a:p>
                  </a:txBody>
                  <a:tcPr marL="91438" marR="91438" marT="45728" marB="45728"/>
                </a:tc>
                <a:extLst>
                  <a:ext uri="{0D108BD9-81ED-4DB2-BD59-A6C34878D82A}">
                    <a16:rowId xmlns:a16="http://schemas.microsoft.com/office/drawing/2014/main" val="10002"/>
                  </a:ext>
                </a:extLst>
              </a:tr>
              <a:tr h="823113">
                <a:tc>
                  <a:txBody>
                    <a:bodyPr/>
                    <a:lstStyle/>
                    <a:p>
                      <a:r>
                        <a:rPr lang="en-US" sz="1600" dirty="0"/>
                        <a:t>3</a:t>
                      </a:r>
                    </a:p>
                  </a:txBody>
                  <a:tcPr marL="91438" marR="91438" marT="45728" marB="45728"/>
                </a:tc>
                <a:tc>
                  <a:txBody>
                    <a:bodyPr/>
                    <a:lstStyle/>
                    <a:p>
                      <a:r>
                        <a:rPr lang="en-US" sz="1600" dirty="0"/>
                        <a:t>Phrase</a:t>
                      </a:r>
                    </a:p>
                  </a:txBody>
                  <a:tcPr marL="91438" marR="91438" marT="45728" marB="45728"/>
                </a:tc>
                <a:tc>
                  <a:txBody>
                    <a:bodyPr/>
                    <a:lstStyle/>
                    <a:p>
                      <a:r>
                        <a:rPr lang="en-US" sz="1600" dirty="0"/>
                        <a:t>Ranks matches that contain the user's query as an exact phrase higher than matches that contain the user's search terms separated in text.</a:t>
                      </a:r>
                    </a:p>
                  </a:txBody>
                  <a:tcPr marL="91438" marR="91438" marT="45728" marB="45728"/>
                </a:tc>
                <a:extLst>
                  <a:ext uri="{0D108BD9-81ED-4DB2-BD59-A6C34878D82A}">
                    <a16:rowId xmlns:a16="http://schemas.microsoft.com/office/drawing/2014/main" val="10003"/>
                  </a:ext>
                </a:extLst>
              </a:tr>
              <a:tr h="579228">
                <a:tc>
                  <a:txBody>
                    <a:bodyPr/>
                    <a:lstStyle/>
                    <a:p>
                      <a:r>
                        <a:rPr lang="en-US" sz="1600" dirty="0"/>
                        <a:t>4</a:t>
                      </a:r>
                    </a:p>
                  </a:txBody>
                  <a:tcPr marL="91438" marR="91438" marT="45728" marB="45728"/>
                </a:tc>
                <a:tc>
                  <a:txBody>
                    <a:bodyPr/>
                    <a:lstStyle/>
                    <a:p>
                      <a:r>
                        <a:rPr lang="en-US" sz="1600" dirty="0"/>
                        <a:t>Frequency</a:t>
                      </a:r>
                    </a:p>
                  </a:txBody>
                  <a:tcPr marL="91438" marR="91438" marT="45728" marB="45728"/>
                </a:tc>
                <a:tc>
                  <a:txBody>
                    <a:bodyPr/>
                    <a:lstStyle/>
                    <a:p>
                      <a:r>
                        <a:rPr lang="en-US" sz="1600" dirty="0"/>
                        <a:t>Ranks results based on the number</a:t>
                      </a:r>
                      <a:r>
                        <a:rPr lang="en-US" sz="1600" baseline="0" dirty="0"/>
                        <a:t> of times search terms appear in the article.</a:t>
                      </a:r>
                      <a:endParaRPr lang="en-US" sz="1600" dirty="0"/>
                    </a:p>
                  </a:txBody>
                  <a:tcPr marL="91438" marR="91438" marT="45728" marB="45728"/>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71591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12" y="987632"/>
            <a:ext cx="7988300" cy="5005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8" name="Title 1"/>
          <p:cNvSpPr>
            <a:spLocks noGrp="1"/>
          </p:cNvSpPr>
          <p:nvPr>
            <p:ph type="title"/>
          </p:nvPr>
        </p:nvSpPr>
        <p:spPr>
          <a:xfrm>
            <a:off x="614362" y="374650"/>
            <a:ext cx="7772400" cy="755857"/>
          </a:xfrm>
        </p:spPr>
        <p:txBody>
          <a:bodyPr/>
          <a:lstStyle/>
          <a:p>
            <a:r>
              <a:rPr lang="en-US" sz="2800" b="1" dirty="0">
                <a:ea typeface="ＭＳ Ｐゴシック"/>
                <a:cs typeface="ＭＳ Ｐゴシック"/>
              </a:rPr>
              <a:t>New! Unified Abstract &amp; HTML View</a:t>
            </a:r>
            <a:endParaRPr lang="en-US" sz="2800" b="1" dirty="0">
              <a:latin typeface="Verdana" pitchFamily="34" charset="0"/>
              <a:ea typeface="ＭＳ Ｐゴシック" pitchFamily="112" charset="-128"/>
              <a:cs typeface="Arial" charset="0"/>
            </a:endParaRPr>
          </a:p>
        </p:txBody>
      </p:sp>
      <p:sp>
        <p:nvSpPr>
          <p:cNvPr id="4" name="Pfeil nach unten 3"/>
          <p:cNvSpPr/>
          <p:nvPr/>
        </p:nvSpPr>
        <p:spPr>
          <a:xfrm>
            <a:off x="765175" y="2212975"/>
            <a:ext cx="546100" cy="7239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7" name="Pfeil nach rechts 7"/>
          <p:cNvSpPr/>
          <p:nvPr/>
        </p:nvSpPr>
        <p:spPr>
          <a:xfrm>
            <a:off x="5105400" y="1587500"/>
            <a:ext cx="584200" cy="508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8" name="Pfeil nach unten 3"/>
          <p:cNvSpPr/>
          <p:nvPr/>
        </p:nvSpPr>
        <p:spPr>
          <a:xfrm>
            <a:off x="2212975" y="863600"/>
            <a:ext cx="546100" cy="7239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36920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533400" y="425451"/>
            <a:ext cx="7772400" cy="628650"/>
          </a:xfrm>
        </p:spPr>
        <p:txBody>
          <a:bodyPr/>
          <a:lstStyle/>
          <a:p>
            <a:r>
              <a:rPr lang="en-US" sz="2800" b="1" dirty="0">
                <a:ea typeface="ＭＳ Ｐゴシック"/>
                <a:cs typeface="ＭＳ Ｐゴシック"/>
              </a:rPr>
              <a:t>View Figures</a:t>
            </a:r>
            <a:endParaRPr lang="en-US" sz="2800" b="1" dirty="0">
              <a:latin typeface="Verdana" pitchFamily="34" charset="0"/>
              <a:ea typeface="ＭＳ Ｐゴシック" pitchFamily="112" charset="-128"/>
              <a:cs typeface="Arial"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4125"/>
            <a:ext cx="9144000" cy="4368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feil nach rechts 7"/>
          <p:cNvSpPr/>
          <p:nvPr/>
        </p:nvSpPr>
        <p:spPr>
          <a:xfrm>
            <a:off x="1409700" y="1358900"/>
            <a:ext cx="584200" cy="508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94645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697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6727" y="1045931"/>
            <a:ext cx="7623529" cy="373798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21745" y="4343845"/>
            <a:ext cx="3722255" cy="2514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498366" y="387350"/>
            <a:ext cx="8124933" cy="1019175"/>
          </a:xfrm>
          <a:prstGeom prst="rect">
            <a:avLst/>
          </a:prstGeom>
        </p:spPr>
        <p:txBody>
          <a:bodyPr/>
          <a:lstStyle>
            <a:lvl1pPr algn="l" rtl="0" eaLnBrk="1" fontAlgn="base" hangingPunct="1">
              <a:spcBef>
                <a:spcPct val="0"/>
              </a:spcBef>
              <a:spcAft>
                <a:spcPct val="0"/>
              </a:spcAft>
              <a:defRPr sz="3500" b="0" kern="1200">
                <a:solidFill>
                  <a:schemeClr val="tx2"/>
                </a:solidFill>
                <a:latin typeface="Verdana"/>
                <a:ea typeface="ＭＳ Ｐゴシック" charset="0"/>
                <a:cs typeface="ＭＳ Ｐゴシック" charset="0"/>
              </a:defRPr>
            </a:lvl1pPr>
            <a:lvl2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a:lstStyle>
          <a:p>
            <a:pPr defTabSz="914400"/>
            <a:r>
              <a:rPr lang="en-US" sz="2800" b="1" dirty="0">
                <a:ea typeface="ＭＳ Ｐゴシック"/>
                <a:cs typeface="ＭＳ Ｐゴシック"/>
              </a:rPr>
              <a:t>Equations: Copy Source Code</a:t>
            </a:r>
            <a:endParaRPr lang="en-US" sz="2800" b="1" dirty="0">
              <a:latin typeface="Verdana" pitchFamily="34" charset="0"/>
              <a:ea typeface="ＭＳ Ｐゴシック" pitchFamily="112" charset="-128"/>
              <a:cs typeface="Arial" charset="0"/>
            </a:endParaRPr>
          </a:p>
        </p:txBody>
      </p:sp>
    </p:spTree>
    <p:extLst>
      <p:ext uri="{BB962C8B-B14F-4D97-AF65-F5344CB8AC3E}">
        <p14:creationId xmlns:p14="http://schemas.microsoft.com/office/powerpoint/2010/main" val="318990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477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2077" y="1187187"/>
            <a:ext cx="6820854" cy="4210670"/>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759" y="4226232"/>
            <a:ext cx="5966691" cy="2631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498367" y="387350"/>
            <a:ext cx="7772400" cy="1019175"/>
          </a:xfrm>
          <a:prstGeom prst="rect">
            <a:avLst/>
          </a:prstGeom>
        </p:spPr>
        <p:txBody>
          <a:bodyPr/>
          <a:lstStyle>
            <a:lvl1pPr algn="l" rtl="0" eaLnBrk="1" fontAlgn="base" hangingPunct="1">
              <a:spcBef>
                <a:spcPct val="0"/>
              </a:spcBef>
              <a:spcAft>
                <a:spcPct val="0"/>
              </a:spcAft>
              <a:defRPr sz="3500" b="0" kern="1200">
                <a:solidFill>
                  <a:schemeClr val="tx2"/>
                </a:solidFill>
                <a:latin typeface="Verdana"/>
                <a:ea typeface="ＭＳ Ｐゴシック" charset="0"/>
                <a:cs typeface="ＭＳ Ｐゴシック" charset="0"/>
              </a:defRPr>
            </a:lvl1pPr>
            <a:lvl2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a:lstStyle>
          <a:p>
            <a:pPr defTabSz="914400"/>
            <a:r>
              <a:rPr lang="en-US" sz="2800" b="1" dirty="0">
                <a:ea typeface="ＭＳ Ｐゴシック"/>
                <a:cs typeface="ＭＳ Ｐゴシック"/>
              </a:rPr>
              <a:t>Equations: Zoom Function</a:t>
            </a:r>
            <a:endParaRPr lang="en-US" sz="2800" b="1" dirty="0">
              <a:latin typeface="Verdana" pitchFamily="34" charset="0"/>
              <a:ea typeface="ＭＳ Ｐゴシック" pitchFamily="112" charset="-128"/>
              <a:cs typeface="Arial" charset="0"/>
            </a:endParaRPr>
          </a:p>
        </p:txBody>
      </p:sp>
    </p:spTree>
    <p:extLst>
      <p:ext uri="{BB962C8B-B14F-4D97-AF65-F5344CB8AC3E}">
        <p14:creationId xmlns:p14="http://schemas.microsoft.com/office/powerpoint/2010/main" val="136273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30200" y="346075"/>
            <a:ext cx="7772400" cy="669925"/>
          </a:xfrm>
        </p:spPr>
        <p:txBody>
          <a:bodyPr/>
          <a:lstStyle/>
          <a:p>
            <a:r>
              <a:rPr lang="en-US" sz="2800" b="1" dirty="0">
                <a:ea typeface="ＭＳ Ｐゴシック"/>
                <a:cs typeface="ＭＳ Ｐゴシック"/>
              </a:rPr>
              <a:t>References, Citations &amp; Citation Map</a:t>
            </a:r>
            <a:endParaRPr lang="en-US" sz="2800" b="1" dirty="0">
              <a:latin typeface="Verdana" pitchFamily="34" charset="0"/>
              <a:ea typeface="ＭＳ Ｐゴシック" pitchFamily="112" charset="-128"/>
              <a:cs typeface="Arial"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1" y="1016000"/>
            <a:ext cx="8102600" cy="4845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feil nach unten 3"/>
          <p:cNvSpPr/>
          <p:nvPr/>
        </p:nvSpPr>
        <p:spPr>
          <a:xfrm>
            <a:off x="1666875" y="2609850"/>
            <a:ext cx="546100" cy="7239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82854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438150"/>
            <a:ext cx="8229600" cy="979488"/>
          </a:xfrm>
        </p:spPr>
        <p:txBody>
          <a:bodyPr/>
          <a:lstStyle/>
          <a:p>
            <a:r>
              <a:rPr lang="en-US" dirty="0"/>
              <a:t>IEEE/IET Electronic Library (IEL)</a:t>
            </a:r>
          </a:p>
        </p:txBody>
      </p:sp>
      <p:pic>
        <p:nvPicPr>
          <p:cNvPr id="7" name="Picture 6" descr="shutterstock_5739883_updated-4Oct1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13000" y="645246"/>
            <a:ext cx="7560734" cy="5668914"/>
          </a:xfrm>
          <a:prstGeom prst="rect">
            <a:avLst/>
          </a:prstGeom>
        </p:spPr>
      </p:pic>
      <p:sp>
        <p:nvSpPr>
          <p:cNvPr id="5" name="Content Placeholder 2"/>
          <p:cNvSpPr>
            <a:spLocks noGrp="1"/>
          </p:cNvSpPr>
          <p:nvPr>
            <p:ph idx="1"/>
          </p:nvPr>
        </p:nvSpPr>
        <p:spPr>
          <a:xfrm>
            <a:off x="474129" y="2015060"/>
            <a:ext cx="4555071" cy="3911602"/>
          </a:xfrm>
        </p:spPr>
        <p:txBody>
          <a:bodyPr>
            <a:noAutofit/>
          </a:bodyPr>
          <a:lstStyle/>
          <a:p>
            <a:pPr marL="0" indent="0">
              <a:lnSpc>
                <a:spcPts val="3000"/>
              </a:lnSpc>
              <a:spcBef>
                <a:spcPts val="0"/>
              </a:spcBef>
              <a:buNone/>
            </a:pPr>
            <a:r>
              <a:rPr lang="en-US" dirty="0">
                <a:solidFill>
                  <a:srgbClr val="737373"/>
                </a:solidFill>
              </a:rPr>
              <a:t>Your single source of more than 30% of the world’s current literature in electrical engineering, electronics, and computer science.</a:t>
            </a:r>
          </a:p>
        </p:txBody>
      </p:sp>
    </p:spTree>
    <p:extLst>
      <p:ext uri="{BB962C8B-B14F-4D97-AF65-F5344CB8AC3E}">
        <p14:creationId xmlns:p14="http://schemas.microsoft.com/office/powerpoint/2010/main" val="16040773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30200" y="346075"/>
            <a:ext cx="7772400" cy="669925"/>
          </a:xfrm>
        </p:spPr>
        <p:txBody>
          <a:bodyPr/>
          <a:lstStyle/>
          <a:p>
            <a:r>
              <a:rPr lang="en-US" sz="2800" b="1" dirty="0">
                <a:ea typeface="ＭＳ Ｐゴシック"/>
                <a:cs typeface="ＭＳ Ｐゴシック"/>
              </a:rPr>
              <a:t>References, Citations &amp; Citation Map</a:t>
            </a:r>
            <a:endParaRPr lang="en-US" sz="2800" b="1" dirty="0">
              <a:latin typeface="Verdana" pitchFamily="34" charset="0"/>
              <a:ea typeface="ＭＳ Ｐゴシック" pitchFamily="112" charset="-128"/>
              <a:cs typeface="Arial"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1" y="1016000"/>
            <a:ext cx="8102600" cy="4845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feil nach unten 3"/>
          <p:cNvSpPr/>
          <p:nvPr/>
        </p:nvSpPr>
        <p:spPr>
          <a:xfrm>
            <a:off x="1666875" y="2609850"/>
            <a:ext cx="546100" cy="7239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1" y="1016000"/>
            <a:ext cx="5892800" cy="5114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311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95300" y="358775"/>
            <a:ext cx="7772400" cy="669925"/>
          </a:xfrm>
        </p:spPr>
        <p:txBody>
          <a:bodyPr/>
          <a:lstStyle/>
          <a:p>
            <a:r>
              <a:rPr lang="en-US" sz="2800" b="1" dirty="0">
                <a:ea typeface="ＭＳ Ｐゴシック"/>
                <a:cs typeface="ＭＳ Ｐゴシック"/>
              </a:rPr>
              <a:t>Keywords</a:t>
            </a:r>
            <a:endParaRPr lang="en-US" sz="2800" b="1" dirty="0">
              <a:latin typeface="Verdana" pitchFamily="34" charset="0"/>
              <a:ea typeface="ＭＳ Ｐゴシック" pitchFamily="112" charset="-128"/>
              <a:cs typeface="Arial"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7946"/>
            <a:ext cx="9144000" cy="4686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feil nach unten 3"/>
          <p:cNvSpPr/>
          <p:nvPr/>
        </p:nvSpPr>
        <p:spPr>
          <a:xfrm>
            <a:off x="5349875" y="2451100"/>
            <a:ext cx="546100" cy="7239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50580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a:xfrm>
            <a:off x="685800" y="1587500"/>
            <a:ext cx="7696200" cy="3810000"/>
          </a:xfrm>
        </p:spPr>
        <p:txBody>
          <a:bodyPr>
            <a:normAutofit fontScale="92500"/>
          </a:bodyPr>
          <a:lstStyle/>
          <a:p>
            <a:pPr lvl="1">
              <a:defRPr/>
            </a:pPr>
            <a:r>
              <a:rPr lang="en-US" sz="2600" dirty="0">
                <a:solidFill>
                  <a:schemeClr val="tx1"/>
                </a:solidFill>
                <a:ea typeface="ＭＳ Ｐゴシック" pitchFamily="34" charset="-128"/>
              </a:rPr>
              <a:t>Guided way to do more complex searching</a:t>
            </a:r>
          </a:p>
          <a:p>
            <a:pPr lvl="1">
              <a:defRPr/>
            </a:pPr>
            <a:r>
              <a:rPr lang="en-US" sz="2600" dirty="0">
                <a:solidFill>
                  <a:schemeClr val="tx1"/>
                </a:solidFill>
                <a:ea typeface="ＭＳ Ｐゴシック" pitchFamily="34" charset="-128"/>
              </a:rPr>
              <a:t>Use operators (AND, OR, NOT) to have more control over search</a:t>
            </a:r>
          </a:p>
          <a:p>
            <a:pPr lvl="1">
              <a:defRPr/>
            </a:pPr>
            <a:r>
              <a:rPr lang="en-US" sz="2600" dirty="0">
                <a:solidFill>
                  <a:schemeClr val="tx1"/>
                </a:solidFill>
                <a:ea typeface="ＭＳ Ｐゴシック" pitchFamily="34" charset="-128"/>
              </a:rPr>
              <a:t>Ability to search full-text, as well as search within specific fields, such as title, author and abstract</a:t>
            </a:r>
          </a:p>
          <a:p>
            <a:pPr lvl="1">
              <a:defRPr/>
            </a:pPr>
            <a:r>
              <a:rPr lang="en-US" sz="2600" dirty="0">
                <a:solidFill>
                  <a:schemeClr val="tx1"/>
                </a:solidFill>
                <a:ea typeface="ＭＳ Ｐゴシック" pitchFamily="34" charset="-128"/>
              </a:rPr>
              <a:t>Create a relevant search for the prospect</a:t>
            </a:r>
          </a:p>
          <a:p>
            <a:pPr lvl="2">
              <a:defRPr/>
            </a:pPr>
            <a:r>
              <a:rPr lang="en-US" sz="2400" dirty="0">
                <a:solidFill>
                  <a:schemeClr val="tx1"/>
                </a:solidFill>
                <a:ea typeface="ＭＳ Ｐゴシック" pitchFamily="34" charset="-128"/>
              </a:rPr>
              <a:t>Topical search, author affiliation search or standards search</a:t>
            </a:r>
          </a:p>
        </p:txBody>
      </p:sp>
      <p:sp>
        <p:nvSpPr>
          <p:cNvPr id="13315" name="Title 4"/>
          <p:cNvSpPr>
            <a:spLocks noGrp="1"/>
          </p:cNvSpPr>
          <p:nvPr>
            <p:ph type="title"/>
          </p:nvPr>
        </p:nvSpPr>
        <p:spPr/>
        <p:txBody>
          <a:bodyPr/>
          <a:lstStyle/>
          <a:p>
            <a:r>
              <a:rPr lang="en-US" sz="3400" b="1" dirty="0">
                <a:ea typeface="ＭＳ Ｐゴシック"/>
                <a:cs typeface="ＭＳ Ｐゴシック"/>
              </a:rPr>
              <a:t>Advanced Search</a:t>
            </a:r>
            <a:r>
              <a:rPr lang="en-US" sz="3400" dirty="0">
                <a:solidFill>
                  <a:srgbClr val="A50021"/>
                </a:solidFill>
                <a:ea typeface="ＭＳ Ｐゴシック" pitchFamily="34" charset="-128"/>
              </a:rPr>
              <a:t/>
            </a:r>
            <a:br>
              <a:rPr lang="en-US" sz="3400" dirty="0">
                <a:solidFill>
                  <a:srgbClr val="A50021"/>
                </a:solidFill>
                <a:ea typeface="ＭＳ Ｐゴシック" pitchFamily="34" charset="-128"/>
              </a:rPr>
            </a:br>
            <a:endParaRPr lang="en-US" sz="3400" dirty="0">
              <a:ea typeface="ＭＳ Ｐゴシック" pitchFamily="34" charset="-128"/>
            </a:endParaRPr>
          </a:p>
        </p:txBody>
      </p:sp>
    </p:spTree>
    <p:extLst>
      <p:ext uri="{BB962C8B-B14F-4D97-AF65-F5344CB8AC3E}">
        <p14:creationId xmlns:p14="http://schemas.microsoft.com/office/powerpoint/2010/main" val="4163056822"/>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3" y="1400309"/>
            <a:ext cx="8534400" cy="456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6" name="Title 1"/>
          <p:cNvSpPr>
            <a:spLocks noGrp="1"/>
          </p:cNvSpPr>
          <p:nvPr>
            <p:ph type="title"/>
          </p:nvPr>
        </p:nvSpPr>
        <p:spPr>
          <a:xfrm>
            <a:off x="227013" y="361950"/>
            <a:ext cx="9069387" cy="792163"/>
          </a:xfrm>
        </p:spPr>
        <p:txBody>
          <a:bodyPr/>
          <a:lstStyle/>
          <a:p>
            <a:r>
              <a:rPr lang="en-US" sz="2800" b="1" dirty="0">
                <a:ea typeface="ＭＳ Ｐゴシック"/>
                <a:cs typeface="ＭＳ Ｐゴシック"/>
              </a:rPr>
              <a:t>Advanced Search  - Affiliation &amp; Fields</a:t>
            </a:r>
            <a:endParaRPr lang="en-US" sz="2800" b="1" dirty="0">
              <a:latin typeface="Verdana" pitchFamily="34" charset="0"/>
              <a:ea typeface="ＭＳ Ｐゴシック" pitchFamily="112" charset="-128"/>
              <a:cs typeface="Arial"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8250" y="874713"/>
            <a:ext cx="2508250" cy="5118100"/>
          </a:xfrm>
          <a:prstGeom prst="rect">
            <a:avLst/>
          </a:prstGeom>
        </p:spPr>
      </p:pic>
    </p:spTree>
    <p:extLst>
      <p:ext uri="{BB962C8B-B14F-4D97-AF65-F5344CB8AC3E}">
        <p14:creationId xmlns:p14="http://schemas.microsoft.com/office/powerpoint/2010/main" val="40541396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457200" y="1308100"/>
            <a:ext cx="8331200" cy="4800600"/>
          </a:xfrm>
        </p:spPr>
        <p:txBody>
          <a:bodyPr>
            <a:normAutofit fontScale="85000" lnSpcReduction="20000"/>
          </a:bodyPr>
          <a:lstStyle/>
          <a:p>
            <a:pPr>
              <a:defRPr/>
            </a:pPr>
            <a:r>
              <a:rPr lang="en-US" sz="2000" dirty="0">
                <a:solidFill>
                  <a:schemeClr val="tx1"/>
                </a:solidFill>
                <a:ea typeface="ＭＳ Ｐゴシック" pitchFamily="34" charset="-128"/>
              </a:rPr>
              <a:t>Access from the link below the Global Search Box</a:t>
            </a:r>
            <a:endParaRPr lang="en-US" sz="2000" dirty="0">
              <a:solidFill>
                <a:schemeClr val="tx1"/>
              </a:solidFill>
            </a:endParaRPr>
          </a:p>
          <a:p>
            <a:pPr>
              <a:defRPr/>
            </a:pPr>
            <a:r>
              <a:rPr lang="en-US" sz="2000" dirty="0">
                <a:solidFill>
                  <a:schemeClr val="tx1"/>
                </a:solidFill>
              </a:rPr>
              <a:t>Default searches the Metadata</a:t>
            </a:r>
          </a:p>
          <a:p>
            <a:pPr>
              <a:defRPr/>
            </a:pPr>
            <a:r>
              <a:rPr lang="en-US" sz="2000" dirty="0">
                <a:solidFill>
                  <a:schemeClr val="tx1"/>
                </a:solidFill>
              </a:rPr>
              <a:t>Can search Full-Text and Metadata by selecting radio button</a:t>
            </a:r>
          </a:p>
          <a:p>
            <a:pPr>
              <a:defRPr/>
            </a:pPr>
            <a:r>
              <a:rPr lang="en-US" sz="2000" dirty="0">
                <a:solidFill>
                  <a:schemeClr val="tx1"/>
                </a:solidFill>
              </a:rPr>
              <a:t>Can search within specific fields such as Author and Index Terms by using the drop down menu</a:t>
            </a:r>
          </a:p>
          <a:p>
            <a:pPr>
              <a:defRPr/>
            </a:pPr>
            <a:r>
              <a:rPr lang="en-US" sz="2000" dirty="0">
                <a:solidFill>
                  <a:schemeClr val="tx1"/>
                </a:solidFill>
              </a:rPr>
              <a:t>Can add up to ten search boxes</a:t>
            </a:r>
          </a:p>
          <a:p>
            <a:pPr>
              <a:defRPr/>
            </a:pPr>
            <a:r>
              <a:rPr lang="en-US" sz="2000" dirty="0">
                <a:solidFill>
                  <a:schemeClr val="tx1"/>
                </a:solidFill>
              </a:rPr>
              <a:t>Combine search terms/phrases with AND, OR, NOT</a:t>
            </a:r>
          </a:p>
          <a:p>
            <a:pPr>
              <a:defRPr/>
            </a:pPr>
            <a:r>
              <a:rPr lang="en-US" sz="2000" dirty="0">
                <a:solidFill>
                  <a:schemeClr val="tx1"/>
                </a:solidFill>
              </a:rPr>
              <a:t>Use </a:t>
            </a:r>
            <a:r>
              <a:rPr lang="en-US" dirty="0">
                <a:solidFill>
                  <a:schemeClr val="tx1"/>
                </a:solidFill>
              </a:rPr>
              <a:t>ASCII "quotes" </a:t>
            </a:r>
            <a:r>
              <a:rPr lang="en-US" sz="2000" dirty="0">
                <a:solidFill>
                  <a:schemeClr val="tx1"/>
                </a:solidFill>
              </a:rPr>
              <a:t>for an exact phrase</a:t>
            </a:r>
          </a:p>
          <a:p>
            <a:pPr>
              <a:defRPr/>
            </a:pPr>
            <a:r>
              <a:rPr lang="en-US" sz="2000" dirty="0">
                <a:solidFill>
                  <a:schemeClr val="tx1"/>
                </a:solidFill>
              </a:rPr>
              <a:t>Automatic Stemming</a:t>
            </a:r>
          </a:p>
          <a:p>
            <a:pPr lvl="1">
              <a:defRPr/>
            </a:pPr>
            <a:r>
              <a:rPr lang="en-US" sz="1800" dirty="0">
                <a:solidFill>
                  <a:schemeClr val="tx1"/>
                </a:solidFill>
              </a:rPr>
              <a:t>Pluralized nouns (computer=computers)</a:t>
            </a:r>
          </a:p>
          <a:p>
            <a:pPr lvl="1">
              <a:defRPr/>
            </a:pPr>
            <a:r>
              <a:rPr lang="en-US" sz="1800" dirty="0">
                <a:solidFill>
                  <a:schemeClr val="tx1"/>
                </a:solidFill>
              </a:rPr>
              <a:t>Verb tenses (run=running, ran, etc.)</a:t>
            </a:r>
          </a:p>
          <a:p>
            <a:pPr lvl="1">
              <a:defRPr/>
            </a:pPr>
            <a:r>
              <a:rPr lang="en-US" sz="1800" dirty="0">
                <a:solidFill>
                  <a:schemeClr val="tx1"/>
                </a:solidFill>
              </a:rPr>
              <a:t>British and American spelling variations (fiber=</a:t>
            </a:r>
            <a:r>
              <a:rPr lang="en-US" sz="1800" dirty="0" err="1">
                <a:solidFill>
                  <a:schemeClr val="tx1"/>
                </a:solidFill>
              </a:rPr>
              <a:t>fibre</a:t>
            </a:r>
            <a:r>
              <a:rPr lang="en-US" sz="1800" dirty="0">
                <a:solidFill>
                  <a:schemeClr val="tx1"/>
                </a:solidFill>
              </a:rPr>
              <a:t>)</a:t>
            </a:r>
          </a:p>
          <a:p>
            <a:pPr>
              <a:defRPr/>
            </a:pPr>
            <a:endParaRPr lang="en-US" sz="2000" dirty="0"/>
          </a:p>
          <a:p>
            <a:pPr>
              <a:defRPr/>
            </a:pPr>
            <a:endParaRPr lang="en-US" sz="2000" dirty="0"/>
          </a:p>
        </p:txBody>
      </p:sp>
      <p:sp>
        <p:nvSpPr>
          <p:cNvPr id="23555" name="Title 4"/>
          <p:cNvSpPr>
            <a:spLocks noGrp="1"/>
          </p:cNvSpPr>
          <p:nvPr>
            <p:ph type="title"/>
          </p:nvPr>
        </p:nvSpPr>
        <p:spPr>
          <a:xfrm>
            <a:off x="457200" y="438150"/>
            <a:ext cx="8229600" cy="755650"/>
          </a:xfrm>
        </p:spPr>
        <p:txBody>
          <a:bodyPr/>
          <a:lstStyle/>
          <a:p>
            <a:r>
              <a:rPr lang="en-US" sz="3400" b="1" dirty="0">
                <a:ea typeface="ＭＳ Ｐゴシック"/>
                <a:cs typeface="ＭＳ Ｐゴシック"/>
              </a:rPr>
              <a:t>Advanced Search</a:t>
            </a:r>
            <a:r>
              <a:rPr lang="en-US" sz="3400" dirty="0">
                <a:ea typeface="ＭＳ Ｐゴシック" pitchFamily="34" charset="-128"/>
              </a:rPr>
              <a:t/>
            </a:r>
            <a:br>
              <a:rPr lang="en-US" sz="3400" dirty="0">
                <a:ea typeface="ＭＳ Ｐゴシック" pitchFamily="34" charset="-128"/>
              </a:rPr>
            </a:br>
            <a:endParaRPr lang="en-US" sz="3400" dirty="0">
              <a:ea typeface="ＭＳ Ｐゴシック" pitchFamily="34" charset="-128"/>
            </a:endParaRPr>
          </a:p>
        </p:txBody>
      </p:sp>
    </p:spTree>
    <p:extLst>
      <p:ext uri="{BB962C8B-B14F-4D97-AF65-F5344CB8AC3E}">
        <p14:creationId xmlns:p14="http://schemas.microsoft.com/office/powerpoint/2010/main" val="168472753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330200" y="1270000"/>
            <a:ext cx="8483600" cy="4914900"/>
          </a:xfrm>
        </p:spPr>
        <p:txBody>
          <a:bodyPr>
            <a:normAutofit fontScale="92500" lnSpcReduction="10000"/>
          </a:bodyPr>
          <a:lstStyle/>
          <a:p>
            <a:pPr>
              <a:defRPr/>
            </a:pPr>
            <a:r>
              <a:rPr lang="en-US" sz="2000" dirty="0">
                <a:solidFill>
                  <a:schemeClr val="tx1"/>
                </a:solidFill>
              </a:rPr>
              <a:t>The * wildcard can be used at the end of a word, at the beginning of a word, or in the middle of a word</a:t>
            </a:r>
          </a:p>
          <a:p>
            <a:pPr>
              <a:defRPr/>
            </a:pPr>
            <a:r>
              <a:rPr lang="en-US" sz="2000" dirty="0">
                <a:solidFill>
                  <a:schemeClr val="tx1"/>
                </a:solidFill>
              </a:rPr>
              <a:t>Must have </a:t>
            </a:r>
            <a:r>
              <a:rPr lang="en-US" sz="2000" b="1" dirty="0">
                <a:solidFill>
                  <a:schemeClr val="tx1"/>
                </a:solidFill>
              </a:rPr>
              <a:t>at least 3 characters </a:t>
            </a:r>
            <a:r>
              <a:rPr lang="en-US" sz="2000" dirty="0">
                <a:solidFill>
                  <a:schemeClr val="tx1"/>
                </a:solidFill>
              </a:rPr>
              <a:t>to use the * wildcard </a:t>
            </a:r>
          </a:p>
          <a:p>
            <a:pPr>
              <a:defRPr/>
            </a:pPr>
            <a:r>
              <a:rPr lang="en-US" sz="2000" dirty="0">
                <a:solidFill>
                  <a:schemeClr val="tx1"/>
                </a:solidFill>
              </a:rPr>
              <a:t>Can not use the * wildcard when searching full-text </a:t>
            </a:r>
          </a:p>
          <a:p>
            <a:pPr>
              <a:defRPr/>
            </a:pPr>
            <a:r>
              <a:rPr lang="en-US" sz="2000" dirty="0">
                <a:solidFill>
                  <a:schemeClr val="tx1"/>
                </a:solidFill>
              </a:rPr>
              <a:t>Can not use the * wildcard with proximity operators (NEAR and ONEAR) </a:t>
            </a:r>
          </a:p>
          <a:p>
            <a:pPr>
              <a:defRPr/>
            </a:pPr>
            <a:r>
              <a:rPr lang="en-US" sz="2000" dirty="0">
                <a:solidFill>
                  <a:schemeClr val="tx1"/>
                </a:solidFill>
              </a:rPr>
              <a:t>Can not use the * wildcard within quotes for an exact phrase</a:t>
            </a:r>
          </a:p>
          <a:p>
            <a:pPr>
              <a:defRPr/>
            </a:pPr>
            <a:r>
              <a:rPr lang="en-US" sz="2000" dirty="0">
                <a:solidFill>
                  <a:schemeClr val="tx1"/>
                </a:solidFill>
              </a:rPr>
              <a:t>Limited to five * wildcards per search</a:t>
            </a:r>
          </a:p>
          <a:p>
            <a:pPr>
              <a:defRPr/>
            </a:pPr>
            <a:r>
              <a:rPr lang="en-US" sz="2000" dirty="0">
                <a:solidFill>
                  <a:schemeClr val="tx1"/>
                </a:solidFill>
              </a:rPr>
              <a:t>Simulate* will find simulates and simulated but NOT simulating</a:t>
            </a:r>
          </a:p>
          <a:p>
            <a:pPr>
              <a:defRPr/>
            </a:pPr>
            <a:r>
              <a:rPr lang="en-US" sz="2000" dirty="0" err="1">
                <a:solidFill>
                  <a:schemeClr val="tx1"/>
                </a:solidFill>
              </a:rPr>
              <a:t>Simulat</a:t>
            </a:r>
            <a:r>
              <a:rPr lang="en-US" sz="2000" dirty="0">
                <a:solidFill>
                  <a:schemeClr val="tx1"/>
                </a:solidFill>
              </a:rPr>
              <a:t>* will find simulating, simulated, simulates, simulator, simulation, etc</a:t>
            </a:r>
            <a:r>
              <a:rPr lang="en-US" sz="2000" dirty="0"/>
              <a:t>.</a:t>
            </a:r>
          </a:p>
          <a:p>
            <a:pPr lvl="1" eaLnBrk="1" hangingPunct="1">
              <a:buFontTx/>
              <a:buNone/>
              <a:defRPr/>
            </a:pPr>
            <a:endParaRPr lang="en-US" sz="2000" dirty="0"/>
          </a:p>
        </p:txBody>
      </p:sp>
      <p:sp>
        <p:nvSpPr>
          <p:cNvPr id="26627" name="Title 4"/>
          <p:cNvSpPr>
            <a:spLocks noGrp="1"/>
          </p:cNvSpPr>
          <p:nvPr>
            <p:ph type="title"/>
          </p:nvPr>
        </p:nvSpPr>
        <p:spPr>
          <a:xfrm>
            <a:off x="457200" y="438150"/>
            <a:ext cx="8229600" cy="641350"/>
          </a:xfrm>
        </p:spPr>
        <p:txBody>
          <a:bodyPr/>
          <a:lstStyle/>
          <a:p>
            <a:r>
              <a:rPr lang="en-US" sz="3200" b="1" dirty="0">
                <a:ea typeface="ＭＳ Ｐゴシック"/>
                <a:cs typeface="ＭＳ Ｐゴシック"/>
              </a:rPr>
              <a:t>Asterisk (Wildcard) Rules</a:t>
            </a:r>
            <a:endParaRPr lang="en-US" sz="2000" dirty="0">
              <a:ea typeface="ＭＳ Ｐゴシック" pitchFamily="34" charset="-128"/>
            </a:endParaRPr>
          </a:p>
        </p:txBody>
      </p:sp>
    </p:spTree>
    <p:extLst>
      <p:ext uri="{BB962C8B-B14F-4D97-AF65-F5344CB8AC3E}">
        <p14:creationId xmlns:p14="http://schemas.microsoft.com/office/powerpoint/2010/main" val="362380388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8995"/>
            <a:ext cx="9153363" cy="4926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4" name="Title 7"/>
          <p:cNvSpPr>
            <a:spLocks noGrp="1"/>
          </p:cNvSpPr>
          <p:nvPr>
            <p:ph type="title"/>
          </p:nvPr>
        </p:nvSpPr>
        <p:spPr>
          <a:xfrm>
            <a:off x="396875" y="358775"/>
            <a:ext cx="7556500" cy="697534"/>
          </a:xfrm>
        </p:spPr>
        <p:txBody>
          <a:bodyPr/>
          <a:lstStyle/>
          <a:p>
            <a:r>
              <a:rPr lang="en-US" sz="2800" b="1" dirty="0">
                <a:ea typeface="ＭＳ Ｐゴシック"/>
                <a:cs typeface="ＭＳ Ｐゴシック"/>
              </a:rPr>
              <a:t>Command Search</a:t>
            </a:r>
            <a:endParaRPr lang="en-US" sz="2800" b="1" dirty="0">
              <a:latin typeface="Verdana" pitchFamily="34" charset="0"/>
              <a:ea typeface="ＭＳ Ｐゴシック" pitchFamily="112" charset="-128"/>
              <a:cs typeface="Arial" charset="0"/>
            </a:endParaRPr>
          </a:p>
        </p:txBody>
      </p:sp>
      <p:sp>
        <p:nvSpPr>
          <p:cNvPr id="23555" name="Rectangle 5"/>
          <p:cNvSpPr>
            <a:spLocks noChangeArrowheads="1"/>
          </p:cNvSpPr>
          <p:nvPr/>
        </p:nvSpPr>
        <p:spPr bwMode="auto">
          <a:xfrm>
            <a:off x="3429000" y="3962400"/>
            <a:ext cx="228600" cy="152400"/>
          </a:xfrm>
          <a:prstGeom prst="rect">
            <a:avLst/>
          </a:prstGeom>
          <a:solidFill>
            <a:schemeClr val="bg1"/>
          </a:solidFill>
          <a:ln w="9525" algn="ctr">
            <a:solidFill>
              <a:schemeClr val="bg1"/>
            </a:solidFill>
            <a:round/>
            <a:headEnd/>
            <a:tailEnd/>
          </a:ln>
        </p:spPr>
        <p:txBody>
          <a:bodyPr/>
          <a:lstStyle/>
          <a:p>
            <a:endParaRPr lang="de-DE"/>
          </a:p>
        </p:txBody>
      </p:sp>
      <p:sp>
        <p:nvSpPr>
          <p:cNvPr id="6" name="Pfeil nach rechts 5"/>
          <p:cNvSpPr/>
          <p:nvPr/>
        </p:nvSpPr>
        <p:spPr>
          <a:xfrm>
            <a:off x="6426200" y="2576986"/>
            <a:ext cx="787400" cy="482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3429447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7"/>
          <p:cNvSpPr>
            <a:spLocks noGrp="1"/>
          </p:cNvSpPr>
          <p:nvPr>
            <p:ph type="title"/>
          </p:nvPr>
        </p:nvSpPr>
        <p:spPr>
          <a:xfrm>
            <a:off x="431800" y="390690"/>
            <a:ext cx="7772400" cy="914400"/>
          </a:xfrm>
        </p:spPr>
        <p:txBody>
          <a:bodyPr/>
          <a:lstStyle/>
          <a:p>
            <a:r>
              <a:rPr lang="en-US" sz="2800" b="1" dirty="0">
                <a:ea typeface="ＭＳ Ｐゴシック"/>
                <a:cs typeface="ＭＳ Ｐゴシック"/>
              </a:rPr>
              <a:t>Command Search</a:t>
            </a:r>
            <a:endParaRPr lang="en-US" sz="2800" b="1" dirty="0">
              <a:latin typeface="Verdana" pitchFamily="34" charset="0"/>
              <a:ea typeface="ＭＳ Ｐゴシック" pitchFamily="112" charset="-128"/>
              <a:cs typeface="Arial" charset="0"/>
            </a:endParaRPr>
          </a:p>
        </p:txBody>
      </p:sp>
      <p:sp>
        <p:nvSpPr>
          <p:cNvPr id="24579" name="Rectangle 5"/>
          <p:cNvSpPr>
            <a:spLocks noChangeArrowheads="1"/>
          </p:cNvSpPr>
          <p:nvPr/>
        </p:nvSpPr>
        <p:spPr bwMode="auto">
          <a:xfrm>
            <a:off x="3429000" y="3962400"/>
            <a:ext cx="228600" cy="152400"/>
          </a:xfrm>
          <a:prstGeom prst="rect">
            <a:avLst/>
          </a:prstGeom>
          <a:solidFill>
            <a:schemeClr val="bg1"/>
          </a:solidFill>
          <a:ln w="9525" algn="ctr">
            <a:solidFill>
              <a:schemeClr val="bg1"/>
            </a:solidFill>
            <a:round/>
            <a:headEnd/>
            <a:tailEnd/>
          </a:ln>
        </p:spPr>
        <p:txBody>
          <a:bodyPr/>
          <a:lstStyle/>
          <a:p>
            <a:endParaRPr lang="de-DE"/>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042793"/>
            <a:ext cx="8305800" cy="4757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2001161"/>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7"/>
          <p:cNvSpPr>
            <a:spLocks noGrp="1"/>
          </p:cNvSpPr>
          <p:nvPr>
            <p:ph type="title"/>
          </p:nvPr>
        </p:nvSpPr>
        <p:spPr>
          <a:xfrm>
            <a:off x="495300" y="431800"/>
            <a:ext cx="7988300" cy="914400"/>
          </a:xfrm>
        </p:spPr>
        <p:txBody>
          <a:bodyPr/>
          <a:lstStyle/>
          <a:p>
            <a:r>
              <a:rPr lang="en-US" sz="2800" b="1" dirty="0">
                <a:ea typeface="ＭＳ Ｐゴシック"/>
                <a:cs typeface="ＭＳ Ｐゴシック"/>
              </a:rPr>
              <a:t>Command Search – “AND” vs. “NEAR” in Metadata Only</a:t>
            </a:r>
            <a:endParaRPr lang="en-US" sz="2800" b="1" dirty="0">
              <a:latin typeface="Verdana" pitchFamily="34" charset="0"/>
              <a:ea typeface="ＭＳ Ｐゴシック" pitchFamily="112" charset="-128"/>
              <a:cs typeface="Arial" charset="0"/>
            </a:endParaRPr>
          </a:p>
        </p:txBody>
      </p:sp>
      <p:sp>
        <p:nvSpPr>
          <p:cNvPr id="24579" name="Rectangle 5"/>
          <p:cNvSpPr>
            <a:spLocks noChangeArrowheads="1"/>
          </p:cNvSpPr>
          <p:nvPr/>
        </p:nvSpPr>
        <p:spPr bwMode="auto">
          <a:xfrm>
            <a:off x="3429000" y="3962400"/>
            <a:ext cx="228600" cy="152400"/>
          </a:xfrm>
          <a:prstGeom prst="rect">
            <a:avLst/>
          </a:prstGeom>
          <a:solidFill>
            <a:schemeClr val="bg1"/>
          </a:solidFill>
          <a:ln w="9525" algn="ctr">
            <a:solidFill>
              <a:schemeClr val="bg1"/>
            </a:solidFill>
            <a:round/>
            <a:headEnd/>
            <a:tailEnd/>
          </a:ln>
        </p:spPr>
        <p:txBody>
          <a:bodyPr/>
          <a:lstStyle/>
          <a:p>
            <a:endParaRPr lang="de-DE"/>
          </a:p>
        </p:txBody>
      </p:sp>
      <p:sp>
        <p:nvSpPr>
          <p:cNvPr id="7" name="Title 7"/>
          <p:cNvSpPr txBox="1">
            <a:spLocks/>
          </p:cNvSpPr>
          <p:nvPr/>
        </p:nvSpPr>
        <p:spPr>
          <a:xfrm>
            <a:off x="1136650" y="5130385"/>
            <a:ext cx="6870700" cy="914400"/>
          </a:xfrm>
          <a:prstGeom prst="rect">
            <a:avLst/>
          </a:prstGeom>
        </p:spPr>
        <p:txBody>
          <a:bodyPr vert="horz" lIns="91440" tIns="45720" rIns="91440" bIns="45720" rtlCol="0" anchor="t" anchorCtr="0">
            <a:noAutofit/>
          </a:bodyPr>
          <a:lstStyle>
            <a:lvl1pPr algn="l" rtl="0" eaLnBrk="1" fontAlgn="base" hangingPunct="1">
              <a:spcBef>
                <a:spcPct val="0"/>
              </a:spcBef>
              <a:spcAft>
                <a:spcPct val="0"/>
              </a:spcAft>
              <a:defRPr sz="3500" b="0" kern="1200">
                <a:solidFill>
                  <a:schemeClr val="tx2"/>
                </a:solidFill>
                <a:latin typeface="Verdana"/>
                <a:ea typeface="ＭＳ Ｐゴシック" charset="0"/>
                <a:cs typeface="ＭＳ Ｐゴシック" charset="0"/>
              </a:defRPr>
            </a:lvl1pPr>
            <a:lvl2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a:lstStyle>
          <a:p>
            <a:pPr defTabSz="914400"/>
            <a:r>
              <a:rPr lang="en-US" sz="2800" b="1" dirty="0">
                <a:solidFill>
                  <a:srgbClr val="990000"/>
                </a:solidFill>
                <a:ea typeface="ＭＳ Ｐゴシック"/>
                <a:cs typeface="ＭＳ Ｐゴシック"/>
              </a:rPr>
              <a:t>800 results (AND) vs. 57 (NEAR)</a:t>
            </a:r>
            <a:endParaRPr lang="en-US" sz="2800" b="1" dirty="0">
              <a:latin typeface="Verdana" pitchFamily="34" charset="0"/>
              <a:ea typeface="ＭＳ Ｐゴシック" pitchFamily="112" charset="-128"/>
              <a:cs typeface="Arial"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10393"/>
            <a:ext cx="9144000" cy="1408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73456"/>
            <a:ext cx="9144000" cy="1380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044452"/>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7"/>
          <p:cNvSpPr>
            <a:spLocks noGrp="1"/>
          </p:cNvSpPr>
          <p:nvPr>
            <p:ph type="title"/>
          </p:nvPr>
        </p:nvSpPr>
        <p:spPr>
          <a:xfrm>
            <a:off x="495300" y="431800"/>
            <a:ext cx="8051800" cy="914400"/>
          </a:xfrm>
        </p:spPr>
        <p:txBody>
          <a:bodyPr/>
          <a:lstStyle/>
          <a:p>
            <a:r>
              <a:rPr lang="en-US" sz="2800" b="1" dirty="0">
                <a:ea typeface="ＭＳ Ｐゴシック"/>
                <a:cs typeface="ＭＳ Ｐゴシック"/>
              </a:rPr>
              <a:t>Command Search – “AND” vs. “NEAR” in Full Text </a:t>
            </a:r>
            <a:endParaRPr lang="en-US" sz="2800" b="1" dirty="0">
              <a:latin typeface="Verdana" pitchFamily="34" charset="0"/>
              <a:ea typeface="ＭＳ Ｐゴシック" pitchFamily="112" charset="-128"/>
              <a:cs typeface="Arial" charset="0"/>
            </a:endParaRPr>
          </a:p>
        </p:txBody>
      </p:sp>
      <p:sp>
        <p:nvSpPr>
          <p:cNvPr id="24579" name="Rectangle 5"/>
          <p:cNvSpPr>
            <a:spLocks noChangeArrowheads="1"/>
          </p:cNvSpPr>
          <p:nvPr/>
        </p:nvSpPr>
        <p:spPr bwMode="auto">
          <a:xfrm>
            <a:off x="3429000" y="3962400"/>
            <a:ext cx="228600" cy="152400"/>
          </a:xfrm>
          <a:prstGeom prst="rect">
            <a:avLst/>
          </a:prstGeom>
          <a:solidFill>
            <a:schemeClr val="bg1"/>
          </a:solidFill>
          <a:ln w="9525" algn="ctr">
            <a:solidFill>
              <a:schemeClr val="bg1"/>
            </a:solidFill>
            <a:round/>
            <a:headEnd/>
            <a:tailEnd/>
          </a:ln>
        </p:spPr>
        <p:txBody>
          <a:bodyPr/>
          <a:lstStyle/>
          <a:p>
            <a:endParaRPr lang="de-DE"/>
          </a:p>
        </p:txBody>
      </p:sp>
      <p:sp>
        <p:nvSpPr>
          <p:cNvPr id="6" name="Title 7"/>
          <p:cNvSpPr txBox="1">
            <a:spLocks/>
          </p:cNvSpPr>
          <p:nvPr/>
        </p:nvSpPr>
        <p:spPr>
          <a:xfrm>
            <a:off x="697117" y="5059565"/>
            <a:ext cx="7697122" cy="914400"/>
          </a:xfrm>
          <a:prstGeom prst="rect">
            <a:avLst/>
          </a:prstGeom>
        </p:spPr>
        <p:txBody>
          <a:bodyPr vert="horz" lIns="91440" tIns="45720" rIns="91440" bIns="45720" rtlCol="0" anchor="t" anchorCtr="0">
            <a:noAutofit/>
          </a:bodyPr>
          <a:lstStyle>
            <a:lvl1pPr algn="l" rtl="0" eaLnBrk="1" fontAlgn="base" hangingPunct="1">
              <a:spcBef>
                <a:spcPct val="0"/>
              </a:spcBef>
              <a:spcAft>
                <a:spcPct val="0"/>
              </a:spcAft>
              <a:defRPr sz="3500" b="0" kern="1200">
                <a:solidFill>
                  <a:schemeClr val="tx2"/>
                </a:solidFill>
                <a:latin typeface="Verdana"/>
                <a:ea typeface="ＭＳ Ｐゴシック" charset="0"/>
                <a:cs typeface="ＭＳ Ｐゴシック" charset="0"/>
              </a:defRPr>
            </a:lvl1pPr>
            <a:lvl2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a:lstStyle>
          <a:p>
            <a:pPr defTabSz="914400"/>
            <a:r>
              <a:rPr lang="en-US" sz="2800" b="1" dirty="0">
                <a:solidFill>
                  <a:srgbClr val="990000"/>
                </a:solidFill>
                <a:ea typeface="ＭＳ Ｐゴシック"/>
                <a:cs typeface="Arial" charset="0"/>
              </a:rPr>
              <a:t>23,955 results (AND) vs. 854 (NEAR)</a:t>
            </a:r>
            <a:endParaRPr lang="en-US" sz="2800" b="1" dirty="0">
              <a:latin typeface="Verdana" pitchFamily="34" charset="0"/>
              <a:ea typeface="ＭＳ Ｐゴシック" pitchFamily="112" charset="-128"/>
              <a:cs typeface="Arial"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22" y="3343727"/>
            <a:ext cx="9143999" cy="1389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641465"/>
            <a:ext cx="9143999" cy="1412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28083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a:xfrm>
            <a:off x="762000" y="1574800"/>
            <a:ext cx="7696200" cy="5118100"/>
          </a:xfrm>
        </p:spPr>
        <p:txBody>
          <a:bodyPr numCol="2">
            <a:noAutofit/>
          </a:bodyPr>
          <a:lstStyle/>
          <a:p>
            <a:pPr>
              <a:buFont typeface="Arial" pitchFamily="34" charset="0"/>
              <a:buChar char="•"/>
              <a:defRPr/>
            </a:pPr>
            <a:r>
              <a:rPr lang="en-US" sz="1600" dirty="0">
                <a:solidFill>
                  <a:schemeClr val="tx1"/>
                </a:solidFill>
                <a:latin typeface="Verdana" pitchFamily="34" charset="0"/>
                <a:ea typeface="Verdana" pitchFamily="34" charset="0"/>
                <a:cs typeface="Verdana" pitchFamily="34" charset="0"/>
              </a:rPr>
              <a:t>Nearly four million full text documents</a:t>
            </a:r>
          </a:p>
          <a:p>
            <a:pPr>
              <a:buFontTx/>
              <a:buChar char="•"/>
              <a:defRPr/>
            </a:pPr>
            <a:r>
              <a:rPr lang="en-US" sz="1600" dirty="0">
                <a:solidFill>
                  <a:schemeClr val="tx1"/>
                </a:solidFill>
                <a:latin typeface="Verdana" pitchFamily="34" charset="0"/>
                <a:ea typeface="Verdana" pitchFamily="34" charset="0"/>
                <a:cs typeface="Verdana" pitchFamily="34" charset="0"/>
              </a:rPr>
              <a:t>179 </a:t>
            </a: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IEEE journals &amp; magazines </a:t>
            </a:r>
          </a:p>
          <a:p>
            <a:pPr>
              <a:buFontTx/>
              <a:buChar char="•"/>
              <a:defRPr/>
            </a:pPr>
            <a:r>
              <a:rPr 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1400+ annual </a:t>
            </a: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IEEE conferences</a:t>
            </a:r>
            <a:r>
              <a:rPr 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 + 43 </a:t>
            </a: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VDE conferences </a:t>
            </a:r>
          </a:p>
          <a:p>
            <a:pPr>
              <a:buFontTx/>
              <a:buChar char="•"/>
              <a:defRPr/>
            </a:pPr>
            <a:r>
              <a:rPr 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More than </a:t>
            </a: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2800 IEEE standards</a:t>
            </a:r>
            <a:r>
              <a:rPr 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 (active, archived. redlines) + </a:t>
            </a: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IEEE Standard Dictionary</a:t>
            </a:r>
          </a:p>
          <a:p>
            <a:pPr>
              <a:buFontTx/>
              <a:buChar char="•"/>
              <a:defRPr/>
            </a:pPr>
            <a:r>
              <a:rPr 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20 </a:t>
            </a: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IET conferences</a:t>
            </a:r>
            <a:r>
              <a:rPr 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 26 </a:t>
            </a: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IET journals &amp; magazines</a:t>
            </a:r>
          </a:p>
          <a:p>
            <a:pPr>
              <a:buFontTx/>
              <a:buChar char="•"/>
              <a:defRPr/>
            </a:pPr>
            <a:endParaRPr lang="en-US" sz="1600" dirty="0">
              <a:latin typeface="Verdana" panose="020B0604030504040204" pitchFamily="34" charset="0"/>
              <a:ea typeface="Verdana" panose="020B0604030504040204" pitchFamily="34" charset="0"/>
              <a:cs typeface="Verdana" panose="020B0604030504040204" pitchFamily="34" charset="0"/>
            </a:endParaRPr>
          </a:p>
          <a:p>
            <a:pPr>
              <a:buFontTx/>
              <a:buChar char="•"/>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Bell Labs Technical Journal </a:t>
            </a:r>
            <a:r>
              <a:rPr lang="en-US" sz="1600" dirty="0">
                <a:solidFill>
                  <a:schemeClr val="tx1"/>
                </a:solidFill>
                <a:latin typeface="Verdana" pitchFamily="34" charset="0"/>
                <a:ea typeface="Verdana" pitchFamily="34" charset="0"/>
                <a:cs typeface="Verdana" pitchFamily="34" charset="0"/>
              </a:rPr>
              <a:t>(BLTJ) back to 1922</a:t>
            </a:r>
          </a:p>
          <a:p>
            <a:pPr>
              <a:buFontTx/>
              <a:buChar char="•"/>
              <a:defRPr/>
            </a:pPr>
            <a:r>
              <a:rPr lang="en-US" sz="1600" dirty="0" err="1">
                <a:latin typeface="Verdana" panose="020B0604030504040204" pitchFamily="34" charset="0"/>
                <a:ea typeface="Verdana" panose="020B0604030504040204" pitchFamily="34" charset="0"/>
                <a:cs typeface="Verdana" panose="020B0604030504040204" pitchFamily="34" charset="0"/>
              </a:rPr>
              <a:t>Backfile</a:t>
            </a:r>
            <a:r>
              <a:rPr lang="en-US" sz="1600" dirty="0">
                <a:latin typeface="Verdana" panose="020B0604030504040204" pitchFamily="34" charset="0"/>
                <a:ea typeface="Verdana" panose="020B0604030504040204" pitchFamily="34" charset="0"/>
                <a:cs typeface="Verdana" panose="020B0604030504040204" pitchFamily="34" charset="0"/>
              </a:rPr>
              <a:t> to 1988, select legacy data back to 1872</a:t>
            </a:r>
          </a:p>
          <a:p>
            <a:pPr>
              <a:buFontTx/>
              <a:buChar char="•"/>
              <a:defRPr/>
            </a:pPr>
            <a:r>
              <a:rPr lang="en-US" sz="1600" dirty="0" err="1">
                <a:latin typeface="Verdana" panose="020B0604030504040204" pitchFamily="34" charset="0"/>
                <a:ea typeface="Verdana" panose="020B0604030504040204" pitchFamily="34" charset="0"/>
                <a:cs typeface="Verdana" panose="020B0604030504040204" pitchFamily="34" charset="0"/>
              </a:rPr>
              <a:t>Inspec</a:t>
            </a:r>
            <a:r>
              <a:rPr lang="en-US" sz="1600" dirty="0">
                <a:latin typeface="Verdana" panose="020B0604030504040204" pitchFamily="34" charset="0"/>
                <a:ea typeface="Verdana" panose="020B0604030504040204" pitchFamily="34" charset="0"/>
                <a:cs typeface="Verdana" panose="020B0604030504040204" pitchFamily="34" charset="0"/>
              </a:rPr>
              <a:t> index records for all articles</a:t>
            </a:r>
          </a:p>
          <a:p>
            <a:pPr>
              <a:buFontTx/>
              <a:buChar char="•"/>
              <a:defRPr/>
            </a:pPr>
            <a:endParaRPr lang="en-US" sz="1600" dirty="0">
              <a:latin typeface="Verdana" panose="020B0604030504040204" pitchFamily="34" charset="0"/>
              <a:ea typeface="Verdana" panose="020B0604030504040204" pitchFamily="34" charset="0"/>
              <a:cs typeface="Verdana" panose="020B0604030504040204" pitchFamily="34" charset="0"/>
            </a:endParaRPr>
          </a:p>
          <a:p>
            <a:pPr>
              <a:buFontTx/>
              <a:buChar char="•"/>
              <a:defRPr/>
            </a:pPr>
            <a:endParaRPr lang="en-US" sz="1600" dirty="0">
              <a:solidFill>
                <a:schemeClr val="tx1"/>
              </a:solidFill>
              <a:latin typeface="Verdana" pitchFamily="34" charset="0"/>
              <a:ea typeface="Verdana" pitchFamily="34" charset="0"/>
              <a:cs typeface="Verdana" pitchFamily="34" charset="0"/>
            </a:endParaRPr>
          </a:p>
          <a:p>
            <a:pPr>
              <a:buFontTx/>
              <a:buChar char="•"/>
              <a:defRPr/>
            </a:pPr>
            <a:endParaRPr lang="en-US" sz="1600" dirty="0">
              <a:solidFill>
                <a:schemeClr val="tx1"/>
              </a:solidFill>
              <a:latin typeface="Verdana" pitchFamily="34" charset="0"/>
              <a:ea typeface="Verdana" pitchFamily="34" charset="0"/>
              <a:cs typeface="Verdana" pitchFamily="34" charset="0"/>
            </a:endParaRPr>
          </a:p>
          <a:p>
            <a:pPr>
              <a:buNone/>
              <a:defRPr/>
            </a:pPr>
            <a:endParaRPr lang="en-US" sz="1600" dirty="0">
              <a:solidFill>
                <a:schemeClr val="tx1"/>
              </a:solidFill>
              <a:latin typeface="Verdana" pitchFamily="34" charset="0"/>
              <a:ea typeface="Verdana" pitchFamily="34" charset="0"/>
              <a:cs typeface="Verdana" pitchFamily="34" charset="0"/>
            </a:endParaRPr>
          </a:p>
          <a:p>
            <a:pPr lvl="1" eaLnBrk="1" hangingPunct="1">
              <a:buFontTx/>
              <a:buNone/>
              <a:defRPr/>
            </a:pPr>
            <a:endParaRPr lang="en-US" sz="1600" dirty="0">
              <a:solidFill>
                <a:schemeClr val="tx1"/>
              </a:solidFill>
              <a:latin typeface="Verdana" pitchFamily="34" charset="0"/>
              <a:ea typeface="Verdana" pitchFamily="34" charset="0"/>
              <a:cs typeface="Verdana" pitchFamily="34" charset="0"/>
            </a:endParaRPr>
          </a:p>
        </p:txBody>
      </p:sp>
      <p:sp>
        <p:nvSpPr>
          <p:cNvPr id="14339" name="Title 4"/>
          <p:cNvSpPr>
            <a:spLocks noGrp="1"/>
          </p:cNvSpPr>
          <p:nvPr>
            <p:ph type="title"/>
          </p:nvPr>
        </p:nvSpPr>
        <p:spPr>
          <a:xfrm>
            <a:off x="685800" y="304800"/>
            <a:ext cx="7772400" cy="496888"/>
          </a:xfrm>
        </p:spPr>
        <p:txBody>
          <a:bodyPr/>
          <a:lstStyle/>
          <a:p>
            <a:r>
              <a:rPr lang="de-DE" sz="2600" b="1" dirty="0" err="1"/>
              <a:t>Full</a:t>
            </a:r>
            <a:r>
              <a:rPr lang="de-DE" sz="2600" b="1" dirty="0"/>
              <a:t> </a:t>
            </a:r>
            <a:r>
              <a:rPr lang="de-DE" sz="2600" b="1" dirty="0" err="1"/>
              <a:t>text</a:t>
            </a:r>
            <a:r>
              <a:rPr lang="de-DE" sz="2600" b="1" dirty="0"/>
              <a:t> </a:t>
            </a:r>
            <a:r>
              <a:rPr lang="de-DE" sz="2600" b="1" dirty="0" err="1"/>
              <a:t>access</a:t>
            </a:r>
            <a:r>
              <a:rPr lang="de-DE" sz="2600" b="1" dirty="0"/>
              <a:t> </a:t>
            </a:r>
            <a:r>
              <a:rPr lang="de-DE" sz="2600" b="1" dirty="0" err="1"/>
              <a:t>to</a:t>
            </a:r>
            <a:r>
              <a:rPr lang="de-DE" sz="2600" b="1" dirty="0"/>
              <a:t> IEEE/IET Electronic Library (IEL)</a:t>
            </a:r>
            <a:endParaRPr lang="de-DE" sz="2000" b="1" dirty="0"/>
          </a:p>
        </p:txBody>
      </p:sp>
    </p:spTree>
    <p:extLst>
      <p:ext uri="{BB962C8B-B14F-4D97-AF65-F5344CB8AC3E}">
        <p14:creationId xmlns:p14="http://schemas.microsoft.com/office/powerpoint/2010/main" val="178825487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4"/>
          <p:cNvSpPr>
            <a:spLocks noGrp="1"/>
          </p:cNvSpPr>
          <p:nvPr>
            <p:ph type="title"/>
          </p:nvPr>
        </p:nvSpPr>
        <p:spPr>
          <a:xfrm>
            <a:off x="373061" y="323850"/>
            <a:ext cx="8229600" cy="979488"/>
          </a:xfrm>
        </p:spPr>
        <p:txBody>
          <a:bodyPr/>
          <a:lstStyle/>
          <a:p>
            <a:r>
              <a:rPr lang="en-US" sz="2800" b="1" dirty="0">
                <a:ea typeface="ＭＳ Ｐゴシック"/>
                <a:cs typeface="ＭＳ Ｐゴシック"/>
              </a:rPr>
              <a:t>Command Search</a:t>
            </a:r>
            <a:r>
              <a:rPr lang="en-US" sz="2800" dirty="0">
                <a:ea typeface="ＭＳ Ｐゴシック" pitchFamily="34" charset="-128"/>
              </a:rPr>
              <a:t/>
            </a:r>
            <a:br>
              <a:rPr lang="en-US" sz="2800" dirty="0">
                <a:ea typeface="ＭＳ Ｐゴシック" pitchFamily="34" charset="-128"/>
              </a:rPr>
            </a:br>
            <a:endParaRPr lang="en-US" sz="2800" dirty="0">
              <a:ea typeface="ＭＳ Ｐゴシック" pitchFamily="34" charset="-128"/>
            </a:endParaRPr>
          </a:p>
        </p:txBody>
      </p:sp>
      <p:graphicFrame>
        <p:nvGraphicFramePr>
          <p:cNvPr id="4" name="Table 3"/>
          <p:cNvGraphicFramePr>
            <a:graphicFrameLocks noGrp="1"/>
          </p:cNvGraphicFramePr>
          <p:nvPr>
            <p:extLst/>
          </p:nvPr>
        </p:nvGraphicFramePr>
        <p:xfrm>
          <a:off x="373061" y="1169988"/>
          <a:ext cx="8313739" cy="4800920"/>
        </p:xfrm>
        <a:graphic>
          <a:graphicData uri="http://schemas.openxmlformats.org/drawingml/2006/table">
            <a:tbl>
              <a:tblPr/>
              <a:tblGrid>
                <a:gridCol w="1322641">
                  <a:extLst>
                    <a:ext uri="{9D8B030D-6E8A-4147-A177-3AD203B41FA5}">
                      <a16:colId xmlns:a16="http://schemas.microsoft.com/office/drawing/2014/main" val="20000"/>
                    </a:ext>
                  </a:extLst>
                </a:gridCol>
                <a:gridCol w="1549379">
                  <a:extLst>
                    <a:ext uri="{9D8B030D-6E8A-4147-A177-3AD203B41FA5}">
                      <a16:colId xmlns:a16="http://schemas.microsoft.com/office/drawing/2014/main" val="20001"/>
                    </a:ext>
                  </a:extLst>
                </a:gridCol>
                <a:gridCol w="5441719">
                  <a:extLst>
                    <a:ext uri="{9D8B030D-6E8A-4147-A177-3AD203B41FA5}">
                      <a16:colId xmlns:a16="http://schemas.microsoft.com/office/drawing/2014/main" val="20002"/>
                    </a:ext>
                  </a:extLst>
                </a:gridCol>
              </a:tblGrid>
              <a:tr h="346900">
                <a:tc>
                  <a:txBody>
                    <a:bodyPr/>
                    <a:lstStyle/>
                    <a:p>
                      <a:r>
                        <a:rPr lang="en-US" sz="1200" b="1" dirty="0"/>
                        <a:t>Operator</a:t>
                      </a:r>
                    </a:p>
                  </a:txBody>
                  <a:tcPr marL="49561" marR="49561" marT="24778" marB="24778">
                    <a:lnL>
                      <a:noFill/>
                    </a:lnL>
                    <a:lnR>
                      <a:noFill/>
                    </a:lnR>
                    <a:lnT>
                      <a:noFill/>
                    </a:lnT>
                    <a:lnB>
                      <a:noFill/>
                    </a:lnB>
                    <a:solidFill>
                      <a:srgbClr val="EBEBEB"/>
                    </a:solidFill>
                  </a:tcPr>
                </a:tc>
                <a:tc>
                  <a:txBody>
                    <a:bodyPr/>
                    <a:lstStyle/>
                    <a:p>
                      <a:r>
                        <a:rPr lang="en-US" sz="1200" b="1" dirty="0"/>
                        <a:t>Syntax</a:t>
                      </a:r>
                    </a:p>
                  </a:txBody>
                  <a:tcPr marL="49561" marR="49561" marT="24778" marB="24778">
                    <a:lnL>
                      <a:noFill/>
                    </a:lnL>
                    <a:lnR>
                      <a:noFill/>
                    </a:lnR>
                    <a:lnT>
                      <a:noFill/>
                    </a:lnT>
                    <a:lnB>
                      <a:noFill/>
                    </a:lnB>
                    <a:solidFill>
                      <a:srgbClr val="EBEBEB"/>
                    </a:solidFill>
                  </a:tcPr>
                </a:tc>
                <a:tc>
                  <a:txBody>
                    <a:bodyPr/>
                    <a:lstStyle/>
                    <a:p>
                      <a:r>
                        <a:rPr lang="en-US" sz="1200" b="1" dirty="0"/>
                        <a:t>Find Results That...</a:t>
                      </a:r>
                    </a:p>
                  </a:txBody>
                  <a:tcPr marL="49561" marR="49561" marT="24778" marB="24778">
                    <a:lnL>
                      <a:noFill/>
                    </a:lnL>
                    <a:lnR>
                      <a:noFill/>
                    </a:lnR>
                    <a:lnT>
                      <a:noFill/>
                    </a:lnT>
                    <a:lnB>
                      <a:noFill/>
                    </a:lnB>
                    <a:solidFill>
                      <a:srgbClr val="EBEBEB"/>
                    </a:solidFill>
                  </a:tcPr>
                </a:tc>
                <a:extLst>
                  <a:ext uri="{0D108BD9-81ED-4DB2-BD59-A6C34878D82A}">
                    <a16:rowId xmlns:a16="http://schemas.microsoft.com/office/drawing/2014/main" val="10000"/>
                  </a:ext>
                </a:extLst>
              </a:tr>
              <a:tr h="781020">
                <a:tc>
                  <a:txBody>
                    <a:bodyPr/>
                    <a:lstStyle/>
                    <a:p>
                      <a:r>
                        <a:rPr lang="en-US" sz="1200" b="0"/>
                        <a:t>AND</a:t>
                      </a:r>
                    </a:p>
                  </a:txBody>
                  <a:tcPr marL="49561" marR="49561" marT="24778" marB="24778">
                    <a:lnL>
                      <a:noFill/>
                    </a:lnL>
                    <a:lnR>
                      <a:noFill/>
                    </a:lnR>
                    <a:lnT>
                      <a:noFill/>
                    </a:lnT>
                    <a:lnB>
                      <a:noFill/>
                    </a:lnB>
                  </a:tcPr>
                </a:tc>
                <a:tc>
                  <a:txBody>
                    <a:bodyPr/>
                    <a:lstStyle/>
                    <a:p>
                      <a:r>
                        <a:rPr lang="en-US" sz="1200" b="1" i="1" dirty="0"/>
                        <a:t>x</a:t>
                      </a:r>
                      <a:r>
                        <a:rPr lang="en-US" sz="1200" b="1" dirty="0"/>
                        <a:t> AND </a:t>
                      </a:r>
                      <a:r>
                        <a:rPr lang="en-US" sz="1200" b="1" i="1" dirty="0"/>
                        <a:t>y</a:t>
                      </a:r>
                      <a:endParaRPr lang="en-US" sz="1200" b="0" dirty="0"/>
                    </a:p>
                  </a:txBody>
                  <a:tcPr marL="49561" marR="49561" marT="24778" marB="24778">
                    <a:lnL>
                      <a:noFill/>
                    </a:lnL>
                    <a:lnR>
                      <a:noFill/>
                    </a:lnR>
                    <a:lnT>
                      <a:noFill/>
                    </a:lnT>
                    <a:lnB>
                      <a:noFill/>
                    </a:lnB>
                  </a:tcPr>
                </a:tc>
                <a:tc>
                  <a:txBody>
                    <a:bodyPr/>
                    <a:lstStyle/>
                    <a:p>
                      <a:r>
                        <a:rPr lang="en-US" sz="1200" dirty="0"/>
                        <a:t>Match both expressions </a:t>
                      </a:r>
                      <a:r>
                        <a:rPr lang="en-US" sz="1200" b="1" i="1" dirty="0"/>
                        <a:t>x</a:t>
                      </a:r>
                      <a:r>
                        <a:rPr lang="en-US" sz="1200" dirty="0"/>
                        <a:t> and </a:t>
                      </a:r>
                      <a:r>
                        <a:rPr lang="en-US" sz="1200" b="1" i="1" dirty="0"/>
                        <a:t>y</a:t>
                      </a:r>
                    </a:p>
                    <a:p>
                      <a:r>
                        <a:rPr lang="en-US" sz="1200" b="0" i="0" dirty="0">
                          <a:solidFill>
                            <a:srgbClr val="A50021"/>
                          </a:solidFill>
                        </a:rPr>
                        <a:t>Example: “wireless</a:t>
                      </a:r>
                      <a:r>
                        <a:rPr lang="en-US" sz="1200" b="0" i="0" baseline="0" dirty="0">
                          <a:solidFill>
                            <a:srgbClr val="A50021"/>
                          </a:solidFill>
                        </a:rPr>
                        <a:t> sensor network” AND security</a:t>
                      </a:r>
                    </a:p>
                    <a:p>
                      <a:r>
                        <a:rPr lang="en-US" sz="1200" b="0" i="0" baseline="0" dirty="0"/>
                        <a:t>Finds articles with both the phrase </a:t>
                      </a:r>
                      <a:r>
                        <a:rPr lang="en-US" sz="1200" b="1" i="1" baseline="0" dirty="0"/>
                        <a:t>wireless sensor network</a:t>
                      </a:r>
                      <a:r>
                        <a:rPr lang="en-US" sz="1200" b="0" i="0" baseline="0" dirty="0"/>
                        <a:t> and the word </a:t>
                      </a:r>
                      <a:r>
                        <a:rPr lang="en-US" sz="1200" b="1" i="1" baseline="0" dirty="0"/>
                        <a:t>security</a:t>
                      </a:r>
                      <a:endParaRPr lang="en-US" sz="1200" b="1" i="1" dirty="0"/>
                    </a:p>
                  </a:txBody>
                  <a:tcPr marL="49561" marR="49561" marT="24778" marB="24778">
                    <a:lnL>
                      <a:noFill/>
                    </a:lnL>
                    <a:lnR>
                      <a:noFill/>
                    </a:lnR>
                    <a:lnT>
                      <a:noFill/>
                    </a:lnT>
                    <a:lnB>
                      <a:noFill/>
                    </a:lnB>
                  </a:tcPr>
                </a:tc>
                <a:extLst>
                  <a:ext uri="{0D108BD9-81ED-4DB2-BD59-A6C34878D82A}">
                    <a16:rowId xmlns:a16="http://schemas.microsoft.com/office/drawing/2014/main" val="10001"/>
                  </a:ext>
                </a:extLst>
              </a:tr>
              <a:tr h="781020">
                <a:tc>
                  <a:txBody>
                    <a:bodyPr/>
                    <a:lstStyle/>
                    <a:p>
                      <a:r>
                        <a:rPr lang="en-US" sz="1200" b="0"/>
                        <a:t>OR</a:t>
                      </a:r>
                    </a:p>
                  </a:txBody>
                  <a:tcPr marL="49561" marR="49561" marT="24778" marB="24778">
                    <a:lnL>
                      <a:noFill/>
                    </a:lnL>
                    <a:lnR>
                      <a:noFill/>
                    </a:lnR>
                    <a:lnT>
                      <a:noFill/>
                    </a:lnT>
                    <a:lnB>
                      <a:noFill/>
                    </a:lnB>
                  </a:tcPr>
                </a:tc>
                <a:tc>
                  <a:txBody>
                    <a:bodyPr/>
                    <a:lstStyle/>
                    <a:p>
                      <a:r>
                        <a:rPr lang="en-US" sz="1200" b="1" i="1" dirty="0"/>
                        <a:t>x</a:t>
                      </a:r>
                      <a:r>
                        <a:rPr lang="en-US" sz="1200" b="1" dirty="0"/>
                        <a:t> OR </a:t>
                      </a:r>
                      <a:r>
                        <a:rPr lang="en-US" sz="1200" b="1" i="1" dirty="0"/>
                        <a:t>y</a:t>
                      </a:r>
                      <a:endParaRPr lang="en-US" sz="1200" b="0" dirty="0"/>
                    </a:p>
                  </a:txBody>
                  <a:tcPr marL="49561" marR="49561" marT="24778" marB="24778">
                    <a:lnL>
                      <a:noFill/>
                    </a:lnL>
                    <a:lnR>
                      <a:noFill/>
                    </a:lnR>
                    <a:lnT>
                      <a:noFill/>
                    </a:lnT>
                    <a:lnB>
                      <a:noFill/>
                    </a:lnB>
                  </a:tcPr>
                </a:tc>
                <a:tc>
                  <a:txBody>
                    <a:bodyPr/>
                    <a:lstStyle/>
                    <a:p>
                      <a:r>
                        <a:rPr lang="en-US" sz="1200" dirty="0"/>
                        <a:t>Match either expression </a:t>
                      </a:r>
                      <a:r>
                        <a:rPr lang="en-US" sz="1200" b="1" i="1" dirty="0"/>
                        <a:t>x</a:t>
                      </a:r>
                      <a:r>
                        <a:rPr lang="en-US" sz="1200" dirty="0"/>
                        <a:t> or </a:t>
                      </a:r>
                      <a:r>
                        <a:rPr lang="en-US" sz="1200" b="1" i="1" dirty="0"/>
                        <a:t>y</a:t>
                      </a:r>
                      <a:r>
                        <a:rPr lang="en-US" sz="1200" dirty="0"/>
                        <a:t> or both </a:t>
                      </a:r>
                    </a:p>
                    <a:p>
                      <a:r>
                        <a:rPr lang="en-US" sz="1200" dirty="0">
                          <a:solidFill>
                            <a:srgbClr val="A50021"/>
                          </a:solidFill>
                        </a:rPr>
                        <a:t>Example: REV OR “renewable energy vehicle” </a:t>
                      </a:r>
                    </a:p>
                    <a:p>
                      <a:r>
                        <a:rPr lang="en-US" sz="1200" dirty="0"/>
                        <a:t>Finds articles with either the word </a:t>
                      </a:r>
                      <a:r>
                        <a:rPr lang="en-US" sz="1200" b="1" i="1" dirty="0"/>
                        <a:t>REV</a:t>
                      </a:r>
                      <a:r>
                        <a:rPr lang="en-US" sz="1200" dirty="0"/>
                        <a:t> or the phrase </a:t>
                      </a:r>
                      <a:r>
                        <a:rPr lang="en-US" sz="1200" b="1" i="1" dirty="0"/>
                        <a:t>renewable energy vehicle</a:t>
                      </a:r>
                    </a:p>
                  </a:txBody>
                  <a:tcPr marL="49561" marR="49561" marT="24778" marB="24778">
                    <a:lnL>
                      <a:noFill/>
                    </a:lnL>
                    <a:lnR>
                      <a:noFill/>
                    </a:lnR>
                    <a:lnT>
                      <a:noFill/>
                    </a:lnT>
                    <a:lnB>
                      <a:noFill/>
                    </a:lnB>
                  </a:tcPr>
                </a:tc>
                <a:extLst>
                  <a:ext uri="{0D108BD9-81ED-4DB2-BD59-A6C34878D82A}">
                    <a16:rowId xmlns:a16="http://schemas.microsoft.com/office/drawing/2014/main" val="10002"/>
                  </a:ext>
                </a:extLst>
              </a:tr>
              <a:tr h="781020">
                <a:tc>
                  <a:txBody>
                    <a:bodyPr/>
                    <a:lstStyle/>
                    <a:p>
                      <a:r>
                        <a:rPr lang="en-US" sz="1200" b="1" dirty="0"/>
                        <a:t> </a:t>
                      </a:r>
                      <a:r>
                        <a:rPr lang="en-US" sz="1200" b="0" dirty="0"/>
                        <a:t>NOT</a:t>
                      </a:r>
                    </a:p>
                  </a:txBody>
                  <a:tcPr marL="49561" marR="49561" marT="24778" marB="24778">
                    <a:lnL>
                      <a:noFill/>
                    </a:lnL>
                    <a:lnR>
                      <a:noFill/>
                    </a:lnR>
                    <a:lnT>
                      <a:noFill/>
                    </a:lnT>
                    <a:lnB>
                      <a:noFill/>
                    </a:lnB>
                  </a:tcPr>
                </a:tc>
                <a:tc>
                  <a:txBody>
                    <a:bodyPr/>
                    <a:lstStyle/>
                    <a:p>
                      <a:r>
                        <a:rPr lang="en-US" sz="1200" b="1" i="1" dirty="0"/>
                        <a:t>x</a:t>
                      </a:r>
                      <a:r>
                        <a:rPr lang="en-US" sz="1200" b="1" dirty="0"/>
                        <a:t> NOT </a:t>
                      </a:r>
                      <a:r>
                        <a:rPr lang="en-US" sz="1200" b="1" i="1" dirty="0"/>
                        <a:t>y</a:t>
                      </a:r>
                      <a:endParaRPr lang="en-US" sz="1200" b="0" dirty="0"/>
                    </a:p>
                  </a:txBody>
                  <a:tcPr marL="49561" marR="49561" marT="24778" marB="24778">
                    <a:lnL>
                      <a:noFill/>
                    </a:lnL>
                    <a:lnR>
                      <a:noFill/>
                    </a:lnR>
                    <a:lnT>
                      <a:noFill/>
                    </a:lnT>
                    <a:lnB>
                      <a:noFill/>
                    </a:lnB>
                  </a:tcPr>
                </a:tc>
                <a:tc>
                  <a:txBody>
                    <a:bodyPr/>
                    <a:lstStyle/>
                    <a:p>
                      <a:r>
                        <a:rPr lang="en-US" sz="1200" dirty="0"/>
                        <a:t>Match expression </a:t>
                      </a:r>
                      <a:r>
                        <a:rPr lang="en-US" sz="1200" b="1" i="1" dirty="0"/>
                        <a:t>x</a:t>
                      </a:r>
                      <a:r>
                        <a:rPr lang="en-US" sz="1200" dirty="0"/>
                        <a:t> but </a:t>
                      </a:r>
                      <a:r>
                        <a:rPr lang="en-US" sz="1200" i="1" dirty="0"/>
                        <a:t>not</a:t>
                      </a:r>
                      <a:r>
                        <a:rPr lang="en-US" sz="1200" dirty="0"/>
                        <a:t> </a:t>
                      </a:r>
                      <a:r>
                        <a:rPr lang="en-US" sz="1200" b="1" i="1" dirty="0"/>
                        <a:t>y</a:t>
                      </a:r>
                    </a:p>
                    <a:p>
                      <a:r>
                        <a:rPr lang="en-US" sz="1200" b="0" i="0" dirty="0">
                          <a:solidFill>
                            <a:srgbClr val="A50021"/>
                          </a:solidFill>
                        </a:rPr>
                        <a:t>Example:</a:t>
                      </a:r>
                      <a:r>
                        <a:rPr lang="en-US" sz="1200" b="0" i="0" baseline="0" dirty="0">
                          <a:solidFill>
                            <a:srgbClr val="A50021"/>
                          </a:solidFill>
                        </a:rPr>
                        <a:t> </a:t>
                      </a:r>
                      <a:r>
                        <a:rPr lang="en-US" sz="1200" b="0" i="0" dirty="0">
                          <a:solidFill>
                            <a:srgbClr val="A50021"/>
                          </a:solidFill>
                        </a:rPr>
                        <a:t>gasoline NOT diesel</a:t>
                      </a:r>
                    </a:p>
                    <a:p>
                      <a:r>
                        <a:rPr lang="en-US" sz="1200" b="0" i="0" dirty="0"/>
                        <a:t>Finds articles</a:t>
                      </a:r>
                      <a:r>
                        <a:rPr lang="en-US" sz="1200" b="0" i="0" baseline="0" dirty="0"/>
                        <a:t> that include the word </a:t>
                      </a:r>
                      <a:r>
                        <a:rPr lang="en-US" sz="1200" b="1" i="1" baseline="0" dirty="0"/>
                        <a:t>gasoline</a:t>
                      </a:r>
                      <a:r>
                        <a:rPr lang="en-US" sz="1200" b="0" i="0" baseline="0" dirty="0"/>
                        <a:t> but do not include the word </a:t>
                      </a:r>
                      <a:r>
                        <a:rPr lang="en-US" sz="1200" b="1" i="1" baseline="0" dirty="0"/>
                        <a:t>diesel</a:t>
                      </a:r>
                      <a:endParaRPr lang="en-US" sz="1200" b="1" i="1" dirty="0"/>
                    </a:p>
                  </a:txBody>
                  <a:tcPr marL="49561" marR="49561" marT="24778" marB="24778">
                    <a:lnL>
                      <a:noFill/>
                    </a:lnL>
                    <a:lnR>
                      <a:noFill/>
                    </a:lnR>
                    <a:lnT>
                      <a:noFill/>
                    </a:lnT>
                    <a:lnB>
                      <a:noFill/>
                    </a:lnB>
                  </a:tcPr>
                </a:tc>
                <a:extLst>
                  <a:ext uri="{0D108BD9-81ED-4DB2-BD59-A6C34878D82A}">
                    <a16:rowId xmlns:a16="http://schemas.microsoft.com/office/drawing/2014/main" val="10003"/>
                  </a:ext>
                </a:extLst>
              </a:tr>
              <a:tr h="963886">
                <a:tc>
                  <a:txBody>
                    <a:bodyPr/>
                    <a:lstStyle/>
                    <a:p>
                      <a:r>
                        <a:rPr lang="en-US" sz="1200" b="0" dirty="0"/>
                        <a:t>NEAR</a:t>
                      </a:r>
                    </a:p>
                  </a:txBody>
                  <a:tcPr marL="49561" marR="49561" marT="24778" marB="24778">
                    <a:lnL>
                      <a:noFill/>
                    </a:lnL>
                    <a:lnR>
                      <a:noFill/>
                    </a:lnR>
                    <a:lnT>
                      <a:noFill/>
                    </a:lnT>
                    <a:lnB>
                      <a:noFill/>
                    </a:lnB>
                  </a:tcPr>
                </a:tc>
                <a:tc>
                  <a:txBody>
                    <a:bodyPr/>
                    <a:lstStyle/>
                    <a:p>
                      <a:r>
                        <a:rPr lang="en-US" sz="1200" b="1" i="1"/>
                        <a:t>x</a:t>
                      </a:r>
                      <a:r>
                        <a:rPr lang="en-US" sz="1200" b="1"/>
                        <a:t> NEAR/</a:t>
                      </a:r>
                      <a:r>
                        <a:rPr lang="en-US" sz="1200" b="0" i="1"/>
                        <a:t>#</a:t>
                      </a:r>
                      <a:r>
                        <a:rPr lang="en-US" sz="1200" b="0"/>
                        <a:t> </a:t>
                      </a:r>
                      <a:r>
                        <a:rPr lang="en-US" sz="1200" b="1" i="1"/>
                        <a:t>y</a:t>
                      </a:r>
                      <a:endParaRPr lang="en-US" sz="1200" b="0"/>
                    </a:p>
                  </a:txBody>
                  <a:tcPr marL="49561" marR="49561" marT="24778" marB="24778">
                    <a:lnL>
                      <a:noFill/>
                    </a:lnL>
                    <a:lnR>
                      <a:noFill/>
                    </a:lnR>
                    <a:lnT>
                      <a:noFill/>
                    </a:lnT>
                    <a:lnB>
                      <a:noFill/>
                    </a:lnB>
                  </a:tcPr>
                </a:tc>
                <a:tc>
                  <a:txBody>
                    <a:bodyPr/>
                    <a:lstStyle/>
                    <a:p>
                      <a:r>
                        <a:rPr lang="en-US" sz="1200" dirty="0"/>
                        <a:t>Match expression </a:t>
                      </a:r>
                      <a:r>
                        <a:rPr lang="en-US" sz="1200" b="1" i="1" dirty="0"/>
                        <a:t>x</a:t>
                      </a:r>
                      <a:r>
                        <a:rPr lang="en-US" sz="1200" dirty="0"/>
                        <a:t> within # words of </a:t>
                      </a:r>
                      <a:r>
                        <a:rPr lang="en-US" sz="1200" b="1" i="1" dirty="0"/>
                        <a:t>y </a:t>
                      </a:r>
                      <a:r>
                        <a:rPr lang="en-US" sz="1200" b="0" i="0" dirty="0"/>
                        <a:t>(</a:t>
                      </a:r>
                      <a:r>
                        <a:rPr lang="en-US" sz="1200" b="1" i="1" dirty="0"/>
                        <a:t>x</a:t>
                      </a:r>
                      <a:r>
                        <a:rPr lang="en-US" sz="1200" b="0" i="0" dirty="0"/>
                        <a:t> can appear before or after </a:t>
                      </a:r>
                      <a:r>
                        <a:rPr lang="en-US" sz="1200" b="1" i="1" dirty="0"/>
                        <a:t>y</a:t>
                      </a:r>
                      <a:r>
                        <a:rPr lang="en-US" sz="1200" b="0" i="0" baseline="0" dirty="0"/>
                        <a:t> - N</a:t>
                      </a:r>
                      <a:r>
                        <a:rPr lang="en-US" sz="1200" b="0" i="0" dirty="0"/>
                        <a:t>EAR does not designate order)</a:t>
                      </a:r>
                    </a:p>
                    <a:p>
                      <a:r>
                        <a:rPr lang="en-US" sz="1200" b="0" i="0" dirty="0">
                          <a:solidFill>
                            <a:srgbClr val="A50021"/>
                          </a:solidFill>
                        </a:rPr>
                        <a:t>Example: cardiac NEAR/3 implantable</a:t>
                      </a:r>
                    </a:p>
                    <a:p>
                      <a:r>
                        <a:rPr lang="en-US" sz="1200" b="0" i="0" dirty="0"/>
                        <a:t>Finds</a:t>
                      </a:r>
                      <a:r>
                        <a:rPr lang="en-US" sz="1200" b="0" i="0" baseline="0" dirty="0"/>
                        <a:t> articles with the word </a:t>
                      </a:r>
                      <a:r>
                        <a:rPr lang="en-US" sz="1200" b="1" i="1" baseline="0" dirty="0"/>
                        <a:t>cardiac</a:t>
                      </a:r>
                      <a:r>
                        <a:rPr lang="en-US" sz="1200" b="0" i="0" baseline="0" dirty="0"/>
                        <a:t> within three words of </a:t>
                      </a:r>
                      <a:r>
                        <a:rPr lang="en-US" sz="1200" b="1" i="1" baseline="0" dirty="0"/>
                        <a:t>implantable</a:t>
                      </a:r>
                      <a:r>
                        <a:rPr lang="en-US" sz="1200" b="0" i="0" baseline="0" dirty="0"/>
                        <a:t>; cardiac can come before or after implantable.</a:t>
                      </a:r>
                      <a:endParaRPr lang="en-US" sz="1200" b="0" i="0" dirty="0"/>
                    </a:p>
                  </a:txBody>
                  <a:tcPr marL="49561" marR="49561" marT="24778" marB="24778">
                    <a:lnL>
                      <a:noFill/>
                    </a:lnL>
                    <a:lnR>
                      <a:noFill/>
                    </a:lnR>
                    <a:lnT>
                      <a:noFill/>
                    </a:lnT>
                    <a:lnB>
                      <a:noFill/>
                    </a:lnB>
                  </a:tcPr>
                </a:tc>
                <a:extLst>
                  <a:ext uri="{0D108BD9-81ED-4DB2-BD59-A6C34878D82A}">
                    <a16:rowId xmlns:a16="http://schemas.microsoft.com/office/drawing/2014/main" val="10004"/>
                  </a:ext>
                </a:extLst>
              </a:tr>
              <a:tr h="1146752">
                <a:tc>
                  <a:txBody>
                    <a:bodyPr/>
                    <a:lstStyle/>
                    <a:p>
                      <a:r>
                        <a:rPr lang="en-US" sz="1200"/>
                        <a:t>ONEAR</a:t>
                      </a:r>
                    </a:p>
                  </a:txBody>
                  <a:tcPr marL="49561" marR="49561" marT="24778" marB="24778">
                    <a:lnL>
                      <a:noFill/>
                    </a:lnL>
                    <a:lnR>
                      <a:noFill/>
                    </a:lnR>
                    <a:lnT>
                      <a:noFill/>
                    </a:lnT>
                    <a:lnB>
                      <a:noFill/>
                    </a:lnB>
                  </a:tcPr>
                </a:tc>
                <a:tc>
                  <a:txBody>
                    <a:bodyPr/>
                    <a:lstStyle/>
                    <a:p>
                      <a:r>
                        <a:rPr lang="en-US" sz="1200" b="1" i="1"/>
                        <a:t>x</a:t>
                      </a:r>
                      <a:r>
                        <a:rPr lang="en-US" sz="1200" b="1"/>
                        <a:t> ONEAR</a:t>
                      </a:r>
                      <a:r>
                        <a:rPr lang="en-US" sz="1200" b="0" i="1"/>
                        <a:t>/#</a:t>
                      </a:r>
                      <a:r>
                        <a:rPr lang="en-US" sz="1200" b="0"/>
                        <a:t> </a:t>
                      </a:r>
                      <a:r>
                        <a:rPr lang="en-US" sz="1200" b="1" i="1"/>
                        <a:t>y</a:t>
                      </a:r>
                      <a:endParaRPr lang="en-US" sz="1200" b="0"/>
                    </a:p>
                  </a:txBody>
                  <a:tcPr marL="49561" marR="49561" marT="24778" marB="24778">
                    <a:lnL>
                      <a:noFill/>
                    </a:lnL>
                    <a:lnR>
                      <a:noFill/>
                    </a:lnR>
                    <a:lnT>
                      <a:noFill/>
                    </a:lnT>
                    <a:lnB>
                      <a:noFill/>
                    </a:lnB>
                  </a:tcPr>
                </a:tc>
                <a:tc>
                  <a:txBody>
                    <a:bodyPr/>
                    <a:lstStyle/>
                    <a:p>
                      <a:r>
                        <a:rPr lang="en-US" sz="1200" dirty="0"/>
                        <a:t>Match expression </a:t>
                      </a:r>
                      <a:r>
                        <a:rPr lang="en-US" sz="1200" b="1" i="1" dirty="0"/>
                        <a:t>x</a:t>
                      </a:r>
                      <a:r>
                        <a:rPr lang="en-US" sz="1200" dirty="0"/>
                        <a:t> </a:t>
                      </a:r>
                      <a:r>
                        <a:rPr lang="en-US" sz="1200" i="1" dirty="0"/>
                        <a:t>before</a:t>
                      </a:r>
                      <a:r>
                        <a:rPr lang="en-US" sz="1200" dirty="0"/>
                        <a:t> and within # words of </a:t>
                      </a:r>
                      <a:r>
                        <a:rPr lang="en-US" sz="1200" b="1" i="1" dirty="0"/>
                        <a:t>y </a:t>
                      </a:r>
                      <a:r>
                        <a:rPr lang="en-US" sz="1200" b="0" i="0" dirty="0"/>
                        <a:t>(ONEAR does designate order)</a:t>
                      </a:r>
                    </a:p>
                    <a:p>
                      <a:r>
                        <a:rPr lang="en-US" sz="1200" b="0" i="0" dirty="0">
                          <a:solidFill>
                            <a:srgbClr val="A50021"/>
                          </a:solidFill>
                        </a:rPr>
                        <a:t>Example: cardiac ONEAR/3 implantable</a:t>
                      </a:r>
                    </a:p>
                    <a:p>
                      <a:r>
                        <a:rPr lang="en-US" sz="1200" b="0" i="0" dirty="0"/>
                        <a:t>Finds</a:t>
                      </a:r>
                      <a:r>
                        <a:rPr lang="en-US" sz="1200" b="0" i="0" baseline="0" dirty="0"/>
                        <a:t> articles with the word </a:t>
                      </a:r>
                      <a:r>
                        <a:rPr lang="en-US" sz="1200" b="1" i="1" baseline="0" dirty="0"/>
                        <a:t>cardiac</a:t>
                      </a:r>
                      <a:r>
                        <a:rPr lang="en-US" sz="1200" b="0" i="0" baseline="0" dirty="0"/>
                        <a:t> within three words of </a:t>
                      </a:r>
                      <a:r>
                        <a:rPr lang="en-US" sz="1200" b="1" i="1" baseline="0" dirty="0"/>
                        <a:t>implantable</a:t>
                      </a:r>
                      <a:r>
                        <a:rPr lang="en-US" sz="1200" b="0" i="0" baseline="0" dirty="0"/>
                        <a:t>; cardiac must come before implantable.</a:t>
                      </a:r>
                      <a:endParaRPr lang="en-US" sz="1200" b="0" i="0" dirty="0"/>
                    </a:p>
                    <a:p>
                      <a:endParaRPr lang="en-US" sz="1200" dirty="0"/>
                    </a:p>
                  </a:txBody>
                  <a:tcPr marL="49561" marR="49561" marT="24778" marB="24778">
                    <a:lnL>
                      <a:noFill/>
                    </a:lnL>
                    <a:lnR>
                      <a:noFill/>
                    </a:lnR>
                    <a:lnT>
                      <a:noFill/>
                    </a:lnT>
                    <a:lnB>
                      <a:noFill/>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5692333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7"/>
          <p:cNvSpPr>
            <a:spLocks noGrp="1"/>
          </p:cNvSpPr>
          <p:nvPr>
            <p:ph type="title"/>
          </p:nvPr>
        </p:nvSpPr>
        <p:spPr>
          <a:xfrm>
            <a:off x="307975" y="354418"/>
            <a:ext cx="7556500" cy="619125"/>
          </a:xfrm>
        </p:spPr>
        <p:txBody>
          <a:bodyPr/>
          <a:lstStyle/>
          <a:p>
            <a:r>
              <a:rPr lang="en-US" sz="2800" b="1" dirty="0">
                <a:ea typeface="ＭＳ Ｐゴシック"/>
                <a:cs typeface="ＭＳ Ｐゴシック"/>
              </a:rPr>
              <a:t>Author Search</a:t>
            </a:r>
            <a:endParaRPr lang="en-US" sz="2800" b="1" dirty="0">
              <a:latin typeface="Verdana" pitchFamily="34" charset="0"/>
              <a:ea typeface="ＭＳ Ｐゴシック" pitchFamily="112" charset="-128"/>
              <a:cs typeface="Arial" charset="0"/>
            </a:endParaRPr>
          </a:p>
        </p:txBody>
      </p:sp>
      <p:sp>
        <p:nvSpPr>
          <p:cNvPr id="23555" name="Rectangle 5"/>
          <p:cNvSpPr>
            <a:spLocks noChangeArrowheads="1"/>
          </p:cNvSpPr>
          <p:nvPr/>
        </p:nvSpPr>
        <p:spPr bwMode="auto">
          <a:xfrm>
            <a:off x="3429000" y="3962400"/>
            <a:ext cx="228600" cy="152400"/>
          </a:xfrm>
          <a:prstGeom prst="rect">
            <a:avLst/>
          </a:prstGeom>
          <a:solidFill>
            <a:schemeClr val="bg1"/>
          </a:solidFill>
          <a:ln w="9525" algn="ctr">
            <a:solidFill>
              <a:schemeClr val="bg1"/>
            </a:solidFill>
            <a:round/>
            <a:headEnd/>
            <a:tailEnd/>
          </a:ln>
        </p:spPr>
        <p:txBody>
          <a:bodyPr/>
          <a:lstStyle/>
          <a:p>
            <a:endParaRPr lang="de-DE"/>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92671"/>
            <a:ext cx="9144000" cy="4771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2778080"/>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7"/>
          <p:cNvSpPr>
            <a:spLocks noGrp="1"/>
          </p:cNvSpPr>
          <p:nvPr>
            <p:ph type="title"/>
          </p:nvPr>
        </p:nvSpPr>
        <p:spPr>
          <a:xfrm>
            <a:off x="434975" y="354418"/>
            <a:ext cx="7556500" cy="619125"/>
          </a:xfrm>
        </p:spPr>
        <p:txBody>
          <a:bodyPr/>
          <a:lstStyle/>
          <a:p>
            <a:r>
              <a:rPr lang="en-US" sz="2800" b="1" dirty="0">
                <a:ea typeface="ＭＳ Ｐゴシック"/>
                <a:cs typeface="ＭＳ Ｐゴシック"/>
              </a:rPr>
              <a:t>Author Search</a:t>
            </a:r>
            <a:endParaRPr lang="en-US" sz="2800" b="1" dirty="0">
              <a:latin typeface="Verdana" pitchFamily="34" charset="0"/>
              <a:ea typeface="ＭＳ Ｐゴシック" pitchFamily="112" charset="-128"/>
              <a:cs typeface="Arial" charset="0"/>
            </a:endParaRPr>
          </a:p>
        </p:txBody>
      </p:sp>
      <p:sp>
        <p:nvSpPr>
          <p:cNvPr id="23555" name="Rectangle 5"/>
          <p:cNvSpPr>
            <a:spLocks noChangeArrowheads="1"/>
          </p:cNvSpPr>
          <p:nvPr/>
        </p:nvSpPr>
        <p:spPr bwMode="auto">
          <a:xfrm>
            <a:off x="3429000" y="3962400"/>
            <a:ext cx="228600" cy="152400"/>
          </a:xfrm>
          <a:prstGeom prst="rect">
            <a:avLst/>
          </a:prstGeom>
          <a:solidFill>
            <a:schemeClr val="bg1"/>
          </a:solidFill>
          <a:ln w="9525" algn="ctr">
            <a:solidFill>
              <a:schemeClr val="bg1"/>
            </a:solidFill>
            <a:round/>
            <a:headEnd/>
            <a:tailEnd/>
          </a:ln>
        </p:spPr>
        <p:txBody>
          <a:bodyPr/>
          <a:lstStyle/>
          <a:p>
            <a:endParaRPr lang="de-DE"/>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75" y="1075143"/>
            <a:ext cx="8242300" cy="4746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1615268"/>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7"/>
          <p:cNvSpPr>
            <a:spLocks noGrp="1"/>
          </p:cNvSpPr>
          <p:nvPr>
            <p:ph type="title"/>
          </p:nvPr>
        </p:nvSpPr>
        <p:spPr>
          <a:xfrm>
            <a:off x="307975" y="429436"/>
            <a:ext cx="7556500" cy="619125"/>
          </a:xfrm>
        </p:spPr>
        <p:txBody>
          <a:bodyPr/>
          <a:lstStyle/>
          <a:p>
            <a:r>
              <a:rPr lang="en-US" sz="2800" b="1" dirty="0">
                <a:ea typeface="ＭＳ Ｐゴシック"/>
                <a:cs typeface="ＭＳ Ｐゴシック"/>
              </a:rPr>
              <a:t>Author Search</a:t>
            </a:r>
            <a:endParaRPr lang="en-US" sz="2800" b="1" dirty="0">
              <a:latin typeface="Verdana" pitchFamily="34" charset="0"/>
              <a:ea typeface="ＭＳ Ｐゴシック" pitchFamily="112" charset="-128"/>
              <a:cs typeface="Arial" charset="0"/>
            </a:endParaRPr>
          </a:p>
        </p:txBody>
      </p:sp>
      <p:sp>
        <p:nvSpPr>
          <p:cNvPr id="23555" name="Rectangle 5"/>
          <p:cNvSpPr>
            <a:spLocks noChangeArrowheads="1"/>
          </p:cNvSpPr>
          <p:nvPr/>
        </p:nvSpPr>
        <p:spPr bwMode="auto">
          <a:xfrm>
            <a:off x="3429000" y="3962400"/>
            <a:ext cx="228600" cy="152400"/>
          </a:xfrm>
          <a:prstGeom prst="rect">
            <a:avLst/>
          </a:prstGeom>
          <a:solidFill>
            <a:schemeClr val="bg1"/>
          </a:solidFill>
          <a:ln w="9525" algn="ctr">
            <a:solidFill>
              <a:schemeClr val="bg1"/>
            </a:solidFill>
            <a:round/>
            <a:headEnd/>
            <a:tailEnd/>
          </a:ln>
        </p:spPr>
        <p:txBody>
          <a:bodyPr/>
          <a:lstStyle/>
          <a:p>
            <a:endParaRPr lang="de-DE"/>
          </a:p>
        </p:txBody>
      </p:sp>
      <p:sp>
        <p:nvSpPr>
          <p:cNvPr id="6" name="Content Placeholder 2"/>
          <p:cNvSpPr txBox="1">
            <a:spLocks/>
          </p:cNvSpPr>
          <p:nvPr/>
        </p:nvSpPr>
        <p:spPr>
          <a:xfrm>
            <a:off x="166688" y="1606550"/>
            <a:ext cx="8774112" cy="4464050"/>
          </a:xfrm>
          <a:prstGeom prst="rect">
            <a:avLst/>
          </a:prstGeom>
        </p:spPr>
        <p:txBody>
          <a:bodyPr/>
          <a:lstStyle>
            <a:lvl1pPr marL="342900" indent="-342900" algn="l" rtl="0" eaLnBrk="1" fontAlgn="base" hangingPunct="1">
              <a:spcBef>
                <a:spcPts val="2000"/>
              </a:spcBef>
              <a:spcAft>
                <a:spcPct val="0"/>
              </a:spcAft>
              <a:buFontTx/>
              <a:buBlip>
                <a:blip r:embed="rId3"/>
              </a:buBlip>
              <a:defRPr sz="2200" kern="1200">
                <a:solidFill>
                  <a:schemeClr val="bg2"/>
                </a:solidFill>
                <a:latin typeface="Verdana"/>
                <a:ea typeface="ＭＳ Ｐゴシック" charset="0"/>
                <a:cs typeface="ＭＳ Ｐゴシック" charset="0"/>
              </a:defRPr>
            </a:lvl1pPr>
            <a:lvl2pPr marL="625475" indent="-342900" algn="l" rtl="0" eaLnBrk="1" fontAlgn="base" hangingPunct="1">
              <a:spcBef>
                <a:spcPts val="600"/>
              </a:spcBef>
              <a:spcAft>
                <a:spcPct val="0"/>
              </a:spcAft>
              <a:buSzPct val="100000"/>
              <a:buFontTx/>
              <a:buBlip>
                <a:blip r:embed="rId4"/>
              </a:buBlip>
              <a:defRPr sz="2000" kern="1200">
                <a:solidFill>
                  <a:schemeClr val="bg2"/>
                </a:solidFill>
                <a:latin typeface="Verdana"/>
                <a:ea typeface="ＭＳ Ｐゴシック" charset="0"/>
                <a:cs typeface="+mn-cs"/>
              </a:defRPr>
            </a:lvl2pPr>
            <a:lvl3pPr marL="863600" indent="-285750" algn="l" rtl="0" eaLnBrk="1" fontAlgn="base" hangingPunct="1">
              <a:spcBef>
                <a:spcPts val="600"/>
              </a:spcBef>
              <a:spcAft>
                <a:spcPct val="0"/>
              </a:spcAft>
              <a:buSzPct val="100000"/>
              <a:buFontTx/>
              <a:buBlip>
                <a:blip r:embed="rId4"/>
              </a:buBlip>
              <a:defRPr kern="1200">
                <a:solidFill>
                  <a:schemeClr val="bg2"/>
                </a:solidFill>
                <a:latin typeface="Verdana"/>
                <a:ea typeface="ＭＳ Ｐゴシック" charset="0"/>
                <a:cs typeface="+mn-cs"/>
              </a:defRPr>
            </a:lvl3pPr>
            <a:lvl4pPr marL="1146175" indent="-285750" algn="l" rtl="0" eaLnBrk="1" fontAlgn="base" hangingPunct="1">
              <a:spcBef>
                <a:spcPts val="600"/>
              </a:spcBef>
              <a:spcAft>
                <a:spcPct val="0"/>
              </a:spcAft>
              <a:buSzPct val="100000"/>
              <a:buFontTx/>
              <a:buBlip>
                <a:blip r:embed="rId4"/>
              </a:buBlip>
              <a:defRPr kern="1200">
                <a:solidFill>
                  <a:schemeClr val="bg2"/>
                </a:solidFill>
                <a:latin typeface="Verdana"/>
                <a:ea typeface="ＭＳ Ｐゴシック" charset="0"/>
                <a:cs typeface="+mn-cs"/>
              </a:defRPr>
            </a:lvl4pPr>
            <a:lvl5pPr marL="1428750" indent="-285750" algn="l" rtl="0" eaLnBrk="1" fontAlgn="base" hangingPunct="1">
              <a:spcBef>
                <a:spcPts val="600"/>
              </a:spcBef>
              <a:spcAft>
                <a:spcPct val="0"/>
              </a:spcAft>
              <a:buSzPct val="100000"/>
              <a:buFontTx/>
              <a:buBlip>
                <a:blip r:embed="rId4"/>
              </a:buBlip>
              <a:defRPr kern="1200">
                <a:solidFill>
                  <a:schemeClr val="bg2"/>
                </a:solidFill>
                <a:latin typeface="Verdana"/>
                <a:ea typeface="ＭＳ Ｐゴシック" charset="0"/>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defTabSz="914400">
              <a:spcBef>
                <a:spcPct val="0"/>
              </a:spcBef>
              <a:spcAft>
                <a:spcPts val="1400"/>
              </a:spcAft>
              <a:defRPr/>
            </a:pPr>
            <a:r>
              <a:rPr lang="en-US" sz="1700" b="1" dirty="0">
                <a:solidFill>
                  <a:schemeClr val="tx1"/>
                </a:solidFill>
                <a:ea typeface="ＭＳ Ｐゴシック" pitchFamily="1" charset="-128"/>
              </a:rPr>
              <a:t>Author search interface</a:t>
            </a:r>
            <a:r>
              <a:rPr lang="en-US" sz="1700" dirty="0">
                <a:solidFill>
                  <a:schemeClr val="tx1"/>
                </a:solidFill>
                <a:ea typeface="ＭＳ Ｐゴシック" pitchFamily="1" charset="-128"/>
              </a:rPr>
              <a:t>: Select “Author Search” to reveal search fields for First Name, Middle Initial, and Last Name.</a:t>
            </a:r>
          </a:p>
          <a:p>
            <a:pPr defTabSz="914400">
              <a:spcBef>
                <a:spcPct val="0"/>
              </a:spcBef>
              <a:spcAft>
                <a:spcPts val="1400"/>
              </a:spcAft>
              <a:defRPr/>
            </a:pPr>
            <a:r>
              <a:rPr lang="en-US" sz="1700" b="1" dirty="0">
                <a:solidFill>
                  <a:schemeClr val="tx1"/>
                </a:solidFill>
                <a:ea typeface="ＭＳ Ｐゴシック" pitchFamily="1" charset="-128"/>
              </a:rPr>
              <a:t>Recall of results</a:t>
            </a:r>
            <a:r>
              <a:rPr lang="en-US" sz="1700" dirty="0">
                <a:solidFill>
                  <a:schemeClr val="tx1"/>
                </a:solidFill>
                <a:ea typeface="ＭＳ Ｐゴシック" pitchFamily="1" charset="-128"/>
              </a:rPr>
              <a:t>: Searching for David Root will also retrieve any articles this individual published under D. Root, D.E. Root, or any other variation.</a:t>
            </a:r>
          </a:p>
          <a:p>
            <a:pPr defTabSz="914400">
              <a:spcBef>
                <a:spcPct val="0"/>
              </a:spcBef>
              <a:spcAft>
                <a:spcPts val="1400"/>
              </a:spcAft>
              <a:defRPr/>
            </a:pPr>
            <a:r>
              <a:rPr lang="en-US" sz="1700" b="1" dirty="0">
                <a:solidFill>
                  <a:schemeClr val="tx1"/>
                </a:solidFill>
                <a:ea typeface="ＭＳ Ｐゴシック" pitchFamily="1" charset="-128"/>
              </a:rPr>
              <a:t>Filter and refine search results</a:t>
            </a:r>
            <a:r>
              <a:rPr lang="en-US" sz="1700" dirty="0">
                <a:solidFill>
                  <a:schemeClr val="tx1"/>
                </a:solidFill>
                <a:ea typeface="ＭＳ Ｐゴシック" pitchFamily="1" charset="-128"/>
              </a:rPr>
              <a:t>: Refine your search by choosing a normalized author name in the author facet on the search results page to retrieve any article linked to that author, regardless of the original name variation used on the article. The name displayed in the author facet is the longest possible version of the author’s name (in our example: David E. Root). </a:t>
            </a:r>
          </a:p>
          <a:p>
            <a:pPr defTabSz="914400">
              <a:spcBef>
                <a:spcPct val="0"/>
              </a:spcBef>
              <a:spcAft>
                <a:spcPts val="1400"/>
              </a:spcAft>
              <a:defRPr/>
            </a:pPr>
            <a:endParaRPr lang="en-US" sz="1800" dirty="0">
              <a:ea typeface="ＭＳ Ｐゴシック" pitchFamily="1" charset="-128"/>
            </a:endParaRPr>
          </a:p>
        </p:txBody>
      </p:sp>
    </p:spTree>
    <p:extLst>
      <p:ext uri="{BB962C8B-B14F-4D97-AF65-F5344CB8AC3E}">
        <p14:creationId xmlns:p14="http://schemas.microsoft.com/office/powerpoint/2010/main" val="3388897211"/>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srcRect/>
          <a:stretch>
            <a:fillRect/>
          </a:stretch>
        </p:blipFill>
        <p:spPr bwMode="auto">
          <a:xfrm>
            <a:off x="2160588" y="1417638"/>
            <a:ext cx="5059362" cy="1751012"/>
          </a:xfrm>
          <a:prstGeom prst="rect">
            <a:avLst/>
          </a:prstGeom>
          <a:noFill/>
          <a:ln w="9525">
            <a:noFill/>
            <a:miter lim="800000"/>
            <a:headEnd/>
            <a:tailEnd/>
          </a:ln>
        </p:spPr>
      </p:pic>
      <p:sp>
        <p:nvSpPr>
          <p:cNvPr id="26627" name="Title 1"/>
          <p:cNvSpPr>
            <a:spLocks noGrp="1"/>
          </p:cNvSpPr>
          <p:nvPr>
            <p:ph type="title"/>
          </p:nvPr>
        </p:nvSpPr>
        <p:spPr>
          <a:xfrm>
            <a:off x="-166688" y="423862"/>
            <a:ext cx="9144000" cy="979488"/>
          </a:xfrm>
        </p:spPr>
        <p:txBody>
          <a:bodyPr/>
          <a:lstStyle/>
          <a:p>
            <a:pPr algn="ctr"/>
            <a:r>
              <a:rPr lang="en-US" sz="2800" b="1" dirty="0">
                <a:ea typeface="ＭＳ Ｐゴシック"/>
                <a:cs typeface="ＭＳ Ｐゴシック"/>
              </a:rPr>
              <a:t>IEEE Personal Account Registration</a:t>
            </a:r>
            <a:endParaRPr lang="en-US" sz="2800" b="1" dirty="0">
              <a:latin typeface="Verdana" pitchFamily="34" charset="0"/>
              <a:ea typeface="ＭＳ Ｐゴシック" pitchFamily="112" charset="-128"/>
              <a:cs typeface="Arial" charset="0"/>
            </a:endParaRPr>
          </a:p>
        </p:txBody>
      </p:sp>
      <p:sp>
        <p:nvSpPr>
          <p:cNvPr id="5" name="线形标注 1(带强调线) 7"/>
          <p:cNvSpPr>
            <a:spLocks/>
          </p:cNvSpPr>
          <p:nvPr/>
        </p:nvSpPr>
        <p:spPr bwMode="auto">
          <a:xfrm>
            <a:off x="1900238" y="3783013"/>
            <a:ext cx="5867400" cy="1655762"/>
          </a:xfrm>
          <a:prstGeom prst="accentCallout1">
            <a:avLst>
              <a:gd name="adj1" fmla="val 27981"/>
              <a:gd name="adj2" fmla="val 100676"/>
              <a:gd name="adj3" fmla="val -123424"/>
              <a:gd name="adj4" fmla="val 48335"/>
            </a:avLst>
          </a:prstGeom>
          <a:solidFill>
            <a:schemeClr val="accent1">
              <a:lumMod val="40000"/>
              <a:lumOff val="60000"/>
              <a:alpha val="51000"/>
            </a:schemeClr>
          </a:solidFill>
          <a:ln w="9525" algn="ctr">
            <a:solidFill>
              <a:schemeClr val="tx1"/>
            </a:solidFill>
            <a:round/>
            <a:headEnd/>
            <a:tailEnd/>
          </a:ln>
        </p:spPr>
        <p:txBody>
          <a:bodyPr/>
          <a:lstStyle/>
          <a:p>
            <a:pPr>
              <a:defRPr/>
            </a:pPr>
            <a:r>
              <a:rPr lang="en-US" altLang="zh-CN" sz="2000" b="1" dirty="0">
                <a:ea typeface="ＭＳ Ｐゴシック" charset="0"/>
                <a:cs typeface="ＭＳ Ｐゴシック" charset="0"/>
              </a:rPr>
              <a:t>To take advantage of personalization features, such as search preferences and saved search alerts, users need to create an IEEE account by selecting the “Create Account” link on the top of any IEEE web page.</a:t>
            </a:r>
            <a:endParaRPr lang="zh-CN" altLang="en-US" sz="2000" b="1" dirty="0">
              <a:ea typeface="ＭＳ Ｐゴシック" charset="0"/>
              <a:cs typeface="ＭＳ Ｐゴシック" charset="0"/>
            </a:endParaRPr>
          </a:p>
        </p:txBody>
      </p:sp>
    </p:spTree>
    <p:extLst>
      <p:ext uri="{BB962C8B-B14F-4D97-AF65-F5344CB8AC3E}">
        <p14:creationId xmlns:p14="http://schemas.microsoft.com/office/powerpoint/2010/main" val="29236621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l="14423" r="10733"/>
          <a:stretch>
            <a:fillRect/>
          </a:stretch>
        </p:blipFill>
        <p:spPr bwMode="auto">
          <a:xfrm>
            <a:off x="425450" y="1192213"/>
            <a:ext cx="5705475" cy="5181600"/>
          </a:xfrm>
          <a:prstGeom prst="rect">
            <a:avLst/>
          </a:prstGeom>
          <a:noFill/>
          <a:ln w="9525">
            <a:noFill/>
            <a:miter lim="800000"/>
            <a:headEnd/>
            <a:tailEnd/>
          </a:ln>
        </p:spPr>
      </p:pic>
      <p:sp>
        <p:nvSpPr>
          <p:cNvPr id="27651" name="Title 1"/>
          <p:cNvSpPr>
            <a:spLocks noGrp="1"/>
          </p:cNvSpPr>
          <p:nvPr>
            <p:ph type="title"/>
          </p:nvPr>
        </p:nvSpPr>
        <p:spPr>
          <a:xfrm>
            <a:off x="0" y="438150"/>
            <a:ext cx="9144000" cy="979488"/>
          </a:xfrm>
        </p:spPr>
        <p:txBody>
          <a:bodyPr/>
          <a:lstStyle/>
          <a:p>
            <a:pPr algn="ctr"/>
            <a:r>
              <a:rPr lang="en-US" sz="2800" b="1" dirty="0">
                <a:ea typeface="ＭＳ Ｐゴシック"/>
                <a:cs typeface="ＭＳ Ｐゴシック"/>
              </a:rPr>
              <a:t>IEEE Personal Account Registration</a:t>
            </a:r>
            <a:endParaRPr lang="en-US" sz="2800" b="1" dirty="0">
              <a:latin typeface="Verdana" pitchFamily="34" charset="0"/>
              <a:ea typeface="ＭＳ Ｐゴシック" pitchFamily="112" charset="-128"/>
            </a:endParaRPr>
          </a:p>
        </p:txBody>
      </p:sp>
      <p:sp>
        <p:nvSpPr>
          <p:cNvPr id="6" name="线形标注 1(带强调线) 8"/>
          <p:cNvSpPr>
            <a:spLocks/>
          </p:cNvSpPr>
          <p:nvPr/>
        </p:nvSpPr>
        <p:spPr bwMode="auto">
          <a:xfrm>
            <a:off x="6526213" y="1981200"/>
            <a:ext cx="2312987" cy="3644900"/>
          </a:xfrm>
          <a:prstGeom prst="accentCallout1">
            <a:avLst>
              <a:gd name="adj1" fmla="val 18750"/>
              <a:gd name="adj2" fmla="val -8333"/>
              <a:gd name="adj3" fmla="val -13051"/>
              <a:gd name="adj4" fmla="val -168699"/>
            </a:avLst>
          </a:prstGeom>
          <a:solidFill>
            <a:schemeClr val="accent1">
              <a:lumMod val="60000"/>
              <a:lumOff val="40000"/>
              <a:alpha val="51000"/>
            </a:schemeClr>
          </a:solidFill>
          <a:ln w="9525" algn="ctr">
            <a:solidFill>
              <a:schemeClr val="tx1"/>
            </a:solidFill>
            <a:round/>
            <a:headEnd/>
            <a:tailEnd/>
          </a:ln>
        </p:spPr>
        <p:txBody>
          <a:bodyPr/>
          <a:lstStyle/>
          <a:p>
            <a:pPr>
              <a:defRPr/>
            </a:pPr>
            <a:r>
              <a:rPr lang="en-US" altLang="zh-CN" sz="1800" b="1" dirty="0">
                <a:ea typeface="ＭＳ Ｐゴシック" charset="0"/>
                <a:cs typeface="ＭＳ Ｐゴシック" charset="0"/>
              </a:rPr>
              <a:t>The IEEE account registration process is an easy 3-click process – just fill out your First Name, Last Name, email address, password and two security questions. Your username is your email address.</a:t>
            </a:r>
            <a:endParaRPr lang="zh-CN" altLang="en-US" sz="1800" b="1" dirty="0">
              <a:ea typeface="ＭＳ Ｐゴシック" charset="0"/>
              <a:cs typeface="ＭＳ Ｐゴシック" charset="0"/>
            </a:endParaRPr>
          </a:p>
        </p:txBody>
      </p:sp>
    </p:spTree>
    <p:extLst>
      <p:ext uri="{BB962C8B-B14F-4D97-AF65-F5344CB8AC3E}">
        <p14:creationId xmlns:p14="http://schemas.microsoft.com/office/powerpoint/2010/main" val="19769524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4"/>
          <p:cNvSpPr>
            <a:spLocks noGrp="1"/>
          </p:cNvSpPr>
          <p:nvPr>
            <p:ph type="title"/>
          </p:nvPr>
        </p:nvSpPr>
        <p:spPr>
          <a:xfrm>
            <a:off x="152400" y="304800"/>
            <a:ext cx="8991600" cy="914400"/>
          </a:xfrm>
        </p:spPr>
        <p:txBody>
          <a:bodyPr/>
          <a:lstStyle/>
          <a:p>
            <a:r>
              <a:rPr lang="en-US" altLang="en-US" sz="2800" b="1" dirty="0">
                <a:ea typeface="ＭＳ Ｐゴシック"/>
                <a:cs typeface="Arial" charset="0"/>
              </a:rPr>
              <a:t>S</a:t>
            </a:r>
            <a:r>
              <a:rPr lang="en-US" sz="2800" b="1" dirty="0">
                <a:ea typeface="ＭＳ Ｐゴシック"/>
                <a:cs typeface="ＭＳ Ｐゴシック"/>
              </a:rPr>
              <a:t>et Preferences with a Personal Account</a:t>
            </a:r>
            <a:r>
              <a:rPr lang="en-US" altLang="en-US" dirty="0">
                <a:latin typeface="Verdana" pitchFamily="34" charset="0"/>
                <a:ea typeface="ＭＳ Ｐゴシック" pitchFamily="112" charset="-128"/>
              </a:rPr>
              <a:t/>
            </a:r>
            <a:br>
              <a:rPr lang="en-US" altLang="en-US" dirty="0">
                <a:latin typeface="Verdana" pitchFamily="34" charset="0"/>
                <a:ea typeface="ＭＳ Ｐゴシック" pitchFamily="112" charset="-128"/>
              </a:rPr>
            </a:br>
            <a:r>
              <a:rPr lang="en-US" sz="1800" dirty="0">
                <a:latin typeface="Verdana" pitchFamily="34" charset="0"/>
                <a:ea typeface="ＭＳ Ｐゴシック" pitchFamily="112" charset="-128"/>
              </a:rPr>
              <a:t/>
            </a:r>
            <a:br>
              <a:rPr lang="en-US" sz="1800" dirty="0">
                <a:latin typeface="Verdana" pitchFamily="34" charset="0"/>
                <a:ea typeface="ＭＳ Ｐゴシック" pitchFamily="112" charset="-128"/>
              </a:rPr>
            </a:br>
            <a:endParaRPr lang="en-US" sz="1800" dirty="0">
              <a:latin typeface="Verdana" pitchFamily="34" charset="0"/>
              <a:ea typeface="ＭＳ Ｐゴシック" pitchFamily="112" charset="-12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1032764"/>
            <a:ext cx="7251700" cy="5053683"/>
          </a:xfrm>
          <a:prstGeom prst="rect">
            <a:avLst/>
          </a:prstGeom>
        </p:spPr>
      </p:pic>
      <p:sp>
        <p:nvSpPr>
          <p:cNvPr id="9" name="Down Arrow 8"/>
          <p:cNvSpPr/>
          <p:nvPr/>
        </p:nvSpPr>
        <p:spPr>
          <a:xfrm flipV="1">
            <a:off x="1147430" y="2901692"/>
            <a:ext cx="606056" cy="850604"/>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1339120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z="2800" b="1" dirty="0">
                <a:ea typeface="ＭＳ Ｐゴシック"/>
                <a:cs typeface="ＭＳ Ｐゴシック"/>
              </a:rPr>
              <a:t>Features to save IEEE content:</a:t>
            </a:r>
            <a:endParaRPr lang="en-US" sz="2800" b="1" dirty="0">
              <a:latin typeface="Verdana" pitchFamily="34" charset="0"/>
              <a:ea typeface="ＭＳ Ｐゴシック" pitchFamily="112" charset="-128"/>
            </a:endParaRPr>
          </a:p>
        </p:txBody>
      </p:sp>
      <p:sp>
        <p:nvSpPr>
          <p:cNvPr id="34819" name="Content Placeholder 2"/>
          <p:cNvSpPr>
            <a:spLocks noGrp="1"/>
          </p:cNvSpPr>
          <p:nvPr>
            <p:ph idx="1"/>
          </p:nvPr>
        </p:nvSpPr>
        <p:spPr>
          <a:xfrm>
            <a:off x="457200" y="1417638"/>
            <a:ext cx="8229600" cy="4368800"/>
          </a:xfrm>
        </p:spPr>
        <p:txBody>
          <a:bodyPr>
            <a:normAutofit/>
          </a:bodyPr>
          <a:lstStyle/>
          <a:p>
            <a:r>
              <a:rPr lang="en-US" sz="2400" dirty="0">
                <a:solidFill>
                  <a:schemeClr val="tx1"/>
                </a:solidFill>
                <a:latin typeface="Verdana" pitchFamily="34" charset="0"/>
                <a:ea typeface="ＭＳ Ｐゴシック" pitchFamily="112" charset="-128"/>
              </a:rPr>
              <a:t>Download citation to build a bibliography</a:t>
            </a:r>
          </a:p>
          <a:p>
            <a:r>
              <a:rPr lang="en-US" sz="2400" dirty="0">
                <a:solidFill>
                  <a:schemeClr val="tx1"/>
                </a:solidFill>
                <a:latin typeface="Verdana" pitchFamily="34" charset="0"/>
                <a:ea typeface="ＭＳ Ｐゴシック" pitchFamily="112" charset="-128"/>
              </a:rPr>
              <a:t>Export Results into a multi field CSV download.  Limit of 2000 records</a:t>
            </a:r>
          </a:p>
          <a:p>
            <a:r>
              <a:rPr lang="en-US" sz="2400" dirty="0">
                <a:solidFill>
                  <a:schemeClr val="tx1"/>
                </a:solidFill>
                <a:latin typeface="Verdana" pitchFamily="34" charset="0"/>
                <a:ea typeface="ＭＳ Ｐゴシック" pitchFamily="112" charset="-128"/>
              </a:rPr>
              <a:t>Saved Searches/Set Alert (IEEE Personal Account). Search is run every Friday. Limit of 15 searches</a:t>
            </a:r>
          </a:p>
          <a:p>
            <a:r>
              <a:rPr lang="en-US" sz="2400" dirty="0">
                <a:solidFill>
                  <a:schemeClr val="tx1"/>
                </a:solidFill>
                <a:latin typeface="Verdana" pitchFamily="34" charset="0"/>
                <a:ea typeface="ＭＳ Ｐゴシック" pitchFamily="112" charset="-128"/>
              </a:rPr>
              <a:t>Export to IEEE </a:t>
            </a:r>
            <a:r>
              <a:rPr lang="en-US" sz="2400" dirty="0" err="1">
                <a:solidFill>
                  <a:schemeClr val="tx1"/>
                </a:solidFill>
                <a:latin typeface="Verdana" pitchFamily="34" charset="0"/>
                <a:ea typeface="ＭＳ Ｐゴシック" pitchFamily="112" charset="-128"/>
              </a:rPr>
              <a:t>Collabratec</a:t>
            </a:r>
            <a:endParaRPr lang="en-US" sz="2400" dirty="0">
              <a:solidFill>
                <a:schemeClr val="tx1"/>
              </a:solidFill>
              <a:latin typeface="Verdana" pitchFamily="34" charset="0"/>
              <a:ea typeface="ＭＳ Ｐゴシック" pitchFamily="112" charset="-128"/>
            </a:endParaRPr>
          </a:p>
        </p:txBody>
      </p:sp>
    </p:spTree>
    <p:extLst>
      <p:ext uri="{BB962C8B-B14F-4D97-AF65-F5344CB8AC3E}">
        <p14:creationId xmlns:p14="http://schemas.microsoft.com/office/powerpoint/2010/main" val="1018857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le 4"/>
          <p:cNvSpPr>
            <a:spLocks noGrp="1"/>
          </p:cNvSpPr>
          <p:nvPr>
            <p:ph type="title"/>
          </p:nvPr>
        </p:nvSpPr>
        <p:spPr/>
        <p:txBody>
          <a:bodyPr/>
          <a:lstStyle/>
          <a:p>
            <a:r>
              <a:rPr lang="en-US" sz="3200" b="1" dirty="0">
                <a:ea typeface="ＭＳ Ｐゴシック"/>
                <a:cs typeface="ＭＳ Ｐゴシック"/>
              </a:rPr>
              <a:t>IEEE </a:t>
            </a:r>
            <a:r>
              <a:rPr lang="en-US" sz="3200" b="1" i="1" dirty="0" err="1">
                <a:ea typeface="ＭＳ Ｐゴシック"/>
                <a:cs typeface="ＭＳ Ｐゴシック"/>
              </a:rPr>
              <a:t>Xplore</a:t>
            </a:r>
            <a:r>
              <a:rPr lang="en-US" sz="3200" b="1" dirty="0">
                <a:ea typeface="ＭＳ Ｐゴシック"/>
                <a:cs typeface="ＭＳ Ｐゴシック"/>
              </a:rPr>
              <a:t> Demonstration</a:t>
            </a:r>
            <a:r>
              <a:rPr lang="en-US" sz="3200" dirty="0">
                <a:solidFill>
                  <a:srgbClr val="A50021"/>
                </a:solidFill>
                <a:ea typeface="ＭＳ Ｐゴシック" pitchFamily="34" charset="-128"/>
              </a:rPr>
              <a:t/>
            </a:r>
            <a:br>
              <a:rPr lang="en-US" sz="3200" dirty="0">
                <a:solidFill>
                  <a:srgbClr val="A50021"/>
                </a:solidFill>
                <a:ea typeface="ＭＳ Ｐゴシック" pitchFamily="34" charset="-128"/>
              </a:rPr>
            </a:br>
            <a:endParaRPr lang="en-US" sz="3200" dirty="0">
              <a:ea typeface="ＭＳ Ｐゴシック" pitchFamily="34" charset="-128"/>
            </a:endParaRPr>
          </a:p>
        </p:txBody>
      </p:sp>
      <p:sp>
        <p:nvSpPr>
          <p:cNvPr id="5" name="Rectangle 3"/>
          <p:cNvSpPr txBox="1">
            <a:spLocks noChangeArrowheads="1"/>
          </p:cNvSpPr>
          <p:nvPr/>
        </p:nvSpPr>
        <p:spPr bwMode="auto">
          <a:xfrm>
            <a:off x="685800" y="1447800"/>
            <a:ext cx="8001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ormAutofit fontScale="70000" lnSpcReduction="20000"/>
          </a:bodyPr>
          <a:lstStyle>
            <a:lvl1pPr marL="342900" indent="-342900" algn="l" rtl="0" eaLnBrk="1" fontAlgn="base" hangingPunct="1">
              <a:spcBef>
                <a:spcPts val="2000"/>
              </a:spcBef>
              <a:spcAft>
                <a:spcPct val="0"/>
              </a:spcAft>
              <a:buFontTx/>
              <a:buBlip>
                <a:blip r:embed="rId2"/>
              </a:buBlip>
              <a:defRPr sz="2200" kern="1200">
                <a:solidFill>
                  <a:schemeClr val="bg2"/>
                </a:solidFill>
                <a:latin typeface="Verdana"/>
                <a:ea typeface="ＭＳ Ｐゴシック" charset="0"/>
                <a:cs typeface="ＭＳ Ｐゴシック" charset="0"/>
              </a:defRPr>
            </a:lvl1pPr>
            <a:lvl2pPr marL="625475" indent="-342900" algn="l" rtl="0" eaLnBrk="1" fontAlgn="base" hangingPunct="1">
              <a:spcBef>
                <a:spcPts val="600"/>
              </a:spcBef>
              <a:spcAft>
                <a:spcPct val="0"/>
              </a:spcAft>
              <a:buSzPct val="100000"/>
              <a:buFontTx/>
              <a:buBlip>
                <a:blip r:embed="rId3"/>
              </a:buBlip>
              <a:defRPr sz="2000" kern="1200">
                <a:solidFill>
                  <a:schemeClr val="bg2"/>
                </a:solidFill>
                <a:latin typeface="Verdana"/>
                <a:ea typeface="ＭＳ Ｐゴシック" charset="0"/>
                <a:cs typeface="+mn-cs"/>
              </a:defRPr>
            </a:lvl2pPr>
            <a:lvl3pPr marL="863600" indent="-285750" algn="l" rtl="0" eaLnBrk="1" fontAlgn="base" hangingPunct="1">
              <a:spcBef>
                <a:spcPts val="600"/>
              </a:spcBef>
              <a:spcAft>
                <a:spcPct val="0"/>
              </a:spcAft>
              <a:buSzPct val="100000"/>
              <a:buFontTx/>
              <a:buBlip>
                <a:blip r:embed="rId3"/>
              </a:buBlip>
              <a:defRPr kern="1200">
                <a:solidFill>
                  <a:schemeClr val="bg2"/>
                </a:solidFill>
                <a:latin typeface="Verdana"/>
                <a:ea typeface="ＭＳ Ｐゴシック" charset="0"/>
                <a:cs typeface="+mn-cs"/>
              </a:defRPr>
            </a:lvl3pPr>
            <a:lvl4pPr marL="1146175" indent="-285750" algn="l" rtl="0" eaLnBrk="1" fontAlgn="base" hangingPunct="1">
              <a:spcBef>
                <a:spcPts val="600"/>
              </a:spcBef>
              <a:spcAft>
                <a:spcPct val="0"/>
              </a:spcAft>
              <a:buSzPct val="100000"/>
              <a:buFontTx/>
              <a:buBlip>
                <a:blip r:embed="rId3"/>
              </a:buBlip>
              <a:defRPr kern="1200">
                <a:solidFill>
                  <a:schemeClr val="bg2"/>
                </a:solidFill>
                <a:latin typeface="Verdana"/>
                <a:ea typeface="ＭＳ Ｐゴシック" charset="0"/>
                <a:cs typeface="+mn-cs"/>
              </a:defRPr>
            </a:lvl4pPr>
            <a:lvl5pPr marL="1428750" indent="-285750" algn="l" rtl="0" eaLnBrk="1" fontAlgn="base" hangingPunct="1">
              <a:spcBef>
                <a:spcPts val="600"/>
              </a:spcBef>
              <a:spcAft>
                <a:spcPct val="0"/>
              </a:spcAft>
              <a:buSzPct val="100000"/>
              <a:buFontTx/>
              <a:buBlip>
                <a:blip r:embed="rId3"/>
              </a:buBlip>
              <a:defRPr kern="1200">
                <a:solidFill>
                  <a:schemeClr val="bg2"/>
                </a:solidFill>
                <a:latin typeface="Verdana"/>
                <a:ea typeface="ＭＳ Ｐゴシック" charset="0"/>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defTabSz="914400">
              <a:defRPr/>
            </a:pPr>
            <a:r>
              <a:rPr lang="en-US" sz="3100" b="1" dirty="0">
                <a:solidFill>
                  <a:schemeClr val="tx1"/>
                </a:solidFill>
                <a:ea typeface="ＭＳ Ｐゴシック" pitchFamily="34" charset="-128"/>
              </a:rPr>
              <a:t>Alerts</a:t>
            </a:r>
          </a:p>
          <a:p>
            <a:pPr lvl="1" defTabSz="914400">
              <a:defRPr/>
            </a:pPr>
            <a:r>
              <a:rPr lang="en-US" sz="3100" dirty="0">
                <a:solidFill>
                  <a:schemeClr val="tx1"/>
                </a:solidFill>
                <a:ea typeface="ＭＳ Ｐゴシック" pitchFamily="34" charset="-128"/>
              </a:rPr>
              <a:t>Stay up to date on the latest trends, competitor activity, etc.</a:t>
            </a:r>
          </a:p>
          <a:p>
            <a:pPr lvl="1" defTabSz="914400">
              <a:defRPr/>
            </a:pPr>
            <a:r>
              <a:rPr lang="en-US" sz="3100" dirty="0">
                <a:solidFill>
                  <a:schemeClr val="tx1"/>
                </a:solidFill>
                <a:ea typeface="ＭＳ Ｐゴシック" pitchFamily="34" charset="-128"/>
              </a:rPr>
              <a:t>Show a screenshot of an alert relevant to the prospect’s area of research</a:t>
            </a:r>
          </a:p>
          <a:p>
            <a:pPr defTabSz="914400">
              <a:defRPr/>
            </a:pPr>
            <a:r>
              <a:rPr lang="en-US" sz="3100" b="1" dirty="0">
                <a:solidFill>
                  <a:schemeClr val="tx1"/>
                </a:solidFill>
                <a:ea typeface="ＭＳ Ｐゴシック" pitchFamily="34" charset="-128"/>
              </a:rPr>
              <a:t>Browse</a:t>
            </a:r>
          </a:p>
          <a:p>
            <a:pPr lvl="1" defTabSz="914400">
              <a:defRPr/>
            </a:pPr>
            <a:r>
              <a:rPr lang="en-US" sz="3100" dirty="0">
                <a:solidFill>
                  <a:schemeClr val="tx1"/>
                </a:solidFill>
                <a:ea typeface="ＭＳ Ｐゴシック" pitchFamily="34" charset="-128"/>
              </a:rPr>
              <a:t>Highlight relevant conferences, journals, and standards</a:t>
            </a:r>
          </a:p>
          <a:p>
            <a:pPr lvl="1" defTabSz="914400">
              <a:defRPr/>
            </a:pPr>
            <a:r>
              <a:rPr lang="en-US" sz="3100" dirty="0">
                <a:solidFill>
                  <a:schemeClr val="tx1"/>
                </a:solidFill>
                <a:ea typeface="ＭＳ Ｐゴシック" pitchFamily="34" charset="-128"/>
              </a:rPr>
              <a:t>Users can identify subject matter experts by using the eLearning module and then search for additional papers that they've written in </a:t>
            </a:r>
            <a:r>
              <a:rPr lang="en-US" sz="3100" i="1" dirty="0" err="1">
                <a:solidFill>
                  <a:schemeClr val="tx1"/>
                </a:solidFill>
                <a:ea typeface="ＭＳ Ｐゴシック" pitchFamily="34" charset="-128"/>
              </a:rPr>
              <a:t>Xplore</a:t>
            </a:r>
            <a:endParaRPr lang="en-US" sz="3100" i="1" dirty="0">
              <a:solidFill>
                <a:schemeClr val="tx1"/>
              </a:solidFill>
              <a:ea typeface="ＭＳ Ｐゴシック" pitchFamily="34" charset="-128"/>
            </a:endParaRPr>
          </a:p>
          <a:p>
            <a:pPr defTabSz="914400">
              <a:defRPr/>
            </a:pPr>
            <a:endParaRPr lang="en-US" sz="2000" dirty="0">
              <a:ea typeface="ＭＳ Ｐゴシック" pitchFamily="34" charset="-128"/>
            </a:endParaRPr>
          </a:p>
          <a:p>
            <a:pPr lvl="1" defTabSz="914400">
              <a:buFontTx/>
              <a:buNone/>
              <a:defRPr/>
            </a:pPr>
            <a:endParaRPr lang="en-US" dirty="0">
              <a:ea typeface="ＭＳ Ｐゴシック" pitchFamily="34" charset="-128"/>
            </a:endParaRPr>
          </a:p>
        </p:txBody>
      </p:sp>
    </p:spTree>
    <p:extLst>
      <p:ext uri="{BB962C8B-B14F-4D97-AF65-F5344CB8AC3E}">
        <p14:creationId xmlns:p14="http://schemas.microsoft.com/office/powerpoint/2010/main" val="698854172"/>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00" y="1192417"/>
            <a:ext cx="7594600" cy="5144965"/>
          </a:xfrm>
          <a:prstGeom prst="rect">
            <a:avLst/>
          </a:prstGeom>
        </p:spPr>
      </p:pic>
      <p:sp>
        <p:nvSpPr>
          <p:cNvPr id="22530" name="Title 1"/>
          <p:cNvSpPr>
            <a:spLocks noGrp="1"/>
          </p:cNvSpPr>
          <p:nvPr>
            <p:ph type="title"/>
          </p:nvPr>
        </p:nvSpPr>
        <p:spPr>
          <a:xfrm>
            <a:off x="342900" y="254000"/>
            <a:ext cx="8458200" cy="603250"/>
          </a:xfrm>
        </p:spPr>
        <p:txBody>
          <a:bodyPr/>
          <a:lstStyle/>
          <a:p>
            <a:r>
              <a:rPr lang="en-US" sz="2800" b="1" dirty="0">
                <a:ea typeface="ＭＳ Ｐゴシック"/>
                <a:cs typeface="ＭＳ Ｐゴシック"/>
              </a:rPr>
              <a:t>Saved Searches/Table of Content Alerts</a:t>
            </a:r>
            <a:endParaRPr lang="en-US" sz="2800" dirty="0">
              <a:latin typeface="Verdana" pitchFamily="34" charset="0"/>
              <a:ea typeface="ＭＳ Ｐゴシック" pitchFamily="112" charset="-128"/>
            </a:endParaRPr>
          </a:p>
        </p:txBody>
      </p:sp>
      <p:sp>
        <p:nvSpPr>
          <p:cNvPr id="7" name="Down Arrow 6"/>
          <p:cNvSpPr/>
          <p:nvPr/>
        </p:nvSpPr>
        <p:spPr>
          <a:xfrm flipV="1">
            <a:off x="5444460" y="3315090"/>
            <a:ext cx="606056" cy="850604"/>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04207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2597150"/>
            <a:ext cx="91440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algn="ctr" eaLnBrk="1" hangingPunct="1">
              <a:spcBef>
                <a:spcPct val="0"/>
              </a:spcBef>
              <a:buFontTx/>
              <a:buNone/>
            </a:pPr>
            <a:r>
              <a:rPr lang="en-US" altLang="en-US" sz="4000">
                <a:solidFill>
                  <a:schemeClr val="tx2"/>
                </a:solidFill>
              </a:rPr>
              <a:t>IEEE and Patents</a:t>
            </a:r>
          </a:p>
        </p:txBody>
      </p:sp>
      <p:cxnSp>
        <p:nvCxnSpPr>
          <p:cNvPr id="4" name="Straight Connector 3"/>
          <p:cNvCxnSpPr/>
          <p:nvPr/>
        </p:nvCxnSpPr>
        <p:spPr>
          <a:xfrm>
            <a:off x="-317500" y="1762125"/>
            <a:ext cx="8477250"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730250" y="4276725"/>
            <a:ext cx="8477250"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8560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nodeType="afterGroup">
                            <p:stCondLst>
                              <p:cond delay="1500"/>
                            </p:stCondLst>
                            <p:childTnLst>
                              <p:par>
                                <p:cTn id="13" presetID="22" presetClass="entr" presetSubtype="2"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00" y="1192417"/>
            <a:ext cx="7594600" cy="5144965"/>
          </a:xfrm>
          <a:prstGeom prst="rect">
            <a:avLst/>
          </a:prstGeom>
        </p:spPr>
      </p:pic>
      <p:sp>
        <p:nvSpPr>
          <p:cNvPr id="22530" name="Title 1"/>
          <p:cNvSpPr>
            <a:spLocks noGrp="1"/>
          </p:cNvSpPr>
          <p:nvPr>
            <p:ph type="title"/>
          </p:nvPr>
        </p:nvSpPr>
        <p:spPr>
          <a:xfrm>
            <a:off x="342900" y="254000"/>
            <a:ext cx="8458200" cy="603250"/>
          </a:xfrm>
        </p:spPr>
        <p:txBody>
          <a:bodyPr/>
          <a:lstStyle/>
          <a:p>
            <a:r>
              <a:rPr lang="en-US" sz="2800" b="1" dirty="0">
                <a:ea typeface="ＭＳ Ｐゴシック"/>
                <a:cs typeface="ＭＳ Ｐゴシック"/>
              </a:rPr>
              <a:t>Saved Searches/Table of Content Alerts</a:t>
            </a:r>
            <a:endParaRPr lang="en-US" sz="2800" dirty="0">
              <a:latin typeface="Verdana" pitchFamily="34" charset="0"/>
              <a:ea typeface="ＭＳ Ｐゴシック" pitchFamily="112" charset="-128"/>
            </a:endParaRPr>
          </a:p>
        </p:txBody>
      </p:sp>
      <p:sp>
        <p:nvSpPr>
          <p:cNvPr id="7" name="Down Arrow 6"/>
          <p:cNvSpPr/>
          <p:nvPr/>
        </p:nvSpPr>
        <p:spPr>
          <a:xfrm flipV="1">
            <a:off x="5444460" y="3315090"/>
            <a:ext cx="606056" cy="850604"/>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27586"/>
            <a:ext cx="9144000" cy="4474629"/>
          </a:xfrm>
          <a:prstGeom prst="rect">
            <a:avLst/>
          </a:prstGeom>
        </p:spPr>
      </p:pic>
    </p:spTree>
    <p:extLst>
      <p:ext uri="{BB962C8B-B14F-4D97-AF65-F5344CB8AC3E}">
        <p14:creationId xmlns:p14="http://schemas.microsoft.com/office/powerpoint/2010/main" val="293696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a:xfrm>
            <a:off x="457200" y="1328738"/>
            <a:ext cx="8229600" cy="4508500"/>
          </a:xfrm>
        </p:spPr>
        <p:txBody>
          <a:bodyPr>
            <a:normAutofit fontScale="92500" lnSpcReduction="10000"/>
          </a:bodyPr>
          <a:lstStyle/>
          <a:p>
            <a:r>
              <a:rPr lang="en-US" sz="2000" dirty="0">
                <a:solidFill>
                  <a:schemeClr val="tx1"/>
                </a:solidFill>
                <a:ea typeface="ＭＳ Ｐゴシック" pitchFamily="34" charset="-128"/>
              </a:rPr>
              <a:t>Users can save any search from the search results page</a:t>
            </a:r>
          </a:p>
          <a:p>
            <a:r>
              <a:rPr lang="en-US" sz="2000" dirty="0">
                <a:solidFill>
                  <a:schemeClr val="tx1"/>
                </a:solidFill>
                <a:ea typeface="ＭＳ Ｐゴシック" pitchFamily="34" charset="-128"/>
              </a:rPr>
              <a:t>Access Saved Searches from the My Settings drop-down menu</a:t>
            </a:r>
          </a:p>
          <a:p>
            <a:r>
              <a:rPr lang="en-US" sz="2000" dirty="0">
                <a:solidFill>
                  <a:schemeClr val="tx1"/>
                </a:solidFill>
                <a:ea typeface="ＭＳ Ｐゴシック" pitchFamily="34" charset="-128"/>
              </a:rPr>
              <a:t>Each user can save up to 15 searches</a:t>
            </a:r>
          </a:p>
          <a:p>
            <a:r>
              <a:rPr lang="en-US" sz="2000" dirty="0">
                <a:solidFill>
                  <a:schemeClr val="tx1"/>
                </a:solidFill>
                <a:ea typeface="ＭＳ Ｐゴシック" pitchFamily="34" charset="-128"/>
              </a:rPr>
              <a:t>Broad searches work best</a:t>
            </a:r>
          </a:p>
          <a:p>
            <a:r>
              <a:rPr lang="en-US" sz="2000" dirty="0">
                <a:solidFill>
                  <a:schemeClr val="tx1"/>
                </a:solidFill>
                <a:ea typeface="ＭＳ Ｐゴシック" pitchFamily="34" charset="-128"/>
              </a:rPr>
              <a:t>Any refinements made on the search results page will be included in the saved searches</a:t>
            </a:r>
          </a:p>
          <a:p>
            <a:r>
              <a:rPr lang="en-US" sz="2000" dirty="0">
                <a:solidFill>
                  <a:schemeClr val="tx1"/>
                </a:solidFill>
                <a:ea typeface="ＭＳ Ｐゴシック" pitchFamily="34" charset="-128"/>
              </a:rPr>
              <a:t>Do not use the publication date field or facet (or the saved search will expire at the end of the year)</a:t>
            </a:r>
          </a:p>
          <a:p>
            <a:r>
              <a:rPr lang="en-US" sz="2000" dirty="0">
                <a:solidFill>
                  <a:schemeClr val="tx1"/>
                </a:solidFill>
                <a:ea typeface="ＭＳ Ｐゴシック" pitchFamily="34" charset="-128"/>
              </a:rPr>
              <a:t>Users will receive an email once a week with a link to any new content added to </a:t>
            </a:r>
            <a:r>
              <a:rPr lang="en-US" sz="2000" i="1" dirty="0" err="1">
                <a:solidFill>
                  <a:schemeClr val="tx1"/>
                </a:solidFill>
                <a:ea typeface="ＭＳ Ｐゴシック" pitchFamily="34" charset="-128"/>
              </a:rPr>
              <a:t>Xplore</a:t>
            </a:r>
            <a:r>
              <a:rPr lang="en-US" sz="2000" dirty="0">
                <a:solidFill>
                  <a:schemeClr val="tx1"/>
                </a:solidFill>
                <a:ea typeface="ＭＳ Ｐゴシック" pitchFamily="34" charset="-128"/>
              </a:rPr>
              <a:t> that meets their search criteria</a:t>
            </a:r>
          </a:p>
          <a:p>
            <a:endParaRPr lang="en-US" sz="2000" dirty="0">
              <a:ea typeface="ＭＳ Ｐゴシック" pitchFamily="34" charset="-128"/>
            </a:endParaRPr>
          </a:p>
        </p:txBody>
      </p:sp>
      <p:sp>
        <p:nvSpPr>
          <p:cNvPr id="28675" name="Title 4"/>
          <p:cNvSpPr>
            <a:spLocks noGrp="1"/>
          </p:cNvSpPr>
          <p:nvPr>
            <p:ph type="title"/>
          </p:nvPr>
        </p:nvSpPr>
        <p:spPr/>
        <p:txBody>
          <a:bodyPr/>
          <a:lstStyle/>
          <a:p>
            <a:r>
              <a:rPr lang="en-US" sz="2800" b="1" dirty="0">
                <a:ea typeface="ＭＳ Ｐゴシック"/>
                <a:cs typeface="ＭＳ Ｐゴシック"/>
              </a:rPr>
              <a:t>Saved Searches</a:t>
            </a:r>
            <a:r>
              <a:rPr lang="en-US" sz="2800" b="1" dirty="0">
                <a:ea typeface="ＭＳ Ｐゴシック" pitchFamily="34" charset="-128"/>
                <a:cs typeface="ＭＳ Ｐゴシック"/>
              </a:rPr>
              <a:t>: Tips</a:t>
            </a:r>
            <a:endParaRPr lang="en-US" sz="2800" b="1" dirty="0">
              <a:ea typeface="ＭＳ Ｐゴシック" pitchFamily="34" charset="-128"/>
            </a:endParaRPr>
          </a:p>
        </p:txBody>
      </p:sp>
    </p:spTree>
    <p:extLst>
      <p:ext uri="{BB962C8B-B14F-4D97-AF65-F5344CB8AC3E}">
        <p14:creationId xmlns:p14="http://schemas.microsoft.com/office/powerpoint/2010/main" val="94984913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3888" y="1193800"/>
            <a:ext cx="7772400" cy="2851908"/>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6888" y="4876800"/>
            <a:ext cx="5486400" cy="1333500"/>
          </a:xfrm>
          <a:prstGeom prst="rect">
            <a:avLst/>
          </a:prstGeom>
        </p:spPr>
      </p:pic>
      <p:sp>
        <p:nvSpPr>
          <p:cNvPr id="4" name="TextBox 3"/>
          <p:cNvSpPr txBox="1"/>
          <p:nvPr/>
        </p:nvSpPr>
        <p:spPr>
          <a:xfrm>
            <a:off x="442913" y="477101"/>
            <a:ext cx="8275636" cy="830997"/>
          </a:xfrm>
          <a:prstGeom prst="rect">
            <a:avLst/>
          </a:prstGeom>
          <a:noFill/>
        </p:spPr>
        <p:txBody>
          <a:bodyPr wrap="square" rtlCol="0">
            <a:spAutoFit/>
          </a:bodyPr>
          <a:lstStyle/>
          <a:p>
            <a:r>
              <a:rPr lang="en-US" b="1" dirty="0">
                <a:solidFill>
                  <a:schemeClr val="tx2"/>
                </a:solidFill>
                <a:latin typeface="Verdana" panose="020B0604030504040204" pitchFamily="34" charset="0"/>
                <a:ea typeface="Verdana" panose="020B0604030504040204" pitchFamily="34" charset="0"/>
                <a:cs typeface="Verdana" panose="020B0604030504040204" pitchFamily="34" charset="0"/>
              </a:rPr>
              <a:t>Organize Your Research with IEEE </a:t>
            </a:r>
            <a:r>
              <a:rPr lang="en-US" b="1" dirty="0" err="1">
                <a:solidFill>
                  <a:schemeClr val="tx2"/>
                </a:solidFill>
                <a:latin typeface="Verdana" panose="020B0604030504040204" pitchFamily="34" charset="0"/>
                <a:ea typeface="Verdana" panose="020B0604030504040204" pitchFamily="34" charset="0"/>
                <a:cs typeface="Verdana" panose="020B0604030504040204" pitchFamily="34" charset="0"/>
              </a:rPr>
              <a:t>Collabratec</a:t>
            </a:r>
            <a:endParaRPr lang="en-US" b="1"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10" name="Down Arrow 9"/>
          <p:cNvSpPr>
            <a:spLocks noChangeArrowheads="1"/>
          </p:cNvSpPr>
          <p:nvPr/>
        </p:nvSpPr>
        <p:spPr bwMode="auto">
          <a:xfrm rot="2625734">
            <a:off x="6443627" y="4161516"/>
            <a:ext cx="398965" cy="670425"/>
          </a:xfrm>
          <a:prstGeom prst="downArrow">
            <a:avLst>
              <a:gd name="adj1" fmla="val 50000"/>
              <a:gd name="adj2" fmla="val 49997"/>
            </a:avLst>
          </a:prstGeom>
          <a:solidFill>
            <a:srgbClr val="A50021"/>
          </a:solidFill>
          <a:ln w="9525" algn="ctr">
            <a:solidFill>
              <a:schemeClr val="tx1"/>
            </a:solidFill>
            <a:round/>
            <a:headEnd/>
            <a:tailEnd/>
          </a:ln>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1" charset="-128"/>
              </a:defRPr>
            </a:lvl9pPr>
          </a:lstStyle>
          <a:p>
            <a:pPr eaLnBrk="1" hangingPunct="1"/>
            <a:endParaRPr lang="en-US" altLang="en-US"/>
          </a:p>
        </p:txBody>
      </p:sp>
    </p:spTree>
    <p:extLst>
      <p:ext uri="{BB962C8B-B14F-4D97-AF65-F5344CB8AC3E}">
        <p14:creationId xmlns:p14="http://schemas.microsoft.com/office/powerpoint/2010/main" val="351141138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3538" y="330198"/>
            <a:ext cx="5954712" cy="830997"/>
          </a:xfrm>
          <a:prstGeom prst="rect">
            <a:avLst/>
          </a:prstGeom>
          <a:noFill/>
        </p:spPr>
        <p:txBody>
          <a:bodyPr wrap="square" rtlCol="0">
            <a:spAutoFit/>
          </a:bodyPr>
          <a:lstStyle/>
          <a:p>
            <a:r>
              <a:rPr lang="en-US" b="1" dirty="0">
                <a:solidFill>
                  <a:schemeClr val="tx2"/>
                </a:solidFill>
                <a:latin typeface="Verdana" panose="020B0604030504040204" pitchFamily="34" charset="0"/>
                <a:ea typeface="Verdana" panose="020B0604030504040204" pitchFamily="34" charset="0"/>
                <a:cs typeface="Verdana" panose="020B0604030504040204" pitchFamily="34" charset="0"/>
              </a:rPr>
              <a:t>Export Documents to </a:t>
            </a:r>
            <a:r>
              <a:rPr lang="en-US" b="1" dirty="0" err="1">
                <a:solidFill>
                  <a:schemeClr val="tx2"/>
                </a:solidFill>
                <a:latin typeface="Verdana" panose="020B0604030504040204" pitchFamily="34" charset="0"/>
                <a:ea typeface="Verdana" panose="020B0604030504040204" pitchFamily="34" charset="0"/>
                <a:cs typeface="Verdana" panose="020B0604030504040204" pitchFamily="34" charset="0"/>
              </a:rPr>
              <a:t>Collabratec</a:t>
            </a:r>
            <a:endParaRPr lang="en-US"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endParaRPr lang="en-US" dirty="0"/>
          </a:p>
        </p:txBody>
      </p:sp>
      <p:pic>
        <p:nvPicPr>
          <p:cNvPr id="6"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8488" y="1016000"/>
            <a:ext cx="8043196" cy="4927600"/>
          </a:xfrm>
        </p:spPr>
      </p:pic>
    </p:spTree>
    <p:extLst>
      <p:ext uri="{BB962C8B-B14F-4D97-AF65-F5344CB8AC3E}">
        <p14:creationId xmlns:p14="http://schemas.microsoft.com/office/powerpoint/2010/main" val="375382623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94029"/>
            <a:ext cx="9144000" cy="4911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2" name="Title 1"/>
          <p:cNvSpPr>
            <a:spLocks noGrp="1"/>
          </p:cNvSpPr>
          <p:nvPr>
            <p:ph type="title"/>
          </p:nvPr>
        </p:nvSpPr>
        <p:spPr>
          <a:xfrm>
            <a:off x="0" y="330200"/>
            <a:ext cx="6286500" cy="635000"/>
          </a:xfrm>
        </p:spPr>
        <p:txBody>
          <a:bodyPr/>
          <a:lstStyle/>
          <a:p>
            <a:pPr algn="ctr"/>
            <a:r>
              <a:rPr lang="en-US" sz="2800" b="1" dirty="0">
                <a:ea typeface="ＭＳ Ｐゴシック"/>
                <a:cs typeface="ＭＳ Ｐゴシック"/>
              </a:rPr>
              <a:t>Resources and Help Section</a:t>
            </a:r>
            <a:endParaRPr lang="en-US" sz="2800" b="1" dirty="0">
              <a:latin typeface="Verdana" pitchFamily="34" charset="0"/>
              <a:ea typeface="ＭＳ Ｐゴシック" pitchFamily="112" charset="-128"/>
            </a:endParaRPr>
          </a:p>
        </p:txBody>
      </p:sp>
      <p:sp>
        <p:nvSpPr>
          <p:cNvPr id="5" name="Pfeil nach rechts 6"/>
          <p:cNvSpPr/>
          <p:nvPr/>
        </p:nvSpPr>
        <p:spPr>
          <a:xfrm>
            <a:off x="2749550" y="2336800"/>
            <a:ext cx="800100" cy="5207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9088872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01600" y="406400"/>
            <a:ext cx="6261100" cy="1003300"/>
          </a:xfrm>
        </p:spPr>
        <p:txBody>
          <a:bodyPr/>
          <a:lstStyle/>
          <a:p>
            <a:pPr algn="ctr"/>
            <a:r>
              <a:rPr lang="en-US" sz="2800" b="1" dirty="0">
                <a:ea typeface="ＭＳ Ｐゴシック"/>
                <a:cs typeface="ＭＳ Ｐゴシック"/>
              </a:rPr>
              <a:t>Resources and Help</a:t>
            </a:r>
            <a:endParaRPr lang="en-US" sz="2800" b="1" dirty="0">
              <a:latin typeface="Verdana" pitchFamily="34" charset="0"/>
              <a:ea typeface="ＭＳ Ｐゴシック" pitchFamily="112" charset="-128"/>
            </a:endParaRPr>
          </a:p>
        </p:txBody>
      </p:sp>
      <p:pic>
        <p:nvPicPr>
          <p:cNvPr id="2" name="Grafik 1"/>
          <p:cNvPicPr>
            <a:picLocks noChangeAspect="1"/>
          </p:cNvPicPr>
          <p:nvPr/>
        </p:nvPicPr>
        <p:blipFill>
          <a:blip r:embed="rId2"/>
          <a:stretch>
            <a:fillRect/>
          </a:stretch>
        </p:blipFill>
        <p:spPr>
          <a:xfrm>
            <a:off x="-13864" y="1293090"/>
            <a:ext cx="9200318" cy="5564909"/>
          </a:xfrm>
          <a:prstGeom prst="rect">
            <a:avLst/>
          </a:prstGeom>
        </p:spPr>
      </p:pic>
    </p:spTree>
    <p:extLst>
      <p:ext uri="{BB962C8B-B14F-4D97-AF65-F5344CB8AC3E}">
        <p14:creationId xmlns:p14="http://schemas.microsoft.com/office/powerpoint/2010/main" val="18221848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01600" y="406400"/>
            <a:ext cx="8331200" cy="1003300"/>
          </a:xfrm>
        </p:spPr>
        <p:txBody>
          <a:bodyPr/>
          <a:lstStyle/>
          <a:p>
            <a:pPr algn="ctr"/>
            <a:r>
              <a:rPr lang="en-US" sz="2800" b="1" dirty="0">
                <a:ea typeface="ＭＳ Ｐゴシック"/>
                <a:cs typeface="ＭＳ Ｐゴシック"/>
              </a:rPr>
              <a:t>Client Services Page (via Resources and Help Section)</a:t>
            </a:r>
            <a:endParaRPr lang="en-US" sz="2800" b="1" dirty="0">
              <a:latin typeface="Verdana" pitchFamily="34" charset="0"/>
              <a:ea typeface="ＭＳ Ｐゴシック" pitchFamily="112" charset="-128"/>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1290262"/>
            <a:ext cx="7569200" cy="4908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feil nach rechts 5"/>
          <p:cNvSpPr/>
          <p:nvPr/>
        </p:nvSpPr>
        <p:spPr>
          <a:xfrm>
            <a:off x="0" y="3973986"/>
            <a:ext cx="787400" cy="482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0784" y="1949074"/>
            <a:ext cx="6703216" cy="4908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959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fade">
                                      <p:cBhvr>
                                        <p:cTn id="13"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Free </a:t>
            </a:r>
            <a:r>
              <a:rPr lang="de-DE" dirty="0" err="1"/>
              <a:t>courses</a:t>
            </a:r>
            <a:r>
              <a:rPr lang="de-DE" dirty="0"/>
              <a:t> </a:t>
            </a:r>
            <a:r>
              <a:rPr lang="de-DE" dirty="0" err="1"/>
              <a:t>availbele</a:t>
            </a:r>
            <a:r>
              <a:rPr lang="de-DE" dirty="0"/>
              <a:t> </a:t>
            </a:r>
            <a:r>
              <a:rPr lang="de-DE" dirty="0" err="1"/>
              <a:t>for</a:t>
            </a:r>
            <a:r>
              <a:rPr lang="de-DE" dirty="0"/>
              <a:t> </a:t>
            </a:r>
            <a:r>
              <a:rPr lang="de-DE" dirty="0" err="1"/>
              <a:t>customers</a:t>
            </a:r>
            <a:r>
              <a:rPr lang="de-DE" dirty="0"/>
              <a:t/>
            </a:r>
            <a:br>
              <a:rPr lang="de-DE" dirty="0"/>
            </a:br>
            <a:r>
              <a:rPr lang="de-DE" dirty="0"/>
              <a:t/>
            </a:r>
            <a:br>
              <a:rPr lang="de-DE" dirty="0"/>
            </a:br>
            <a:endParaRPr lang="de-DE" dirty="0"/>
          </a:p>
        </p:txBody>
      </p:sp>
      <p:sp>
        <p:nvSpPr>
          <p:cNvPr id="3" name="Inhaltsplatzhalter 2"/>
          <p:cNvSpPr>
            <a:spLocks noGrp="1"/>
          </p:cNvSpPr>
          <p:nvPr>
            <p:ph idx="1"/>
          </p:nvPr>
        </p:nvSpPr>
        <p:spPr/>
        <p:txBody>
          <a:bodyPr/>
          <a:lstStyle/>
          <a:p>
            <a:r>
              <a:rPr lang="en-US" b="1" dirty="0"/>
              <a:t>Techniques for effective research with IEEE </a:t>
            </a:r>
            <a:r>
              <a:rPr lang="en-US" b="1" i="1" dirty="0" err="1"/>
              <a:t>Xplore</a:t>
            </a:r>
            <a:r>
              <a:rPr lang="en-US" b="1" i="1" dirty="0"/>
              <a:t> </a:t>
            </a:r>
            <a:r>
              <a:rPr lang="en-US" dirty="0"/>
              <a:t>(45 minutes with Tatiana </a:t>
            </a:r>
            <a:r>
              <a:rPr lang="en-US" dirty="0" err="1"/>
              <a:t>Kalinina</a:t>
            </a:r>
            <a:r>
              <a:rPr lang="en-US" dirty="0"/>
              <a:t> OR Eszter Lukacs, online or onsite) RUSSIAN OR ENGLISH</a:t>
            </a:r>
          </a:p>
          <a:p>
            <a:pPr marL="0" indent="0">
              <a:buNone/>
            </a:pPr>
            <a:endParaRPr lang="de-DE" dirty="0"/>
          </a:p>
          <a:p>
            <a:r>
              <a:rPr lang="en-US" b="1" dirty="0"/>
              <a:t>How to get published with the IEEE? </a:t>
            </a:r>
            <a:r>
              <a:rPr lang="en-US" dirty="0"/>
              <a:t>(90 minutes, with Eszter Lukacs, online or onsite) - ENGLISH</a:t>
            </a:r>
          </a:p>
          <a:p>
            <a:r>
              <a:rPr lang="en-US" b="1" dirty="0"/>
              <a:t>Patent searching best practices with IEEE </a:t>
            </a:r>
            <a:r>
              <a:rPr lang="en-US" b="1" i="1" dirty="0" err="1"/>
              <a:t>Xplore</a:t>
            </a:r>
            <a:r>
              <a:rPr lang="en-US" b="1" i="1" dirty="0"/>
              <a:t> </a:t>
            </a:r>
            <a:r>
              <a:rPr lang="en-US" dirty="0"/>
              <a:t>(45 minutes with Eszter Lukacs, online or onsite) - ENGLISH</a:t>
            </a:r>
            <a:endParaRPr lang="de-DE" dirty="0"/>
          </a:p>
          <a:p>
            <a:endParaRPr lang="de-DE" dirty="0"/>
          </a:p>
        </p:txBody>
      </p:sp>
    </p:spTree>
    <p:extLst>
      <p:ext uri="{BB962C8B-B14F-4D97-AF65-F5344CB8AC3E}">
        <p14:creationId xmlns:p14="http://schemas.microsoft.com/office/powerpoint/2010/main" val="36642475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subTitle" idx="4294967295"/>
          </p:nvPr>
        </p:nvSpPr>
        <p:spPr>
          <a:xfrm>
            <a:off x="2743200" y="609600"/>
            <a:ext cx="6400800" cy="5194300"/>
          </a:xfrm>
        </p:spPr>
        <p:txBody>
          <a:bodyPr>
            <a:normAutofit/>
          </a:bodyPr>
          <a:lstStyle/>
          <a:p>
            <a:pPr marL="0" indent="0">
              <a:buFont typeface="Wingdings" pitchFamily="2" charset="2"/>
              <a:buNone/>
              <a:defRPr/>
            </a:pPr>
            <a:r>
              <a:rPr lang="en-US" b="1" dirty="0">
                <a:cs typeface="Arial" pitchFamily="34" charset="0"/>
              </a:rPr>
              <a:t>THANK YOU!</a:t>
            </a:r>
          </a:p>
          <a:p>
            <a:pPr marL="0" indent="0">
              <a:buFont typeface="Wingdings" pitchFamily="2" charset="2"/>
              <a:buNone/>
              <a:defRPr/>
            </a:pPr>
            <a:r>
              <a:rPr lang="en-US" dirty="0">
                <a:cs typeface="Arial" pitchFamily="34" charset="0"/>
              </a:rPr>
              <a:t>Eszter </a:t>
            </a:r>
            <a:r>
              <a:rPr lang="en-US" dirty="0" err="1">
                <a:cs typeface="Arial" pitchFamily="34" charset="0"/>
              </a:rPr>
              <a:t>Lukács</a:t>
            </a:r>
            <a:endParaRPr lang="en-US" dirty="0">
              <a:cs typeface="Arial" pitchFamily="34" charset="0"/>
            </a:endParaRPr>
          </a:p>
          <a:p>
            <a:pPr marL="0" indent="0">
              <a:buFont typeface="Wingdings" pitchFamily="2" charset="2"/>
              <a:buNone/>
              <a:defRPr/>
            </a:pPr>
            <a:r>
              <a:rPr lang="en-US" dirty="0">
                <a:cs typeface="Arial" pitchFamily="34" charset="0"/>
              </a:rPr>
              <a:t>IEEE Client Services Manager - Europe </a:t>
            </a:r>
          </a:p>
          <a:p>
            <a:pPr marL="0" indent="0">
              <a:buFont typeface="Wingdings" pitchFamily="2" charset="2"/>
              <a:buNone/>
              <a:defRPr/>
            </a:pPr>
            <a:r>
              <a:rPr lang="en-US" dirty="0">
                <a:cs typeface="Arial" pitchFamily="34" charset="0"/>
                <a:hlinkClick r:id="rId2"/>
              </a:rPr>
              <a:t>e.lukacs@ieee.org</a:t>
            </a:r>
            <a:endParaRPr lang="en-US" dirty="0">
              <a:cs typeface="Arial" pitchFamily="34" charset="0"/>
            </a:endParaRPr>
          </a:p>
          <a:p>
            <a:pPr>
              <a:buFont typeface="Wingdings" pitchFamily="2" charset="2"/>
              <a:buChar char="v"/>
            </a:pPr>
            <a:r>
              <a:rPr lang="de-DE" dirty="0"/>
              <a:t>Web: </a:t>
            </a:r>
            <a:r>
              <a:rPr lang="de-DE" dirty="0">
                <a:hlinkClick r:id="rId3"/>
              </a:rPr>
              <a:t>www.ieee.org/go/clientservices</a:t>
            </a:r>
            <a:endParaRPr lang="de-DE" dirty="0"/>
          </a:p>
          <a:p>
            <a:pPr marL="0" indent="0">
              <a:buFont typeface="Wingdings" pitchFamily="2" charset="2"/>
              <a:buChar char="v"/>
              <a:defRPr/>
            </a:pPr>
            <a:r>
              <a:rPr lang="en-US" dirty="0">
                <a:cs typeface="Arial" pitchFamily="34" charset="0"/>
              </a:rPr>
              <a:t>+49 30 44319367 Office in Berlin</a:t>
            </a:r>
          </a:p>
          <a:p>
            <a:pPr marL="0" indent="0">
              <a:buFont typeface="Wingdings" pitchFamily="2" charset="2"/>
              <a:buChar char="v"/>
              <a:defRPr/>
            </a:pPr>
            <a:r>
              <a:rPr lang="en-US" dirty="0">
                <a:cs typeface="Arial" pitchFamily="34" charset="0"/>
              </a:rPr>
              <a:t>+49 1705632738   Mobile</a:t>
            </a:r>
          </a:p>
          <a:p>
            <a:pPr marL="0" indent="0">
              <a:buFont typeface="Wingdings" pitchFamily="2" charset="2"/>
              <a:buNone/>
              <a:defRPr/>
            </a:pPr>
            <a:endParaRPr lang="en-US" dirty="0">
              <a:cs typeface="Arial" pitchFamily="34" charset="0"/>
            </a:endParaRPr>
          </a:p>
          <a:p>
            <a:pPr marL="0" indent="0">
              <a:buFont typeface="Wingdings" pitchFamily="2" charset="2"/>
              <a:buNone/>
              <a:defRPr/>
            </a:pPr>
            <a:endParaRPr lang="en-US" dirty="0">
              <a:cs typeface="Arial" pitchFamily="34" charset="0"/>
            </a:endParaRPr>
          </a:p>
          <a:p>
            <a:pPr marL="0" indent="0" eaLnBrk="1" hangingPunct="1">
              <a:lnSpc>
                <a:spcPct val="100000"/>
              </a:lnSpc>
              <a:buFont typeface="Wingdings" pitchFamily="2" charset="2"/>
              <a:buNone/>
              <a:defRPr/>
            </a:pPr>
            <a:endParaRPr lang="en-US" sz="2400" b="1" dirty="0">
              <a:solidFill>
                <a:schemeClr val="tx2"/>
              </a:solidFill>
            </a:endParaRPr>
          </a:p>
          <a:p>
            <a:pPr marL="0" indent="0" eaLnBrk="1" hangingPunct="1">
              <a:lnSpc>
                <a:spcPct val="100000"/>
              </a:lnSpc>
              <a:buFont typeface="Wingdings" pitchFamily="2" charset="2"/>
              <a:buNone/>
              <a:defRPr/>
            </a:pPr>
            <a:endParaRPr lang="en-US" sz="1500" b="1" dirty="0">
              <a:solidFill>
                <a:schemeClr val="tx2"/>
              </a:solidFill>
            </a:endParaRPr>
          </a:p>
        </p:txBody>
      </p:sp>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762000"/>
            <a:ext cx="2286000" cy="3429000"/>
          </a:xfrm>
          <a:prstGeom prst="rect">
            <a:avLst/>
          </a:prstGeom>
        </p:spPr>
      </p:pic>
    </p:spTree>
    <p:extLst>
      <p:ext uri="{BB962C8B-B14F-4D97-AF65-F5344CB8AC3E}">
        <p14:creationId xmlns:p14="http://schemas.microsoft.com/office/powerpoint/2010/main" val="68323059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5"/>
          <p:cNvSpPr txBox="1">
            <a:spLocks noChangeArrowheads="1"/>
          </p:cNvSpPr>
          <p:nvPr/>
        </p:nvSpPr>
        <p:spPr bwMode="auto">
          <a:xfrm>
            <a:off x="546100" y="6035675"/>
            <a:ext cx="74168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eaLnBrk="1" hangingPunct="1">
              <a:spcBef>
                <a:spcPct val="0"/>
              </a:spcBef>
              <a:buFontTx/>
              <a:buNone/>
            </a:pPr>
            <a:r>
              <a:rPr lang="en-US" altLang="en-US" sz="900">
                <a:solidFill>
                  <a:srgbClr val="737373"/>
                </a:solidFill>
              </a:rPr>
              <a:t>Source: 1790 Analytics LLC 2015. Based on number of references to papers/standards/conferences from 1997-2014 </a:t>
            </a:r>
          </a:p>
          <a:p>
            <a:pPr eaLnBrk="1" hangingPunct="1">
              <a:spcBef>
                <a:spcPct val="0"/>
              </a:spcBef>
              <a:buFontTx/>
              <a:buNone/>
            </a:pPr>
            <a:endParaRPr lang="en-US" altLang="en-US" sz="1400">
              <a:solidFill>
                <a:srgbClr val="737373"/>
              </a:solidFill>
            </a:endParaRPr>
          </a:p>
        </p:txBody>
      </p:sp>
      <p:sp>
        <p:nvSpPr>
          <p:cNvPr id="37891" name="TextBox 5"/>
          <p:cNvSpPr txBox="1">
            <a:spLocks noChangeArrowheads="1"/>
          </p:cNvSpPr>
          <p:nvPr/>
        </p:nvSpPr>
        <p:spPr bwMode="auto">
          <a:xfrm>
            <a:off x="682625" y="1292225"/>
            <a:ext cx="78359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eaLnBrk="1" hangingPunct="1">
              <a:spcBef>
                <a:spcPct val="0"/>
              </a:spcBef>
              <a:buFontTx/>
              <a:buNone/>
            </a:pPr>
            <a:r>
              <a:rPr lang="en-US" altLang="en-US" sz="1900" b="1" baseline="30000">
                <a:solidFill>
                  <a:srgbClr val="404040"/>
                </a:solidFill>
              </a:rPr>
              <a:t>Top 20 Publishers Referenced Most Frequently by Top 40 Patenting Organizations</a:t>
            </a:r>
          </a:p>
        </p:txBody>
      </p:sp>
      <p:sp>
        <p:nvSpPr>
          <p:cNvPr id="37892" name="Rectangle 5"/>
          <p:cNvSpPr>
            <a:spLocks noChangeArrowheads="1"/>
          </p:cNvSpPr>
          <p:nvPr/>
        </p:nvSpPr>
        <p:spPr bwMode="black">
          <a:xfrm>
            <a:off x="457200" y="457200"/>
            <a:ext cx="8382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eaLnBrk="1" hangingPunct="1">
              <a:spcBef>
                <a:spcPct val="0"/>
              </a:spcBef>
              <a:buClr>
                <a:srgbClr val="808080"/>
              </a:buClr>
              <a:buSzPct val="80000"/>
              <a:buFont typeface="Wingdings" pitchFamily="2" charset="2"/>
              <a:buNone/>
            </a:pPr>
            <a:r>
              <a:rPr lang="en-US" altLang="en-US" sz="3500" dirty="0">
                <a:solidFill>
                  <a:srgbClr val="0066A1"/>
                </a:solidFill>
              </a:rPr>
              <a:t>IEEE Leads US Patent Citations</a:t>
            </a:r>
          </a:p>
        </p:txBody>
      </p:sp>
      <p:pic>
        <p:nvPicPr>
          <p:cNvPr id="37893" name="Picture 2"/>
          <p:cNvPicPr>
            <a:picLocks noChangeAspect="1"/>
          </p:cNvPicPr>
          <p:nvPr/>
        </p:nvPicPr>
        <p:blipFill>
          <a:blip r:embed="rId4" cstate="email">
            <a:extLst>
              <a:ext uri="{28A0092B-C50C-407E-A947-70E740481C1C}">
                <a14:useLocalDpi xmlns:a14="http://schemas.microsoft.com/office/drawing/2010/main"/>
              </a:ext>
            </a:extLst>
          </a:blip>
          <a:srcRect l="4999" t="4039" r="6168" b="5894"/>
          <a:stretch>
            <a:fillRect/>
          </a:stretch>
        </p:blipFill>
        <p:spPr bwMode="auto">
          <a:xfrm>
            <a:off x="457200" y="1676400"/>
            <a:ext cx="8123238"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Date Placeholder 4"/>
          <p:cNvSpPr>
            <a:spLocks noGrp="1"/>
          </p:cNvSpPr>
          <p:nvPr>
            <p:ph type="dt" sz="quarter" idx="10"/>
          </p:nvPr>
        </p:nvSpPr>
        <p:spPr bwMode="auto">
          <a:xfrm>
            <a:off x="865188" y="6289675"/>
            <a:ext cx="16430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eaLnBrk="1" hangingPunct="1">
              <a:spcBef>
                <a:spcPct val="0"/>
              </a:spcBef>
              <a:buFontTx/>
              <a:buNone/>
            </a:pPr>
            <a:fld id="{7BA1CCFB-B13A-4D64-AA9A-AF683D6B22E8}" type="datetime1">
              <a:rPr lang="en-US" altLang="en-US" sz="1000" smtClean="0">
                <a:solidFill>
                  <a:srgbClr val="898989"/>
                </a:solidFill>
              </a:rPr>
              <a:pPr eaLnBrk="1" hangingPunct="1">
                <a:spcBef>
                  <a:spcPct val="0"/>
                </a:spcBef>
                <a:buFontTx/>
                <a:buNone/>
              </a:pPr>
              <a:t>2/15/2017</a:t>
            </a:fld>
            <a:endParaRPr lang="en-US" altLang="en-US" sz="1000">
              <a:solidFill>
                <a:srgbClr val="898989"/>
              </a:solidFill>
            </a:endParaRPr>
          </a:p>
        </p:txBody>
      </p:sp>
      <p:sp>
        <p:nvSpPr>
          <p:cNvPr id="37895" name="Slide Number Placeholder 3"/>
          <p:cNvSpPr>
            <a:spLocks noGrp="1"/>
          </p:cNvSpPr>
          <p:nvPr>
            <p:ph type="sldNum" sz="quarter" idx="11"/>
          </p:nvPr>
        </p:nvSpPr>
        <p:spPr bwMode="auto">
          <a:xfrm>
            <a:off x="360363" y="6289675"/>
            <a:ext cx="4429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eaLnBrk="1" hangingPunct="1">
              <a:spcBef>
                <a:spcPct val="0"/>
              </a:spcBef>
              <a:buFontTx/>
              <a:buNone/>
            </a:pPr>
            <a:fld id="{E383BFFE-5F97-43F6-909E-3D7477E23035}" type="slidenum">
              <a:rPr lang="en-US" altLang="en-US" sz="1000" smtClean="0">
                <a:solidFill>
                  <a:srgbClr val="898989"/>
                </a:solidFill>
              </a:rPr>
              <a:pPr eaLnBrk="1" hangingPunct="1">
                <a:spcBef>
                  <a:spcPct val="0"/>
                </a:spcBef>
                <a:buFontTx/>
                <a:buNone/>
              </a:pPr>
              <a:t>9</a:t>
            </a:fld>
            <a:endParaRPr lang="en-US" altLang="en-US" sz="1000">
              <a:solidFill>
                <a:srgbClr val="898989"/>
              </a:solidFill>
            </a:endParaRPr>
          </a:p>
        </p:txBody>
      </p:sp>
    </p:spTree>
    <p:extLst>
      <p:ext uri="{BB962C8B-B14F-4D97-AF65-F5344CB8AC3E}">
        <p14:creationId xmlns:p14="http://schemas.microsoft.com/office/powerpoint/2010/main" val="21712761"/>
      </p:ext>
    </p:extLst>
  </p:cSld>
  <p:clrMapOvr>
    <a:masterClrMapping/>
  </p:clrMapOvr>
</p:sld>
</file>

<file path=ppt/theme/theme1.xml><?xml version="1.0" encoding="utf-8"?>
<a:theme xmlns:a="http://schemas.openxmlformats.org/drawingml/2006/main" name="Single_Customized_Image_Template_2011">
  <a:themeElements>
    <a:clrScheme name="IEEE Theme Colors">
      <a:dk1>
        <a:srgbClr val="404040"/>
      </a:dk1>
      <a:lt1>
        <a:srgbClr val="FFFFFF"/>
      </a:lt1>
      <a:dk2>
        <a:srgbClr val="0066A1"/>
      </a:dk2>
      <a:lt2>
        <a:srgbClr val="808080"/>
      </a:lt2>
      <a:accent1>
        <a:srgbClr val="69BE28"/>
      </a:accent1>
      <a:accent2>
        <a:srgbClr val="E37222"/>
      </a:accent2>
      <a:accent3>
        <a:srgbClr val="009FDA"/>
      </a:accent3>
      <a:accent4>
        <a:srgbClr val="6B1F7C"/>
      </a:accent4>
      <a:accent5>
        <a:srgbClr val="810031"/>
      </a:accent5>
      <a:accent6>
        <a:srgbClr val="CC7E2B"/>
      </a:accent6>
      <a:hlink>
        <a:srgbClr val="009FDA"/>
      </a:hlink>
      <a:folHlink>
        <a:srgbClr val="00678F"/>
      </a:folHlink>
    </a:clrScheme>
    <a:fontScheme name="Revolution">
      <a:majorFont>
        <a:latin typeface="Trebuchet MS"/>
        <a:ea typeface=""/>
        <a:cs typeface=""/>
        <a:font script="Jpan" typeface="ＭＳ ゴシック"/>
      </a:majorFont>
      <a:minorFont>
        <a:latin typeface="Trebuchet MS"/>
        <a:ea typeface=""/>
        <a:cs typeface=""/>
        <a:font script="Jpan" typeface="ＭＳ ゴシック"/>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Single_Customized_Image_Template_2011.thmx</Template>
  <TotalTime>0</TotalTime>
  <Words>4198</Words>
  <Application>Microsoft Office PowerPoint</Application>
  <PresentationFormat>Экран (4:3)</PresentationFormat>
  <Paragraphs>588</Paragraphs>
  <Slides>88</Slides>
  <Notes>36</Notes>
  <HiddenSlides>13</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88</vt:i4>
      </vt:variant>
    </vt:vector>
  </HeadingPairs>
  <TitlesOfParts>
    <vt:vector size="98" baseType="lpstr">
      <vt:lpstr>ＭＳ Ｐゴシック</vt:lpstr>
      <vt:lpstr>Arial</vt:lpstr>
      <vt:lpstr>Calibri</vt:lpstr>
      <vt:lpstr>Lucida Grande</vt:lpstr>
      <vt:lpstr>Times New Roman</vt:lpstr>
      <vt:lpstr>Trebuchet MS</vt:lpstr>
      <vt:lpstr>Verdana</vt:lpstr>
      <vt:lpstr>Wingdings</vt:lpstr>
      <vt:lpstr>Wingdings 2</vt:lpstr>
      <vt:lpstr>Single_Customized_Image_Template_2011</vt:lpstr>
      <vt:lpstr> Techniques for effective searching with IEEE Xplore </vt:lpstr>
      <vt:lpstr>1884: Where we came from </vt:lpstr>
      <vt:lpstr>About the IEEE</vt:lpstr>
      <vt:lpstr>Презентация PowerPoint</vt:lpstr>
      <vt:lpstr>Презентация PowerPoint</vt:lpstr>
      <vt:lpstr>IEEE/IET Electronic Library (IEL)</vt:lpstr>
      <vt:lpstr>Full text access to IEEE/IET Electronic Library (IEL)</vt:lpstr>
      <vt:lpstr>Презентация PowerPoint</vt:lpstr>
      <vt:lpstr>Презентация PowerPoint</vt:lpstr>
      <vt:lpstr>IEEE Leads European Patent Citations</vt:lpstr>
      <vt:lpstr>Technology areas where patents cite IEEE most</vt:lpstr>
      <vt:lpstr>Презентация PowerPoint</vt:lpstr>
      <vt:lpstr>Full text content from all 39 IEEE Societies</vt:lpstr>
      <vt:lpstr>IEEE covers all areas of technology  </vt:lpstr>
      <vt:lpstr>Презентация PowerPoint</vt:lpstr>
      <vt:lpstr>Life Sciences</vt:lpstr>
      <vt:lpstr>Geoscience and related fields</vt:lpstr>
      <vt:lpstr>Manufacturing Engineering</vt:lpstr>
      <vt:lpstr>Digital Art &amp; Technology</vt:lpstr>
      <vt:lpstr>Game Design</vt:lpstr>
      <vt:lpstr>With IEEE Xplore, learn how technology impacts fields such as…</vt:lpstr>
      <vt:lpstr>With IEEE Xplore, learn how technology impacts fields such as…</vt:lpstr>
      <vt:lpstr>With IEEE Xplore, learn how technology impacts fields such as…</vt:lpstr>
      <vt:lpstr>With IEEE Xplore, learn how technology impacts fields such as…</vt:lpstr>
      <vt:lpstr>With IEEE Xplore, learn how technology impacts fields such as…</vt:lpstr>
      <vt:lpstr>With IEEE Xplore, learn how technology impacts fields such as…</vt:lpstr>
      <vt:lpstr>With IEEE Xplore, learn how technology impacts fields such as…</vt:lpstr>
      <vt:lpstr>Презентация PowerPoint</vt:lpstr>
      <vt:lpstr>New IEEE Journals Coming in 2016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Roaming Mobile Access</vt:lpstr>
      <vt:lpstr>Roaming Mobile Access - How Roaming Access setup appears on IEEE Xplore: </vt:lpstr>
      <vt:lpstr>Roaming Mobile Access - User prompted to create/sign in with personal IEEE account: </vt:lpstr>
      <vt:lpstr>Roaming Mobile Access – Select Establish Remote Access to pair mobile device: </vt:lpstr>
      <vt:lpstr>Roaming Mobile Access – Every 90 days refresh remote access: </vt:lpstr>
      <vt:lpstr>Redesign of Full-Text HTML Articles</vt:lpstr>
      <vt:lpstr>Redesign of Full-Text HTML Articles</vt:lpstr>
      <vt:lpstr>Secondary Author Affiliation</vt:lpstr>
      <vt:lpstr>NEW! Full-Text HTML for Standards</vt:lpstr>
      <vt:lpstr>Презентация PowerPoint</vt:lpstr>
      <vt:lpstr>IEEE Xplore Demonstration </vt:lpstr>
      <vt:lpstr>Customize Searches for Clients</vt:lpstr>
      <vt:lpstr>Browsing the Table of Contents</vt:lpstr>
      <vt:lpstr>Basic Search</vt:lpstr>
      <vt:lpstr>Type Ahead Feature – Explore Related Topics</vt:lpstr>
      <vt:lpstr>Type Ahead Feature</vt:lpstr>
      <vt:lpstr>Search Results and Refinements</vt:lpstr>
      <vt:lpstr>IEEE Xplore Facets </vt:lpstr>
      <vt:lpstr>Relevancy Ranking Relevancy Ranking refers to the ordering of search results by criteria that are relative to the search terms</vt:lpstr>
      <vt:lpstr>New! Unified Abstract &amp; HTML View</vt:lpstr>
      <vt:lpstr>View Figures</vt:lpstr>
      <vt:lpstr>Презентация PowerPoint</vt:lpstr>
      <vt:lpstr>Презентация PowerPoint</vt:lpstr>
      <vt:lpstr>References, Citations &amp; Citation Map</vt:lpstr>
      <vt:lpstr>References, Citations &amp; Citation Map</vt:lpstr>
      <vt:lpstr>Keywords</vt:lpstr>
      <vt:lpstr>Advanced Search </vt:lpstr>
      <vt:lpstr>Advanced Search  - Affiliation &amp; Fields</vt:lpstr>
      <vt:lpstr>Advanced Search </vt:lpstr>
      <vt:lpstr>Asterisk (Wildcard) Rules</vt:lpstr>
      <vt:lpstr>Command Search</vt:lpstr>
      <vt:lpstr>Command Search</vt:lpstr>
      <vt:lpstr>Command Search – “AND” vs. “NEAR” in Metadata Only</vt:lpstr>
      <vt:lpstr>Command Search – “AND” vs. “NEAR” in Full Text </vt:lpstr>
      <vt:lpstr>Command Search </vt:lpstr>
      <vt:lpstr>Author Search</vt:lpstr>
      <vt:lpstr>Author Search</vt:lpstr>
      <vt:lpstr>Author Search</vt:lpstr>
      <vt:lpstr>IEEE Personal Account Registration</vt:lpstr>
      <vt:lpstr>IEEE Personal Account Registration</vt:lpstr>
      <vt:lpstr>Set Preferences with a Personal Account  </vt:lpstr>
      <vt:lpstr>Features to save IEEE content:</vt:lpstr>
      <vt:lpstr>IEEE Xplore Demonstration </vt:lpstr>
      <vt:lpstr>Saved Searches/Table of Content Alerts</vt:lpstr>
      <vt:lpstr>Saved Searches/Table of Content Alerts</vt:lpstr>
      <vt:lpstr>Saved Searches: Tips</vt:lpstr>
      <vt:lpstr>Презентация PowerPoint</vt:lpstr>
      <vt:lpstr>Презентация PowerPoint</vt:lpstr>
      <vt:lpstr>Resources and Help Section</vt:lpstr>
      <vt:lpstr>Resources and Help</vt:lpstr>
      <vt:lpstr>Client Services Page (via Resources and Help Section)</vt:lpstr>
      <vt:lpstr>Free courses availbele for customers  </vt:lpstr>
      <vt:lpstr>Презентация PowerPoint</vt:lpstr>
    </vt:vector>
  </TitlesOfParts>
  <Company>IEEE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kpoon User</dc:creator>
  <cp:lastModifiedBy>Ермилова Диана Борисовна</cp:lastModifiedBy>
  <cp:revision>1163</cp:revision>
  <cp:lastPrinted>2011-05-20T21:07:31Z</cp:lastPrinted>
  <dcterms:created xsi:type="dcterms:W3CDTF">2011-05-20T13:55:30Z</dcterms:created>
  <dcterms:modified xsi:type="dcterms:W3CDTF">2017-02-15T12:50:21Z</dcterms:modified>
</cp:coreProperties>
</file>