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7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8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4"/>
    <p:sldMasterId id="2147483691" r:id="rId5"/>
    <p:sldMasterId id="2147483720" r:id="rId6"/>
    <p:sldMasterId id="2147483804" r:id="rId7"/>
    <p:sldMasterId id="2147483830" r:id="rId8"/>
    <p:sldMasterId id="2147483856" r:id="rId9"/>
    <p:sldMasterId id="2147483882" r:id="rId10"/>
    <p:sldMasterId id="2147483905" r:id="rId11"/>
    <p:sldMasterId id="2147483932" r:id="rId12"/>
    <p:sldMasterId id="2147483959" r:id="rId13"/>
    <p:sldMasterId id="2147483972" r:id="rId14"/>
  </p:sldMasterIdLst>
  <p:notesMasterIdLst>
    <p:notesMasterId r:id="rId56"/>
  </p:notesMasterIdLst>
  <p:handoutMasterIdLst>
    <p:handoutMasterId r:id="rId57"/>
  </p:handoutMasterIdLst>
  <p:sldIdLst>
    <p:sldId id="562" r:id="rId15"/>
    <p:sldId id="556" r:id="rId16"/>
    <p:sldId id="523" r:id="rId17"/>
    <p:sldId id="524" r:id="rId18"/>
    <p:sldId id="557" r:id="rId19"/>
    <p:sldId id="437" r:id="rId20"/>
    <p:sldId id="511" r:id="rId21"/>
    <p:sldId id="512" r:id="rId22"/>
    <p:sldId id="531" r:id="rId23"/>
    <p:sldId id="514" r:id="rId24"/>
    <p:sldId id="563" r:id="rId25"/>
    <p:sldId id="532" r:id="rId26"/>
    <p:sldId id="515" r:id="rId27"/>
    <p:sldId id="533" r:id="rId28"/>
    <p:sldId id="537" r:id="rId29"/>
    <p:sldId id="564" r:id="rId30"/>
    <p:sldId id="565" r:id="rId31"/>
    <p:sldId id="567" r:id="rId32"/>
    <p:sldId id="569" r:id="rId33"/>
    <p:sldId id="518" r:id="rId34"/>
    <p:sldId id="570" r:id="rId35"/>
    <p:sldId id="540" r:id="rId36"/>
    <p:sldId id="571" r:id="rId37"/>
    <p:sldId id="541" r:id="rId38"/>
    <p:sldId id="572" r:id="rId39"/>
    <p:sldId id="573" r:id="rId40"/>
    <p:sldId id="575" r:id="rId41"/>
    <p:sldId id="576" r:id="rId42"/>
    <p:sldId id="577" r:id="rId43"/>
    <p:sldId id="578" r:id="rId44"/>
    <p:sldId id="579" r:id="rId45"/>
    <p:sldId id="587" r:id="rId46"/>
    <p:sldId id="588" r:id="rId47"/>
    <p:sldId id="589" r:id="rId48"/>
    <p:sldId id="583" r:id="rId49"/>
    <p:sldId id="584" r:id="rId50"/>
    <p:sldId id="585" r:id="rId51"/>
    <p:sldId id="559" r:id="rId52"/>
    <p:sldId id="590" r:id="rId53"/>
    <p:sldId id="507" r:id="rId54"/>
    <p:sldId id="489" r:id="rId55"/>
  </p:sldIdLst>
  <p:sldSz cx="9144000" cy="6858000" type="screen4x3"/>
  <p:notesSz cx="6797675" cy="9926638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30505"/>
    <a:srgbClr val="D65700"/>
    <a:srgbClr val="777777"/>
    <a:srgbClr val="0B0D0D"/>
    <a:srgbClr val="474F51"/>
    <a:srgbClr val="FF0000"/>
    <a:srgbClr val="87C63A"/>
    <a:srgbClr val="1591E5"/>
    <a:srgbClr val="1B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0" autoAdjust="0"/>
    <p:restoredTop sz="82147" autoAdjust="0"/>
  </p:normalViewPr>
  <p:slideViewPr>
    <p:cSldViewPr>
      <p:cViewPr>
        <p:scale>
          <a:sx n="80" d="100"/>
          <a:sy n="80" d="100"/>
        </p:scale>
        <p:origin x="-114" y="72"/>
      </p:cViewPr>
      <p:guideLst>
        <p:guide orient="horz" pos="76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4" y="5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ja.milasevic\Desktop\For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ja.milasevic\Desktop\For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nikulina\AppData\Local\Microsoft\Windows\Temporary%20Internet%20Files\Content.IE5\4G6WZVXZ\Passport_Stats_24-02-2015_09.38_GM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nikulina\Desktop\Travels\Moscow\&#1087;&#1088;&#1077;&#1079;&#1077;&#1085;&#1090;&#1072;&#1094;&#1080;&#1103;\Passport_Stats_24-02-2015_09.43_GM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Sheet2!$B$90:$B$96</c:f>
              <c:numCache>
                <c:formatCode>General</c:formatCode>
                <c:ptCount val="7"/>
              </c:numCache>
            </c:numRef>
          </c:cat>
          <c:val>
            <c:numRef>
              <c:f>Sheet2!$C$90:$C$96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95951829550718"/>
          <c:y val="9.3151334590628521E-2"/>
          <c:w val="0.55303912305079517"/>
          <c:h val="0.90054281444128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62470279450364"/>
          <c:y val="0.41733820402815819"/>
          <c:w val="0.26896353249961402"/>
          <c:h val="0.567016133589994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1">
                  <a:alpha val="32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'[Passport_Stats_24-02-2015_09.38_GMT.xls]Statistics Data'!$A$8:$A$18</c:f>
              <c:strCache>
                <c:ptCount val="11"/>
                <c:pt idx="0">
                  <c:v> Food and Non-Alcoholic Beverages</c:v>
                </c:pt>
                <c:pt idx="1">
                  <c:v>   Alcoholic Beverages and Tobacco</c:v>
                </c:pt>
                <c:pt idx="2">
                  <c:v> Clothing and Footwear </c:v>
                </c:pt>
                <c:pt idx="3">
                  <c:v> Housing </c:v>
                </c:pt>
                <c:pt idx="4">
                  <c:v> Household Goods and Services</c:v>
                </c:pt>
                <c:pt idx="5">
                  <c:v> Health Goods and Medical Services </c:v>
                </c:pt>
                <c:pt idx="6">
                  <c:v> Transport </c:v>
                </c:pt>
                <c:pt idx="7">
                  <c:v> Communications</c:v>
                </c:pt>
                <c:pt idx="8">
                  <c:v>Leisure and Recreation</c:v>
                </c:pt>
                <c:pt idx="9">
                  <c:v> Education</c:v>
                </c:pt>
                <c:pt idx="10">
                  <c:v> Hotels and Catering</c:v>
                </c:pt>
              </c:strCache>
            </c:strRef>
          </c:cat>
          <c:val>
            <c:numRef>
              <c:f>'[Passport_Stats_24-02-2015_09.38_GMT.xls]Statistics Data'!$B$8:$B$18</c:f>
              <c:numCache>
                <c:formatCode>#,##0.00</c:formatCode>
                <c:ptCount val="11"/>
                <c:pt idx="0">
                  <c:v>970577.4</c:v>
                </c:pt>
                <c:pt idx="1">
                  <c:v>133185.29999999999</c:v>
                </c:pt>
                <c:pt idx="2">
                  <c:v>325133.3</c:v>
                </c:pt>
                <c:pt idx="3">
                  <c:v>647623.19999999995</c:v>
                </c:pt>
                <c:pt idx="4">
                  <c:v>236175.8</c:v>
                </c:pt>
                <c:pt idx="5">
                  <c:v>254665.1</c:v>
                </c:pt>
                <c:pt idx="6">
                  <c:v>283776.8</c:v>
                </c:pt>
                <c:pt idx="7">
                  <c:v>145993</c:v>
                </c:pt>
                <c:pt idx="8">
                  <c:v>123866</c:v>
                </c:pt>
                <c:pt idx="9">
                  <c:v>79179.199999999997</c:v>
                </c:pt>
                <c:pt idx="10">
                  <c:v>142188.29999999999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44050743657045"/>
          <c:y val="2.416380566679828E-4"/>
          <c:w val="0.34384344318071353"/>
          <c:h val="0.98192325686145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26912764936639E-2"/>
          <c:y val="7.5877913254154272E-2"/>
          <c:w val="0.57121064168054259"/>
          <c:h val="0.81613715008032017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'Statistics Data'!$B$7:$B$17</c:f>
              <c:strCache>
                <c:ptCount val="11"/>
                <c:pt idx="0">
                  <c:v> Bread and Cereals</c:v>
                </c:pt>
                <c:pt idx="1">
                  <c:v> Meat</c:v>
                </c:pt>
                <c:pt idx="2">
                  <c:v> Fish and Seafood</c:v>
                </c:pt>
                <c:pt idx="3">
                  <c:v> Milk, Cheese and Eggs</c:v>
                </c:pt>
                <c:pt idx="4">
                  <c:v> Oils and Fats</c:v>
                </c:pt>
                <c:pt idx="5">
                  <c:v> Fruit</c:v>
                </c:pt>
                <c:pt idx="6">
                  <c:v> Vegetables</c:v>
                </c:pt>
                <c:pt idx="7">
                  <c:v> Sugar and Confectionery</c:v>
                </c:pt>
                <c:pt idx="8">
                  <c:v>Other Food</c:v>
                </c:pt>
                <c:pt idx="9">
                  <c:v>Coffee, Tea and Cocoa</c:v>
                </c:pt>
                <c:pt idx="10">
                  <c:v>Mineral Waters, Soft Drinks, Fruit and Vegetable Juices</c:v>
                </c:pt>
              </c:strCache>
            </c:strRef>
          </c:cat>
          <c:val>
            <c:numRef>
              <c:f>'Statistics Data'!$C$7:$C$17</c:f>
              <c:numCache>
                <c:formatCode>#,##0.00</c:formatCode>
                <c:ptCount val="11"/>
                <c:pt idx="0">
                  <c:v>97.1</c:v>
                </c:pt>
                <c:pt idx="1">
                  <c:v>229.9</c:v>
                </c:pt>
                <c:pt idx="2">
                  <c:v>91.3</c:v>
                </c:pt>
                <c:pt idx="3">
                  <c:v>76.900000000000006</c:v>
                </c:pt>
                <c:pt idx="4">
                  <c:v>28.3</c:v>
                </c:pt>
                <c:pt idx="5">
                  <c:v>105.7</c:v>
                </c:pt>
                <c:pt idx="6">
                  <c:v>171.4</c:v>
                </c:pt>
                <c:pt idx="7">
                  <c:v>36.799999999999997</c:v>
                </c:pt>
                <c:pt idx="8">
                  <c:v>37.799999999999997</c:v>
                </c:pt>
                <c:pt idx="9">
                  <c:v>20.399999999999999</c:v>
                </c:pt>
                <c:pt idx="1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D396E107-6274-46DC-AB21-7A5326528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2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1" rIns="94482" bIns="47241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DA3C2B-1EA3-4445-86C0-F2C27D879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0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3D2BA-967A-45C1-9921-3E4FE33CE36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Финляндии есть возможность в некоторых каналах розничной торговли расплачиваться в рублях</a:t>
            </a:r>
            <a:endParaRPr lang="en-GB" dirty="0" smtClean="0"/>
          </a:p>
          <a:p>
            <a:r>
              <a:rPr lang="ru-RU" dirty="0" smtClean="0"/>
              <a:t>Низкие цены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Zara Leather jacket 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r>
              <a:rPr lang="ru-RU" dirty="0" smtClean="0"/>
              <a:t>Россия</a:t>
            </a:r>
            <a:r>
              <a:rPr lang="en-GB" dirty="0" smtClean="0"/>
              <a:t> € 214 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r>
              <a:rPr lang="ru-RU" dirty="0" smtClean="0"/>
              <a:t>Европа</a:t>
            </a:r>
            <a:r>
              <a:rPr lang="en-GB" dirty="0" smtClean="0"/>
              <a:t> € 130-160</a:t>
            </a:r>
          </a:p>
          <a:p>
            <a:endParaRPr lang="en-GB" dirty="0" smtClean="0"/>
          </a:p>
          <a:p>
            <a:r>
              <a:rPr lang="ru-RU" dirty="0" smtClean="0"/>
              <a:t> +</a:t>
            </a:r>
            <a:r>
              <a:rPr lang="en-GB" dirty="0" smtClean="0"/>
              <a:t>Tax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3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Растет число стареющего населения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either the produce is organic and chemical free at source within China, or simply buying foreign products.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Потребительское общество начинает онлайн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Серьезной проблемой среди молодых китайцев в подростковом возрасте, двадцати, и тридцатые годы, является отсутствие реальной чувства доверия и единства среди населения. Регулярное рассказы о государственной бесхозяйственности на провинциальном уровне и коррупции в общественной жизни и в бизнесе. Потребители в этой возрастной диапазон отчаяние современного Китая, но дифференцировать себя от своих старших товарищей, они гораздо более активны в принятии изменений и становится заявлять о своих проблемах.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Средство, с помощью которых это принятие зарождающейся общественного движения в Китае в Интернет. Из основных социальных медиа блогов сайтов, которые выдвигают на первый план некоторые неприятные события, продукты, чтобы избежать, или просто мнения совместно, онлайн мир китайских пользователей Интернета оказываются мощной силой в потребительских рынков Китая. Быстрый туристическую информацию о вопросах, которые являются ключевыми для нового китайского потребительского общества, в том числе вопросы по корпоративной социальной ответственности, экологические проблемы, нужно обязательно осмотреть туристических направлений, и новых продуктов и услуг. В ответ, фирмы все чаще нацеливаются на интернет-порталы, чтобы продать себя, или услуг, которые они могут предоставить в которых бы меняющееся лицо китайского потребительского общества.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Последние тенденции здесь, включают скидкой групп-закупочных достопримечательности, сетевые журналы путешествия, обслуживающих нового поколения приключений, ориентированных на туристов, и взгляд, посвященный раскопкам токсичных производителей продуктов питания в Китае ласково называют «бросить ее в окно" сайта. Модные блоги и пищевые блоги также популяризации как китайские потребители строить социальные сети на основе их образ жизни желаний; так что если вы когда-нибудь замечали кого-то сфотографировать их карбонара до пожирая его, вы будете знать, почему.</a:t>
            </a:r>
            <a:endParaRPr lang="ru-RU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2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016" y="9431930"/>
            <a:ext cx="2945659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82" tIns="47241" rIns="94482" bIns="47241" anchor="b"/>
          <a:lstStyle/>
          <a:p>
            <a:pPr algn="r" defTabSz="944563"/>
            <a:fld id="{CA9E020D-2387-4B73-B164-84C4F21C8B4E}" type="slidenum">
              <a:rPr lang="en-GB" sz="1200"/>
              <a:pPr algn="r" defTabSz="944563"/>
              <a:t>27</a:t>
            </a:fld>
            <a:endParaRPr lang="en-GB" sz="1200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In UK</a:t>
            </a:r>
            <a:r>
              <a:rPr lang="lt-LT" baseline="0" dirty="0" smtClean="0"/>
              <a:t> 35% of Meat and meat products are sold to business clients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0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0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0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016" y="9431930"/>
            <a:ext cx="2945659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82" tIns="47241" rIns="94482" bIns="47241" anchor="b"/>
          <a:lstStyle/>
          <a:p>
            <a:pPr algn="r" defTabSz="944563"/>
            <a:fld id="{CA9E020D-2387-4B73-B164-84C4F21C8B4E}" type="slidenum">
              <a:rPr lang="en-GB" sz="1200"/>
              <a:pPr algn="r" defTabSz="944563"/>
              <a:t>2</a:t>
            </a:fld>
            <a:endParaRPr lang="en-GB" sz="1200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77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0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0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016" y="9431930"/>
            <a:ext cx="2945659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82" tIns="47241" rIns="94482" bIns="47241" anchor="b"/>
          <a:lstStyle/>
          <a:p>
            <a:pPr algn="r" defTabSz="944563"/>
            <a:fld id="{CA9E020D-2387-4B73-B164-84C4F21C8B4E}" type="slidenum">
              <a:rPr lang="en-GB" sz="1200"/>
              <a:pPr algn="r" defTabSz="944563"/>
              <a:t>38</a:t>
            </a:fld>
            <a:endParaRPr lang="en-GB" sz="1200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016" y="9431930"/>
            <a:ext cx="2945659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82" tIns="47241" rIns="94482" bIns="47241" anchor="b"/>
          <a:lstStyle/>
          <a:p>
            <a:pPr algn="r" defTabSz="944563"/>
            <a:fld id="{CA9E020D-2387-4B73-B164-84C4F21C8B4E}" type="slidenum">
              <a:rPr lang="en-GB" sz="1200"/>
              <a:pPr algn="r" defTabSz="944563"/>
              <a:t>39</a:t>
            </a:fld>
            <a:endParaRPr lang="en-GB" sz="1200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Набор уникальных инструментов для решения задач любой сложности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Интегрированный доступ к международным статистическим данным, детальным отчетам и актуальным комментариям экспертов мирового уровня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Широкий спектр данных, содержащий точечный анализ по любой отрасли или стране мира</a:t>
            </a:r>
            <a:endParaRPr lang="lt-LT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Регулярно обновляемый и пополняемый информационный массив 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Интуитивно-понятный интерфейс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9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Euromonitor</a:t>
            </a:r>
            <a:r>
              <a:rPr lang="fi-FI" baseline="0" dirty="0" smtClean="0"/>
              <a:t> International is a leading global provider of strategic intelligence</a:t>
            </a:r>
          </a:p>
          <a:p>
            <a:r>
              <a:rPr lang="fi-FI" baseline="0" dirty="0" smtClean="0"/>
              <a:t>Founded in the UK at the begininning of the 1970s</a:t>
            </a:r>
          </a:p>
          <a:p>
            <a:r>
              <a:rPr lang="fi-FI" baseline="0" dirty="0" smtClean="0"/>
              <a:t>Still headquartered in London</a:t>
            </a:r>
          </a:p>
          <a:p>
            <a:r>
              <a:rPr lang="fi-FI" baseline="0" dirty="0" smtClean="0"/>
              <a:t>11 regional offices, among the biggest ones Chicago, Singapore, Vilnius</a:t>
            </a:r>
          </a:p>
          <a:p>
            <a:r>
              <a:rPr lang="fi-FI" baseline="0" dirty="0" smtClean="0"/>
              <a:t>Myself representing the Vilnius office in Lithuania – for our country research department this office is resposible for the Nordic countries, Eastern Europe and former Soviet Union. 12th office opening any day now in Sao Paulo, Brazil.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CD7F1-205B-44A5-9C36-CB742D47F6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016" y="9431930"/>
            <a:ext cx="2945659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82" tIns="47241" rIns="94482" bIns="47241" anchor="b"/>
          <a:lstStyle/>
          <a:p>
            <a:pPr algn="r" defTabSz="944563"/>
            <a:fld id="{CA9E020D-2387-4B73-B164-84C4F21C8B4E}" type="slidenum">
              <a:rPr lang="en-GB" sz="1200"/>
              <a:pPr algn="r" defTabSz="944563"/>
              <a:t>5</a:t>
            </a:fld>
            <a:endParaRPr lang="en-GB" sz="1200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6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improved interface, helping to navigate more efficiently and </a:t>
            </a:r>
            <a:r>
              <a:rPr lang="en-US" dirty="0" smtClean="0">
                <a:effectLst/>
              </a:rPr>
              <a:t>more intuitively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7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7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A3C2B-1EA3-4445-86C0-F2C27D8793B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-665163" y="2276475"/>
            <a:ext cx="210502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0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88" y="2257425"/>
            <a:ext cx="7058056" cy="520691"/>
          </a:xfrm>
        </p:spPr>
        <p:txBody>
          <a:bodyPr/>
          <a:lstStyle>
            <a:lvl1pPr>
              <a:lnSpc>
                <a:spcPts val="2100"/>
              </a:lnSpc>
              <a:defRPr lang="en-US" sz="2100" b="1" i="0" cap="all" baseline="0" dirty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8" y="2805111"/>
            <a:ext cx="7058072" cy="514352"/>
          </a:xfrm>
        </p:spPr>
        <p:txBody>
          <a:bodyPr numCol="1"/>
          <a:lstStyle>
            <a:lvl1pPr marL="0" indent="0" algn="l">
              <a:lnSpc>
                <a:spcPts val="2100"/>
              </a:lnSpc>
              <a:buNone/>
              <a:defRPr sz="2100" b="0" cap="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00413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'Break'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l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l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l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89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l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l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l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9504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Contact Information 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en-US" sz="2100" b="1" cap="all" spc="100" smtClean="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pic>
        <p:nvPicPr>
          <p:cNvPr id="8" name="Picture 7" descr="eHorRgb-for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500" y="1645920"/>
            <a:ext cx="2571750" cy="387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276475"/>
            <a:ext cx="1440655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233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2" name="Picture 11" descr="eHorRgb-2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5312" y="1645369"/>
            <a:ext cx="2542371" cy="3644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664372" y="2276475"/>
            <a:ext cx="2105027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Contact Information Here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en-US" sz="2100" b="1" cap="all" spc="100" dirty="0" smtClean="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754632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86122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73386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2851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98585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737799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271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34635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562859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0500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8744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8233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02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1484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35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3522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0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11" descr="eHorRgb-2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44650"/>
            <a:ext cx="254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-665163" y="2276475"/>
            <a:ext cx="210502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4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 dirty="0">
                <a:solidFill>
                  <a:schemeClr val="accent1"/>
                </a:solidFill>
                <a:latin typeface="Arial" pitchFamily="34" charset="0"/>
                <a:cs typeface="+mn-cs"/>
              </a:rPr>
              <a:t>Thank you for listening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623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369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719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081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2915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963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9602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pic>
        <p:nvPicPr>
          <p:cNvPr id="5" name="Picture 7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1035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50489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88" y="2257425"/>
            <a:ext cx="7058056" cy="520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100"/>
              </a:lnSpc>
              <a:defRPr lang="en-US" sz="2100" b="1" i="0" cap="all" baseline="0" dirty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8" y="2805111"/>
            <a:ext cx="7058072" cy="514352"/>
          </a:xfrm>
        </p:spPr>
        <p:txBody>
          <a:bodyPr numCol="1">
            <a:noAutofit/>
          </a:bodyPr>
          <a:lstStyle>
            <a:lvl1pPr marL="0" indent="0" algn="l">
              <a:lnSpc>
                <a:spcPts val="2100"/>
              </a:lnSpc>
              <a:buNone/>
              <a:defRPr sz="2100" b="0" cap="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00413"/>
            <a:ext cx="7058056" cy="257176"/>
          </a:xfrm>
        </p:spPr>
        <p:txBody>
          <a:bodyPr numCol="1">
            <a:noAutofit/>
          </a:bodyPr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64372" y="2276475"/>
            <a:ext cx="2105027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 descr="eHorRgb-for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645920"/>
            <a:ext cx="2571750" cy="3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3E9A-87A6-40FD-8E2B-43C8E9779BF0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74C4-BCB1-4634-84A4-1893B4B3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cap="all" baseline="0"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eHorRgb-for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8" y="312420"/>
            <a:ext cx="1088145" cy="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52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40482" y="433949"/>
            <a:ext cx="528637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718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182880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0482" y="433949"/>
            <a:ext cx="528637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98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85772" y="1243012"/>
            <a:ext cx="3857625" cy="385756"/>
          </a:xfrm>
        </p:spPr>
        <p:txBody>
          <a:bodyPr numCol="1">
            <a:noAutofit/>
          </a:bodyPr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00587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00587" y="1243012"/>
            <a:ext cx="3857625" cy="385756"/>
          </a:xfrm>
        </p:spPr>
        <p:txBody>
          <a:bodyPr numCol="1">
            <a:noAutofit/>
          </a:bodyPr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0482" y="433949"/>
            <a:ext cx="528637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0434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00588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0482" y="433949"/>
            <a:ext cx="528637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6045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5772" y="1243004"/>
            <a:ext cx="2481109" cy="385756"/>
          </a:xfrm>
        </p:spPr>
        <p:txBody>
          <a:bodyPr numCol="1">
            <a:noAutofit/>
          </a:bodyPr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24074" y="1243004"/>
            <a:ext cx="2481093" cy="385756"/>
          </a:xfrm>
        </p:spPr>
        <p:txBody>
          <a:bodyPr numCol="1">
            <a:noAutofit/>
          </a:bodyPr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62343" y="1243004"/>
            <a:ext cx="2481093" cy="385756"/>
          </a:xfrm>
        </p:spPr>
        <p:txBody>
          <a:bodyPr numCol="1">
            <a:noAutofit/>
          </a:bodyPr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0482" y="433949"/>
            <a:ext cx="528637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4632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0482" y="433949"/>
            <a:ext cx="528637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250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56149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6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'Break'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92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77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5" name="Picture 4" descr="eHorRgb-for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738" y="312420"/>
            <a:ext cx="1088145" cy="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2" name="Picture 11" descr="eHorRgb-2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2" y="1645369"/>
            <a:ext cx="2542371" cy="3644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64372" y="2276475"/>
            <a:ext cx="2105027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Contact Information Here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en-US" sz="2100" b="1" cap="all" spc="100" dirty="0" smtClean="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4659834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2B70591-903C-47EE-B3E7-EC1260E5A4D0}" type="datetimeFigureOut">
              <a:rPr lang="lt-LT" sz="1800" smtClean="0">
                <a:solidFill>
                  <a:srgbClr val="59595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2015.03.04</a:t>
            </a:fld>
            <a:endParaRPr lang="lt-LT" sz="1800">
              <a:solidFill>
                <a:srgbClr val="595959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sz="1800">
              <a:solidFill>
                <a:srgbClr val="595959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36C73-A64C-408C-98CA-C84C2B0F27A7}" type="slidenum">
              <a:rPr lang="lt-LT" sz="1800" smtClean="0">
                <a:solidFill>
                  <a:srgbClr val="595959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sz="1800">
              <a:solidFill>
                <a:srgbClr val="59595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664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182880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058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066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3309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8081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4775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9269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2790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175" y="433388"/>
            <a:ext cx="457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76200" y="6554788"/>
            <a:ext cx="23193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eaLnBrk="0" hangingPunct="0"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srgbClr val="BDBDBD"/>
                </a:solidFill>
              </a:rPr>
              <a:t>© Euromonitor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72" y="600064"/>
            <a:ext cx="7972456" cy="39529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45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406389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6988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52572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93725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928383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89135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54046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32209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1161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3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9776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5201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2434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593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3080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6278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1744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3877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3616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53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2111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1204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4357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7232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pic>
        <p:nvPicPr>
          <p:cNvPr id="5" name="Picture 7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24123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390491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08761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65861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75896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4677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321317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004706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30436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06885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8268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550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430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488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9580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59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024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866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3311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854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404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1731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946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3343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050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3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cap="all" baseline="0"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pic>
        <p:nvPicPr>
          <p:cNvPr id="5" name="Picture 7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2583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77742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665163" y="2276475"/>
            <a:ext cx="210502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7" descr="eHorRgb-for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88" y="2257425"/>
            <a:ext cx="7058056" cy="520691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lang="en-US" sz="2100" b="1" i="0" cap="all" baseline="0" dirty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8" y="2805111"/>
            <a:ext cx="7058072" cy="514352"/>
          </a:xfrm>
        </p:spPr>
        <p:txBody>
          <a:bodyPr numCol="1"/>
          <a:lstStyle>
            <a:lvl1pPr marL="0" indent="0" algn="l">
              <a:lnSpc>
                <a:spcPts val="2100"/>
              </a:lnSpc>
              <a:buNone/>
              <a:defRPr sz="2100" b="0" cap="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00413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5345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6" descr="eHorRgb-for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cap="all" baseline="0"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6187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8606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182880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0454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85772" y="1243012"/>
            <a:ext cx="3857625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00587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00587" y="1243012"/>
            <a:ext cx="3857625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58771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00588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1281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5772" y="1243004"/>
            <a:ext cx="2481109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24074" y="1243004"/>
            <a:ext cx="2481093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62343" y="1243004"/>
            <a:ext cx="2481093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7937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2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56149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88560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'Break'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82810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574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6" descr="eHorRgb-2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44650"/>
            <a:ext cx="254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-665163" y="2276475"/>
            <a:ext cx="210502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 dirty="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95828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759722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117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98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98611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659449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048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09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936763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729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78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5980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903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6691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97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9747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098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38555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7675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10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0815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5753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1548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pic>
        <p:nvPicPr>
          <p:cNvPr id="5" name="Picture 7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44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92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>
                <a:solidFill>
                  <a:schemeClr val="accent1"/>
                </a:solidFill>
                <a:latin typeface="Arial" pitchFamily="34" charset="0"/>
                <a:cs typeface="+mn-cs"/>
              </a:rPr>
              <a:t>Thank you for listening</a:t>
            </a:r>
          </a:p>
        </p:txBody>
      </p:sp>
      <p:pic>
        <p:nvPicPr>
          <p:cNvPr id="5" name="Picture 7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182880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665163" y="2276475"/>
            <a:ext cx="210502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7" descr="eHorRgb-for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88" y="2257425"/>
            <a:ext cx="7058056" cy="520691"/>
          </a:xfrm>
        </p:spPr>
        <p:txBody>
          <a:bodyPr/>
          <a:lstStyle>
            <a:lvl1pPr>
              <a:lnSpc>
                <a:spcPts val="2100"/>
              </a:lnSpc>
              <a:defRPr lang="en-US" sz="2100" b="1" i="0" cap="all" baseline="0" dirty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8" y="2805111"/>
            <a:ext cx="7058072" cy="514352"/>
          </a:xfrm>
        </p:spPr>
        <p:txBody>
          <a:bodyPr numCol="1"/>
          <a:lstStyle>
            <a:lvl1pPr marL="0" indent="0" algn="l">
              <a:lnSpc>
                <a:spcPts val="2100"/>
              </a:lnSpc>
              <a:buNone/>
              <a:defRPr sz="2100" b="0" cap="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00413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6" descr="eHorRgb-for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cap="all" baseline="0"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182880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85772" y="1243012"/>
            <a:ext cx="3857625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00587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00587" y="1243012"/>
            <a:ext cx="3857625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00588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5772" y="1243004"/>
            <a:ext cx="2481109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24074" y="1243004"/>
            <a:ext cx="2481093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62343" y="1243004"/>
            <a:ext cx="2481093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56149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85772" y="1243012"/>
            <a:ext cx="3857625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00587" y="1628768"/>
            <a:ext cx="3857640" cy="4360871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00587" y="1243012"/>
            <a:ext cx="3857625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'Break'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6" descr="eHorRgb-2i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44650"/>
            <a:ext cx="254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-665163" y="2276475"/>
            <a:ext cx="210502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 dirty="0">
                <a:solidFill>
                  <a:srgbClr val="F27C21"/>
                </a:solidFill>
                <a:latin typeface="Arial" pitchFamily="34" charset="0"/>
                <a:cs typeface="+mn-cs"/>
              </a:rPr>
              <a:t>Thank you for listening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622400" y="4404753"/>
            <a:ext cx="4267200" cy="225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216000" y="4404753"/>
            <a:ext cx="4267200" cy="225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216000" y="1497496"/>
            <a:ext cx="4267200" cy="225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622400" y="1497496"/>
            <a:ext cx="4267200" cy="225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16000" y="972000"/>
            <a:ext cx="4267200" cy="450000"/>
          </a:xfrm>
          <a:solidFill>
            <a:srgbClr val="B0C0A4"/>
          </a:solidFill>
        </p:spPr>
        <p:txBody>
          <a:bodyPr lIns="36000" rIns="36000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621696" y="972000"/>
            <a:ext cx="4267200" cy="450000"/>
          </a:xfrm>
          <a:solidFill>
            <a:srgbClr val="B0C0A4"/>
          </a:solidFill>
        </p:spPr>
        <p:txBody>
          <a:bodyPr lIns="36000" rIns="36000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216000" y="3873600"/>
            <a:ext cx="4267200" cy="450000"/>
          </a:xfrm>
          <a:solidFill>
            <a:srgbClr val="B0C0A4"/>
          </a:solidFill>
        </p:spPr>
        <p:txBody>
          <a:bodyPr lIns="36000" rIns="36000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628322" y="3873600"/>
            <a:ext cx="4267200" cy="450000"/>
          </a:xfrm>
          <a:solidFill>
            <a:srgbClr val="B0C0A4"/>
          </a:solidFill>
        </p:spPr>
        <p:txBody>
          <a:bodyPr lIns="36000" rIns="36000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1"/>
          </p:nvPr>
        </p:nvSpPr>
        <p:spPr>
          <a:xfrm>
            <a:off x="216000" y="268487"/>
            <a:ext cx="8676000" cy="592904"/>
          </a:xfrm>
        </p:spPr>
        <p:txBody>
          <a:bodyPr anchor="ctr"/>
          <a:lstStyle>
            <a:lvl1pPr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6000" y="0"/>
            <a:ext cx="4911734" cy="25619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/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51816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724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12738"/>
            <a:ext cx="10874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6442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734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418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00588" y="1243004"/>
            <a:ext cx="3857640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994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20168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74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629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05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88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15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470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62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628760"/>
            <a:ext cx="2481109" cy="4372000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5772" y="1243004"/>
            <a:ext cx="2481109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24074" y="1243004"/>
            <a:ext cx="2481093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62343" y="1243004"/>
            <a:ext cx="2481093" cy="385756"/>
          </a:xfrm>
        </p:spPr>
        <p:txBody>
          <a:bodyPr numCol="1"/>
          <a:lstStyle>
            <a:lvl1pPr marL="0" indent="0">
              <a:buFontTx/>
              <a:buNone/>
              <a:defRPr b="0" i="0" baseline="0">
                <a:solidFill>
                  <a:schemeClr val="tx2"/>
                </a:solidFill>
                <a:latin typeface="Georgia" pitchFamily="18" charset="0"/>
              </a:defRPr>
            </a:lvl1pPr>
            <a:lvl2pPr indent="0">
              <a:buFontTx/>
              <a:buNone/>
              <a:defRPr b="1" i="0" baseline="0"/>
            </a:lvl2pPr>
            <a:lvl3pPr indent="0">
              <a:buFontTx/>
              <a:buNone/>
              <a:defRPr b="1" i="0" baseline="0"/>
            </a:lvl3pPr>
            <a:lvl4pPr indent="0">
              <a:buFontTx/>
              <a:buNone/>
              <a:defRPr b="1" i="0" baseline="0"/>
            </a:lvl4pPr>
            <a:lvl5pPr indent="0">
              <a:buFontTx/>
              <a:buNone/>
              <a:defRPr b="1" i="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34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33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anchor="ctr" anchorCtr="0"/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1649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46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376294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4360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4360" y="608330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28416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328416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62472" y="5010912"/>
            <a:ext cx="2478024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062472" y="6080760"/>
            <a:ext cx="2478024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840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3796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793992" y="34747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93992" y="141732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793992" y="2706624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793992" y="3776472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793992" y="5010912"/>
            <a:ext cx="2221992" cy="1064424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+mj-lt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793992" y="6080760"/>
            <a:ext cx="2221992" cy="3333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73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2257425"/>
            <a:ext cx="6143625" cy="2476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2100"/>
              </a:lnSpc>
              <a:defRPr/>
            </a:pPr>
            <a:r>
              <a:rPr lang="en-US" sz="2100" b="1" cap="all" spc="100">
                <a:solidFill>
                  <a:srgbClr val="F27C21"/>
                </a:solidFill>
                <a:latin typeface="Arial" pitchFamily="34" charset="0"/>
              </a:rPr>
              <a:t>Thank you for listening</a:t>
            </a:r>
          </a:p>
        </p:txBody>
      </p:sp>
      <p:pic>
        <p:nvPicPr>
          <p:cNvPr id="5" name="Picture 7" descr="eHorRgb-for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6238"/>
            <a:ext cx="25717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276475"/>
            <a:ext cx="1439863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2895600"/>
          </a:xfrm>
        </p:spPr>
        <p:txBody>
          <a:bodyPr numCol="1"/>
          <a:lstStyle>
            <a:lvl1pPr marL="0" indent="0">
              <a:buNone/>
              <a:defRPr>
                <a:latin typeface="Georg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20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499616" y="2240280"/>
            <a:ext cx="7059168" cy="521208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ts val="2300"/>
              </a:lnSpc>
              <a:defRPr sz="21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99616" y="2825496"/>
            <a:ext cx="7059168" cy="512064"/>
          </a:xfrm>
        </p:spPr>
        <p:txBody>
          <a:bodyPr lIns="0" r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 kumimoji="0" lang="en-GB" sz="2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0188" y="3392424"/>
            <a:ext cx="7058056" cy="257176"/>
          </a:xfrm>
        </p:spPr>
        <p:txBody>
          <a:bodyPr numCol="1">
            <a:noAutofit/>
          </a:bodyPr>
          <a:lstStyle>
            <a:lvl1pPr marL="0" indent="0">
              <a:buNone/>
              <a:defRPr kumimoji="0" lang="en-US" sz="1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eHorRgb-for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500" y="1645920"/>
            <a:ext cx="2571750" cy="387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276475"/>
            <a:ext cx="1440655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139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1275" y="433388"/>
            <a:ext cx="528638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2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324058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062343" y="1243004"/>
            <a:ext cx="2481109" cy="4746635"/>
          </a:xfrm>
        </p:spPr>
        <p:txBody>
          <a:bodyPr numCol="1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5772" y="402413"/>
            <a:ext cx="7972456" cy="152412"/>
          </a:xfrm>
        </p:spPr>
        <p:txBody>
          <a:bodyPr bIns="45720" numCol="1" anchor="t" anchorCtr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11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5772" y="600064"/>
            <a:ext cx="5891228" cy="5389575"/>
          </a:xfrm>
        </p:spPr>
        <p:txBody>
          <a:bodyPr numCol="1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7787B"/>
              </a:buClr>
              <a:buSzPct val="100000"/>
              <a:buFontTx/>
              <a:buNone/>
              <a:tabLst/>
              <a:defRPr sz="2100" kern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3700" y="0"/>
            <a:ext cx="24003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5" name="Picture 4" descr="eHorRgb-for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738" y="312420"/>
            <a:ext cx="1088145" cy="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13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0016" y="1243584"/>
            <a:ext cx="3858768" cy="384048"/>
          </a:xfrm>
          <a:noFill/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kern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2752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33284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258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2478024" cy="384048"/>
          </a:xfrm>
          <a:noFill/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062472" y="1243584"/>
            <a:ext cx="2478024" cy="384048"/>
          </a:xfrm>
          <a:noFill/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3328416" y="1627632"/>
            <a:ext cx="2478024" cy="436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328416" y="1243584"/>
            <a:ext cx="2478024" cy="384048"/>
          </a:xfrm>
          <a:noFill/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9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82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28416" y="1243584"/>
            <a:ext cx="52212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2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9876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80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3004"/>
            <a:ext cx="9144000" cy="561499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1243584"/>
            <a:ext cx="3858768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004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3284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33284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258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62472" y="1243584"/>
            <a:ext cx="2478024" cy="474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52212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395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4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066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63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3739896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4448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243584"/>
            <a:ext cx="38587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6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1129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s with Block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8"/>
          <p:cNvSpPr>
            <a:spLocks noGrp="1"/>
          </p:cNvSpPr>
          <p:nvPr>
            <p:ph sz="quarter" idx="12"/>
          </p:nvPr>
        </p:nvSpPr>
        <p:spPr>
          <a:xfrm>
            <a:off x="47000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8"/>
          <p:cNvSpPr>
            <a:spLocks noGrp="1"/>
          </p:cNvSpPr>
          <p:nvPr>
            <p:ph sz="quarter" idx="13"/>
          </p:nvPr>
        </p:nvSpPr>
        <p:spPr>
          <a:xfrm>
            <a:off x="585216" y="4123944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4"/>
          </p:nvPr>
        </p:nvSpPr>
        <p:spPr>
          <a:xfrm>
            <a:off x="5852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15"/>
          </p:nvPr>
        </p:nvSpPr>
        <p:spPr>
          <a:xfrm>
            <a:off x="4700016" y="1627632"/>
            <a:ext cx="3858768" cy="1865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3858768" cy="384048"/>
          </a:xfrm>
          <a:noFill/>
        </p:spPr>
        <p:txBody>
          <a:bodyPr vert="horz" lIns="0" tIns="0" rIns="0" bIns="0" spcCol="274320" rtlCol="0" anchor="ctr" anchorCtr="0">
            <a:noAutofit/>
          </a:bodyPr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4700016" y="1243584"/>
            <a:ext cx="3858768" cy="384048"/>
          </a:xfrm>
          <a:noFill/>
        </p:spPr>
        <p:txBody>
          <a:bodyPr vert="horz" lIns="0" tIns="0" rIns="0" bIns="0" spcCol="274320" rtlCol="0" anchor="ctr" anchorCtr="0">
            <a:noAutofit/>
          </a:bodyPr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585216" y="3739896"/>
            <a:ext cx="3858768" cy="384048"/>
          </a:xfrm>
          <a:noFill/>
        </p:spPr>
        <p:txBody>
          <a:bodyPr vert="horz" lIns="0" tIns="0" rIns="0" bIns="0" spcCol="274320" rtlCol="0" anchor="ctr" anchorCtr="0">
            <a:noAutofit/>
          </a:bodyPr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4700016" y="3739896"/>
            <a:ext cx="3858768" cy="384048"/>
          </a:xfrm>
          <a:noFill/>
        </p:spPr>
        <p:txBody>
          <a:bodyPr vert="horz" lIns="0" tIns="0" rIns="0" bIns="0" spcCol="274320" rtlCol="0" anchor="ctr" anchorCtr="0">
            <a:noAutofit/>
          </a:bodyPr>
          <a:lstStyle>
            <a:lvl1pPr marL="0" indent="0">
              <a:buNone/>
              <a:defRPr lang="en-US" sz="1600" b="1" i="0" kern="0" baseline="0" dirty="0" smtClean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Subtitle 4"/>
          <p:cNvSpPr>
            <a:spLocks noGrp="1"/>
          </p:cNvSpPr>
          <p:nvPr>
            <p:ph type="subTitle" idx="19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0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5216" y="1243584"/>
            <a:ext cx="7973568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/>
          </p:nvPr>
        </p:nvSpPr>
        <p:spPr>
          <a:xfrm>
            <a:off x="5852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6062472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4"/>
          </p:nvPr>
        </p:nvSpPr>
        <p:spPr>
          <a:xfrm>
            <a:off x="3328416" y="3739896"/>
            <a:ext cx="2478024" cy="2249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5"/>
          </p:nvPr>
        </p:nvSpPr>
        <p:spPr>
          <a:xfrm>
            <a:off x="585216" y="603504"/>
            <a:ext cx="7973568" cy="393192"/>
          </a:xfr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7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00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hyperlink" Target="http://www.euromonitor.com/" TargetMode="Externa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18" Type="http://schemas.openxmlformats.org/officeDocument/2006/relationships/slideLayout" Target="../slideLayouts/slideLayout231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16.xml"/><Relationship Id="rId21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24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23" Type="http://schemas.openxmlformats.org/officeDocument/2006/relationships/slideLayout" Target="../slideLayouts/slideLayout236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35.xml"/><Relationship Id="rId27" Type="http://schemas.openxmlformats.org/officeDocument/2006/relationships/hyperlink" Target="http://www.euromonitor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hyperlink" Target="http://www.euromonitor.com/" TargetMode="Externa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hyperlink" Target="http://www.euromonitor.com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hyperlink" Target="http://www.euromonitor.com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hyperlink" Target="http://www.euromonitor.com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hyperlink" Target="http://www.euromonitor.com/" TargetMode="Externa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hyperlink" Target="http://www.euromonitor.com/" TargetMode="Externa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hyperlink" Target="http://www.euromonitor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wrap="square" lIns="0" tIns="0" rIns="0" bIns="0" numCol="2" spcCol="2743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788" y="5989638"/>
            <a:ext cx="1660525" cy="514350"/>
          </a:xfrm>
          <a:prstGeom prst="rect">
            <a:avLst/>
          </a:prstGeom>
          <a:noFill/>
        </p:spPr>
        <p:txBody>
          <a:bodyPr lIns="0" rIns="0" bIns="0"/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t>© </a:t>
            </a:r>
            <a:r>
              <a:rPr lang="en-US" sz="9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t>Euromonitor</a:t>
            </a:r>
            <a:r>
              <a:rPr lang="en-US" sz="9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t> International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58213" y="600075"/>
            <a:ext cx="385762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lnSpc>
                <a:spcPts val="2300"/>
              </a:lnSpc>
              <a:defRPr/>
            </a:pPr>
            <a:fld id="{33E749F6-1267-4DD2-9B85-F196E33AFDA5}" type="slidenum">
              <a:rPr lang="en-US" sz="210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pPr algn="r">
                <a:lnSpc>
                  <a:spcPts val="2300"/>
                </a:lnSpc>
                <a:defRPr/>
              </a:pPr>
              <a:t>‹#›</a:t>
            </a:fld>
            <a:endParaRPr lang="en-US" sz="21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900" cap="all" spc="100" dirty="0">
              <a:solidFill>
                <a:srgbClr val="77787B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998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 kern="1200" cap="all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90488" indent="-109538" algn="l" rtl="0" fontAlgn="base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1pPr>
      <a:lvl2pPr marL="273050" indent="-109538" algn="l" rtl="0" fontAlgn="base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2pPr>
      <a:lvl3pPr marL="457200" indent="-109538" algn="l" rtl="0" fontAlgn="base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3pPr>
      <a:lvl4pPr marL="639763" indent="-109538" algn="l" rtl="0" fontAlgn="base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4pPr>
      <a:lvl5pPr marL="822325" indent="-109538" algn="l" rtl="0" fontAlgn="base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wrap="square" lIns="0" tIns="0" rIns="0" bIns="0" numCol="2" spcCol="2743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62A0B5-969E-4EF6-B8C4-42E05CADE701}" type="slidenum">
              <a:rPr lang="en-US" sz="900" kern="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kern="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Content Placeholder 8" descr="EMI-HorRgb250px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rgbClr val="F27C21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20">
            <a:hlinkClick r:id="rId15"/>
          </p:cNvPr>
          <p:cNvSpPr txBox="1">
            <a:spLocks noChangeArrowheads="1"/>
          </p:cNvSpPr>
          <p:nvPr userDrawn="1"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2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 kern="1200" cap="all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90488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1pPr>
      <a:lvl2pPr marL="273050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2pPr>
      <a:lvl3pPr marL="457200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3pPr>
      <a:lvl4pPr marL="639763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4pPr>
      <a:lvl5pPr marL="822325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Box 20">
            <a:hlinkClick r:id="rId27"/>
          </p:cNvPr>
          <p:cNvSpPr txBox="1">
            <a:spLocks noChangeArrowheads="1"/>
          </p:cNvSpPr>
          <p:nvPr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C462A0B5-969E-4EF6-B8C4-42E05CADE701}" type="slidenum">
              <a:rPr lang="en-US" sz="90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90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365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" name="Rectangle 10"/>
          <p:cNvSpPr/>
          <p:nvPr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7" name="Content Placeholder 8" descr="EMI-HorRgb250px.pn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60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  <p:sldLayoutId id="2147483995" r:id="rId23"/>
    <p:sldLayoutId id="2147483996" r:id="rId24"/>
    <p:sldLayoutId id="2147483997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90488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39763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325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Box 20">
            <a:hlinkClick r:id="rId28"/>
          </p:cNvPr>
          <p:cNvSpPr txBox="1">
            <a:spLocks noChangeArrowheads="1"/>
          </p:cNvSpPr>
          <p:nvPr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r>
              <a:rPr lang="en-US" sz="900" kern="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Euromonitor</a:t>
            </a:r>
            <a:r>
              <a:rPr lang="en-US" sz="9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Internation</a:t>
            </a:r>
            <a:r>
              <a:rPr lang="en-US" sz="900" dirty="0">
                <a:solidFill>
                  <a:schemeClr val="tx1">
                    <a:lumMod val="40000"/>
                    <a:lumOff val="60000"/>
                  </a:scheme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C462A0B5-969E-4EF6-B8C4-42E05CADE701}" type="slidenum">
              <a:rPr lang="en-US" sz="900" cap="all">
                <a:solidFill>
                  <a:schemeClr val="tx1">
                    <a:lumMod val="40000"/>
                    <a:lumOff val="60000"/>
                  </a:schemeClr>
                </a:solidFill>
              </a:rPr>
              <a:pPr algn="r">
                <a:defRPr/>
              </a:pPr>
              <a:t>‹#›</a:t>
            </a:fld>
            <a:endParaRPr lang="en-US" sz="900" cap="all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65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" name="Rectangle 10"/>
          <p:cNvSpPr/>
          <p:nvPr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Content Placeholder 8" descr="EMI-HorRgb250px.pn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52" r:id="rId2"/>
    <p:sldLayoutId id="2147483787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90488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39763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325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788" y="600075"/>
            <a:ext cx="7972425" cy="3952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wrap="square" lIns="0" tIns="0" rIns="0" bIns="0" numCol="2" spcCol="2743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TextBox 21"/>
          <p:cNvSpPr txBox="1">
            <a:spLocks noChangeArrowheads="1"/>
          </p:cNvSpPr>
          <p:nvPr/>
        </p:nvSpPr>
        <p:spPr bwMode="auto">
          <a:xfrm>
            <a:off x="585788" y="5989638"/>
            <a:ext cx="1660525" cy="5143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BDBDBD"/>
                </a:solidFill>
                <a:cs typeface="+mn-cs"/>
              </a:rPr>
              <a:t>© Euromonitor International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58213" y="600075"/>
            <a:ext cx="385762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lnSpc>
                <a:spcPts val="2300"/>
              </a:lnSpc>
              <a:defRPr/>
            </a:pPr>
            <a:fld id="{B891B4C7-1607-4D42-AE54-2090C52E25F4}" type="slidenum">
              <a:rPr lang="en-US" sz="2100">
                <a:solidFill>
                  <a:srgbClr val="595959">
                    <a:lumMod val="40000"/>
                    <a:lumOff val="60000"/>
                  </a:srgbClr>
                </a:solidFill>
                <a:latin typeface="Arial" pitchFamily="34" charset="0"/>
                <a:cs typeface="+mn-cs"/>
              </a:rPr>
              <a:pPr algn="r">
                <a:lnSpc>
                  <a:spcPts val="2300"/>
                </a:lnSpc>
                <a:defRPr/>
              </a:pPr>
              <a:t>‹#›</a:t>
            </a:fld>
            <a:endParaRPr lang="en-US" sz="2100" dirty="0">
              <a:solidFill>
                <a:srgbClr val="595959">
                  <a:lumMod val="40000"/>
                  <a:lumOff val="60000"/>
                </a:srgbClr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900" cap="all" spc="100" dirty="0">
              <a:solidFill>
                <a:srgbClr val="77787B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770" r:id="rId10"/>
    <p:sldLayoutId id="2147483771" r:id="rId11"/>
    <p:sldLayoutId id="2147483803" r:id="rId12"/>
    <p:sldLayoutId id="2147483772" r:id="rId13"/>
  </p:sldLayoutIdLst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 kern="1200" cap="all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90488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1pPr>
      <a:lvl2pPr marL="273050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2pPr>
      <a:lvl3pPr marL="457200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3pPr>
      <a:lvl4pPr marL="639763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4pPr>
      <a:lvl5pPr marL="822325" indent="-109538" algn="l" rtl="0" eaLnBrk="0" fontAlgn="base" hangingPunct="0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kern="120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Box 20">
            <a:hlinkClick r:id="rId27"/>
          </p:cNvPr>
          <p:cNvSpPr txBox="1">
            <a:spLocks noChangeArrowheads="1"/>
          </p:cNvSpPr>
          <p:nvPr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C462A0B5-969E-4EF6-B8C4-42E05CADE701}" type="slidenum">
              <a:rPr lang="en-US" sz="90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90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365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" name="Rectangle 10"/>
          <p:cNvSpPr/>
          <p:nvPr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7" name="Content Placeholder 8" descr="EMI-HorRgb250px.pn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43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90488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39763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325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16" y="1243584"/>
            <a:ext cx="7973568" cy="4745736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marL="91440" marR="0" lvl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91440" marR="0" lvl="1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91440" marR="0" lvl="2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91440" marR="0" lvl="3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91440" marR="0" lvl="4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Text Box 20">
            <a:hlinkClick r:id="rId27"/>
          </p:cNvPr>
          <p:cNvSpPr txBox="1">
            <a:spLocks noChangeArrowheads="1"/>
          </p:cNvSpPr>
          <p:nvPr/>
        </p:nvSpPr>
        <p:spPr bwMode="auto">
          <a:xfrm>
            <a:off x="585216" y="6345936"/>
            <a:ext cx="1435608" cy="512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</a:t>
            </a:r>
            <a:r>
              <a:rPr lang="en-US" sz="900" dirty="0" smtClean="0">
                <a:solidFill>
                  <a:srgbClr val="595959">
                    <a:lumMod val="40000"/>
                    <a:lumOff val="60000"/>
                  </a:srgbClr>
                </a:solidFill>
              </a:rPr>
              <a:t>Internation</a:t>
            </a:r>
            <a:r>
              <a:rPr lang="en-US" sz="900" dirty="0" smtClean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  <a:endParaRPr lang="en-US" sz="900" dirty="0">
              <a:solidFill>
                <a:srgbClr val="595959">
                  <a:lumMod val="40000"/>
                  <a:lumOff val="60000"/>
                </a:srgbClr>
              </a:solidFill>
              <a:cs typeface="Tahoma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5360" y="402336"/>
            <a:ext cx="356616" cy="155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EFB6C2-3563-4BFF-8956-CDEFB4CC6E83}" type="slidenum">
              <a:rPr lang="en-US" sz="900" cap="all" smtClean="0">
                <a:solidFill>
                  <a:srgbClr val="595959">
                    <a:lumMod val="40000"/>
                    <a:lumOff val="6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585216" y="603504"/>
            <a:ext cx="7973568" cy="393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433949"/>
            <a:ext cx="488155" cy="82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Content Placeholder 8" descr="EMI-HorRgb250px.png"/>
          <p:cNvPicPr>
            <a:picLocks noChangeAspect="1"/>
          </p:cNvPicPr>
          <p:nvPr/>
        </p:nvPicPr>
        <p:blipFill>
          <a:blip r:embed="rId28" cstate="screen"/>
          <a:stretch>
            <a:fillRect/>
          </a:stretch>
        </p:blipFill>
        <p:spPr>
          <a:xfrm>
            <a:off x="7401407" y="6345936"/>
            <a:ext cx="1170533" cy="170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42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100" kern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marR="0" indent="-109728" algn="l" defTabSz="914400" rtl="0" eaLnBrk="1" fontAlgn="auto" latinLnBrk="0" hangingPunct="1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tabLst/>
        <a:defRPr sz="1600" kern="0" baseline="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marR="0" indent="-109728" algn="l" defTabSz="914400" rtl="0" eaLnBrk="1" fontAlgn="auto" latinLnBrk="0" hangingPunct="1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tabLst/>
        <a:defRPr sz="1600" kern="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marR="0" indent="-109728" algn="l" defTabSz="914400" rtl="0" eaLnBrk="1" fontAlgn="auto" latinLnBrk="0" hangingPunct="1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tabLst/>
        <a:defRPr sz="1600" kern="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40080" marR="0" indent="-109728" algn="l" defTabSz="914400" rtl="0" eaLnBrk="1" fontAlgn="auto" latinLnBrk="0" hangingPunct="1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tabLst/>
        <a:defRPr sz="1600" kern="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960" marR="0" indent="-109728" algn="l" defTabSz="914400" rtl="0" eaLnBrk="1" fontAlgn="auto" latinLnBrk="0" hangingPunct="1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tabLst/>
        <a:defRPr sz="1600" kern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Box 20">
            <a:hlinkClick r:id="rId27"/>
          </p:cNvPr>
          <p:cNvSpPr txBox="1">
            <a:spLocks noChangeArrowheads="1"/>
          </p:cNvSpPr>
          <p:nvPr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C462A0B5-969E-4EF6-B8C4-42E05CADE701}" type="slidenum">
              <a:rPr lang="en-US" sz="90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90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365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" name="Rectangle 10"/>
          <p:cNvSpPr/>
          <p:nvPr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7" name="Content Placeholder 8" descr="EMI-HorRgb250px.pn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1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90488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39763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325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72" y="1243004"/>
            <a:ext cx="7972456" cy="4746635"/>
          </a:xfrm>
          <a:prstGeom prst="rect">
            <a:avLst/>
          </a:prstGeom>
        </p:spPr>
        <p:txBody>
          <a:bodyPr vert="horz" wrap="square" lIns="0" tIns="0" rIns="0" bIns="0" numCol="2" spcCol="2743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62A0B5-969E-4EF6-B8C4-42E05CADE701}" type="slidenum">
              <a:rPr lang="en-US" sz="900" kern="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kern="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Content Placeholder 8" descr="EMI-HorRgb250px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rgbClr val="F27C21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20">
            <a:hlinkClick r:id="rId24"/>
          </p:cNvPr>
          <p:cNvSpPr txBox="1">
            <a:spLocks noChangeArrowheads="1"/>
          </p:cNvSpPr>
          <p:nvPr userDrawn="1"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7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100" b="0" kern="1200" cap="all" spc="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91440" indent="-109728" algn="l" defTabSz="914400" rtl="0" eaLnBrk="1" latinLnBrk="0" hangingPunct="1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b="0" i="0" kern="1200" baseline="0" dirty="0" smtClean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1pPr>
      <a:lvl2pPr marL="274320" indent="-109728" algn="l" defTabSz="914400" rtl="0" eaLnBrk="1" latinLnBrk="0" hangingPunct="1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b="0" i="0" kern="1200" baseline="0" dirty="0" smtClean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2pPr>
      <a:lvl3pPr marL="457200" indent="-109728" algn="l" defTabSz="914400" rtl="0" eaLnBrk="1" latinLnBrk="0" hangingPunct="1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b="0" i="0" kern="1200" baseline="0" dirty="0" smtClean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3pPr>
      <a:lvl4pPr marL="640080" indent="-109728" algn="l" defTabSz="914400" rtl="0" eaLnBrk="1" latinLnBrk="0" hangingPunct="1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b="0" i="0" kern="1200" baseline="0" dirty="0" smtClean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4pPr>
      <a:lvl5pPr marL="822960" indent="-109728" algn="l" defTabSz="914400" rtl="0" eaLnBrk="1" latinLnBrk="0" hangingPunct="1">
        <a:lnSpc>
          <a:spcPts val="16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lang="en-US" sz="1300" b="0" i="0" kern="1200" baseline="0" dirty="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Box 20">
            <a:hlinkClick r:id="rId28"/>
          </p:cNvPr>
          <p:cNvSpPr txBox="1">
            <a:spLocks noChangeArrowheads="1"/>
          </p:cNvSpPr>
          <p:nvPr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C462A0B5-969E-4EF6-B8C4-42E05CADE701}" type="slidenum">
              <a:rPr lang="en-US" sz="90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90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365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" name="Rectangle 10"/>
          <p:cNvSpPr/>
          <p:nvPr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7" name="Content Placeholder 8" descr="EMI-HorRgb250px.pn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1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90488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39763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325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1243013"/>
            <a:ext cx="7972425" cy="4746625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Box 20">
            <a:hlinkClick r:id="rId28"/>
          </p:cNvPr>
          <p:cNvSpPr txBox="1">
            <a:spLocks noChangeArrowheads="1"/>
          </p:cNvSpPr>
          <p:nvPr/>
        </p:nvSpPr>
        <p:spPr bwMode="auto">
          <a:xfrm>
            <a:off x="585788" y="6345238"/>
            <a:ext cx="1435100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© </a:t>
            </a:r>
            <a:r>
              <a:rPr lang="en-US" sz="900" kern="0" dirty="0" err="1">
                <a:solidFill>
                  <a:srgbClr val="595959">
                    <a:lumMod val="40000"/>
                    <a:lumOff val="60000"/>
                  </a:srgbClr>
                </a:solidFill>
              </a:rPr>
              <a:t>Euromonitor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</a:rPr>
              <a:t> Internation</a:t>
            </a: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cs typeface="Tahoma" pitchFamily="34" charset="0"/>
              </a:rPr>
              <a:t>al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594725" y="401638"/>
            <a:ext cx="357188" cy="155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C462A0B5-969E-4EF6-B8C4-42E05CADE701}" type="slidenum">
              <a:rPr lang="en-US" sz="900" cap="all">
                <a:solidFill>
                  <a:srgbClr val="595959">
                    <a:lumMod val="40000"/>
                    <a:lumOff val="60000"/>
                  </a:srgbClr>
                </a:solidFill>
              </a:rPr>
              <a:pPr algn="r">
                <a:defRPr/>
              </a:pPr>
              <a:t>‹#›</a:t>
            </a:fld>
            <a:endParaRPr lang="en-US" sz="900" cap="all" dirty="0">
              <a:solidFill>
                <a:srgbClr val="59595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365" name="Title Placeholder 18"/>
          <p:cNvSpPr>
            <a:spLocks noGrp="1"/>
          </p:cNvSpPr>
          <p:nvPr>
            <p:ph type="title"/>
          </p:nvPr>
        </p:nvSpPr>
        <p:spPr bwMode="auto">
          <a:xfrm>
            <a:off x="585788" y="603250"/>
            <a:ext cx="79724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" name="Rectangle 10"/>
          <p:cNvSpPr/>
          <p:nvPr/>
        </p:nvSpPr>
        <p:spPr>
          <a:xfrm>
            <a:off x="0" y="433388"/>
            <a:ext cx="487363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7" name="Content Placeholder 8" descr="EMI-HorRgb250px.pn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400925" y="6345238"/>
            <a:ext cx="1171575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5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  <p:sldLayoutId id="2147483957" r:id="rId25"/>
    <p:sldLayoutId id="2147483958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90488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200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39763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325" indent="-109538" algn="l" rtl="0" fontAlgn="base">
        <a:lnSpc>
          <a:spcPts val="1900"/>
        </a:lnSpc>
        <a:spcBef>
          <a:spcPts val="150"/>
        </a:spcBef>
        <a:spcAft>
          <a:spcPts val="150"/>
        </a:spcAft>
        <a:buClr>
          <a:srgbClr val="77787B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hyperlink" Target="http://blog.euromonitor.com/" TargetMode="External"/><Relationship Id="rId7" Type="http://schemas.openxmlformats.org/officeDocument/2006/relationships/image" Target="../media/image70.jpg"/><Relationship Id="rId2" Type="http://schemas.openxmlformats.org/officeDocument/2006/relationships/hyperlink" Target="mailto:julia.nikulina@euromonitor.lt" TargetMode="Externa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://www.linkedin.com/groups?about=&amp;gid=744327" TargetMode="External"/><Relationship Id="rId5" Type="http://schemas.openxmlformats.org/officeDocument/2006/relationships/hyperlink" Target="http://www.facebook.com/euromonitorinternational" TargetMode="External"/><Relationship Id="rId10" Type="http://schemas.openxmlformats.org/officeDocument/2006/relationships/image" Target="../media/image73.jpg"/><Relationship Id="rId4" Type="http://schemas.openxmlformats.org/officeDocument/2006/relationships/hyperlink" Target="https://twitter.com/Euromonitor" TargetMode="External"/><Relationship Id="rId9" Type="http://schemas.openxmlformats.org/officeDocument/2006/relationships/image" Target="../media/image7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00188" y="2257424"/>
            <a:ext cx="7058025" cy="638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Международные исследования как компонент современных библиотечных ресурсов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cs typeface="Times New Roman" panose="02020603050405020304" pitchFamily="18" charset="0"/>
              </a:rPr>
              <a:t/>
            </a:r>
            <a:br>
              <a:rPr lang="en-GB" sz="2000" dirty="0">
                <a:cs typeface="Times New Roman" panose="02020603050405020304" pitchFamily="18" charset="0"/>
              </a:rPr>
            </a:br>
            <a:r>
              <a:rPr lang="en-GB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GB" dirty="0">
                <a:latin typeface="+mj-lt"/>
                <a:cs typeface="Times New Roman" panose="02020603050405020304" pitchFamily="18" charset="0"/>
              </a:rPr>
            </a:b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endParaRPr lang="en-GB" dirty="0" smtClean="0">
              <a:latin typeface="+mj-lt"/>
            </a:endParaRP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2990850"/>
            <a:ext cx="7058025" cy="514350"/>
          </a:xfrm>
        </p:spPr>
        <p:txBody>
          <a:bodyPr/>
          <a:lstStyle/>
          <a:p>
            <a:pPr fontAlgn="auto">
              <a:defRPr/>
            </a:pPr>
            <a:r>
              <a:rPr lang="ru-RU" sz="1600" b="1" dirty="0" smtClean="0"/>
              <a:t>Исследования </a:t>
            </a:r>
            <a:r>
              <a:rPr lang="ru-RU" sz="1600" b="1" dirty="0"/>
              <a:t>ПО ИНДУСТРИЯМ, СТРАНАМ И ПОТРЕБИТЕЛЯМ</a:t>
            </a:r>
            <a:endParaRPr lang="en-US" sz="1600" dirty="0"/>
          </a:p>
          <a:p>
            <a:pPr fontAlgn="auto">
              <a:defRPr/>
            </a:pPr>
            <a:r>
              <a:rPr lang="ru-RU" sz="1600" b="1" dirty="0" smtClean="0"/>
              <a:t>Юлия Никулина, Менеджер по развитию бизнеса</a:t>
            </a:r>
            <a:endParaRPr lang="ru-RU" sz="1600" b="1" dirty="0"/>
          </a:p>
          <a:p>
            <a:pPr fontAlgn="auto">
              <a:defRPr/>
            </a:pPr>
            <a:endParaRPr lang="en-GB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00188" y="3629025"/>
            <a:ext cx="7058025" cy="257175"/>
          </a:xfrm>
        </p:spPr>
        <p:txBody>
          <a:bodyPr/>
          <a:lstStyle/>
          <a:p>
            <a:pPr fontAlgn="auto">
              <a:defRPr/>
            </a:pPr>
            <a:r>
              <a:rPr lang="ru-RU" dirty="0" smtClean="0"/>
              <a:t>Март </a:t>
            </a:r>
            <a:r>
              <a:rPr lang="en-GB" dirty="0" smtClean="0"/>
              <a:t>201</a:t>
            </a:r>
            <a:r>
              <a:rPr lang="ru-RU" dirty="0" smtClean="0"/>
              <a:t>5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10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482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эффективного поиска по необходимым направлениям выбранной индустрии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1205345" cy="279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54" y="2331027"/>
            <a:ext cx="1205345" cy="279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331027"/>
            <a:ext cx="1219200" cy="279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331027"/>
            <a:ext cx="1219200" cy="279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64911" y="1827977"/>
            <a:ext cx="1309254" cy="360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79173" y="1847470"/>
            <a:ext cx="1340427" cy="341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00199" y="1859399"/>
            <a:ext cx="1398181" cy="3553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668984" cy="5033604"/>
          </a:xfrm>
        </p:spPr>
      </p:pic>
      <p:sp>
        <p:nvSpPr>
          <p:cNvPr id="16" name="Rounded Rectangle 15"/>
          <p:cNvSpPr/>
          <p:nvPr/>
        </p:nvSpPr>
        <p:spPr>
          <a:xfrm>
            <a:off x="457200" y="2290268"/>
            <a:ext cx="1309254" cy="360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842654" y="2285176"/>
            <a:ext cx="1309254" cy="360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151909" y="2283941"/>
            <a:ext cx="1267692" cy="360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64911" y="2188662"/>
            <a:ext cx="1226289" cy="1468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1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533496" cy="5029200"/>
          </a:xfrm>
        </p:spPr>
      </p:pic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Информация в форме статистики, отчетов, профилей компаний, стран и другого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r>
              <a:rPr lang="en-US" sz="1000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1371600" cy="1828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1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5282184" cy="393192"/>
          </a:xfrm>
        </p:spPr>
        <p:txBody>
          <a:bodyPr/>
          <a:lstStyle/>
          <a:p>
            <a:r>
              <a:rPr lang="ru-RU" dirty="0" smtClean="0"/>
              <a:t>Регулярные комментарии, мнения, интервью аналитиков международного уровня помогают понять тренды и новости по заданной проблематике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6367328" cy="45942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 данных помогает обработать большие объемы данных, посмотреть на глобальную картину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0" y="1317912"/>
            <a:ext cx="8643980" cy="4984038"/>
          </a:xfrm>
        </p:spPr>
      </p:pic>
    </p:spTree>
    <p:extLst>
      <p:ext uri="{BB962C8B-B14F-4D97-AF65-F5344CB8AC3E}">
        <p14:creationId xmlns:p14="http://schemas.microsoft.com/office/powerpoint/2010/main" val="2044673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85825" y="1062609"/>
            <a:ext cx="3224784" cy="1985391"/>
          </a:xfrm>
        </p:spPr>
        <p:txBody>
          <a:bodyPr/>
          <a:lstStyle/>
          <a:p>
            <a:endParaRPr lang="en-GB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Аналитические отчеты дают четкое представление по развитию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ситуацию по заданной категории и территории (пример: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24375" y="1774648"/>
            <a:ext cx="4091559" cy="1501952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9144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5720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4008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2296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Объем оптовых продаж кофе увеличился до </a:t>
            </a:r>
            <a:r>
              <a:rPr lang="ru-RU" dirty="0"/>
              <a:t>9% </a:t>
            </a:r>
            <a:r>
              <a:rPr lang="ru-RU" dirty="0" smtClean="0"/>
              <a:t>за </a:t>
            </a:r>
            <a:r>
              <a:rPr lang="ru-RU" dirty="0"/>
              <a:t>2013 </a:t>
            </a:r>
            <a:r>
              <a:rPr lang="ru-RU" dirty="0" smtClean="0"/>
              <a:t>и достиг 47.779 тонн</a:t>
            </a:r>
          </a:p>
          <a:p>
            <a:endParaRPr lang="ru-RU" dirty="0" smtClean="0"/>
          </a:p>
          <a:p>
            <a:r>
              <a:rPr lang="ru-RU" dirty="0" smtClean="0"/>
              <a:t>Средняя цена на кофе выросла на 5%</a:t>
            </a:r>
          </a:p>
          <a:p>
            <a:endParaRPr lang="en-GB" dirty="0"/>
          </a:p>
          <a:p>
            <a:r>
              <a:rPr lang="ru-RU" dirty="0" smtClean="0"/>
              <a:t>На рынке продолжает лидировать компания </a:t>
            </a:r>
            <a:r>
              <a:rPr lang="en-US" dirty="0" smtClean="0"/>
              <a:t>Nestlé</a:t>
            </a:r>
            <a:r>
              <a:rPr lang="ru-RU" dirty="0" smtClean="0"/>
              <a:t> с долей в 74%</a:t>
            </a:r>
          </a:p>
          <a:p>
            <a:endParaRPr lang="en-GB" dirty="0"/>
          </a:p>
          <a:p>
            <a:r>
              <a:rPr lang="ru-RU" dirty="0" smtClean="0"/>
              <a:t>Предполагается 8% рост продаж на следующие 5 лет</a:t>
            </a:r>
          </a:p>
          <a:p>
            <a:endParaRPr lang="ru-RU" dirty="0" smtClean="0"/>
          </a:p>
          <a:p>
            <a:r>
              <a:rPr lang="ru-RU" dirty="0" smtClean="0"/>
              <a:t>Ведущие производители растворимого кофе стремятся выйти на рынки городов второго уровня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US" sz="1200" dirty="0" smtClean="0"/>
              <a:t>*</a:t>
            </a:r>
            <a:r>
              <a:rPr lang="en-US" sz="1200" i="1" dirty="0" err="1" smtClean="0"/>
              <a:t>Euromonitor</a:t>
            </a:r>
            <a:r>
              <a:rPr lang="lt-LT" sz="1200" i="1" dirty="0" smtClean="0"/>
              <a:t>  </a:t>
            </a:r>
            <a:r>
              <a:rPr lang="lt-LT" sz="1200" i="1" dirty="0" err="1" smtClean="0"/>
              <a:t>In</a:t>
            </a:r>
            <a:r>
              <a:rPr lang="en-US" sz="1200" i="1" dirty="0" err="1" smtClean="0"/>
              <a:t>ternational</a:t>
            </a:r>
            <a:r>
              <a:rPr lang="lt-LT" sz="1200" i="1" dirty="0" smtClean="0"/>
              <a:t> </a:t>
            </a:r>
            <a:r>
              <a:rPr lang="en-US" sz="1200" i="1" dirty="0" smtClean="0"/>
              <a:t>global travel trends survey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44009" y="4558284"/>
            <a:ext cx="3224784" cy="1985391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9144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5720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4008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2296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10609" y="205359"/>
            <a:ext cx="3224784" cy="1985391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9144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5720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4008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22960" marR="0" indent="-109728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600" ker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6" name="Picture 8" descr="C:\Users\julia.nikulina\AppData\Local\Microsoft\Windows\Temporary Internet Files\Content.IE5\I3NAVNF2\14139306871_6705c494d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5" y="1981200"/>
            <a:ext cx="4153362" cy="349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55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Посмотреть объемы рынка индустрии горячих напитков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" y="914400"/>
            <a:ext cx="9050116" cy="5410200"/>
          </a:xfrm>
        </p:spPr>
      </p:pic>
    </p:spTree>
    <p:extLst>
      <p:ext uri="{BB962C8B-B14F-4D97-AF65-F5344CB8AC3E}">
        <p14:creationId xmlns:p14="http://schemas.microsoft.com/office/powerpoint/2010/main" val="3159057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Проанализировать динамику роста за период времени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914400"/>
            <a:ext cx="8936043" cy="5410200"/>
          </a:xfrm>
        </p:spPr>
      </p:pic>
      <p:sp>
        <p:nvSpPr>
          <p:cNvPr id="6" name="Rounded Rectangle 5"/>
          <p:cNvSpPr/>
          <p:nvPr/>
        </p:nvSpPr>
        <p:spPr>
          <a:xfrm>
            <a:off x="228600" y="2743200"/>
            <a:ext cx="1752600" cy="220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0"/>
            <a:ext cx="17526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352550" y="3409950"/>
            <a:ext cx="3924300" cy="2057400"/>
          </a:xfrm>
          <a:prstGeom prst="bentConnector3">
            <a:avLst>
              <a:gd name="adj1" fmla="val 784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057400" y="24765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6400800"/>
            <a:ext cx="1600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Сохранить данные, выгрузить, перевести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7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Объемы потребления на душу населения с прогнозами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743200"/>
            <a:ext cx="1752600" cy="220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2286000"/>
            <a:ext cx="17526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352550" y="3409950"/>
            <a:ext cx="3924300" cy="2057400"/>
          </a:xfrm>
          <a:prstGeom prst="bentConnector3">
            <a:avLst>
              <a:gd name="adj1" fmla="val 784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057400" y="24765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6400800"/>
            <a:ext cx="1600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13" y="914400"/>
            <a:ext cx="7972425" cy="48768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03334"/>
            <a:ext cx="6629400" cy="37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Информация по компаниям и брэндам на рынке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066800"/>
            <a:ext cx="5867401" cy="56388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4593265" y="990600"/>
            <a:ext cx="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5840447" cy="5867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1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Сравнить объемы продаж с другими регионами</a:t>
            </a:r>
            <a:r>
              <a:rPr lang="en-US" dirty="0" smtClean="0"/>
              <a:t>/ </a:t>
            </a:r>
            <a:r>
              <a:rPr lang="ru-RU" dirty="0" smtClean="0"/>
              <a:t>странами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36"/>
            <a:ext cx="9067800" cy="56919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08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Содержание презентации</a:t>
            </a:r>
          </a:p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ru-RU" dirty="0" smtClean="0"/>
              <a:t>«</a:t>
            </a:r>
            <a:r>
              <a:rPr lang="en-US" dirty="0" smtClean="0"/>
              <a:t>EUROMONITOR INTERNATIONAL</a:t>
            </a:r>
            <a:r>
              <a:rPr lang="ru-RU" dirty="0" smtClean="0"/>
              <a:t>»</a:t>
            </a:r>
            <a:r>
              <a:rPr lang="lt-LT" dirty="0" smtClean="0"/>
              <a:t> </a:t>
            </a:r>
            <a:endParaRPr lang="lt-LT" dirty="0"/>
          </a:p>
          <a:p>
            <a:pPr>
              <a:lnSpc>
                <a:spcPct val="150000"/>
              </a:lnSpc>
            </a:pPr>
            <a:r>
              <a:rPr lang="en-US" dirty="0"/>
              <a:t>Passport</a:t>
            </a:r>
          </a:p>
          <a:p>
            <a:pPr>
              <a:lnSpc>
                <a:spcPct val="150000"/>
              </a:lnSpc>
            </a:pPr>
            <a:r>
              <a:rPr lang="ru-RU" dirty="0"/>
              <a:t>использование </a:t>
            </a:r>
            <a:r>
              <a:rPr lang="en-US" dirty="0" smtClean="0"/>
              <a:t>Passport</a:t>
            </a:r>
            <a:r>
              <a:rPr lang="ru-RU" dirty="0" smtClean="0"/>
              <a:t> на примере индустрии «горячие напитки»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Passport industrial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Выводы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r="36875"/>
          <a:stretch>
            <a:fillRect/>
          </a:stretch>
        </p:blipFill>
        <p:spPr>
          <a:xfrm>
            <a:off x="6477000" y="0"/>
            <a:ext cx="2667000" cy="6858000"/>
          </a:xfrm>
        </p:spPr>
      </p:pic>
    </p:spTree>
    <p:extLst>
      <p:ext uri="{BB962C8B-B14F-4D97-AF65-F5344CB8AC3E}">
        <p14:creationId xmlns:p14="http://schemas.microsoft.com/office/powerpoint/2010/main" val="1174916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1066800"/>
            <a:ext cx="6629400" cy="2514600"/>
          </a:xfrm>
        </p:spPr>
        <p:txBody>
          <a:bodyPr/>
          <a:lstStyle/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Предвидение экономической ситуации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специфических факторов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демографическими тенденциями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глобальных факторов, влияющих на бизнес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новых потребительских сегментов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потребителей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культурных различий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7462" indent="-285750" defTabSz="631825" fontAlgn="auto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Определение новых тенденций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Страны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потребители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Passport: </a:t>
            </a:r>
            <a:r>
              <a:rPr lang="ru-RU" dirty="0" smtClean="0"/>
              <a:t>Страны и потребители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25562" r="17917" b="10416"/>
          <a:stretch/>
        </p:blipFill>
        <p:spPr bwMode="auto">
          <a:xfrm>
            <a:off x="381000" y="4343400"/>
            <a:ext cx="3581400" cy="19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7626"/>
            <a:ext cx="3856407" cy="2256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18" y="2910701"/>
            <a:ext cx="5272781" cy="31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1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Расходы потребителей по категориям товаров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648200" cy="5257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46113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1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Расходы потребителей в Китае за 2014 год по категориям товаров, млн долларов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791" y="421386"/>
            <a:ext cx="7973568" cy="155448"/>
          </a:xfrm>
        </p:spPr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55211155"/>
              </p:ext>
            </p:extLst>
          </p:nvPr>
        </p:nvGraphicFramePr>
        <p:xfrm>
          <a:off x="585788" y="966788"/>
          <a:ext cx="797242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589038"/>
              </p:ext>
            </p:extLst>
          </p:nvPr>
        </p:nvGraphicFramePr>
        <p:xfrm>
          <a:off x="581025" y="1219200"/>
          <a:ext cx="8181976" cy="490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28875" y="5943600"/>
            <a:ext cx="2571750" cy="352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% value share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5400000">
            <a:off x="6767494" y="423968"/>
            <a:ext cx="485851" cy="304802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782356"/>
              </p:ext>
            </p:extLst>
          </p:nvPr>
        </p:nvGraphicFramePr>
        <p:xfrm>
          <a:off x="329639" y="1705052"/>
          <a:ext cx="8229600" cy="505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4248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Расходы потребителей на продукты питания и напитки</a:t>
            </a:r>
            <a:r>
              <a:rPr lang="en-US" dirty="0" smtClean="0"/>
              <a:t> </a:t>
            </a:r>
            <a:r>
              <a:rPr lang="ru-RU" dirty="0" smtClean="0"/>
              <a:t>за 2014 год, млрд долларов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34089957"/>
              </p:ext>
            </p:extLst>
          </p:nvPr>
        </p:nvGraphicFramePr>
        <p:xfrm>
          <a:off x="533400" y="1371600"/>
          <a:ext cx="797242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393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Отчеты</a:t>
            </a:r>
            <a:r>
              <a:rPr lang="ru-RU" dirty="0"/>
              <a:t>,</a:t>
            </a:r>
            <a:r>
              <a:rPr lang="ru-RU" dirty="0" smtClean="0"/>
              <a:t> связанные со стилем жизни, помогают понять социальные тенденции и предпочтения потребителей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sp>
        <p:nvSpPr>
          <p:cNvPr id="7" name="TextBox 1"/>
          <p:cNvSpPr txBox="1"/>
          <p:nvPr/>
        </p:nvSpPr>
        <p:spPr>
          <a:xfrm>
            <a:off x="2343150" y="6172200"/>
            <a:ext cx="4095750" cy="571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14350" y="1481756"/>
            <a:ext cx="8330184" cy="47457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Число пожилых граждан составит 1</a:t>
            </a:r>
            <a:r>
              <a:rPr lang="en-US" dirty="0" smtClean="0"/>
              <a:t>/4</a:t>
            </a:r>
            <a:r>
              <a:rPr lang="ru-RU" dirty="0" smtClean="0"/>
              <a:t> миллиарда к 2015 году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     Повышенное внимание к здоровью, отдыху</a:t>
            </a:r>
          </a:p>
          <a:p>
            <a:pPr marL="0" indent="0">
              <a:buNone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1</a:t>
            </a:r>
            <a:r>
              <a:rPr lang="en-US" dirty="0" smtClean="0"/>
              <a:t>/3 </a:t>
            </a:r>
            <a:r>
              <a:rPr lang="ru-RU" dirty="0" smtClean="0"/>
              <a:t>миллиона пожилых людей производят покупки онлайн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Роскошь одна из составляющих стиля жизни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Безопасность на первом месте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Потребительское общество </a:t>
            </a:r>
            <a:r>
              <a:rPr lang="ru-RU" dirty="0" smtClean="0"/>
              <a:t>зарождается онлайн  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609600" y="18669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euromonitor.typepad.com/.a/6a01310f54565d970c017eea4e2b05970d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81756"/>
            <a:ext cx="1600200" cy="12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ulia.nikulina\AppData\Local\Microsoft\Windows\Temporary Internet Files\Content.IE5\KBG0J2W7\4217270904_627c66bb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95" y="2895600"/>
            <a:ext cx="18161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abl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26" y="4836968"/>
            <a:ext cx="1607736" cy="11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1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Серия отчетов, помогающих понять бизнес среду, профили страны, данные по демографии и рискам региона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" y="1295400"/>
            <a:ext cx="7115033" cy="5181600"/>
          </a:xfrm>
        </p:spPr>
      </p:pic>
      <p:sp>
        <p:nvSpPr>
          <p:cNvPr id="9" name="Rounded Rectangle 8"/>
          <p:cNvSpPr/>
          <p:nvPr/>
        </p:nvSpPr>
        <p:spPr>
          <a:xfrm>
            <a:off x="738963" y="3838353"/>
            <a:ext cx="1524000" cy="1524000"/>
          </a:xfrm>
          <a:prstGeom prst="roundRect">
            <a:avLst/>
          </a:prstGeom>
          <a:noFill/>
          <a:ln w="28575">
            <a:solidFill>
              <a:srgbClr val="C3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Серия отчетов, помогающих понять бизнес среду, профили страны, данные по демографии и рискам региона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19200"/>
            <a:ext cx="5638800" cy="518642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4315427" cy="2967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88" y="3048000"/>
            <a:ext cx="460911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6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Содержание презентации</a:t>
            </a:r>
          </a:p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ru-RU" dirty="0" smtClean="0"/>
              <a:t>«</a:t>
            </a:r>
            <a:r>
              <a:rPr lang="en-US" dirty="0" smtClean="0"/>
              <a:t>EUROMONITOR INTERNATIONAL</a:t>
            </a:r>
            <a:r>
              <a:rPr lang="ru-RU" dirty="0" smtClean="0"/>
              <a:t>»</a:t>
            </a:r>
            <a:r>
              <a:rPr lang="lt-LT" dirty="0" smtClean="0"/>
              <a:t> </a:t>
            </a:r>
            <a:endParaRPr lang="lt-LT" dirty="0"/>
          </a:p>
          <a:p>
            <a:pPr>
              <a:lnSpc>
                <a:spcPct val="150000"/>
              </a:lnSpc>
            </a:pPr>
            <a:r>
              <a:rPr lang="en-US" dirty="0"/>
              <a:t>Passport</a:t>
            </a:r>
          </a:p>
          <a:p>
            <a:pPr>
              <a:lnSpc>
                <a:spcPct val="150000"/>
              </a:lnSpc>
            </a:pPr>
            <a:r>
              <a:rPr lang="ru-RU" dirty="0"/>
              <a:t>использование </a:t>
            </a:r>
            <a:r>
              <a:rPr lang="en-US" dirty="0" smtClean="0"/>
              <a:t>Passport</a:t>
            </a:r>
            <a:r>
              <a:rPr lang="ru-RU" dirty="0" smtClean="0"/>
              <a:t> на примере индустрии «горячие напитки»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Passport industrial</a:t>
            </a:r>
            <a:endParaRPr lang="ru-RU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65000"/>
                  </a:schemeClr>
                </a:solidFill>
              </a:rPr>
              <a:t>выводы</a:t>
            </a:r>
            <a:endParaRPr lang="en-US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r="36875"/>
          <a:stretch>
            <a:fillRect/>
          </a:stretch>
        </p:blipFill>
        <p:spPr>
          <a:xfrm>
            <a:off x="6477000" y="0"/>
            <a:ext cx="2667000" cy="6858000"/>
          </a:xfrm>
        </p:spPr>
      </p:pic>
    </p:spTree>
    <p:extLst>
      <p:ext uri="{BB962C8B-B14F-4D97-AF65-F5344CB8AC3E}">
        <p14:creationId xmlns:p14="http://schemas.microsoft.com/office/powerpoint/2010/main" val="4206337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216" y="1295400"/>
            <a:ext cx="2478024" cy="4693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u="sng" cap="all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Статистика</a:t>
            </a:r>
            <a:r>
              <a:rPr lang="en-GB" sz="1000" b="1" u="sng" cap="all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cap="all" dirty="0">
                <a:latin typeface="+mj-lt"/>
                <a:cs typeface="Times New Roman" panose="02020603050405020304" pitchFamily="18" charset="0"/>
              </a:rPr>
              <a:t>производство</a:t>
            </a:r>
            <a:endParaRPr lang="en-GB" sz="1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5 лет прогноза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Производство в денежном выражении в ценах производителя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Индекс цен производителей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Индекс  объема производства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cap="all" dirty="0">
                <a:latin typeface="+mj-lt"/>
                <a:cs typeface="Times New Roman" panose="02020603050405020304" pitchFamily="18" charset="0"/>
              </a:rPr>
              <a:t>Импорт и экспорт</a:t>
            </a:r>
            <a:endParaRPr lang="en-GB" sz="1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объем импорта и экспорта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Топ 5 направлений экспорта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Топ 5 направлений импорта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Доля импорта в размере рынка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Доля экспорта в производстве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Внешнеторговый баланс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dirty="0">
                <a:latin typeface="+mj-lt"/>
                <a:cs typeface="Times New Roman" panose="02020603050405020304" pitchFamily="18" charset="0"/>
              </a:rPr>
              <a:t>РАЗМЕРЫ РЫНКА</a:t>
            </a:r>
            <a:endParaRPr lang="en-GB" sz="1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Объемы продаж по цене закупщиков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Объемы закупок домохозяйств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Объемы </a:t>
            </a:r>
            <a:r>
              <a:rPr lang="en-GB" sz="1000" dirty="0">
                <a:latin typeface="+mj-lt"/>
                <a:cs typeface="Times New Roman" panose="02020603050405020304" pitchFamily="18" charset="0"/>
              </a:rPr>
              <a:t>B2B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покупок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Объемы государственных закупок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endParaRPr lang="en-US" sz="10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u="sng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ОТЧЕТЫ</a:t>
            </a:r>
            <a:endParaRPr lang="en-GB" sz="1200" b="1" u="sng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Свыше 3000 отчетов</a:t>
            </a:r>
            <a:endParaRPr lang="en-GB" sz="12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Анализ ключевых тенденций для всех </a:t>
            </a:r>
            <a:r>
              <a:rPr lang="en-GB" sz="1200" dirty="0">
                <a:latin typeface="+mj-lt"/>
                <a:cs typeface="Times New Roman" panose="02020603050405020304" pitchFamily="18" charset="0"/>
              </a:rPr>
              <a:t>177  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индустрий</a:t>
            </a:r>
            <a:endParaRPr lang="lt-LT" sz="12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lt-LT" b="1" u="sng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cap="all" dirty="0" err="1">
                <a:latin typeface="+mj-lt"/>
                <a:cs typeface="Times New Roman" panose="02020603050405020304" pitchFamily="18" charset="0"/>
              </a:rPr>
              <a:t>Фирмографики</a:t>
            </a:r>
            <a:endParaRPr lang="en-GB" sz="1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Количество компаний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Кол-во микро, экстра малых, малых, средних и больших компаний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Доля производства микро, экстра малых, малых, средних и больших компаний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Доли компаний для Топ 5 производителей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dirty="0">
                <a:latin typeface="+mj-lt"/>
                <a:cs typeface="Times New Roman" panose="02020603050405020304" pitchFamily="18" charset="0"/>
              </a:rPr>
              <a:t>ОТРАСЛЕВЫЕ ЦЕНЫ И ДОХОДНОСТЬ</a:t>
            </a:r>
            <a:endParaRPr lang="en-GB" sz="1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Стоимость труда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Кол-во рабочих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Средние зарплаты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Налоги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Операционные и производственные затраты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Прибыль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Доходность</a:t>
            </a:r>
            <a:r>
              <a:rPr lang="en-GB" sz="1000" dirty="0">
                <a:latin typeface="+mj-lt"/>
                <a:cs typeface="Times New Roman" panose="02020603050405020304" pitchFamily="18" charset="0"/>
              </a:rPr>
              <a:t> (%)</a:t>
            </a:r>
            <a:endParaRPr lang="lt-LT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lt-LT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000" b="1" cap="all" dirty="0">
                <a:latin typeface="+mj-lt"/>
                <a:cs typeface="Times New Roman" panose="02020603050405020304" pitchFamily="18" charset="0"/>
              </a:rPr>
              <a:t>ИНДЕКС ПРИВЛЕКАТЕЛЬНОСТИ</a:t>
            </a:r>
            <a:endParaRPr lang="en-GB" sz="1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000" dirty="0">
                <a:latin typeface="+mj-lt"/>
                <a:cs typeface="Times New Roman" panose="02020603050405020304" pitchFamily="18" charset="0"/>
              </a:rPr>
              <a:t>»»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Всеобъемлющая оценка функционирования отрасли в стабильных и сложных экономических условиях</a:t>
            </a: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endParaRPr lang="en-US" sz="1000" dirty="0"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 industrial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54" y="2971800"/>
            <a:ext cx="22669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63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КАК ДОПОЛНЯЕТ </a:t>
            </a:r>
            <a:r>
              <a:rPr lang="en-US" dirty="0" smtClean="0">
                <a:solidFill>
                  <a:srgbClr val="FF6600"/>
                </a:solidFill>
              </a:rPr>
              <a:t>PI</a:t>
            </a:r>
            <a:r>
              <a:rPr lang="en-US" dirty="0" smtClean="0"/>
              <a:t> </a:t>
            </a:r>
            <a:r>
              <a:rPr lang="ru-RU" dirty="0" smtClean="0"/>
              <a:t>ИССЛЕДОВАНИЯ ПО ИНДУСТРИЯМ МАССОВОГО ПОТРЕБЛЕНИЯ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7" y="1346791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68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GB" dirty="0" smtClean="0"/>
              <a:t>EUROMONITOR INTERNATIONAL?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4513" y="1296988"/>
            <a:ext cx="5940425" cy="434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85" tIns="71985" rIns="71985" bIns="71985"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Надежный независимый источник деловой информации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Поддержка и помощь академическому </a:t>
            </a:r>
            <a:r>
              <a:rPr lang="ru-RU" sz="1600" dirty="0" smtClean="0">
                <a:solidFill>
                  <a:schemeClr val="tx1"/>
                </a:solidFill>
              </a:rPr>
              <a:t>и государственному секторам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Фокусирование </a:t>
            </a:r>
            <a:r>
              <a:rPr lang="ru-RU" sz="1600" dirty="0">
                <a:solidFill>
                  <a:schemeClr val="tx1"/>
                </a:solidFill>
              </a:rPr>
              <a:t>на отраслях, странах, </a:t>
            </a:r>
            <a:r>
              <a:rPr lang="ru-RU" sz="1600" dirty="0" smtClean="0">
                <a:solidFill>
                  <a:schemeClr val="tx1"/>
                </a:solidFill>
              </a:rPr>
              <a:t>городах и потребителях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тчёты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онлайн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ресурс информации </a:t>
            </a:r>
            <a:r>
              <a:rPr lang="ru-RU" sz="1600" dirty="0" smtClean="0">
                <a:solidFill>
                  <a:schemeClr val="tx1"/>
                </a:solidFill>
              </a:rPr>
              <a:t>и заказные исследования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1000 </a:t>
            </a:r>
            <a:r>
              <a:rPr lang="ru-RU" sz="1600" dirty="0">
                <a:solidFill>
                  <a:schemeClr val="tx1"/>
                </a:solidFill>
              </a:rPr>
              <a:t>аналитиков в</a:t>
            </a:r>
            <a:r>
              <a:rPr lang="en-GB" sz="1600" dirty="0">
                <a:solidFill>
                  <a:schemeClr val="tx1"/>
                </a:solidFill>
              </a:rPr>
              <a:t> 80 </a:t>
            </a:r>
            <a:r>
              <a:rPr lang="ru-RU" sz="1600" dirty="0">
                <a:solidFill>
                  <a:schemeClr val="tx1"/>
                </a:solidFill>
              </a:rPr>
              <a:t>странах</a:t>
            </a:r>
            <a:r>
              <a:rPr lang="lt-LT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Региональные </a:t>
            </a:r>
            <a:r>
              <a:rPr lang="ru-RU" sz="1600" dirty="0">
                <a:solidFill>
                  <a:schemeClr val="tx1"/>
                </a:solidFill>
              </a:rPr>
              <a:t>исследовательские центры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 поддержка клиентов отраслевыми </a:t>
            </a:r>
            <a:r>
              <a:rPr lang="ru-RU" sz="1600" dirty="0" smtClean="0">
                <a:solidFill>
                  <a:schemeClr val="tx1"/>
                </a:solidFill>
              </a:rPr>
              <a:t>специалистами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334963"/>
            <a:ext cx="8013715" cy="2198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en-US" dirty="0"/>
              <a:t>EUROMONITOR INTERNATIONAL</a:t>
            </a:r>
            <a:r>
              <a:rPr lang="lt-LT" dirty="0"/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89710" y="334963"/>
            <a:ext cx="1930399" cy="6204227"/>
            <a:chOff x="6589710" y="334963"/>
            <a:chExt cx="1930399" cy="620422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89710" y="334963"/>
              <a:ext cx="1922462" cy="56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595959"/>
                </a:solidFill>
                <a:latin typeface="Arial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051672" y="434976"/>
              <a:ext cx="768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F27C21"/>
                  </a:solidFill>
                  <a:latin typeface="Calibri" pitchFamily="34" charset="0"/>
                  <a:cs typeface="Arial" pitchFamily="34" charset="0"/>
                </a:rPr>
                <a:t>London</a:t>
              </a:r>
              <a:r>
                <a:rPr lang="en-US" sz="1800" dirty="0">
                  <a:solidFill>
                    <a:srgbClr val="F27C21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 sz="1800" dirty="0">
                <a:solidFill>
                  <a:srgbClr val="F27C21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334963"/>
              <a:ext cx="647700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854076"/>
              <a:ext cx="647700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1363663"/>
              <a:ext cx="6477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1882776"/>
              <a:ext cx="6477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2921001"/>
              <a:ext cx="647700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2401888"/>
              <a:ext cx="6477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3430588"/>
              <a:ext cx="6477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3959226"/>
              <a:ext cx="647700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4468813"/>
              <a:ext cx="6477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534" y="4945063"/>
              <a:ext cx="6556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6816722" y="1463676"/>
              <a:ext cx="1096962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Singapore</a:t>
              </a:r>
              <a:endParaRPr lang="en-US" sz="180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889747" y="1978026"/>
              <a:ext cx="1012824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Shanghai</a:t>
              </a:r>
              <a:endParaRPr lang="en-US" sz="1800" dirty="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7188197" y="2500313"/>
              <a:ext cx="68897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Dubai</a:t>
              </a:r>
              <a:endParaRPr lang="en-US" sz="180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7119935" y="3008313"/>
              <a:ext cx="642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F27C21"/>
                  </a:solidFill>
                  <a:latin typeface="Calibri" pitchFamily="34" charset="0"/>
                  <a:cs typeface="Arial" pitchFamily="34" charset="0"/>
                </a:rPr>
                <a:t>Vilnius</a:t>
              </a:r>
              <a:endParaRPr lang="en-US" sz="1800" b="1" dirty="0">
                <a:solidFill>
                  <a:srgbClr val="F27C21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727822" y="3530601"/>
              <a:ext cx="11572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Cape Town</a:t>
              </a:r>
              <a:endParaRPr lang="en-US" sz="1800" dirty="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6932610" y="4046538"/>
              <a:ext cx="91916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Santiago</a:t>
              </a:r>
              <a:endParaRPr lang="en-US" sz="1800" dirty="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7197722" y="4543426"/>
              <a:ext cx="70485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Tokyo</a:t>
              </a:r>
              <a:endParaRPr lang="en-US" sz="180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7086597" y="5064126"/>
              <a:ext cx="7826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Sydney</a:t>
              </a:r>
              <a:endParaRPr lang="en-US" sz="1800" dirty="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7013572" y="947738"/>
              <a:ext cx="885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Chicago</a:t>
              </a:r>
              <a:endParaRPr lang="en-US" sz="180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810372" y="559593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800" dirty="0">
                <a:solidFill>
                  <a:srgbClr val="595959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4362" name="Picture 2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597" y="5481638"/>
              <a:ext cx="67151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533" y="6030540"/>
              <a:ext cx="663575" cy="508650"/>
            </a:xfrm>
            <a:prstGeom prst="rect">
              <a:avLst/>
            </a:prstGeom>
          </p:spPr>
        </p:pic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6850474" y="6201075"/>
              <a:ext cx="9119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lt-LT" sz="1800" dirty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en-US" sz="1800" dirty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o Paulo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28239" y="5645902"/>
            <a:ext cx="1034633" cy="1452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91440" indent="-109728" algn="r" fontAlgn="auto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</a:pPr>
            <a:r>
              <a:rPr lang="en-US" sz="18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Bangalore</a:t>
            </a:r>
            <a:endParaRPr lang="lt-LT" sz="1800" dirty="0" err="1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/>
              <a:t>КАК ДОПОЛНЯЕТ </a:t>
            </a:r>
            <a:r>
              <a:rPr lang="en-US" dirty="0">
                <a:solidFill>
                  <a:srgbClr val="FF6600"/>
                </a:solidFill>
              </a:rPr>
              <a:t>PI</a:t>
            </a:r>
            <a:r>
              <a:rPr lang="en-US" dirty="0"/>
              <a:t> </a:t>
            </a:r>
            <a:r>
              <a:rPr lang="ru-RU" dirty="0"/>
              <a:t>ИССЛЕДОВАНИЯ ПО ИНДУСТРИЯМ МАССОВОГО ПОТРЕБЛЕНИЯ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7" y="12192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1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АНАЛИЗ ТОРГОВЫХ ПАРТНЕРОВ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6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Соотнесение объемов рынка с объемами товарооборота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52600" y="6248400"/>
            <a:ext cx="914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9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Основные направления экспорта</a:t>
            </a:r>
            <a:r>
              <a:rPr lang="en-US" dirty="0" smtClean="0"/>
              <a:t>/</a:t>
            </a:r>
            <a:r>
              <a:rPr lang="ru-RU" dirty="0" smtClean="0"/>
              <a:t> импорта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0" y="5867400"/>
            <a:ext cx="914400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914400"/>
            <a:ext cx="9144000" cy="59436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981200" y="1905000"/>
            <a:ext cx="99060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62200" y="5486400"/>
            <a:ext cx="990600" cy="1371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4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67399"/>
          </a:xfrm>
        </p:spPr>
      </p:pic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 smtClean="0"/>
              <a:t>Анализ индустрии по заданным индикаторам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1752600"/>
            <a:ext cx="1219200" cy="2438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4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85216" y="1905000"/>
            <a:ext cx="7973568" cy="1820839"/>
          </a:xfrm>
        </p:spPr>
        <p:txBody>
          <a:bodyPr/>
          <a:lstStyle/>
          <a:p>
            <a:r>
              <a:rPr lang="ru-RU" dirty="0"/>
              <a:t>Какие отрасли генерируют </a:t>
            </a:r>
            <a:r>
              <a:rPr lang="ru-RU" dirty="0" smtClean="0"/>
              <a:t>больше </a:t>
            </a:r>
            <a:r>
              <a:rPr lang="ru-RU" dirty="0"/>
              <a:t>ВВП</a:t>
            </a:r>
            <a:r>
              <a:rPr lang="lt-LT" dirty="0" smtClean="0"/>
              <a:t>?</a:t>
            </a:r>
            <a:endParaRPr lang="en-GB" dirty="0" smtClean="0"/>
          </a:p>
          <a:p>
            <a:r>
              <a:rPr lang="ru-RU" dirty="0"/>
              <a:t>Какие отрасли способствуют занятости больше </a:t>
            </a:r>
            <a:r>
              <a:rPr lang="ru-RU" dirty="0" smtClean="0"/>
              <a:t>всего?</a:t>
            </a:r>
          </a:p>
          <a:p>
            <a:r>
              <a:rPr lang="ru-RU" dirty="0" smtClean="0"/>
              <a:t>Какие </a:t>
            </a:r>
            <a:r>
              <a:rPr lang="ru-RU" dirty="0"/>
              <a:t>отрасли </a:t>
            </a:r>
            <a:r>
              <a:rPr lang="ru-RU" dirty="0" smtClean="0"/>
              <a:t>платят самые большие налоги?</a:t>
            </a:r>
            <a:endParaRPr lang="lt-LT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en-US" sz="2400" dirty="0" smtClean="0">
                <a:cs typeface="Arial" pitchFamily="34" charset="0"/>
              </a:rPr>
              <a:t>PI </a:t>
            </a:r>
            <a:r>
              <a:rPr lang="ru-RU" sz="2400" dirty="0" smtClean="0">
                <a:cs typeface="Arial" pitchFamily="34" charset="0"/>
              </a:rPr>
              <a:t>помогает понять какие индустрии наиболее важны для определённой страны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7" name="Picture 6" descr="G:\JonathanFairman\iStock\iStock_000010668696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033"/>
            <a:ext cx="9144000" cy="279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73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/>
              <a:t>Какие отрасли генерируют больше ВВП</a:t>
            </a:r>
            <a:r>
              <a:rPr lang="lt-LT" dirty="0"/>
              <a:t>?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" y="1056352"/>
            <a:ext cx="66008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55" y="3429000"/>
            <a:ext cx="65246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814655" y="4012442"/>
            <a:ext cx="2634515" cy="2729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14655" y="4970060"/>
            <a:ext cx="2634515" cy="272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95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/>
              <a:t>Какие отрасли способствуют занятости больше всего?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 industrial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" y="1143000"/>
            <a:ext cx="8616903" cy="24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julia.nikulina\AppData\Local\Microsoft\Windows\Temporary Internet Files\Content.IE5\LU0468XL\HeliRussia2014-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685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ulia.nikulina\AppData\Local\Microsoft\Windows\Temporary Internet Files\Content.IE5\5DGDQT07\la-cite-des-sciences-de-lindustrie-4436368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48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Содержание презентации</a:t>
            </a:r>
          </a:p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ru-RU" dirty="0"/>
              <a:t>«</a:t>
            </a:r>
            <a:r>
              <a:rPr lang="en-US" dirty="0"/>
              <a:t>EUROMONITOR INTERNATIONAL</a:t>
            </a:r>
            <a:r>
              <a:rPr lang="ru-RU" dirty="0"/>
              <a:t>»</a:t>
            </a:r>
            <a:r>
              <a:rPr lang="lt-LT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Passport</a:t>
            </a:r>
          </a:p>
          <a:p>
            <a:pPr>
              <a:lnSpc>
                <a:spcPct val="150000"/>
              </a:lnSpc>
            </a:pPr>
            <a:r>
              <a:rPr lang="ru-RU" dirty="0"/>
              <a:t>использование </a:t>
            </a:r>
            <a:r>
              <a:rPr lang="en-US" dirty="0"/>
              <a:t>Passport</a:t>
            </a:r>
            <a:r>
              <a:rPr lang="ru-RU" dirty="0"/>
              <a:t> на примере индустрии «горячие напитки»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</a:rPr>
              <a:t>Passport industrial</a:t>
            </a:r>
            <a:endParaRPr lang="ru-RU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r="36875"/>
          <a:stretch>
            <a:fillRect/>
          </a:stretch>
        </p:blipFill>
        <p:spPr>
          <a:xfrm>
            <a:off x="6324600" y="0"/>
            <a:ext cx="2819400" cy="6858000"/>
          </a:xfrm>
        </p:spPr>
      </p:pic>
    </p:spTree>
    <p:extLst>
      <p:ext uri="{BB962C8B-B14F-4D97-AF65-F5344CB8AC3E}">
        <p14:creationId xmlns:p14="http://schemas.microsoft.com/office/powerpoint/2010/main" val="70340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Содержание презентации</a:t>
            </a:r>
          </a:p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ru-RU" dirty="0" smtClean="0"/>
              <a:t>«</a:t>
            </a:r>
            <a:r>
              <a:rPr lang="en-US" dirty="0" smtClean="0"/>
              <a:t>EUROMONITOR INTERNATIONAL</a:t>
            </a:r>
            <a:r>
              <a:rPr lang="ru-RU" dirty="0" smtClean="0"/>
              <a:t>»</a:t>
            </a:r>
            <a:r>
              <a:rPr lang="lt-LT" dirty="0" smtClean="0"/>
              <a:t> </a:t>
            </a:r>
            <a:endParaRPr lang="lt-LT" dirty="0"/>
          </a:p>
          <a:p>
            <a:pPr>
              <a:lnSpc>
                <a:spcPct val="150000"/>
              </a:lnSpc>
            </a:pPr>
            <a:r>
              <a:rPr lang="en-US" dirty="0"/>
              <a:t>Passport</a:t>
            </a:r>
          </a:p>
          <a:p>
            <a:pPr>
              <a:lnSpc>
                <a:spcPct val="150000"/>
              </a:lnSpc>
            </a:pPr>
            <a:r>
              <a:rPr lang="ru-RU" dirty="0"/>
              <a:t>использование </a:t>
            </a:r>
            <a:r>
              <a:rPr lang="en-US" dirty="0" smtClean="0"/>
              <a:t>Passport</a:t>
            </a:r>
            <a:r>
              <a:rPr lang="ru-RU" dirty="0" smtClean="0"/>
              <a:t> на примере индустрии «горячие напитки»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65000"/>
                  </a:schemeClr>
                </a:solidFill>
              </a:rPr>
              <a:t>Passport industrial</a:t>
            </a:r>
            <a:endParaRPr lang="ru-RU" dirty="0" smtClean="0">
              <a:solidFill>
                <a:schemeClr val="bg2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6600"/>
                </a:solidFill>
              </a:rPr>
              <a:t>выводы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r="36875"/>
          <a:stretch>
            <a:fillRect/>
          </a:stretch>
        </p:blipFill>
        <p:spPr>
          <a:xfrm>
            <a:off x="6477000" y="0"/>
            <a:ext cx="2667000" cy="6858000"/>
          </a:xfrm>
        </p:spPr>
      </p:pic>
    </p:spTree>
    <p:extLst>
      <p:ext uri="{BB962C8B-B14F-4D97-AF65-F5344CB8AC3E}">
        <p14:creationId xmlns:p14="http://schemas.microsoft.com/office/powerpoint/2010/main" val="426062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cs typeface="Times New Roman" panose="02020603050405020304" pitchFamily="18" charset="0"/>
              </a:rPr>
              <a:t>сследования </a:t>
            </a:r>
            <a:r>
              <a:rPr lang="ru-RU" sz="1800" dirty="0">
                <a:cs typeface="Times New Roman" panose="02020603050405020304" pitchFamily="18" charset="0"/>
              </a:rPr>
              <a:t>индустрий в странах </a:t>
            </a:r>
            <a:r>
              <a:rPr lang="ru-RU" sz="1800" dirty="0" smtClean="0">
                <a:cs typeface="Times New Roman" panose="02020603050405020304" pitchFamily="18" charset="0"/>
              </a:rPr>
              <a:t>с </a:t>
            </a:r>
            <a:r>
              <a:rPr lang="ru-RU" sz="1800" dirty="0">
                <a:cs typeface="Times New Roman" panose="02020603050405020304" pitchFamily="18" charset="0"/>
              </a:rPr>
              <a:t>помощью </a:t>
            </a:r>
            <a:r>
              <a:rPr lang="ru-RU" sz="1800" dirty="0" smtClean="0">
                <a:cs typeface="Times New Roman" panose="02020603050405020304" pitchFamily="18" charset="0"/>
              </a:rPr>
              <a:t>аналитиков, находящихся </a:t>
            </a:r>
            <a:r>
              <a:rPr lang="ru-RU" sz="1800" dirty="0">
                <a:cs typeface="Times New Roman" panose="02020603050405020304" pitchFamily="18" charset="0"/>
              </a:rPr>
              <a:t>в каждой из них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pic>
        <p:nvPicPr>
          <p:cNvPr id="9" name="Content Placeholder 4" descr="80count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74371"/>
            <a:ext cx="7660178" cy="3807229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body" sz="quarter" idx="11"/>
          </p:nvPr>
        </p:nvSpPr>
        <p:spPr>
          <a:xfrm>
            <a:off x="609600" y="381000"/>
            <a:ext cx="7948628" cy="762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en-US" dirty="0"/>
              <a:t>EUROMONITOR INTERNATIONAL</a:t>
            </a:r>
            <a:r>
              <a:rPr lang="lt-LT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091" y="5181600"/>
            <a:ext cx="411480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Рынки массового потребления: </a:t>
            </a:r>
          </a:p>
          <a:p>
            <a:pPr eaLnBrk="1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D65700"/>
                </a:solidFill>
                <a:latin typeface="+mj-lt"/>
                <a:cs typeface="Times New Roman" panose="02020603050405020304" pitchFamily="18" charset="0"/>
              </a:rPr>
              <a:t>80</a:t>
            </a:r>
            <a:r>
              <a:rPr lang="en-US" sz="1600" b="1" dirty="0" smtClean="0">
                <a:solidFill>
                  <a:srgbClr val="D657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D65700"/>
                </a:solidFill>
                <a:latin typeface="+mj-lt"/>
                <a:cs typeface="Times New Roman" panose="02020603050405020304" pitchFamily="18" charset="0"/>
              </a:rPr>
              <a:t>основных стран</a:t>
            </a:r>
            <a:r>
              <a:rPr lang="en-US" sz="1600" b="1" dirty="0">
                <a:solidFill>
                  <a:srgbClr val="D65700"/>
                </a:solidFill>
                <a:latin typeface="+mj-lt"/>
                <a:cs typeface="Times New Roman" panose="02020603050405020304" pitchFamily="18" charset="0"/>
              </a:rPr>
              <a:t>  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85% </a:t>
            </a:r>
            <a:r>
              <a:rPr lang="ru-RU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мирового населения</a:t>
            </a:r>
            <a:endParaRPr lang="en-GB" sz="1600" b="1" dirty="0">
              <a:solidFill>
                <a:srgbClr val="595959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lt-LT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% </a:t>
            </a:r>
            <a:r>
              <a:rPr lang="ru-RU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глобального потребления</a:t>
            </a:r>
            <a:endParaRPr lang="en-US" sz="1600" b="1" dirty="0">
              <a:solidFill>
                <a:srgbClr val="59595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5181600"/>
            <a:ext cx="40386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B2B2B2"/>
              </a:buClr>
              <a:defRPr/>
            </a:pPr>
            <a:r>
              <a:rPr lang="en-US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Страны и </a:t>
            </a:r>
            <a:r>
              <a:rPr lang="ru-RU" sz="1600" b="1" dirty="0" smtClean="0">
                <a:solidFill>
                  <a:srgbClr val="595959"/>
                </a:solidFill>
                <a:latin typeface="+mj-lt"/>
                <a:cs typeface="Times New Roman" panose="02020603050405020304" pitchFamily="18" charset="0"/>
              </a:rPr>
              <a:t>потребители:</a:t>
            </a:r>
            <a:endParaRPr lang="en-US" sz="1600" b="1" dirty="0">
              <a:solidFill>
                <a:srgbClr val="595959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FF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D65700"/>
                </a:solidFill>
                <a:latin typeface="+mj-lt"/>
                <a:cs typeface="Times New Roman" panose="02020603050405020304" pitchFamily="18" charset="0"/>
              </a:rPr>
              <a:t>210 стран + 1150 городов</a:t>
            </a:r>
            <a:endParaRPr lang="en-US" sz="1600" b="1" dirty="0">
              <a:solidFill>
                <a:srgbClr val="D657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это?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Ворота в мир глобальной  стратегической информации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Полная информационная архитектура для Вашей организации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Структурированные данные по отраслям и их анализ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в нём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чего это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Полная картина бизнес среды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отслеживать ситуацию на рынках и смежных отраслях, условия работы, потребительские тенденции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использование информации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дает подписка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Arial" panose="020B0604020202020204" pitchFamily="34" charset="0"/>
              </a:rPr>
              <a:t>passport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4600" y="15240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Статистика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отчеты, комментарии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продуктов и услуг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миллионов единиц данных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17,000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полных текстовых отчетов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глобальных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странам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компаниям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00400" y="1585323"/>
            <a:ext cx="0" cy="19016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800" y="1585323"/>
            <a:ext cx="42672" cy="19016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4104232"/>
            <a:ext cx="1075660" cy="90535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Стандартизированная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Статистика, отчеты, комментарии и  профилирование компаний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Дефиниции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PDF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на интернетовской страничке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нашего специалиста при поиске информации и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</a:t>
            </a:r>
            <a:endParaRPr lang="en-US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70769"/>
            <a:ext cx="3191538" cy="247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39725" y="375584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Особенности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00" y="1066800"/>
            <a:ext cx="2590800" cy="46960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08589" y="3657600"/>
            <a:ext cx="2560676" cy="446631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64243" y="1066800"/>
            <a:ext cx="2622557" cy="45720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600" y="1066800"/>
            <a:ext cx="2514600" cy="458273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00188" y="2581275"/>
            <a:ext cx="6143625" cy="393279"/>
          </a:xfrm>
        </p:spPr>
        <p:txBody>
          <a:bodyPr/>
          <a:lstStyle/>
          <a:p>
            <a:r>
              <a:rPr lang="en-US" sz="1800" dirty="0" err="1" smtClean="0"/>
              <a:t>Julija</a:t>
            </a:r>
            <a:r>
              <a:rPr lang="en-US" sz="1800" dirty="0" smtClean="0"/>
              <a:t> </a:t>
            </a:r>
            <a:r>
              <a:rPr lang="en-US" sz="1800" dirty="0" err="1" smtClean="0"/>
              <a:t>Nikulina</a:t>
            </a:r>
            <a:r>
              <a:rPr lang="lt-LT" sz="1800" dirty="0" smtClean="0"/>
              <a:t>, 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julia.nikulina@euromonitor.lt</a:t>
            </a:r>
            <a:endParaRPr lang="ru-RU" sz="1800" dirty="0" smtClean="0"/>
          </a:p>
          <a:p>
            <a:r>
              <a:rPr lang="lt-LT" sz="1800" dirty="0" smtClean="0"/>
              <a:t>T</a:t>
            </a:r>
            <a:r>
              <a:rPr lang="en-US" sz="1800" dirty="0" smtClean="0"/>
              <a:t>el</a:t>
            </a:r>
            <a:r>
              <a:rPr lang="en-US" sz="1800" dirty="0"/>
              <a:t>: +370 5 243 1577 </a:t>
            </a:r>
            <a:r>
              <a:rPr lang="en-US" sz="1800" dirty="0" err="1"/>
              <a:t>ext</a:t>
            </a:r>
            <a:r>
              <a:rPr lang="en-US" sz="1800" dirty="0"/>
              <a:t> </a:t>
            </a:r>
            <a:r>
              <a:rPr lang="en-US" sz="1800" dirty="0" smtClean="0"/>
              <a:t>4625</a:t>
            </a:r>
          </a:p>
          <a:p>
            <a:endParaRPr lang="en-US" sz="1800" dirty="0" smtClean="0"/>
          </a:p>
          <a:p>
            <a:endParaRPr lang="lt-LT" sz="1800" dirty="0"/>
          </a:p>
        </p:txBody>
      </p:sp>
      <p:sp>
        <p:nvSpPr>
          <p:cNvPr id="3" name="Rectangle 2"/>
          <p:cNvSpPr/>
          <p:nvPr/>
        </p:nvSpPr>
        <p:spPr>
          <a:xfrm>
            <a:off x="1243920" y="332052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595959"/>
                </a:solidFill>
                <a:latin typeface="Georgia"/>
              </a:rPr>
              <a:t>CONNECT WITH US!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7529" y="3737800"/>
            <a:ext cx="6523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595959"/>
                </a:solidFill>
                <a:latin typeface="Georgia"/>
                <a:hlinkClick r:id="rId3"/>
              </a:rPr>
              <a:t>http</a:t>
            </a:r>
            <a:r>
              <a:rPr lang="en-US" sz="1800" dirty="0">
                <a:solidFill>
                  <a:srgbClr val="595959"/>
                </a:solidFill>
                <a:latin typeface="Georgia"/>
                <a:hlinkClick r:id="rId3"/>
              </a:rPr>
              <a:t>://blog.euromonitor.com/</a:t>
            </a:r>
            <a:endParaRPr lang="en-GB" sz="1800" b="1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1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595959"/>
              </a:solidFill>
              <a:latin typeface="Georgia"/>
              <a:hlinkClick r:id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595959"/>
                </a:solidFill>
                <a:latin typeface="Georgia"/>
                <a:hlinkClick r:id=""/>
              </a:rPr>
              <a:t>@</a:t>
            </a:r>
            <a:r>
              <a:rPr lang="en-GB" sz="1800" dirty="0" err="1" smtClean="0">
                <a:solidFill>
                  <a:srgbClr val="595959"/>
                </a:solidFill>
                <a:latin typeface="Georgia"/>
                <a:hlinkClick r:id="rId4" tooltip="Euromonitor Twitter"/>
              </a:rPr>
              <a:t>Euromonitor</a:t>
            </a:r>
            <a:endParaRPr lang="en-GB" sz="1800" dirty="0" smtClean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595959"/>
                </a:solidFill>
                <a:latin typeface="Georgia"/>
              </a:rPr>
              <a:t/>
            </a:r>
            <a:br>
              <a:rPr lang="en-GB" sz="1800" dirty="0">
                <a:solidFill>
                  <a:srgbClr val="595959"/>
                </a:solidFill>
                <a:latin typeface="Georgia"/>
              </a:rPr>
            </a:br>
            <a:endParaRPr lang="en-GB" sz="1800" dirty="0" smtClean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595959"/>
                </a:solidFill>
                <a:latin typeface="Georgia"/>
                <a:hlinkClick r:id="rId5"/>
              </a:rPr>
              <a:t>www.facebook.com/euromonitorinternational</a:t>
            </a:r>
            <a:endParaRPr lang="en-GB" sz="1800" dirty="0" smtClean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595959"/>
              </a:solidFill>
              <a:latin typeface="Georgia"/>
              <a:hlinkClick r:id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595959"/>
                </a:solidFill>
                <a:latin typeface="Georgia"/>
                <a:hlinkClick r:id=""/>
              </a:rPr>
              <a:t>http</a:t>
            </a:r>
            <a:r>
              <a:rPr lang="en-GB" sz="1800" dirty="0">
                <a:solidFill>
                  <a:srgbClr val="595959"/>
                </a:solidFill>
                <a:latin typeface="Georgia"/>
                <a:hlinkClick r:id="rId6"/>
              </a:rPr>
              <a:t>://www.linkedin.com/groups?about=&amp;</a:t>
            </a:r>
            <a:r>
              <a:rPr lang="en-GB" sz="1800" dirty="0" smtClean="0">
                <a:solidFill>
                  <a:srgbClr val="595959"/>
                </a:solidFill>
                <a:latin typeface="Georgia"/>
                <a:hlinkClick r:id="rId6"/>
              </a:rPr>
              <a:t>gid=744327</a:t>
            </a:r>
            <a:endParaRPr lang="en-GB" sz="1800" dirty="0" smtClean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595959"/>
              </a:solidFill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70" y="3735450"/>
            <a:ext cx="541275" cy="54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0" y="4535812"/>
            <a:ext cx="544915" cy="54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13" y="5306368"/>
            <a:ext cx="541275" cy="54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9" y="6109116"/>
            <a:ext cx="538176" cy="5381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3919" y="332052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595959"/>
                </a:solidFill>
                <a:latin typeface="Georgia"/>
              </a:rPr>
              <a:t>CONNECT WITH US!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7528" y="3737800"/>
            <a:ext cx="6523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1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595959"/>
              </a:solidFill>
              <a:latin typeface="Georgia"/>
              <a:hlinkClick r:id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595959"/>
                </a:solidFill>
                <a:latin typeface="Georgia"/>
              </a:rPr>
              <a:t/>
            </a:r>
            <a:br>
              <a:rPr lang="en-GB" sz="1800" dirty="0">
                <a:solidFill>
                  <a:srgbClr val="595959"/>
                </a:solidFill>
                <a:latin typeface="Georgia"/>
              </a:rPr>
            </a:br>
            <a:endParaRPr lang="en-GB" sz="1800" dirty="0" smtClean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595959"/>
              </a:solidFill>
              <a:latin typeface="Georgia"/>
              <a:hlinkClick r:id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595959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595959"/>
              </a:solidFill>
              <a:latin typeface="Georg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9" y="3735450"/>
            <a:ext cx="541275" cy="541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89" y="4535812"/>
            <a:ext cx="544915" cy="5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о</a:t>
            </a:r>
            <a:r>
              <a:rPr lang="lt-LT" dirty="0"/>
              <a:t> </a:t>
            </a:r>
            <a:r>
              <a:rPr lang="ru-RU" dirty="0"/>
              <a:t>«</a:t>
            </a:r>
            <a:r>
              <a:rPr lang="en-US" dirty="0"/>
              <a:t>EUROMONITOR INTERNATIONAL</a:t>
            </a:r>
            <a:r>
              <a:rPr lang="ru-RU" dirty="0"/>
              <a:t>»</a:t>
            </a:r>
            <a:r>
              <a:rPr lang="lt-LT" dirty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Passport</a:t>
            </a:r>
          </a:p>
          <a:p>
            <a:pPr>
              <a:lnSpc>
                <a:spcPct val="150000"/>
              </a:lnSpc>
            </a:pPr>
            <a:r>
              <a:rPr lang="ru-RU" dirty="0"/>
              <a:t>использование </a:t>
            </a:r>
            <a:r>
              <a:rPr lang="en-US" dirty="0"/>
              <a:t>Passport</a:t>
            </a:r>
            <a:r>
              <a:rPr lang="ru-RU" dirty="0"/>
              <a:t> на примере индустрии «горячие напитки»</a:t>
            </a:r>
          </a:p>
          <a:p>
            <a:pPr>
              <a:lnSpc>
                <a:spcPct val="150000"/>
              </a:lnSpc>
            </a:pPr>
            <a:r>
              <a:rPr lang="en-US" dirty="0"/>
              <a:t>Passport industrial</a:t>
            </a:r>
          </a:p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r="36875"/>
          <a:stretch>
            <a:fillRect/>
          </a:stretch>
        </p:blipFill>
        <p:spPr>
          <a:xfrm>
            <a:off x="6477000" y="0"/>
            <a:ext cx="2667000" cy="6858000"/>
          </a:xfrm>
        </p:spPr>
      </p:pic>
    </p:spTree>
    <p:extLst>
      <p:ext uri="{BB962C8B-B14F-4D97-AF65-F5344CB8AC3E}">
        <p14:creationId xmlns:p14="http://schemas.microsoft.com/office/powerpoint/2010/main" val="255435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Контент информационной системы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 content</a:t>
            </a:r>
            <a:endParaRPr lang="en-US" dirty="0"/>
          </a:p>
        </p:txBody>
      </p:sp>
      <p:pic>
        <p:nvPicPr>
          <p:cNvPr id="4" name="Picture 2" descr="\\eurochicagofs1\research\Client Development\04 Product Design\01 Development\Branding (Corporate Design &amp; Graphics)\Branding v2\Identity\Iconography\Industry Icons\icons-reorganize-v3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88" y="1258094"/>
            <a:ext cx="7973568" cy="43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406032"/>
            <a:ext cx="818579" cy="284348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667501" y="5809440"/>
            <a:ext cx="818579" cy="2103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CAMI </a:t>
            </a:r>
            <a:endParaRPr kumimoji="0" lang="en-GB" sz="10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660" y="1125184"/>
            <a:ext cx="3653656" cy="328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548640" lvl="1" indent="-109728" algn="ctr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</a:pPr>
            <a:r>
              <a:rPr lang="ru-RU" sz="1300" b="1" dirty="0" smtClean="0">
                <a:cs typeface="Arial" pitchFamily="34" charset="0"/>
              </a:rPr>
              <a:t>Товары массового потребления</a:t>
            </a:r>
            <a:endParaRPr lang="en-US" sz="1300" b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0237" y="1125186"/>
            <a:ext cx="2174502" cy="328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548640" lvl="1" indent="-109728" algn="ctr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</a:pPr>
            <a:r>
              <a:rPr lang="ru-RU" sz="1300" b="1" dirty="0" smtClean="0">
                <a:cs typeface="Arial" pitchFamily="34" charset="0"/>
              </a:rPr>
              <a:t>Сервисы и услуги</a:t>
            </a:r>
            <a:endParaRPr lang="en-US" sz="1300" b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125186"/>
            <a:ext cx="2135864" cy="328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548640" lvl="1" indent="-109728" algn="ctr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</a:pPr>
            <a:r>
              <a:rPr lang="ru-RU" sz="1300" b="1" dirty="0" smtClean="0">
                <a:cs typeface="Arial" pitchFamily="34" charset="0"/>
              </a:rPr>
              <a:t>Поставщики</a:t>
            </a:r>
            <a:endParaRPr lang="en-US" sz="1300" b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6060" y="3043035"/>
            <a:ext cx="4377358" cy="3097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548640" lvl="1" indent="-109728" algn="ctr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</a:pPr>
            <a:r>
              <a:rPr lang="ru-RU" sz="1300" b="1" dirty="0" smtClean="0">
                <a:cs typeface="Arial" pitchFamily="34" charset="0"/>
              </a:rPr>
              <a:t>Страны и потребители</a:t>
            </a:r>
            <a:endParaRPr lang="en-US" sz="1300" b="1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48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pPr algn="just">
              <a:spcAft>
                <a:spcPct val="30000"/>
              </a:spcAft>
              <a:buClr>
                <a:srgbClr val="B2B2B2"/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наши клиенты используют систему 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примеры)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Passport: </a:t>
            </a:r>
            <a:r>
              <a:rPr lang="ru-RU" dirty="0" smtClean="0"/>
              <a:t>примеры использования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4906"/>
            <a:ext cx="25146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94906"/>
            <a:ext cx="25146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00600"/>
            <a:ext cx="2362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" y="3886200"/>
            <a:ext cx="9144000" cy="29718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7149" y="1570400"/>
            <a:ext cx="2590800" cy="180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550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Домашняя страничка системы информации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использования: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67400"/>
          </a:xfrm>
        </p:spPr>
      </p:pic>
      <p:sp>
        <p:nvSpPr>
          <p:cNvPr id="2" name="Rounded Rectangle 1"/>
          <p:cNvSpPr/>
          <p:nvPr/>
        </p:nvSpPr>
        <p:spPr>
          <a:xfrm>
            <a:off x="152399" y="2209800"/>
            <a:ext cx="1676401" cy="3535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33800" y="2209799"/>
            <a:ext cx="1646274" cy="3535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08544" y="2209800"/>
            <a:ext cx="1740195" cy="3535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05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4572000"/>
            <a:ext cx="12954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4"/>
          </p:nvPr>
        </p:nvSpPr>
        <p:spPr>
          <a:xfrm>
            <a:off x="609600" y="228600"/>
            <a:ext cx="7828256" cy="393192"/>
          </a:xfrm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Индустрии - структурированные данные по отраслям, отслеживание потребительских тенденций, сотни видов продуктов и услуг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Passport: </a:t>
            </a:r>
            <a:r>
              <a:rPr lang="ru-RU" dirty="0"/>
              <a:t>примеры использования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4800600"/>
          </a:xfrm>
        </p:spPr>
      </p:pic>
      <p:sp>
        <p:nvSpPr>
          <p:cNvPr id="12" name="Rounded Rectangle 11"/>
          <p:cNvSpPr/>
          <p:nvPr/>
        </p:nvSpPr>
        <p:spPr>
          <a:xfrm>
            <a:off x="533400" y="4648200"/>
            <a:ext cx="838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assport&amp;#x0D;&amp;#x0A;Your gateway to global strategic intelligence&amp;quot;&quot;/&gt;&lt;property id=&quot;20307&quot; value=&quot;272&quot;/&gt;&lt;/object&gt;&lt;object type=&quot;3&quot; unique_id=&quot;10005&quot;&gt;&lt;property id=&quot;20148&quot; value=&quot;5&quot;/&gt;&lt;property id=&quot;20300&quot; value=&quot;Slide 2 - &amp;quot;Presentation outline&amp;quot;&quot;/&gt;&lt;property id=&quot;20307&quot; value=&quot;273&quot;/&gt;&lt;/object&gt;&lt;object type=&quot;3&quot; unique_id=&quot;10006&quot;&gt;&lt;property id=&quot;20148&quot; value=&quot;5&quot;/&gt;&lt;property id=&quot;20300&quot; value=&quot;Slide 3 - &amp;quot;Presentation outline&amp;quot;&quot;/&gt;&lt;property id=&quot;20307&quot; value=&quot;356&quot;/&gt;&lt;/object&gt;&lt;object type=&quot;3&quot; unique_id=&quot;10007&quot;&gt;&lt;property id=&quot;20148&quot; value=&quot;5&quot;/&gt;&lt;property id=&quot;20300&quot; value=&quot;Slide 4 - &amp;quot;Background to Euromonitor International&amp;quot;&quot;/&gt;&lt;property id=&quot;20307&quot; value=&quot;365&quot;/&gt;&lt;/object&gt;&lt;object type=&quot;3&quot; unique_id=&quot;10008&quot;&gt;&lt;property id=&quot;20148&quot; value=&quot;5&quot;/&gt;&lt;property id=&quot;20300&quot; value=&quot;Slide 5 - &amp;quot;Presentation outline&amp;quot;&quot;/&gt;&lt;property id=&quot;20307&quot; value=&quot;357&quot;/&gt;&lt;/object&gt;&lt;object type=&quot;3&quot; unique_id=&quot;10009&quot;&gt;&lt;property id=&quot;20148&quot; value=&quot;5&quot;/&gt;&lt;property id=&quot;20300&quot; value=&quot;Slide 6 - &amp;quot;Overview of Passport&amp;quot;&quot;/&gt;&lt;property id=&quot;20307&quot; value=&quot;366&quot;/&gt;&lt;/object&gt;&lt;object type=&quot;3&quot; unique_id=&quot;10010&quot;&gt;&lt;property id=&quot;20148&quot; value=&quot;5&quot;/&gt;&lt;property id=&quot;20300&quot; value=&quot;Slide 7 - &amp;quot;Supporting your decision making&amp;quot;&quot;/&gt;&lt;property id=&quot;20307&quot; value=&quot;361&quot;/&gt;&lt;/object&gt;&lt;object type=&quot;3&quot; unique_id=&quot;10011&quot;&gt;&lt;property id=&quot;20148&quot; value=&quot;5&quot;/&gt;&lt;property id=&quot;20300&quot; value=&quot;Slide 8&quot;/&gt;&lt;property id=&quot;20307&quot; value=&quot;349&quot;/&gt;&lt;/object&gt;&lt;object type=&quot;3&quot; unique_id=&quot;10012&quot;&gt;&lt;property id=&quot;20148&quot; value=&quot;5&quot;/&gt;&lt;property id=&quot;20300&quot; value=&quot;Slide 9&quot;/&gt;&lt;property id=&quot;20307&quot; value=&quot;350&quot;/&gt;&lt;/object&gt;&lt;object type=&quot;3&quot; unique_id=&quot;10013&quot;&gt;&lt;property id=&quot;20148&quot; value=&quot;5&quot;/&gt;&lt;property id=&quot;20300&quot; value=&quot;Slide 10&quot;/&gt;&lt;property id=&quot;20307&quot; value=&quot;355&quot;/&gt;&lt;/object&gt;&lt;object type=&quot;3&quot; unique_id=&quot;10014&quot;&gt;&lt;property id=&quot;20148&quot; value=&quot;5&quot;/&gt;&lt;property id=&quot;20300&quot; value=&quot;Slide 11 - &amp;quot;Presentation outline&amp;quot;&quot;/&gt;&lt;property id=&quot;20307&quot; value=&quot;358&quot;/&gt;&lt;/object&gt;&lt;object type=&quot;3&quot; unique_id=&quot;10015&quot;&gt;&lt;property id=&quot;20148&quot; value=&quot;5&quot;/&gt;&lt;property id=&quot;20300&quot; value=&quot;Slide 12 - &amp;quot;Our research approach&amp;quot;&quot;/&gt;&lt;property id=&quot;20307&quot; value=&quot;300&quot;/&gt;&lt;/object&gt;&lt;object type=&quot;3&quot; unique_id=&quot;10016&quot;&gt;&lt;property id=&quot;20148&quot; value=&quot;5&quot;/&gt;&lt;property id=&quot;20300&quot; value=&quot;Slide 13 - &amp;quot;Methodology&amp;quot;&quot;/&gt;&lt;property id=&quot;20307&quot; value=&quot;364&quot;/&gt;&lt;/object&gt;&lt;object type=&quot;3&quot; unique_id=&quot;10017&quot;&gt;&lt;property id=&quot;20148&quot; value=&quot;5&quot;/&gt;&lt;property id=&quot;20300&quot; value=&quot;Slide 14 - &amp;quot;Geographic reach&amp;quot;&quot;/&gt;&lt;property id=&quot;20307&quot; value=&quot;313&quot;/&gt;&lt;/object&gt;&lt;object type=&quot;3&quot; unique_id=&quot;10018&quot;&gt;&lt;property id=&quot;20148&quot; value=&quot;5&quot;/&gt;&lt;property id=&quot;20300&quot; value=&quot;Slide 15 - &amp;quot;Presentation outline&amp;quot;&quot;/&gt;&lt;property id=&quot;20307&quot; value=&quot;359&quot;/&gt;&lt;/object&gt;&lt;object type=&quot;3&quot; unique_id=&quot;10019&quot;&gt;&lt;property id=&quot;20148&quot; value=&quot;5&quot;/&gt;&lt;property id=&quot;20300&quot; value=&quot;Slide 16 - &amp;quot;Why Passport?&amp;quot;&quot;/&gt;&lt;property id=&quot;20307&quot; value=&quot;330&quot;/&gt;&lt;/object&gt;&lt;object type=&quot;3&quot; unique_id=&quot;10020&quot;&gt;&lt;property id=&quot;20148&quot; value=&quot;5&quot;/&gt;&lt;property id=&quot;20300&quot; value=&quot;Slide 17 - &amp;quot;Thank you&amp;quot;&quot;/&gt;&lt;property id=&quot;20307&quot; value=&quot;360&quot;/&gt;&lt;/object&gt;&lt;/object&gt;&lt;/object&gt;&lt;/database&gt;"/>
</p:tagLst>
</file>

<file path=ppt/theme/theme1.xml><?xml version="1.0" encoding="utf-8"?>
<a:theme xmlns:a="http://schemas.openxmlformats.org/drawingml/2006/main" name="New Euromonitor Theme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CEA7CE"/>
      </a:accent4>
      <a:accent5>
        <a:srgbClr val="FFD200"/>
      </a:accent5>
      <a:accent6>
        <a:srgbClr val="C44D51"/>
      </a:accent6>
      <a:hlink>
        <a:srgbClr val="02AED9"/>
      </a:hlink>
      <a:folHlink>
        <a:srgbClr val="5D87A0"/>
      </a:folHlink>
    </a:clrScheme>
    <a:fontScheme name="Passport-v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marL="91440" indent="-109728" fontAlgn="auto">
          <a:lnSpc>
            <a:spcPts val="1600"/>
          </a:lnSpc>
          <a:spcBef>
            <a:spcPts val="150"/>
          </a:spcBef>
          <a:spcAft>
            <a:spcPts val="150"/>
          </a:spcAft>
          <a:buClr>
            <a:srgbClr val="77787B"/>
          </a:buClr>
          <a:buSzPct val="100000"/>
          <a:defRPr sz="1300" dirty="0" err="1" smtClean="0">
            <a:solidFill>
              <a:srgbClr val="595959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NEW EI TEMPLATE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CEA7CE"/>
      </a:accent4>
      <a:accent5>
        <a:srgbClr val="FFD200"/>
      </a:accent5>
      <a:accent6>
        <a:srgbClr val="C44D51"/>
      </a:accent6>
      <a:hlink>
        <a:srgbClr val="02AED9"/>
      </a:hlink>
      <a:folHlink>
        <a:srgbClr val="5D87A0"/>
      </a:folHlink>
    </a:clrScheme>
    <a:fontScheme name="Passport-v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marL="91440" indent="-109728" fontAlgn="auto">
          <a:lnSpc>
            <a:spcPts val="1600"/>
          </a:lnSpc>
          <a:spcBef>
            <a:spcPts val="150"/>
          </a:spcBef>
          <a:spcAft>
            <a:spcPts val="150"/>
          </a:spcAft>
          <a:buClr>
            <a:srgbClr val="77787B"/>
          </a:buClr>
          <a:buSzPct val="100000"/>
          <a:defRPr sz="1300" dirty="0" err="1" smtClean="0">
            <a:solidFill>
              <a:srgbClr val="595959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blankLondon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London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EW EI TEMPLATE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CEA7CE"/>
      </a:accent4>
      <a:accent5>
        <a:srgbClr val="FFD200"/>
      </a:accent5>
      <a:accent6>
        <a:srgbClr val="C44D51"/>
      </a:accent6>
      <a:hlink>
        <a:srgbClr val="02AED9"/>
      </a:hlink>
      <a:folHlink>
        <a:srgbClr val="5D87A0"/>
      </a:folHlink>
    </a:clrScheme>
    <a:fontScheme name="Passport-v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marL="91440" indent="-109728" fontAlgn="auto">
          <a:lnSpc>
            <a:spcPts val="1600"/>
          </a:lnSpc>
          <a:spcBef>
            <a:spcPts val="150"/>
          </a:spcBef>
          <a:spcAft>
            <a:spcPts val="150"/>
          </a:spcAft>
          <a:buClr>
            <a:srgbClr val="77787B"/>
          </a:buClr>
          <a:buSzPct val="100000"/>
          <a:defRPr sz="1300" dirty="0" err="1" smtClean="0">
            <a:solidFill>
              <a:srgbClr val="595959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blankLondon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Presentational_skills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blankLondon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EMI new theme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CEA7CE"/>
      </a:accent4>
      <a:accent5>
        <a:srgbClr val="FFD200"/>
      </a:accent5>
      <a:accent6>
        <a:srgbClr val="C44D51"/>
      </a:accent6>
      <a:hlink>
        <a:srgbClr val="02AED9"/>
      </a:hlink>
      <a:folHlink>
        <a:srgbClr val="5D87A0"/>
      </a:folHlink>
    </a:clrScheme>
    <a:fontScheme name="Passport-v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marL="91440" indent="-109728" fontAlgn="auto">
          <a:lnSpc>
            <a:spcPts val="1600"/>
          </a:lnSpc>
          <a:spcBef>
            <a:spcPts val="150"/>
          </a:spcBef>
          <a:spcAft>
            <a:spcPts val="150"/>
          </a:spcAft>
          <a:buClr>
            <a:srgbClr val="77787B"/>
          </a:buClr>
          <a:buSzPct val="100000"/>
          <a:defRPr sz="1300" dirty="0" err="1" smtClean="0">
            <a:solidFill>
              <a:srgbClr val="595959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blankLondon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blankLondon">
  <a:themeElements>
    <a:clrScheme name="EMI-colors-v1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F27C21"/>
      </a:accent1>
      <a:accent2>
        <a:srgbClr val="5D87A0"/>
      </a:accent2>
      <a:accent3>
        <a:srgbClr val="02AED9"/>
      </a:accent3>
      <a:accent4>
        <a:srgbClr val="7C6D96"/>
      </a:accent4>
      <a:accent5>
        <a:srgbClr val="57854E"/>
      </a:accent5>
      <a:accent6>
        <a:srgbClr val="BD4F5C"/>
      </a:accent6>
      <a:hlink>
        <a:srgbClr val="02AED9"/>
      </a:hlink>
      <a:folHlink>
        <a:srgbClr val="5D87A0"/>
      </a:folHlink>
    </a:clrScheme>
    <a:fontScheme name="Em-font-v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MIOrderField xmlns="e2d16456-2308-4ba2-a4f9-2e17eef7d26d">99</EMIOrderField>
    <EMIDescription xmlns="e2d16456-2308-4ba2-a4f9-2e17eef7d26d">Standard Passport capabilities deck.</EMIDescription>
    <EMIIndustryCode0 xmlns="e2d16456-2308-4ba2-a4f9-2e17eef7d26d">
      <Terms xmlns="http://schemas.microsoft.com/office/infopath/2007/PartnerControls"/>
    </EMIIndustryCode0>
    <EMISystemType0 xmlns="e2d16456-2308-4ba2-a4f9-2e17eef7d26d">
      <Terms xmlns="http://schemas.microsoft.com/office/infopath/2007/PartnerControls"/>
    </EMISystemType0>
    <TaxCatchAll xmlns="2197d3ed-95f5-4cb1-809d-4a9f01a17529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MI Sales System Document" ma:contentTypeID="0x0101000895326392DB43E8809A6B552982403C00FFF295C03BB84F518673877FF4C2CC2C00FC0727568FB4924BA472DE28D0AEA903" ma:contentTypeVersion="2" ma:contentTypeDescription="Sales System Document Content Type" ma:contentTypeScope="" ma:versionID="291abb1a29549d358ef077d12256c92e">
  <xsd:schema xmlns:xsd="http://www.w3.org/2001/XMLSchema" xmlns:xs="http://www.w3.org/2001/XMLSchema" xmlns:p="http://schemas.microsoft.com/office/2006/metadata/properties" xmlns:ns2="e2d16456-2308-4ba2-a4f9-2e17eef7d26d" xmlns:ns3="2197d3ed-95f5-4cb1-809d-4a9f01a17529" targetNamespace="http://schemas.microsoft.com/office/2006/metadata/properties" ma:root="true" ma:fieldsID="902d0c4487bd083330730c19e162e4dd" ns2:_="" ns3:_="">
    <xsd:import namespace="e2d16456-2308-4ba2-a4f9-2e17eef7d26d"/>
    <xsd:import namespace="2197d3ed-95f5-4cb1-809d-4a9f01a17529"/>
    <xsd:element name="properties">
      <xsd:complexType>
        <xsd:sequence>
          <xsd:element name="documentManagement">
            <xsd:complexType>
              <xsd:all>
                <xsd:element ref="ns2:EMIDescription" minOccurs="0"/>
                <xsd:element ref="ns2:EMIOrderField" minOccurs="0"/>
                <xsd:element ref="ns2:EMIIndustryCode0" minOccurs="0"/>
                <xsd:element ref="ns2:EMISystemType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16456-2308-4ba2-a4f9-2e17eef7d26d" elementFormDefault="qualified">
    <xsd:import namespace="http://schemas.microsoft.com/office/2006/documentManagement/types"/>
    <xsd:import namespace="http://schemas.microsoft.com/office/infopath/2007/PartnerControls"/>
    <xsd:element name="EMIDescription" ma:index="8" nillable="true" ma:displayName="Description" ma:internalName="EMIDescription">
      <xsd:simpleType>
        <xsd:restriction base="dms:Note">
          <xsd:maxLength value="255"/>
        </xsd:restriction>
      </xsd:simpleType>
    </xsd:element>
    <xsd:element name="EMIOrderField" ma:index="9" nillable="true" ma:displayName="Display Order" ma:default="99" ma:description="Used to order items in a list" ma:format="Dropdown" ma:internalName="EMIOrderField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99"/>
        </xsd:restriction>
      </xsd:simpleType>
    </xsd:element>
    <xsd:element name="EMIIndustryCode0" ma:index="11" nillable="true" ma:taxonomy="true" ma:internalName="EMIIndustryCode0" ma:taxonomyFieldName="EMIIndustryCode" ma:displayName="Industry Code" ma:default="" ma:fieldId="{e1a3e755-e940-4897-93f6-8221c07cdef2}" ma:sspId="eff3616c-f33d-4242-8c72-a0884436a8dc" ma:termSetId="9a2c1f8b-8d4a-4cc5-bd2a-38f98237f5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MISystemType0" ma:index="13" nillable="true" ma:taxonomy="true" ma:internalName="EMISystemType0" ma:taxonomyFieldName="EMISystemType" ma:displayName="System Type" ma:default="" ma:fieldId="{d9622f5c-4930-4f63-b778-c7e9a1c9967b}" ma:sspId="eff3616c-f33d-4242-8c72-a0884436a8dc" ma:termSetId="312158a2-ed5d-41c0-b64b-94a7595a0ea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7d3ed-95f5-4cb1-809d-4a9f01a175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4f20a5-07d9-4c28-bbad-e9796e779b2e}" ma:internalName="TaxCatchAll" ma:showField="CatchAllData" ma:web="2197d3ed-95f5-4cb1-809d-4a9f01a17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FDD3E8-0CFB-457A-9EC5-3D94462D208B}">
  <ds:schemaRefs>
    <ds:schemaRef ds:uri="2197d3ed-95f5-4cb1-809d-4a9f01a17529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2d16456-2308-4ba2-a4f9-2e17eef7d26d"/>
  </ds:schemaRefs>
</ds:datastoreItem>
</file>

<file path=customXml/itemProps2.xml><?xml version="1.0" encoding="utf-8"?>
<ds:datastoreItem xmlns:ds="http://schemas.openxmlformats.org/officeDocument/2006/customXml" ds:itemID="{8B7D578B-9149-4AEF-B9EC-EA59BB3C7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d16456-2308-4ba2-a4f9-2e17eef7d26d"/>
    <ds:schemaRef ds:uri="2197d3ed-95f5-4cb1-809d-4a9f01a17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675EA3-88CC-49E5-AD9B-52A466E96D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Euromonitor Theme</Template>
  <TotalTime>23076</TotalTime>
  <Words>1218</Words>
  <Application>Microsoft Office PowerPoint</Application>
  <PresentationFormat>Экран (4:3)</PresentationFormat>
  <Paragraphs>328</Paragraphs>
  <Slides>41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New Euromonitor Theme</vt:lpstr>
      <vt:lpstr>blankLondon</vt:lpstr>
      <vt:lpstr>NEW EI TEMPLATE</vt:lpstr>
      <vt:lpstr>1_blankLondon</vt:lpstr>
      <vt:lpstr>Presentational_skills</vt:lpstr>
      <vt:lpstr>2_blankLondon</vt:lpstr>
      <vt:lpstr>EMI new theme</vt:lpstr>
      <vt:lpstr>3_blankLondon</vt:lpstr>
      <vt:lpstr>4_blankLondon</vt:lpstr>
      <vt:lpstr>6_NEW EI TEMPLATE</vt:lpstr>
      <vt:lpstr>5_blankLondon</vt:lpstr>
      <vt:lpstr>Международные исследования как компонент современных библиотечных ресурсов    </vt:lpstr>
      <vt:lpstr>Презентация PowerPoint</vt:lpstr>
      <vt:lpstr>что такое EUROMONITOR INTERNATIONAL?</vt:lpstr>
      <vt:lpstr>Исследования индустрий в странах с помощью аналитиков, находящихся в каждой из них </vt:lpstr>
      <vt:lpstr>Презентация PowerPoint</vt:lpstr>
      <vt:lpstr>Passport content</vt:lpstr>
      <vt:lpstr>Passport: примеры использования</vt:lpstr>
      <vt:lpstr>Passport: примеры использования:</vt:lpstr>
      <vt:lpstr>Passport: примеры использования</vt:lpstr>
      <vt:lpstr>Passport: примеры использования</vt:lpstr>
      <vt:lpstr>Passport: примеры использования </vt:lpstr>
      <vt:lpstr>Passport: примеры использования</vt:lpstr>
      <vt:lpstr>Passport: примеры использования </vt:lpstr>
      <vt:lpstr>Passport: примеры использования</vt:lpstr>
      <vt:lpstr>Passport: примеры использования</vt:lpstr>
      <vt:lpstr>Passport: примеры использования</vt:lpstr>
      <vt:lpstr>Passport: примеры использования</vt:lpstr>
      <vt:lpstr>Passport: примеры использования</vt:lpstr>
      <vt:lpstr>Passport: примеры использования</vt:lpstr>
      <vt:lpstr>Passport: Страны и потребители</vt:lpstr>
      <vt:lpstr>Passport: примеры использования</vt:lpstr>
      <vt:lpstr>Passport: примеры использования</vt:lpstr>
      <vt:lpstr>Passport: примеры использования</vt:lpstr>
      <vt:lpstr>Passport: примеры использования</vt:lpstr>
      <vt:lpstr>Passport: примеры использования</vt:lpstr>
      <vt:lpstr>Passport: примеры использования</vt:lpstr>
      <vt:lpstr>Презентация PowerPoint</vt:lpstr>
      <vt:lpstr>Passport industrial</vt:lpstr>
      <vt:lpstr>Passport industrial</vt:lpstr>
      <vt:lpstr>Passport industrial</vt:lpstr>
      <vt:lpstr>Passport industrial</vt:lpstr>
      <vt:lpstr>Passport industrial</vt:lpstr>
      <vt:lpstr>Passport industrial</vt:lpstr>
      <vt:lpstr>Passport industrial</vt:lpstr>
      <vt:lpstr>Passport industrial</vt:lpstr>
      <vt:lpstr>Passport industrial</vt:lpstr>
      <vt:lpstr>Passport industrial</vt:lpstr>
      <vt:lpstr>Презентация PowerPoint</vt:lpstr>
      <vt:lpstr>Презентация PowerPoint</vt:lpstr>
      <vt:lpstr>passport</vt:lpstr>
      <vt:lpstr>Презентация PowerPoint</vt:lpstr>
    </vt:vector>
  </TitlesOfParts>
  <Company>euromonitor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 presentation</dc:title>
  <dc:creator>Rebecca Sellars</dc:creator>
  <cp:lastModifiedBy>Ермилова Диана Борисовна</cp:lastModifiedBy>
  <cp:revision>909</cp:revision>
  <cp:lastPrinted>2013-05-09T15:33:33Z</cp:lastPrinted>
  <dcterms:created xsi:type="dcterms:W3CDTF">2005-01-27T11:46:48Z</dcterms:created>
  <dcterms:modified xsi:type="dcterms:W3CDTF">2015-03-04T07:45:01Z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0x0101000895326392DB43E8809A6B552982403C00FFF295C03BB84F518673877FF4C2CC2C00FC0727568FB4924BA472DE28D0AEA903</vt:lpwstr>
  </property>
  <property fmtid="{D5CDD505-2E9C-101B-9397-08002B2CF9AE}" pid="3" name="EMISystemType">
    <vt:lpwstr/>
  </property>
  <property fmtid="{D5CDD505-2E9C-101B-9397-08002B2CF9AE}" pid="4" name="EMIIndustryCode">
    <vt:lpwstr/>
  </property>
  <property fmtid="{D5CDD505-2E9C-101B-9397-08002B2CF9AE}" pid="5" name="EMIOrderField">
    <vt:lpwstr>99</vt:lpwstr>
  </property>
  <property fmtid="{D5CDD505-2E9C-101B-9397-08002B2CF9AE}" pid="6" name="EMIDescription">
    <vt:lpwstr>Standard Passport capabilities deck.</vt:lpwstr>
  </property>
  <property fmtid="{D5CDD505-2E9C-101B-9397-08002B2CF9AE}" pid="7" name="EMIIndustryCode0">
    <vt:lpwstr/>
  </property>
  <property fmtid="{D5CDD505-2E9C-101B-9397-08002B2CF9AE}" pid="8" name="EMISystemType0">
    <vt:lpwstr/>
  </property>
  <property fmtid="{D5CDD505-2E9C-101B-9397-08002B2CF9AE}" pid="9" name="TaxCatchAll">
    <vt:lpwstr/>
  </property>
</Properties>
</file>