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1"/>
  </p:notesMasterIdLst>
  <p:sldIdLst>
    <p:sldId id="256" r:id="rId5"/>
    <p:sldId id="257" r:id="rId6"/>
    <p:sldId id="284" r:id="rId7"/>
    <p:sldId id="264" r:id="rId8"/>
    <p:sldId id="286" r:id="rId9"/>
    <p:sldId id="297" r:id="rId10"/>
    <p:sldId id="287" r:id="rId11"/>
    <p:sldId id="289" r:id="rId12"/>
    <p:sldId id="268" r:id="rId13"/>
    <p:sldId id="266" r:id="rId14"/>
    <p:sldId id="270" r:id="rId15"/>
    <p:sldId id="274" r:id="rId16"/>
    <p:sldId id="298" r:id="rId17"/>
    <p:sldId id="300" r:id="rId18"/>
    <p:sldId id="307" r:id="rId19"/>
    <p:sldId id="269" r:id="rId20"/>
    <p:sldId id="265" r:id="rId21"/>
    <p:sldId id="282" r:id="rId22"/>
    <p:sldId id="291" r:id="rId23"/>
    <p:sldId id="273" r:id="rId24"/>
    <p:sldId id="277" r:id="rId25"/>
    <p:sldId id="275" r:id="rId26"/>
    <p:sldId id="279" r:id="rId27"/>
    <p:sldId id="280" r:id="rId28"/>
    <p:sldId id="278" r:id="rId29"/>
    <p:sldId id="293" r:id="rId30"/>
    <p:sldId id="294" r:id="rId31"/>
    <p:sldId id="302" r:id="rId32"/>
    <p:sldId id="303" r:id="rId33"/>
    <p:sldId id="305" r:id="rId34"/>
    <p:sldId id="306" r:id="rId35"/>
    <p:sldId id="308" r:id="rId36"/>
    <p:sldId id="295" r:id="rId37"/>
    <p:sldId id="272" r:id="rId38"/>
    <p:sldId id="285" r:id="rId39"/>
    <p:sldId id="30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05E18-9094-48D7-959D-DF0A29E69668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29921-0004-4C14-BA33-8817992C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9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9921-0004-4C14-BA33-8817992CCA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0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9921-0004-4C14-BA33-8817992CCA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6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9921-0004-4C14-BA33-8817992CCA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9921-0004-4C14-BA33-8817992CCAA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9921-0004-4C14-BA33-8817992CCAA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7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brary.fa.ru/" TargetMode="Externa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brary.fa.ru/" TargetMode="Externa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brary.fa.ru/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hyperlink" Target="http://library.fa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rg.fa.ru/app/ebs/list" TargetMode="External"/><Relationship Id="rId4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sneo.fa.ru:8080/pwb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sneo.fa.ru:8080/pwb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sneo.fa.ru:8080/pwb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sneo.fa.ru:8080/pwb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sneo.fa.ru:8080/pwb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21037"/>
            <a:ext cx="7395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	LECTRONIC LIBRARIES AND DATABASES</a:t>
            </a:r>
            <a:endParaRPr lang="ru-RU" sz="5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20" y="493763"/>
            <a:ext cx="6068580" cy="63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3884" y="316081"/>
            <a:ext cx="422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University Digital Library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3066" y="6474023"/>
            <a:ext cx="939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elib.fa.ru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" y="812703"/>
            <a:ext cx="5772150" cy="4629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6" y="3625504"/>
            <a:ext cx="4944671" cy="3188954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 flipV="1">
            <a:off x="6983331" y="6022938"/>
            <a:ext cx="154236" cy="561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flipV="1">
            <a:off x="2411331" y="3625504"/>
            <a:ext cx="154236" cy="561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2207" y="1601460"/>
            <a:ext cx="1452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earch query</a:t>
            </a:r>
            <a:endParaRPr lang="ru-RU" sz="16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037032" y="1779412"/>
            <a:ext cx="528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9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3884" y="316081"/>
            <a:ext cx="422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University Digital Library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3066" y="6474023"/>
            <a:ext cx="939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elib.fa.ru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1" y="818363"/>
            <a:ext cx="8094157" cy="56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3884" y="316081"/>
            <a:ext cx="422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University Digital Library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3066" y="6474023"/>
            <a:ext cx="939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elib.fa.ru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630"/>
            <a:ext cx="9144000" cy="47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7952" y="302063"/>
            <a:ext cx="419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University Digital Library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4709" y="6462088"/>
            <a:ext cx="384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http://elib.fa.ru/facets/Kollekciya?sort=4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884777"/>
            <a:ext cx="6972300" cy="4381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84523" y="5500818"/>
            <a:ext cx="5676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b="0" i="0" dirty="0" smtClean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Collections available in the E-Library of the university</a:t>
            </a:r>
            <a:endParaRPr lang="ru-RU" b="0" i="0" dirty="0">
              <a:solidFill>
                <a:srgbClr val="333333"/>
              </a:solidFill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7952" y="302063"/>
            <a:ext cx="419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University Digital Library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4709" y="6462088"/>
            <a:ext cx="384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http://elib.fa.ru/facets/Kollekciya?sort=4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3" y="856245"/>
            <a:ext cx="8038527" cy="55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740" y="302063"/>
            <a:ext cx="545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University Digital 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Library and Catalogue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4709" y="6462088"/>
            <a:ext cx="384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1" y="2257233"/>
            <a:ext cx="26325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22" y="2322925"/>
            <a:ext cx="4287533" cy="17766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31299" y="47064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There is a difference between the E-Library and E-Catalogue of the university. The catalogue contains the information about all the books and articles printed and digital ones, which are available in the library.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8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3" y="792083"/>
            <a:ext cx="7256256" cy="47136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5603" y="5491472"/>
            <a:ext cx="7896191" cy="13665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Full-text scientific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magazines,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books, articles in Russian and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Economic, financial and legal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databases.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about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Links to other free access network resources.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33475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1021" y="325900"/>
            <a:ext cx="330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0082"/>
            <a:ext cx="8161017" cy="40700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91" y="3326003"/>
            <a:ext cx="4733125" cy="3091322"/>
          </a:xfrm>
          <a:prstGeom prst="rect">
            <a:avLst/>
          </a:prstGeom>
        </p:spPr>
      </p:pic>
      <p:sp>
        <p:nvSpPr>
          <p:cNvPr id="14" name="Выгнутая вправо стрелка 13"/>
          <p:cNvSpPr/>
          <p:nvPr/>
        </p:nvSpPr>
        <p:spPr>
          <a:xfrm>
            <a:off x="6087714" y="2540733"/>
            <a:ext cx="609180" cy="1266941"/>
          </a:xfrm>
          <a:prstGeom prst="curvedLeftArrow">
            <a:avLst>
              <a:gd name="adj1" fmla="val 2132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6823" y="4950285"/>
            <a:ext cx="1314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5"/>
              </a:rPr>
              <a:t>library.fa.ru</a:t>
            </a:r>
            <a:endParaRPr lang="ru-RU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10263" y="4367463"/>
            <a:ext cx="3681663" cy="252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33475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1021" y="325900"/>
            <a:ext cx="330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0082"/>
            <a:ext cx="8161017" cy="40700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91" y="3326003"/>
            <a:ext cx="4733125" cy="3091322"/>
          </a:xfrm>
          <a:prstGeom prst="rect">
            <a:avLst/>
          </a:prstGeom>
        </p:spPr>
      </p:pic>
      <p:sp>
        <p:nvSpPr>
          <p:cNvPr id="14" name="Выгнутая вправо стрелка 13"/>
          <p:cNvSpPr/>
          <p:nvPr/>
        </p:nvSpPr>
        <p:spPr>
          <a:xfrm>
            <a:off x="6087714" y="2540733"/>
            <a:ext cx="609180" cy="1266941"/>
          </a:xfrm>
          <a:prstGeom prst="curvedLeftArrow">
            <a:avLst>
              <a:gd name="adj1" fmla="val 2132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6823" y="4950285"/>
            <a:ext cx="1314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5"/>
              </a:rPr>
              <a:t>library.fa.ru</a:t>
            </a:r>
            <a:endParaRPr lang="ru-RU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10263" y="4367463"/>
            <a:ext cx="3681663" cy="252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Access conditions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777839"/>
            <a:ext cx="7929563" cy="50626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1804" y="5908822"/>
            <a:ext cx="7221849" cy="427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algn="ctr">
              <a:lnSpc>
                <a:spcPct val="115000"/>
              </a:lnSpc>
              <a:spcAft>
                <a:spcPts val="800"/>
              </a:spcAft>
            </a:pPr>
            <a:r>
              <a:rPr lang="de-DE" sz="20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de-DE" sz="2000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0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de-DE" sz="20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sz="20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de-DE" sz="20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e-DE" sz="2000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0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webiste</a:t>
            </a:r>
            <a:r>
              <a:rPr lang="de-DE" sz="20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0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library</a:t>
            </a:r>
            <a:endParaRPr lang="ru-RU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15" y="302063"/>
            <a:ext cx="509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Library and Information </a:t>
            </a:r>
            <a:r>
              <a:rPr lang="de-DE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Center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940" y="5959126"/>
            <a:ext cx="6969165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One of the biggest collection of financial and economic literature</a:t>
            </a:r>
          </a:p>
          <a:p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Printed as well as digital resources and databases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0" y="802080"/>
            <a:ext cx="6969165" cy="51570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23138" y="6497735"/>
            <a:ext cx="119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5"/>
              </a:rPr>
              <a:t>library.fa.ru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7515225" y="1819275"/>
            <a:ext cx="142875" cy="523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3" y="1101892"/>
            <a:ext cx="71628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4" y="794339"/>
            <a:ext cx="7179199" cy="6080161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4516916" y="6283528"/>
            <a:ext cx="433592" cy="271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9474" y="5594684"/>
            <a:ext cx="2129589" cy="360948"/>
          </a:xfrm>
          <a:prstGeom prst="roundRect">
            <a:avLst/>
          </a:prstGeom>
          <a:noFill/>
          <a:ln w="38100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1" y="806371"/>
            <a:ext cx="7619100" cy="605162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866919" y="6293128"/>
            <a:ext cx="1366817" cy="273751"/>
          </a:xfrm>
          <a:prstGeom prst="roundRect">
            <a:avLst/>
          </a:prstGeom>
          <a:noFill/>
          <a:ln w="12700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53462" y="4905186"/>
            <a:ext cx="7527423" cy="13398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39"/>
            <a:ext cx="9144000" cy="5732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22" y="5113421"/>
            <a:ext cx="5220256" cy="222834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166018" y="4186006"/>
            <a:ext cx="589210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397" y="1310185"/>
            <a:ext cx="3562066" cy="1774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2" y="777839"/>
            <a:ext cx="8483732" cy="598741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53453" y="4668253"/>
            <a:ext cx="2598821" cy="421105"/>
          </a:xfrm>
          <a:prstGeom prst="roundRect">
            <a:avLst/>
          </a:prstGeom>
          <a:noFill/>
          <a:ln w="28575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8" y="856245"/>
            <a:ext cx="78295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765"/>
            <a:ext cx="9144000" cy="487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970"/>
            <a:ext cx="9144000" cy="48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1" y="806371"/>
            <a:ext cx="7348709" cy="5734740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73725" y="6081311"/>
            <a:ext cx="341523" cy="23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312"/>
            <a:ext cx="9144000" cy="50740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61490" y="1558753"/>
            <a:ext cx="175215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Book Antiqua" panose="02040602050305030304" pitchFamily="18" charset="0"/>
              </a:rPr>
              <a:t>Add </a:t>
            </a:r>
            <a:r>
              <a:rPr lang="de-DE" sz="1600" dirty="0" err="1" smtClean="0">
                <a:latin typeface="Book Antiqua" panose="02040602050305030304" pitchFamily="18" charset="0"/>
              </a:rPr>
              <a:t>the</a:t>
            </a:r>
            <a:r>
              <a:rPr lang="de-DE" sz="1600" dirty="0" smtClean="0">
                <a:latin typeface="Book Antiqua" panose="02040602050305030304" pitchFamily="18" charset="0"/>
              </a:rPr>
              <a:t> </a:t>
            </a:r>
            <a:r>
              <a:rPr lang="de-DE" sz="1600" dirty="0" err="1" smtClean="0">
                <a:latin typeface="Book Antiqua" panose="02040602050305030304" pitchFamily="18" charset="0"/>
              </a:rPr>
              <a:t>book</a:t>
            </a:r>
            <a:r>
              <a:rPr lang="de-DE" sz="1600" dirty="0" smtClean="0">
                <a:latin typeface="Book Antiqua" panose="02040602050305030304" pitchFamily="18" charset="0"/>
              </a:rPr>
              <a:t> </a:t>
            </a:r>
            <a:r>
              <a:rPr lang="de-DE" sz="1600" dirty="0" err="1" smtClean="0">
                <a:latin typeface="Book Antiqua" panose="02040602050305030304" pitchFamily="18" charset="0"/>
              </a:rPr>
              <a:t>to</a:t>
            </a:r>
            <a:r>
              <a:rPr lang="de-DE" sz="1600" dirty="0" smtClean="0">
                <a:latin typeface="Book Antiqua" panose="02040602050305030304" pitchFamily="18" charset="0"/>
              </a:rPr>
              <a:t> </a:t>
            </a:r>
            <a:r>
              <a:rPr lang="de-DE" sz="1600" dirty="0" err="1" smtClean="0">
                <a:latin typeface="Book Antiqua" panose="02040602050305030304" pitchFamily="18" charset="0"/>
              </a:rPr>
              <a:t>your</a:t>
            </a:r>
            <a:r>
              <a:rPr lang="de-DE" sz="1600" dirty="0" smtClean="0">
                <a:latin typeface="Book Antiqua" panose="02040602050305030304" pitchFamily="18" charset="0"/>
              </a:rPr>
              <a:t> personal </a:t>
            </a:r>
            <a:r>
              <a:rPr lang="de-DE" sz="1600" dirty="0" err="1" smtClean="0">
                <a:latin typeface="Book Antiqua" panose="02040602050305030304" pitchFamily="18" charset="0"/>
              </a:rPr>
              <a:t>list</a:t>
            </a:r>
            <a:endParaRPr lang="de-DE" sz="16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Book Antiqua" panose="02040602050305030304" pitchFamily="18" charset="0"/>
              </a:rPr>
              <a:t>Make</a:t>
            </a:r>
            <a:r>
              <a:rPr lang="de-DE" sz="1600" dirty="0" smtClean="0">
                <a:latin typeface="Book Antiqua" panose="02040602050305030304" pitchFamily="18" charset="0"/>
              </a:rPr>
              <a:t> a bookmark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Book Antiqua" panose="02040602050305030304" pitchFamily="18" charset="0"/>
              </a:rPr>
              <a:t>Make</a:t>
            </a:r>
            <a:r>
              <a:rPr lang="de-DE" sz="1600" dirty="0" smtClean="0">
                <a:latin typeface="Book Antiqua" panose="02040602050305030304" pitchFamily="18" charset="0"/>
              </a:rPr>
              <a:t> a </a:t>
            </a:r>
            <a:r>
              <a:rPr lang="de-DE" sz="1600" dirty="0" err="1" smtClean="0">
                <a:latin typeface="Book Antiqua" panose="02040602050305030304" pitchFamily="18" charset="0"/>
              </a:rPr>
              <a:t>reference</a:t>
            </a:r>
            <a:endParaRPr lang="de-DE" sz="16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Book Antiqua" panose="02040602050305030304" pitchFamily="18" charset="0"/>
              </a:rPr>
              <a:t>Print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Book Antiqua" panose="02040602050305030304" pitchFamily="18" charset="0"/>
              </a:rPr>
              <a:t>Get</a:t>
            </a:r>
            <a:r>
              <a:rPr lang="de-DE" sz="1600" dirty="0" smtClean="0">
                <a:latin typeface="Book Antiqua" panose="02040602050305030304" pitchFamily="18" charset="0"/>
              </a:rPr>
              <a:t> </a:t>
            </a:r>
            <a:r>
              <a:rPr lang="de-DE" sz="1600" dirty="0" err="1" smtClean="0">
                <a:latin typeface="Book Antiqua" panose="02040602050305030304" pitchFamily="18" charset="0"/>
              </a:rPr>
              <a:t>the</a:t>
            </a:r>
            <a:r>
              <a:rPr lang="de-DE" sz="1600" dirty="0" smtClean="0">
                <a:latin typeface="Book Antiqua" panose="02040602050305030304" pitchFamily="18" charset="0"/>
              </a:rPr>
              <a:t> </a:t>
            </a:r>
            <a:r>
              <a:rPr lang="de-DE" sz="1600" dirty="0" err="1" smtClean="0">
                <a:latin typeface="Book Antiqua" panose="02040602050305030304" pitchFamily="18" charset="0"/>
              </a:rPr>
              <a:t>bibliographic</a:t>
            </a:r>
            <a:r>
              <a:rPr lang="de-DE" sz="1600" dirty="0" smtClean="0">
                <a:latin typeface="Book Antiqua" panose="02040602050305030304" pitchFamily="18" charset="0"/>
              </a:rPr>
              <a:t> </a:t>
            </a:r>
            <a:r>
              <a:rPr lang="de-DE" sz="1600" dirty="0" err="1" smtClean="0">
                <a:latin typeface="Book Antiqua" panose="02040602050305030304" pitchFamily="18" charset="0"/>
              </a:rPr>
              <a:t>information</a:t>
            </a:r>
            <a:endParaRPr lang="de-DE" sz="1600" dirty="0" smtClean="0">
              <a:latin typeface="Book Antiqua" panose="02040602050305030304" pitchFamily="18" charset="0"/>
            </a:endParaRP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45716" y="980501"/>
            <a:ext cx="1795749" cy="578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15" y="302063"/>
            <a:ext cx="509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Library and Information Center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3138" y="6497735"/>
            <a:ext cx="119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4"/>
              </a:rPr>
              <a:t>library.fa.ru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4" y="845612"/>
            <a:ext cx="8245065" cy="5680655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83676" y="3597963"/>
            <a:ext cx="457200" cy="116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396"/>
            <a:ext cx="9144000" cy="50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203"/>
            <a:ext cx="9144000" cy="48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912"/>
            <a:ext cx="9144000" cy="55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41" y="1136700"/>
            <a:ext cx="3914775" cy="4057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655"/>
            <a:ext cx="9144000" cy="870857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1704497" y="2082189"/>
            <a:ext cx="598028" cy="154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913820" y="2562235"/>
            <a:ext cx="598028" cy="154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15" y="302063"/>
            <a:ext cx="509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Temporally unavailable Websites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6202" y="4102769"/>
            <a:ext cx="8392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emote </a:t>
            </a:r>
            <a:r>
              <a:rPr lang="en-US" dirty="0"/>
              <a:t>access to databases through </a:t>
            </a:r>
            <a:r>
              <a:rPr lang="en-US" dirty="0" smtClean="0"/>
              <a:t>EZ-proxy </a:t>
            </a:r>
            <a:r>
              <a:rPr lang="en-US" dirty="0"/>
              <a:t>has been terminated. </a:t>
            </a:r>
            <a:endParaRPr lang="en-US" dirty="0" smtClean="0"/>
          </a:p>
          <a:p>
            <a:r>
              <a:rPr lang="en-US" dirty="0" smtClean="0"/>
              <a:t>(This includes </a:t>
            </a:r>
            <a:r>
              <a:rPr lang="en-US" dirty="0"/>
              <a:t>access through the portal </a:t>
            </a:r>
            <a:r>
              <a:rPr lang="en-US" i="1" dirty="0"/>
              <a:t>https://org.fa.ru</a:t>
            </a:r>
            <a:r>
              <a:rPr lang="en-US" dirty="0" smtClean="0"/>
              <a:t>).</a:t>
            </a:r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r>
              <a:rPr lang="en-US" dirty="0"/>
              <a:t>Please note that all </a:t>
            </a:r>
            <a:r>
              <a:rPr lang="en-US" dirty="0" smtClean="0"/>
              <a:t>databases </a:t>
            </a:r>
            <a:r>
              <a:rPr lang="en-US" dirty="0"/>
              <a:t>under </a:t>
            </a:r>
            <a:r>
              <a:rPr lang="en-US" dirty="0" smtClean="0"/>
              <a:t>the Financial Reward subscription are accessible by IP addresses (Moscow).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" y="1310021"/>
            <a:ext cx="8791092" cy="26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External Digital Data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4" y="884777"/>
            <a:ext cx="6750242" cy="51863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44968" y="6373124"/>
            <a:ext cx="2135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smtClean="0">
                <a:latin typeface="Book Antiqua" panose="02040602050305030304" pitchFamily="18" charset="0"/>
                <a:hlinkClick r:id="rId5"/>
              </a:rPr>
              <a:t>org.fa.ru/</a:t>
            </a:r>
            <a:r>
              <a:rPr lang="ru-RU" sz="1600" b="1" u="sng" dirty="0" err="1" smtClean="0">
                <a:latin typeface="Book Antiqua" panose="02040602050305030304" pitchFamily="18" charset="0"/>
                <a:hlinkClick r:id="rId5"/>
              </a:rPr>
              <a:t>app</a:t>
            </a:r>
            <a:r>
              <a:rPr lang="ru-RU" sz="1600" b="1" u="sng" dirty="0" smtClean="0">
                <a:latin typeface="Book Antiqua" panose="02040602050305030304" pitchFamily="18" charset="0"/>
                <a:hlinkClick r:id="rId5"/>
              </a:rPr>
              <a:t>/</a:t>
            </a:r>
            <a:r>
              <a:rPr lang="ru-RU" sz="1600" b="1" u="sng" dirty="0" err="1" smtClean="0">
                <a:latin typeface="Book Antiqua" panose="02040602050305030304" pitchFamily="18" charset="0"/>
                <a:hlinkClick r:id="rId5"/>
              </a:rPr>
              <a:t>ebs</a:t>
            </a:r>
            <a:r>
              <a:rPr lang="ru-RU" sz="1600" b="1" u="sng" dirty="0" smtClean="0">
                <a:latin typeface="Book Antiqua" panose="02040602050305030304" pitchFamily="18" charset="0"/>
                <a:hlinkClick r:id="rId5"/>
              </a:rPr>
              <a:t>/</a:t>
            </a:r>
            <a:r>
              <a:rPr lang="ru-RU" sz="1600" b="1" u="sng" dirty="0" err="1" smtClean="0">
                <a:latin typeface="Book Antiqua" panose="02040602050305030304" pitchFamily="18" charset="0"/>
                <a:hlinkClick r:id="rId5"/>
              </a:rPr>
              <a:t>list</a:t>
            </a:r>
            <a:endParaRPr lang="ru-RU" b="1" u="sn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2525" y="302063"/>
            <a:ext cx="38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Summing up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242" y="1306121"/>
            <a:ext cx="3892015" cy="508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de-DE" sz="24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de-DE" sz="2400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ru-RU" sz="2400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2400" b="1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endParaRPr lang="de-DE" sz="24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4225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10485" algn="l"/>
              </a:tabLst>
            </a:pPr>
            <a:r>
              <a:rPr lang="de-DE" sz="24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E-Library</a:t>
            </a: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Financial University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professors</a:t>
            </a:r>
            <a:endParaRPr lang="de-DE" i="1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endParaRPr lang="ru-RU" sz="24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4225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10485" algn="l"/>
              </a:tabLst>
            </a:pPr>
            <a:r>
              <a:rPr lang="de-DE" sz="24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E-Catalogue</a:t>
            </a:r>
          </a:p>
          <a:p>
            <a:pPr marL="498475">
              <a:lnSpc>
                <a:spcPct val="115000"/>
              </a:lnSpc>
              <a:tabLst>
                <a:tab pos="2610485" algn="l"/>
              </a:tabLst>
            </a:pPr>
            <a:r>
              <a:rPr lang="de-DE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de-DE" i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de-DE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de-DE" i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de-DE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i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endParaRPr lang="de-DE" i="1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tabLst>
                <a:tab pos="2610485" algn="l"/>
              </a:tabLst>
            </a:pPr>
            <a:endParaRPr lang="de-DE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tabLst>
                <a:tab pos="2610485" algn="l"/>
              </a:tabLst>
            </a:pPr>
            <a:endParaRPr lang="de-DE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tabLst>
                <a:tab pos="2610485" algn="l"/>
              </a:tabLst>
            </a:pPr>
            <a:r>
              <a:rPr lang="de-DE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de-DE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de-DE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de-DE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org.fa.ru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9455" y="1306121"/>
            <a:ext cx="3866921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de-DE" sz="2400" b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de-DE" sz="2400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Resources</a:t>
            </a:r>
            <a:r>
              <a:rPr lang="ru-RU" sz="2400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2400" b="1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endParaRPr lang="de-DE" sz="24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4225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10485" algn="l"/>
              </a:tabLst>
            </a:pPr>
            <a:r>
              <a:rPr lang="de-DE" sz="2400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r>
              <a:rPr lang="de-DE" sz="24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Databases</a:t>
            </a: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Books,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endParaRPr lang="de-DE" i="1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endParaRPr lang="de-DE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endParaRPr lang="de-DE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endParaRPr lang="de-DE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4225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10485" algn="l"/>
              </a:tabLst>
            </a:pPr>
            <a:r>
              <a:rPr lang="de-DE" sz="2400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de-DE" sz="24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Databases</a:t>
            </a: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i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magazines</a:t>
            </a:r>
            <a:endParaRPr lang="de-DE" i="1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endParaRPr lang="de-DE" i="1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endParaRPr lang="de-DE" i="1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15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de-DE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de-DE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de-DE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de-DE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(Library </a:t>
            </a:r>
            <a:r>
              <a:rPr lang="de-DE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de-DE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remote </a:t>
            </a:r>
            <a:r>
              <a:rPr lang="de-DE" dirty="0" err="1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de-DE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9526" y="302063"/>
            <a:ext cx="327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E-Catalogue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7842" y="6439098"/>
            <a:ext cx="245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rusneo.fa.ru:8080/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pwbo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1" y="1660205"/>
            <a:ext cx="8526055" cy="38612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9465" y="1034356"/>
            <a:ext cx="7027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ou can check the availability of a book in the digital catalogue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649" y="5796746"/>
            <a:ext cx="770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Some books are available as printed copies (can be taken in the library)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Other books can be read online as digital copies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9526" y="302063"/>
            <a:ext cx="327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E-Catalogue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7842" y="6439098"/>
            <a:ext cx="245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rusneo.fa.ru:8080/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pwbo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61" y="806371"/>
            <a:ext cx="7425672" cy="5590113"/>
          </a:xfrm>
          <a:prstGeom prst="rect">
            <a:avLst/>
          </a:prstGeom>
        </p:spPr>
      </p:pic>
      <p:sp>
        <p:nvSpPr>
          <p:cNvPr id="27" name="Выгнутая вправо стрелка 26"/>
          <p:cNvSpPr/>
          <p:nvPr/>
        </p:nvSpPr>
        <p:spPr>
          <a:xfrm>
            <a:off x="8280452" y="2027104"/>
            <a:ext cx="786430" cy="2737420"/>
          </a:xfrm>
          <a:prstGeom prst="curvedLeftArrow">
            <a:avLst>
              <a:gd name="adj1" fmla="val 21895"/>
              <a:gd name="adj2" fmla="val 50000"/>
              <a:gd name="adj3" fmla="val 34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1412782" y="4607668"/>
            <a:ext cx="292218" cy="605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9526" y="302063"/>
            <a:ext cx="327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E-Catalogue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7842" y="6439098"/>
            <a:ext cx="245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rusneo.fa.ru:8080/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pwbo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563"/>
            <a:ext cx="9144000" cy="38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9526" y="302063"/>
            <a:ext cx="327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E-Catalogue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7842" y="6439098"/>
            <a:ext cx="245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rusneo.fa.ru:8080/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pwbo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4" y="1266825"/>
            <a:ext cx="8629650" cy="3695700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5400000">
            <a:off x="3380129" y="1834310"/>
            <a:ext cx="319494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9526" y="302063"/>
            <a:ext cx="327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E-Catalogue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7842" y="6439098"/>
            <a:ext cx="245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rusneo.fa.ru:8080/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pwbo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6" y="884777"/>
            <a:ext cx="8344547" cy="49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2365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37567" y="19512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7952" y="302063"/>
            <a:ext cx="419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University Digital Library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250" y="5661061"/>
            <a:ext cx="6473368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One of the biggest collection of financial and economic literature</a:t>
            </a:r>
          </a:p>
          <a:p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Printed and digital resources and databases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3066" y="6474023"/>
            <a:ext cx="939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elib.fa.ru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8" y="832603"/>
            <a:ext cx="7372350" cy="4667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0871" y="1632102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earch box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179145" y="1816768"/>
            <a:ext cx="515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8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4875</TotalTime>
  <Words>401</Words>
  <Application>Microsoft Office PowerPoint</Application>
  <PresentationFormat>Экран (4:3)</PresentationFormat>
  <Paragraphs>114</Paragraphs>
  <Slides>36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Book Antiqua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Ермилова Диана Борисовна</cp:lastModifiedBy>
  <cp:revision>104</cp:revision>
  <dcterms:created xsi:type="dcterms:W3CDTF">2016-09-22T16:49:19Z</dcterms:created>
  <dcterms:modified xsi:type="dcterms:W3CDTF">2023-05-15T10:45:31Z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