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41"/>
  </p:notesMasterIdLst>
  <p:sldIdLst>
    <p:sldId id="256" r:id="rId5"/>
    <p:sldId id="284" r:id="rId6"/>
    <p:sldId id="311" r:id="rId7"/>
    <p:sldId id="313" r:id="rId8"/>
    <p:sldId id="314" r:id="rId9"/>
    <p:sldId id="285" r:id="rId10"/>
    <p:sldId id="286" r:id="rId11"/>
    <p:sldId id="312" r:id="rId12"/>
    <p:sldId id="315" r:id="rId13"/>
    <p:sldId id="316" r:id="rId14"/>
    <p:sldId id="317" r:id="rId15"/>
    <p:sldId id="318" r:id="rId16"/>
    <p:sldId id="319" r:id="rId17"/>
    <p:sldId id="320" r:id="rId18"/>
    <p:sldId id="322" r:id="rId19"/>
    <p:sldId id="321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1" r:id="rId28"/>
    <p:sldId id="330" r:id="rId29"/>
    <p:sldId id="332" r:id="rId30"/>
    <p:sldId id="333" r:id="rId31"/>
    <p:sldId id="334" r:id="rId32"/>
    <p:sldId id="335" r:id="rId33"/>
    <p:sldId id="339" r:id="rId34"/>
    <p:sldId id="336" r:id="rId35"/>
    <p:sldId id="337" r:id="rId36"/>
    <p:sldId id="338" r:id="rId37"/>
    <p:sldId id="340" r:id="rId38"/>
    <p:sldId id="341" r:id="rId39"/>
    <p:sldId id="309" r:id="rId4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220A515-D72D-204F-9F65-D6EA5A0EAD38}">
          <p14:sldIdLst>
            <p14:sldId id="256"/>
            <p14:sldId id="284"/>
            <p14:sldId id="311"/>
            <p14:sldId id="313"/>
            <p14:sldId id="314"/>
            <p14:sldId id="285"/>
            <p14:sldId id="286"/>
            <p14:sldId id="312"/>
            <p14:sldId id="315"/>
            <p14:sldId id="316"/>
            <p14:sldId id="317"/>
            <p14:sldId id="318"/>
            <p14:sldId id="319"/>
            <p14:sldId id="320"/>
            <p14:sldId id="322"/>
            <p14:sldId id="321"/>
            <p14:sldId id="323"/>
            <p14:sldId id="324"/>
            <p14:sldId id="325"/>
            <p14:sldId id="326"/>
            <p14:sldId id="327"/>
            <p14:sldId id="328"/>
            <p14:sldId id="329"/>
            <p14:sldId id="331"/>
            <p14:sldId id="330"/>
            <p14:sldId id="332"/>
            <p14:sldId id="333"/>
            <p14:sldId id="334"/>
            <p14:sldId id="335"/>
            <p14:sldId id="339"/>
            <p14:sldId id="336"/>
            <p14:sldId id="337"/>
            <p14:sldId id="338"/>
            <p14:sldId id="340"/>
            <p14:sldId id="341"/>
            <p14:sldId id="309"/>
          </p14:sldIdLst>
        </p14:section>
        <p14:section name="Раздел без заголовка" id="{0C7DEEC0-B4C9-4390-91C0-79CF85F8304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666A"/>
    <a:srgbClr val="256569"/>
    <a:srgbClr val="FFFFFF"/>
    <a:srgbClr val="5B9BD5"/>
    <a:srgbClr val="D7D7D7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0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2" y="30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7FD134-96B5-4C41-AF9A-48F81BD78C7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CD79F93-CB43-4984-9361-4B8466FCBA88}">
      <dgm:prSet phldrT="[Текст]" custT="1"/>
      <dgm:spPr>
        <a:solidFill>
          <a:schemeClr val="bg1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3200" b="1" dirty="0" smtClean="0">
              <a:solidFill>
                <a:srgbClr val="24666A"/>
              </a:solidFill>
            </a:rPr>
            <a:t>Факультетские библиотеки</a:t>
          </a:r>
        </a:p>
        <a:p>
          <a:pPr>
            <a:spcAft>
              <a:spcPts val="0"/>
            </a:spcAft>
          </a:pPr>
          <a:r>
            <a:rPr lang="ru-RU" sz="1800" b="1" dirty="0" smtClean="0">
              <a:solidFill>
                <a:srgbClr val="24666A"/>
              </a:solidFill>
            </a:rPr>
            <a:t>(абонементы, читальные залы, </a:t>
          </a:r>
          <a:r>
            <a:rPr lang="ru-RU" sz="1800" b="1" dirty="0" err="1" smtClean="0">
              <a:solidFill>
                <a:srgbClr val="24666A"/>
              </a:solidFill>
            </a:rPr>
            <a:t>медиатеки</a:t>
          </a:r>
          <a:r>
            <a:rPr lang="ru-RU" sz="1800" b="1" dirty="0" smtClean="0">
              <a:solidFill>
                <a:srgbClr val="24666A"/>
              </a:solidFill>
            </a:rPr>
            <a:t>, </a:t>
          </a:r>
          <a:r>
            <a:rPr lang="ru-RU" sz="1800" b="1" dirty="0" err="1" smtClean="0">
              <a:solidFill>
                <a:srgbClr val="24666A"/>
              </a:solidFill>
            </a:rPr>
            <a:t>коворкинги</a:t>
          </a:r>
          <a:r>
            <a:rPr lang="ru-RU" sz="1800" b="1" dirty="0" smtClean="0">
              <a:solidFill>
                <a:srgbClr val="24666A"/>
              </a:solidFill>
            </a:rPr>
            <a:t>)</a:t>
          </a:r>
          <a:r>
            <a:rPr lang="en-US" sz="1800" b="1" dirty="0" smtClean="0">
              <a:solidFill>
                <a:srgbClr val="24666A"/>
              </a:solidFill>
            </a:rPr>
            <a:t> </a:t>
          </a:r>
          <a:endParaRPr lang="ru-RU" sz="1800" b="1" dirty="0" smtClean="0">
            <a:solidFill>
              <a:srgbClr val="24666A"/>
            </a:solidFill>
          </a:endParaRPr>
        </a:p>
        <a:p>
          <a:pPr>
            <a:spcAft>
              <a:spcPts val="0"/>
            </a:spcAft>
          </a:pPr>
          <a:r>
            <a:rPr lang="en-US" sz="1400" b="1" i="1" dirty="0" smtClean="0">
              <a:solidFill>
                <a:schemeClr val="tx1"/>
              </a:solidFill>
            </a:rPr>
            <a:t>http://library.fa.ru/page.asp?id=5</a:t>
          </a:r>
          <a:endParaRPr lang="ru-RU" sz="1400" b="1" i="1" dirty="0">
            <a:solidFill>
              <a:schemeClr val="tx1"/>
            </a:solidFill>
          </a:endParaRPr>
        </a:p>
      </dgm:t>
    </dgm:pt>
    <dgm:pt modelId="{57B866A4-AE43-48F9-A79F-AFAC20F893A9}" type="parTrans" cxnId="{D993EB3B-FF8B-4435-B946-486914947968}">
      <dgm:prSet/>
      <dgm:spPr/>
      <dgm:t>
        <a:bodyPr/>
        <a:lstStyle/>
        <a:p>
          <a:endParaRPr lang="ru-RU"/>
        </a:p>
      </dgm:t>
    </dgm:pt>
    <dgm:pt modelId="{36629D51-D9FF-4D9E-9FAD-A2A534E4D3EE}" type="sibTrans" cxnId="{D993EB3B-FF8B-4435-B946-486914947968}">
      <dgm:prSet/>
      <dgm:spPr/>
      <dgm:t>
        <a:bodyPr/>
        <a:lstStyle/>
        <a:p>
          <a:endParaRPr lang="ru-RU"/>
        </a:p>
      </dgm:t>
    </dgm:pt>
    <dgm:pt modelId="{143FF5CA-4BB7-4F4F-84DC-1B128D495626}">
      <dgm:prSet phldrT="[Текст]" custT="1"/>
      <dgm:spPr>
        <a:noFill/>
      </dgm:spPr>
      <dgm:t>
        <a:bodyPr/>
        <a:lstStyle/>
        <a:p>
          <a:pPr algn="l"/>
          <a:endParaRPr lang="ru-RU" sz="2400" dirty="0" smtClean="0">
            <a:solidFill>
              <a:schemeClr val="tx1"/>
            </a:solidFill>
          </a:endParaRPr>
        </a:p>
        <a:p>
          <a:pPr algn="l"/>
          <a:endParaRPr lang="ru-RU" sz="2400" dirty="0" smtClean="0">
            <a:solidFill>
              <a:schemeClr val="tx1"/>
            </a:solidFill>
          </a:endParaRPr>
        </a:p>
        <a:p>
          <a:pPr algn="l"/>
          <a:r>
            <a:rPr lang="ru-RU" sz="3200" dirty="0" smtClean="0">
              <a:solidFill>
                <a:schemeClr val="tx1"/>
              </a:solidFill>
            </a:rPr>
            <a:t> </a:t>
          </a:r>
          <a:endParaRPr lang="ru-RU" sz="3200" dirty="0">
            <a:solidFill>
              <a:schemeClr val="tx1"/>
            </a:solidFill>
          </a:endParaRPr>
        </a:p>
      </dgm:t>
    </dgm:pt>
    <dgm:pt modelId="{B1051DEA-0D52-4A08-815F-4CB272621494}" type="parTrans" cxnId="{1697B82E-47C5-4361-8D34-9DAE39E45908}">
      <dgm:prSet/>
      <dgm:spPr/>
      <dgm:t>
        <a:bodyPr/>
        <a:lstStyle/>
        <a:p>
          <a:endParaRPr lang="ru-RU"/>
        </a:p>
      </dgm:t>
    </dgm:pt>
    <dgm:pt modelId="{DB374654-1867-4946-8382-1AA34C802539}" type="sibTrans" cxnId="{1697B82E-47C5-4361-8D34-9DAE39E45908}">
      <dgm:prSet/>
      <dgm:spPr/>
      <dgm:t>
        <a:bodyPr/>
        <a:lstStyle/>
        <a:p>
          <a:endParaRPr lang="ru-RU"/>
        </a:p>
      </dgm:t>
    </dgm:pt>
    <dgm:pt modelId="{BAC12F27-EAAC-4AF4-B529-B33F6EF718EF}">
      <dgm:prSet custT="1"/>
      <dgm:spPr>
        <a:noFill/>
        <a:ln>
          <a:solidFill>
            <a:schemeClr val="accent6"/>
          </a:solidFill>
        </a:ln>
      </dgm:spPr>
      <dgm:t>
        <a:bodyPr/>
        <a:lstStyle/>
        <a:p>
          <a:pPr algn="l"/>
          <a:r>
            <a:rPr lang="ru-RU" sz="2000" b="1" dirty="0" smtClean="0">
              <a:solidFill>
                <a:schemeClr val="tx1"/>
              </a:solidFill>
            </a:rPr>
            <a:t>* Ленинградский просп., 49, 51-1:               </a:t>
          </a:r>
          <a:r>
            <a:rPr lang="ru-RU" sz="2000" b="1" i="1" dirty="0" err="1" smtClean="0">
              <a:solidFill>
                <a:schemeClr val="tx1"/>
              </a:solidFill>
            </a:rPr>
            <a:t>ФСНиМК</a:t>
          </a:r>
          <a:r>
            <a:rPr lang="ru-RU" sz="2000" b="1" i="1" dirty="0" smtClean="0">
              <a:solidFill>
                <a:schemeClr val="tx1"/>
              </a:solidFill>
            </a:rPr>
            <a:t>;  ФМЭО; ПФ; ИСП</a:t>
          </a:r>
        </a:p>
        <a:p>
          <a:pPr algn="l"/>
          <a:r>
            <a:rPr lang="ru-RU" sz="2000" b="1" dirty="0" smtClean="0">
              <a:solidFill>
                <a:schemeClr val="tx1"/>
              </a:solidFill>
            </a:rPr>
            <a:t>* Верхняя </a:t>
          </a:r>
          <a:r>
            <a:rPr lang="ru-RU" sz="2000" b="1" dirty="0" err="1" smtClean="0">
              <a:solidFill>
                <a:schemeClr val="tx1"/>
              </a:solidFill>
            </a:rPr>
            <a:t>Масловка</a:t>
          </a:r>
          <a:r>
            <a:rPr lang="ru-RU" sz="2000" b="1" dirty="0" smtClean="0">
              <a:solidFill>
                <a:schemeClr val="tx1"/>
              </a:solidFill>
            </a:rPr>
            <a:t> (ул.), 15:                                </a:t>
          </a:r>
          <a:r>
            <a:rPr lang="ru-RU" sz="2000" b="1" i="1" dirty="0" smtClean="0">
              <a:solidFill>
                <a:schemeClr val="tx1"/>
              </a:solidFill>
            </a:rPr>
            <a:t>ФВШУ;  </a:t>
          </a:r>
          <a:r>
            <a:rPr lang="ru-RU" sz="2000" b="1" i="1" dirty="0" err="1" smtClean="0">
              <a:solidFill>
                <a:schemeClr val="tx1"/>
              </a:solidFill>
            </a:rPr>
            <a:t>ФНАиБА</a:t>
          </a:r>
          <a:endParaRPr lang="ru-RU" sz="2000" b="1" i="1" dirty="0" smtClean="0">
            <a:solidFill>
              <a:schemeClr val="tx1"/>
            </a:solidFill>
          </a:endParaRPr>
        </a:p>
        <a:p>
          <a:pPr algn="l"/>
          <a:r>
            <a:rPr lang="ru-RU" sz="2000" b="1" dirty="0" smtClean="0">
              <a:solidFill>
                <a:schemeClr val="tx1"/>
              </a:solidFill>
            </a:rPr>
            <a:t>* Малый </a:t>
          </a:r>
          <a:r>
            <a:rPr lang="ru-RU" sz="2000" b="1" dirty="0" err="1" smtClean="0">
              <a:solidFill>
                <a:schemeClr val="tx1"/>
              </a:solidFill>
            </a:rPr>
            <a:t>Златоустинский</a:t>
          </a:r>
          <a:r>
            <a:rPr lang="ru-RU" sz="2000" b="1" dirty="0" smtClean="0">
              <a:solidFill>
                <a:schemeClr val="tx1"/>
              </a:solidFill>
            </a:rPr>
            <a:t> пер., 7-1:                                </a:t>
          </a:r>
          <a:r>
            <a:rPr lang="ru-RU" sz="2000" b="1" i="1" dirty="0" smtClean="0">
              <a:solidFill>
                <a:schemeClr val="tx1"/>
              </a:solidFill>
            </a:rPr>
            <a:t>ФФ</a:t>
          </a:r>
        </a:p>
        <a:p>
          <a:pPr algn="l"/>
          <a:r>
            <a:rPr lang="ru-RU" sz="2000" b="1" i="0" dirty="0" smtClean="0">
              <a:solidFill>
                <a:schemeClr val="tx1"/>
              </a:solidFill>
            </a:rPr>
            <a:t>* Кибальчича (ул.), 1:                                                        </a:t>
          </a:r>
          <a:r>
            <a:rPr lang="ru-RU" sz="2000" b="1" i="1" dirty="0" err="1" smtClean="0">
              <a:solidFill>
                <a:schemeClr val="tx1"/>
              </a:solidFill>
            </a:rPr>
            <a:t>ФЭиБ</a:t>
          </a:r>
          <a:endParaRPr lang="ru-RU" sz="2000" b="1" i="1" dirty="0" smtClean="0">
            <a:solidFill>
              <a:schemeClr val="tx1"/>
            </a:solidFill>
          </a:endParaRPr>
        </a:p>
        <a:p>
          <a:pPr algn="l"/>
          <a:r>
            <a:rPr lang="ru-RU" sz="2000" b="1" i="0" dirty="0" smtClean="0">
              <a:solidFill>
                <a:schemeClr val="tx1"/>
              </a:solidFill>
            </a:rPr>
            <a:t>* </a:t>
          </a:r>
          <a:r>
            <a:rPr lang="ru-RU" sz="2000" b="1" i="0" dirty="0" err="1" smtClean="0">
              <a:solidFill>
                <a:schemeClr val="tx1"/>
              </a:solidFill>
            </a:rPr>
            <a:t>Щербаковская</a:t>
          </a:r>
          <a:r>
            <a:rPr lang="ru-RU" sz="2000" b="1" i="0" dirty="0" smtClean="0">
              <a:solidFill>
                <a:schemeClr val="tx1"/>
              </a:solidFill>
            </a:rPr>
            <a:t> (ул.), 38:                                                  </a:t>
          </a:r>
          <a:r>
            <a:rPr lang="ru-RU" sz="2000" b="1" i="1" dirty="0" smtClean="0">
              <a:solidFill>
                <a:schemeClr val="tx1"/>
              </a:solidFill>
            </a:rPr>
            <a:t>ЮФ</a:t>
          </a:r>
        </a:p>
        <a:p>
          <a:pPr algn="l"/>
          <a:r>
            <a:rPr lang="ru-RU" sz="2000" b="1" i="0" dirty="0" smtClean="0">
              <a:solidFill>
                <a:schemeClr val="tx1"/>
              </a:solidFill>
            </a:rPr>
            <a:t>* 4-й </a:t>
          </a:r>
          <a:r>
            <a:rPr lang="ru-RU" sz="2000" b="1" i="0" dirty="0" err="1" smtClean="0">
              <a:solidFill>
                <a:schemeClr val="tx1"/>
              </a:solidFill>
            </a:rPr>
            <a:t>Вешняковский</a:t>
          </a:r>
          <a:r>
            <a:rPr lang="ru-RU" sz="2000" b="1" i="0" dirty="0" smtClean="0">
              <a:solidFill>
                <a:schemeClr val="tx1"/>
              </a:solidFill>
            </a:rPr>
            <a:t> пер., 4:                                        </a:t>
          </a:r>
          <a:r>
            <a:rPr lang="ru-RU" sz="2000" b="1" i="1" dirty="0" err="1" smtClean="0">
              <a:solidFill>
                <a:schemeClr val="tx1"/>
              </a:solidFill>
            </a:rPr>
            <a:t>ФИТиАБД</a:t>
          </a:r>
          <a:endParaRPr lang="ru-RU" sz="2000" b="1" i="1" dirty="0" smtClean="0">
            <a:solidFill>
              <a:schemeClr val="tx1"/>
            </a:solidFill>
          </a:endParaRPr>
        </a:p>
        <a:p>
          <a:pPr algn="l"/>
          <a:r>
            <a:rPr lang="ru-RU" sz="2000" b="1" i="0" dirty="0" smtClean="0">
              <a:solidFill>
                <a:schemeClr val="tx1"/>
              </a:solidFill>
            </a:rPr>
            <a:t>* </a:t>
          </a:r>
          <a:r>
            <a:rPr lang="ru-RU" sz="2000" b="1" i="0" dirty="0" err="1" smtClean="0">
              <a:solidFill>
                <a:schemeClr val="tx1"/>
              </a:solidFill>
            </a:rPr>
            <a:t>Олеко</a:t>
          </a:r>
          <a:r>
            <a:rPr lang="ru-RU" sz="2000" b="1" i="0" dirty="0" smtClean="0">
              <a:solidFill>
                <a:schemeClr val="tx1"/>
              </a:solidFill>
            </a:rPr>
            <a:t> </a:t>
          </a:r>
          <a:r>
            <a:rPr lang="ru-RU" sz="2000" b="1" i="0" dirty="0" err="1" smtClean="0">
              <a:solidFill>
                <a:schemeClr val="tx1"/>
              </a:solidFill>
            </a:rPr>
            <a:t>Дундича</a:t>
          </a:r>
          <a:r>
            <a:rPr lang="ru-RU" sz="2000" b="1" i="0" dirty="0" smtClean="0">
              <a:solidFill>
                <a:schemeClr val="tx1"/>
              </a:solidFill>
            </a:rPr>
            <a:t> (ул.), 23:                                                </a:t>
          </a:r>
          <a:r>
            <a:rPr lang="ru-RU" sz="2000" b="1" i="1" dirty="0" smtClean="0">
              <a:solidFill>
                <a:schemeClr val="tx1"/>
              </a:solidFill>
            </a:rPr>
            <a:t>ИОО</a:t>
          </a:r>
        </a:p>
        <a:p>
          <a:pPr algn="l"/>
          <a:r>
            <a:rPr lang="ru-RU" sz="2000" b="1" i="0" dirty="0" smtClean="0">
              <a:solidFill>
                <a:schemeClr val="tx1"/>
              </a:solidFill>
            </a:rPr>
            <a:t>-------</a:t>
          </a:r>
        </a:p>
        <a:p>
          <a:pPr algn="l"/>
          <a:r>
            <a:rPr lang="ru-RU" sz="2000" b="1" i="0" dirty="0" smtClean="0">
              <a:solidFill>
                <a:schemeClr val="tx1"/>
              </a:solidFill>
            </a:rPr>
            <a:t>* Кронштадтский б-р, 37б:                                               </a:t>
          </a:r>
          <a:r>
            <a:rPr lang="ru-RU" sz="2000" b="1" i="1" dirty="0" err="1" smtClean="0">
              <a:solidFill>
                <a:schemeClr val="tx1"/>
              </a:solidFill>
            </a:rPr>
            <a:t>КИиП</a:t>
          </a:r>
          <a:endParaRPr lang="ru-RU" sz="2000" b="1" i="1" dirty="0" smtClean="0">
            <a:solidFill>
              <a:schemeClr val="tx1"/>
            </a:solidFill>
          </a:endParaRPr>
        </a:p>
        <a:p>
          <a:pPr algn="l"/>
          <a:r>
            <a:rPr lang="ru-RU" sz="2000" b="1" i="0" dirty="0" smtClean="0">
              <a:solidFill>
                <a:schemeClr val="tx1"/>
              </a:solidFill>
            </a:rPr>
            <a:t>* </a:t>
          </a:r>
          <a:r>
            <a:rPr lang="ru-RU" sz="2000" b="1" i="0" dirty="0" err="1" smtClean="0">
              <a:solidFill>
                <a:schemeClr val="tx1"/>
              </a:solidFill>
            </a:rPr>
            <a:t>Кусковская</a:t>
          </a:r>
          <a:r>
            <a:rPr lang="ru-RU" sz="2000" b="1" i="0" dirty="0" smtClean="0">
              <a:solidFill>
                <a:schemeClr val="tx1"/>
              </a:solidFill>
            </a:rPr>
            <a:t> (ул.), 45:                                                        </a:t>
          </a:r>
          <a:r>
            <a:rPr lang="ru-RU" sz="2000" b="1" i="1" dirty="0" smtClean="0">
              <a:solidFill>
                <a:schemeClr val="tx1"/>
              </a:solidFill>
            </a:rPr>
            <a:t>МФК</a:t>
          </a:r>
          <a:endParaRPr lang="ru-RU" sz="2800" b="1" i="1" dirty="0" smtClean="0">
            <a:solidFill>
              <a:schemeClr val="tx1"/>
            </a:solidFill>
          </a:endParaRPr>
        </a:p>
      </dgm:t>
    </dgm:pt>
    <dgm:pt modelId="{7426C2BB-B790-43CD-BE90-028819657552}" type="parTrans" cxnId="{56513E69-7E9B-4EC7-8201-BEBECAC3920D}">
      <dgm:prSet/>
      <dgm:spPr/>
      <dgm:t>
        <a:bodyPr/>
        <a:lstStyle/>
        <a:p>
          <a:endParaRPr lang="ru-RU"/>
        </a:p>
      </dgm:t>
    </dgm:pt>
    <dgm:pt modelId="{EE587EA9-4C5F-4769-B02B-7F09F3DC4C31}" type="sibTrans" cxnId="{56513E69-7E9B-4EC7-8201-BEBECAC3920D}">
      <dgm:prSet/>
      <dgm:spPr/>
      <dgm:t>
        <a:bodyPr/>
        <a:lstStyle/>
        <a:p>
          <a:endParaRPr lang="ru-RU"/>
        </a:p>
      </dgm:t>
    </dgm:pt>
    <dgm:pt modelId="{8631A6A9-4D5D-4271-A124-B1EA79880F17}" type="pres">
      <dgm:prSet presAssocID="{167FD134-96B5-4C41-AF9A-48F81BD78C7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5F5A82-9985-46AD-AABF-B6E9B89FC4F3}" type="pres">
      <dgm:prSet presAssocID="{0CD79F93-CB43-4984-9361-4B8466FCBA88}" presName="node" presStyleLbl="node1" presStyleIdx="0" presStyleCnt="3" custScaleX="1969231" custScaleY="300419" custLinFactY="-41939" custLinFactNeighborX="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6514A8-4020-42E8-B02A-8C8AECB01D05}" type="pres">
      <dgm:prSet presAssocID="{36629D51-D9FF-4D9E-9FAD-A2A534E4D3EE}" presName="sibTrans" presStyleCnt="0"/>
      <dgm:spPr/>
    </dgm:pt>
    <dgm:pt modelId="{26E136B5-CEBE-4C3A-9F32-2E2920000A46}" type="pres">
      <dgm:prSet presAssocID="{143FF5CA-4BB7-4F4F-84DC-1B128D495626}" presName="node" presStyleLbl="node1" presStyleIdx="1" presStyleCnt="3" custScaleX="404743" custScaleY="102878" custLinFactNeighborX="-3867" custLinFactNeighborY="-766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EFF3C1-7E17-449A-A67F-93995868AC9D}" type="pres">
      <dgm:prSet presAssocID="{DB374654-1867-4946-8382-1AA34C802539}" presName="sibTrans" presStyleCnt="0"/>
      <dgm:spPr/>
    </dgm:pt>
    <dgm:pt modelId="{AAAF12F0-5FB3-401F-95B5-00579C131876}" type="pres">
      <dgm:prSet presAssocID="{BAC12F27-EAAC-4AF4-B529-B33F6EF718EF}" presName="node" presStyleLbl="node1" presStyleIdx="2" presStyleCnt="3" custScaleX="1905116" custScaleY="1572726" custLinFactNeighborX="16860" custLinFactNeighborY="280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513E69-7E9B-4EC7-8201-BEBECAC3920D}" srcId="{167FD134-96B5-4C41-AF9A-48F81BD78C76}" destId="{BAC12F27-EAAC-4AF4-B529-B33F6EF718EF}" srcOrd="2" destOrd="0" parTransId="{7426C2BB-B790-43CD-BE90-028819657552}" sibTransId="{EE587EA9-4C5F-4769-B02B-7F09F3DC4C31}"/>
    <dgm:cxn modelId="{1697B82E-47C5-4361-8D34-9DAE39E45908}" srcId="{167FD134-96B5-4C41-AF9A-48F81BD78C76}" destId="{143FF5CA-4BB7-4F4F-84DC-1B128D495626}" srcOrd="1" destOrd="0" parTransId="{B1051DEA-0D52-4A08-815F-4CB272621494}" sibTransId="{DB374654-1867-4946-8382-1AA34C802539}"/>
    <dgm:cxn modelId="{A0DDCF9B-4D77-4169-92B5-99002A981EEE}" type="presOf" srcId="{BAC12F27-EAAC-4AF4-B529-B33F6EF718EF}" destId="{AAAF12F0-5FB3-401F-95B5-00579C131876}" srcOrd="0" destOrd="0" presId="urn:microsoft.com/office/officeart/2005/8/layout/default"/>
    <dgm:cxn modelId="{BB8122EF-2669-4E5F-AC4D-DC957F6BE51E}" type="presOf" srcId="{0CD79F93-CB43-4984-9361-4B8466FCBA88}" destId="{EB5F5A82-9985-46AD-AABF-B6E9B89FC4F3}" srcOrd="0" destOrd="0" presId="urn:microsoft.com/office/officeart/2005/8/layout/default"/>
    <dgm:cxn modelId="{2DD851DA-20C8-4945-A5BD-4774A5C94EB8}" type="presOf" srcId="{143FF5CA-4BB7-4F4F-84DC-1B128D495626}" destId="{26E136B5-CEBE-4C3A-9F32-2E2920000A46}" srcOrd="0" destOrd="0" presId="urn:microsoft.com/office/officeart/2005/8/layout/default"/>
    <dgm:cxn modelId="{38DB7A81-FC1F-4153-8A6F-E0A2B69EF729}" type="presOf" srcId="{167FD134-96B5-4C41-AF9A-48F81BD78C76}" destId="{8631A6A9-4D5D-4271-A124-B1EA79880F17}" srcOrd="0" destOrd="0" presId="urn:microsoft.com/office/officeart/2005/8/layout/default"/>
    <dgm:cxn modelId="{D993EB3B-FF8B-4435-B946-486914947968}" srcId="{167FD134-96B5-4C41-AF9A-48F81BD78C76}" destId="{0CD79F93-CB43-4984-9361-4B8466FCBA88}" srcOrd="0" destOrd="0" parTransId="{57B866A4-AE43-48F9-A79F-AFAC20F893A9}" sibTransId="{36629D51-D9FF-4D9E-9FAD-A2A534E4D3EE}"/>
    <dgm:cxn modelId="{38D27F06-A772-4F77-B98D-7D54F28D5BF9}" type="presParOf" srcId="{8631A6A9-4D5D-4271-A124-B1EA79880F17}" destId="{EB5F5A82-9985-46AD-AABF-B6E9B89FC4F3}" srcOrd="0" destOrd="0" presId="urn:microsoft.com/office/officeart/2005/8/layout/default"/>
    <dgm:cxn modelId="{AA1F7DA5-2D9D-4741-87B5-0F97D20A749F}" type="presParOf" srcId="{8631A6A9-4D5D-4271-A124-B1EA79880F17}" destId="{4C6514A8-4020-42E8-B02A-8C8AECB01D05}" srcOrd="1" destOrd="0" presId="urn:microsoft.com/office/officeart/2005/8/layout/default"/>
    <dgm:cxn modelId="{EDA7367F-D8A3-4D3A-B2BE-5457F4FFB93E}" type="presParOf" srcId="{8631A6A9-4D5D-4271-A124-B1EA79880F17}" destId="{26E136B5-CEBE-4C3A-9F32-2E2920000A46}" srcOrd="2" destOrd="0" presId="urn:microsoft.com/office/officeart/2005/8/layout/default"/>
    <dgm:cxn modelId="{B58E641E-6EE6-4E87-85C2-4A939DDC8D5E}" type="presParOf" srcId="{8631A6A9-4D5D-4271-A124-B1EA79880F17}" destId="{96EFF3C1-7E17-449A-A67F-93995868AC9D}" srcOrd="3" destOrd="0" presId="urn:microsoft.com/office/officeart/2005/8/layout/default"/>
    <dgm:cxn modelId="{4016A931-4647-4E22-86AE-273BFF864664}" type="presParOf" srcId="{8631A6A9-4D5D-4271-A124-B1EA79880F17}" destId="{AAAF12F0-5FB3-401F-95B5-00579C131876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5F5A82-9985-46AD-AABF-B6E9B89FC4F3}">
      <dsp:nvSpPr>
        <dsp:cNvPr id="0" name=""/>
        <dsp:cNvSpPr/>
      </dsp:nvSpPr>
      <dsp:spPr>
        <a:xfrm>
          <a:off x="5235" y="0"/>
          <a:ext cx="8702208" cy="796547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200" b="1" kern="1200" dirty="0" smtClean="0">
              <a:solidFill>
                <a:srgbClr val="24666A"/>
              </a:solidFill>
            </a:rPr>
            <a:t>Факультетские библиотеки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rgbClr val="24666A"/>
              </a:solidFill>
            </a:rPr>
            <a:t>(абонементы, читальные залы, </a:t>
          </a:r>
          <a:r>
            <a:rPr lang="ru-RU" sz="1800" b="1" kern="1200" dirty="0" err="1" smtClean="0">
              <a:solidFill>
                <a:srgbClr val="24666A"/>
              </a:solidFill>
            </a:rPr>
            <a:t>медиатеки</a:t>
          </a:r>
          <a:r>
            <a:rPr lang="ru-RU" sz="1800" b="1" kern="1200" dirty="0" smtClean="0">
              <a:solidFill>
                <a:srgbClr val="24666A"/>
              </a:solidFill>
            </a:rPr>
            <a:t>, </a:t>
          </a:r>
          <a:r>
            <a:rPr lang="ru-RU" sz="1800" b="1" kern="1200" dirty="0" err="1" smtClean="0">
              <a:solidFill>
                <a:srgbClr val="24666A"/>
              </a:solidFill>
            </a:rPr>
            <a:t>коворкинги</a:t>
          </a:r>
          <a:r>
            <a:rPr lang="ru-RU" sz="1800" b="1" kern="1200" dirty="0" smtClean="0">
              <a:solidFill>
                <a:srgbClr val="24666A"/>
              </a:solidFill>
            </a:rPr>
            <a:t>)</a:t>
          </a:r>
          <a:r>
            <a:rPr lang="en-US" sz="1800" b="1" kern="1200" dirty="0" smtClean="0">
              <a:solidFill>
                <a:srgbClr val="24666A"/>
              </a:solidFill>
            </a:rPr>
            <a:t> </a:t>
          </a:r>
          <a:endParaRPr lang="ru-RU" sz="1800" b="1" kern="1200" dirty="0" smtClean="0">
            <a:solidFill>
              <a:srgbClr val="24666A"/>
            </a:solidFill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b="1" i="1" kern="1200" dirty="0" smtClean="0">
              <a:solidFill>
                <a:schemeClr val="tx1"/>
              </a:solidFill>
            </a:rPr>
            <a:t>http://library.fa.ru/page.asp?id=5</a:t>
          </a:r>
          <a:endParaRPr lang="ru-RU" sz="1400" b="1" i="1" kern="1200" dirty="0">
            <a:solidFill>
              <a:schemeClr val="tx1"/>
            </a:solidFill>
          </a:endParaRPr>
        </a:p>
      </dsp:txBody>
      <dsp:txXfrm>
        <a:off x="5235" y="0"/>
        <a:ext cx="8702208" cy="796547"/>
      </dsp:txXfrm>
    </dsp:sp>
    <dsp:sp modelId="{26E136B5-CEBE-4C3A-9F32-2E2920000A46}">
      <dsp:nvSpPr>
        <dsp:cNvPr id="0" name=""/>
        <dsp:cNvSpPr/>
      </dsp:nvSpPr>
      <dsp:spPr>
        <a:xfrm>
          <a:off x="3444953" y="643434"/>
          <a:ext cx="1788595" cy="272776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>
            <a:solidFill>
              <a:schemeClr val="tx1"/>
            </a:solidFill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>
            <a:solidFill>
              <a:schemeClr val="tx1"/>
            </a:solidFill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tx1"/>
              </a:solidFill>
            </a:rPr>
            <a:t> </a:t>
          </a:r>
          <a:endParaRPr lang="ru-RU" sz="3200" kern="1200" dirty="0">
            <a:solidFill>
              <a:schemeClr val="tx1"/>
            </a:solidFill>
          </a:endParaRPr>
        </a:p>
      </dsp:txBody>
      <dsp:txXfrm>
        <a:off x="3444953" y="643434"/>
        <a:ext cx="1788595" cy="272776"/>
      </dsp:txXfrm>
    </dsp:sp>
    <dsp:sp modelId="{AAAF12F0-5FB3-401F-95B5-00579C131876}">
      <dsp:nvSpPr>
        <dsp:cNvPr id="0" name=""/>
        <dsp:cNvSpPr/>
      </dsp:nvSpPr>
      <dsp:spPr>
        <a:xfrm>
          <a:off x="221406" y="1169740"/>
          <a:ext cx="8418878" cy="4170010"/>
        </a:xfrm>
        <a:prstGeom prst="rect">
          <a:avLst/>
        </a:pr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* Ленинградский просп., 49, 51-1:               </a:t>
          </a:r>
          <a:r>
            <a:rPr lang="ru-RU" sz="2000" b="1" i="1" kern="1200" dirty="0" err="1" smtClean="0">
              <a:solidFill>
                <a:schemeClr val="tx1"/>
              </a:solidFill>
            </a:rPr>
            <a:t>ФСНиМК</a:t>
          </a:r>
          <a:r>
            <a:rPr lang="ru-RU" sz="2000" b="1" i="1" kern="1200" dirty="0" smtClean="0">
              <a:solidFill>
                <a:schemeClr val="tx1"/>
              </a:solidFill>
            </a:rPr>
            <a:t>;  ФМЭО; ПФ; ИСП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* Верхняя </a:t>
          </a:r>
          <a:r>
            <a:rPr lang="ru-RU" sz="2000" b="1" kern="1200" dirty="0" err="1" smtClean="0">
              <a:solidFill>
                <a:schemeClr val="tx1"/>
              </a:solidFill>
            </a:rPr>
            <a:t>Масловка</a:t>
          </a:r>
          <a:r>
            <a:rPr lang="ru-RU" sz="2000" b="1" kern="1200" dirty="0" smtClean="0">
              <a:solidFill>
                <a:schemeClr val="tx1"/>
              </a:solidFill>
            </a:rPr>
            <a:t> (ул.), 15:                                </a:t>
          </a:r>
          <a:r>
            <a:rPr lang="ru-RU" sz="2000" b="1" i="1" kern="1200" dirty="0" smtClean="0">
              <a:solidFill>
                <a:schemeClr val="tx1"/>
              </a:solidFill>
            </a:rPr>
            <a:t>ФВШУ;  </a:t>
          </a:r>
          <a:r>
            <a:rPr lang="ru-RU" sz="2000" b="1" i="1" kern="1200" dirty="0" err="1" smtClean="0">
              <a:solidFill>
                <a:schemeClr val="tx1"/>
              </a:solidFill>
            </a:rPr>
            <a:t>ФНАиБА</a:t>
          </a:r>
          <a:endParaRPr lang="ru-RU" sz="2000" b="1" i="1" kern="1200" dirty="0" smtClean="0">
            <a:solidFill>
              <a:schemeClr val="tx1"/>
            </a:solidFill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* Малый </a:t>
          </a:r>
          <a:r>
            <a:rPr lang="ru-RU" sz="2000" b="1" kern="1200" dirty="0" err="1" smtClean="0">
              <a:solidFill>
                <a:schemeClr val="tx1"/>
              </a:solidFill>
            </a:rPr>
            <a:t>Златоустинский</a:t>
          </a:r>
          <a:r>
            <a:rPr lang="ru-RU" sz="2000" b="1" kern="1200" dirty="0" smtClean="0">
              <a:solidFill>
                <a:schemeClr val="tx1"/>
              </a:solidFill>
            </a:rPr>
            <a:t> пер., 7-1:                                </a:t>
          </a:r>
          <a:r>
            <a:rPr lang="ru-RU" sz="2000" b="1" i="1" kern="1200" dirty="0" smtClean="0">
              <a:solidFill>
                <a:schemeClr val="tx1"/>
              </a:solidFill>
            </a:rPr>
            <a:t>ФФ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chemeClr val="tx1"/>
              </a:solidFill>
            </a:rPr>
            <a:t>* Кибальчича (ул.), 1:                                                        </a:t>
          </a:r>
          <a:r>
            <a:rPr lang="ru-RU" sz="2000" b="1" i="1" kern="1200" dirty="0" err="1" smtClean="0">
              <a:solidFill>
                <a:schemeClr val="tx1"/>
              </a:solidFill>
            </a:rPr>
            <a:t>ФЭиБ</a:t>
          </a:r>
          <a:endParaRPr lang="ru-RU" sz="2000" b="1" i="1" kern="1200" dirty="0" smtClean="0">
            <a:solidFill>
              <a:schemeClr val="tx1"/>
            </a:solidFill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chemeClr val="tx1"/>
              </a:solidFill>
            </a:rPr>
            <a:t>* </a:t>
          </a:r>
          <a:r>
            <a:rPr lang="ru-RU" sz="2000" b="1" i="0" kern="1200" dirty="0" err="1" smtClean="0">
              <a:solidFill>
                <a:schemeClr val="tx1"/>
              </a:solidFill>
            </a:rPr>
            <a:t>Щербаковская</a:t>
          </a:r>
          <a:r>
            <a:rPr lang="ru-RU" sz="2000" b="1" i="0" kern="1200" dirty="0" smtClean="0">
              <a:solidFill>
                <a:schemeClr val="tx1"/>
              </a:solidFill>
            </a:rPr>
            <a:t> (ул.), 38:                                                  </a:t>
          </a:r>
          <a:r>
            <a:rPr lang="ru-RU" sz="2000" b="1" i="1" kern="1200" dirty="0" smtClean="0">
              <a:solidFill>
                <a:schemeClr val="tx1"/>
              </a:solidFill>
            </a:rPr>
            <a:t>ЮФ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chemeClr val="tx1"/>
              </a:solidFill>
            </a:rPr>
            <a:t>* 4-й </a:t>
          </a:r>
          <a:r>
            <a:rPr lang="ru-RU" sz="2000" b="1" i="0" kern="1200" dirty="0" err="1" smtClean="0">
              <a:solidFill>
                <a:schemeClr val="tx1"/>
              </a:solidFill>
            </a:rPr>
            <a:t>Вешняковский</a:t>
          </a:r>
          <a:r>
            <a:rPr lang="ru-RU" sz="2000" b="1" i="0" kern="1200" dirty="0" smtClean="0">
              <a:solidFill>
                <a:schemeClr val="tx1"/>
              </a:solidFill>
            </a:rPr>
            <a:t> пер., 4:                                        </a:t>
          </a:r>
          <a:r>
            <a:rPr lang="ru-RU" sz="2000" b="1" i="1" kern="1200" dirty="0" err="1" smtClean="0">
              <a:solidFill>
                <a:schemeClr val="tx1"/>
              </a:solidFill>
            </a:rPr>
            <a:t>ФИТиАБД</a:t>
          </a:r>
          <a:endParaRPr lang="ru-RU" sz="2000" b="1" i="1" kern="1200" dirty="0" smtClean="0">
            <a:solidFill>
              <a:schemeClr val="tx1"/>
            </a:solidFill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chemeClr val="tx1"/>
              </a:solidFill>
            </a:rPr>
            <a:t>* </a:t>
          </a:r>
          <a:r>
            <a:rPr lang="ru-RU" sz="2000" b="1" i="0" kern="1200" dirty="0" err="1" smtClean="0">
              <a:solidFill>
                <a:schemeClr val="tx1"/>
              </a:solidFill>
            </a:rPr>
            <a:t>Олеко</a:t>
          </a:r>
          <a:r>
            <a:rPr lang="ru-RU" sz="2000" b="1" i="0" kern="1200" dirty="0" smtClean="0">
              <a:solidFill>
                <a:schemeClr val="tx1"/>
              </a:solidFill>
            </a:rPr>
            <a:t> </a:t>
          </a:r>
          <a:r>
            <a:rPr lang="ru-RU" sz="2000" b="1" i="0" kern="1200" dirty="0" err="1" smtClean="0">
              <a:solidFill>
                <a:schemeClr val="tx1"/>
              </a:solidFill>
            </a:rPr>
            <a:t>Дундича</a:t>
          </a:r>
          <a:r>
            <a:rPr lang="ru-RU" sz="2000" b="1" i="0" kern="1200" dirty="0" smtClean="0">
              <a:solidFill>
                <a:schemeClr val="tx1"/>
              </a:solidFill>
            </a:rPr>
            <a:t> (ул.), 23:                                                </a:t>
          </a:r>
          <a:r>
            <a:rPr lang="ru-RU" sz="2000" b="1" i="1" kern="1200" dirty="0" smtClean="0">
              <a:solidFill>
                <a:schemeClr val="tx1"/>
              </a:solidFill>
            </a:rPr>
            <a:t>ИОО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chemeClr val="tx1"/>
              </a:solidFill>
            </a:rPr>
            <a:t>-------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chemeClr val="tx1"/>
              </a:solidFill>
            </a:rPr>
            <a:t>* Кронштадтский б-р, 37б:                                               </a:t>
          </a:r>
          <a:r>
            <a:rPr lang="ru-RU" sz="2000" b="1" i="1" kern="1200" dirty="0" err="1" smtClean="0">
              <a:solidFill>
                <a:schemeClr val="tx1"/>
              </a:solidFill>
            </a:rPr>
            <a:t>КИиП</a:t>
          </a:r>
          <a:endParaRPr lang="ru-RU" sz="2000" b="1" i="1" kern="1200" dirty="0" smtClean="0">
            <a:solidFill>
              <a:schemeClr val="tx1"/>
            </a:solidFill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chemeClr val="tx1"/>
              </a:solidFill>
            </a:rPr>
            <a:t>* </a:t>
          </a:r>
          <a:r>
            <a:rPr lang="ru-RU" sz="2000" b="1" i="0" kern="1200" dirty="0" err="1" smtClean="0">
              <a:solidFill>
                <a:schemeClr val="tx1"/>
              </a:solidFill>
            </a:rPr>
            <a:t>Кусковская</a:t>
          </a:r>
          <a:r>
            <a:rPr lang="ru-RU" sz="2000" b="1" i="0" kern="1200" dirty="0" smtClean="0">
              <a:solidFill>
                <a:schemeClr val="tx1"/>
              </a:solidFill>
            </a:rPr>
            <a:t> (ул.), 45:                                                        </a:t>
          </a:r>
          <a:r>
            <a:rPr lang="ru-RU" sz="2000" b="1" i="1" kern="1200" dirty="0" smtClean="0">
              <a:solidFill>
                <a:schemeClr val="tx1"/>
              </a:solidFill>
            </a:rPr>
            <a:t>МФК</a:t>
          </a:r>
          <a:endParaRPr lang="ru-RU" sz="2800" b="1" i="1" kern="1200" dirty="0" smtClean="0">
            <a:solidFill>
              <a:schemeClr val="tx1"/>
            </a:solidFill>
          </a:endParaRPr>
        </a:p>
      </dsp:txBody>
      <dsp:txXfrm>
        <a:off x="221406" y="1169740"/>
        <a:ext cx="8418878" cy="4170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0A3C1-3ACC-45A5-9D1E-0DFF83E9B637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26CC4-BBE7-4F6B-BC6C-69C7932E90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315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000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399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207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709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228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691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54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335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89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321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99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214AC-42D7-4112-B607-287FA1B3348F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57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library@fa.ru" TargetMode="External"/><Relationship Id="rId7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565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FF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СЕРВИСЫ И ТЕХНОЛОГИИ</a:t>
            </a:r>
            <a:endParaRPr lang="en-US" sz="2800" b="1" dirty="0" smtClean="0">
              <a:solidFill>
                <a:srgbClr val="FFFFFF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FFFFFF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БИБЛИОТЕЧНО-ИНФОРМАЦИОННОГО КОМПЛЕКСА</a:t>
            </a:r>
            <a:r>
              <a:rPr lang="ru-RU" sz="2800" dirty="0" smtClean="0">
                <a:solidFill>
                  <a:srgbClr val="FFFFFF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ru-RU" sz="2800" dirty="0">
                <a:solidFill>
                  <a:srgbClr val="FFFFFF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/>
            </a:r>
            <a:br>
              <a:rPr lang="ru-RU" sz="2800" dirty="0">
                <a:solidFill>
                  <a:srgbClr val="FFFFFF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</a:br>
            <a:r>
              <a:rPr lang="ru-RU" sz="2800" b="1" dirty="0">
                <a:solidFill>
                  <a:srgbClr val="FFFFFF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/>
            </a:r>
            <a:br>
              <a:rPr lang="ru-RU" sz="2800" b="1" dirty="0">
                <a:solidFill>
                  <a:srgbClr val="FFFFFF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FF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http://library.fa.ru/</a:t>
            </a:r>
            <a:endParaRPr lang="ru-RU" sz="2800" dirty="0">
              <a:solidFill>
                <a:srgbClr val="FFFFFF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0"/>
          <a:stretch/>
        </p:blipFill>
        <p:spPr>
          <a:xfrm>
            <a:off x="193964" y="65903"/>
            <a:ext cx="3131127" cy="10880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420" y="493763"/>
            <a:ext cx="6068580" cy="63642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3964" y="1219827"/>
            <a:ext cx="847338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0"/>
              </a:spcBef>
            </a:pP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0"/>
              </a:spcBef>
            </a:pP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0"/>
              </a:spcBef>
            </a:pP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0"/>
              </a:spcBef>
            </a:pP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0"/>
              </a:spcBef>
            </a:pP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0"/>
              </a:spcBef>
            </a:pP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0"/>
              </a:spcBef>
            </a:pP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0"/>
              </a:spcBef>
            </a:pP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0"/>
              </a:spcBef>
            </a:pP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0"/>
              </a:spcBef>
            </a:pPr>
            <a:endParaRPr lang="ru-RU" sz="2800" b="1" dirty="0">
              <a:solidFill>
                <a:schemeClr val="bg1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58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484908"/>
            <a:ext cx="6070060" cy="721321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Book Antiqua" panose="02040602050305030304" pitchFamily="18" charset="0"/>
                <a:cs typeface="Angsana New" panose="02020603050405020304" pitchFamily="18" charset="-34"/>
              </a:rPr>
              <a:t>Обслуживание и информирование пользователей</a:t>
            </a:r>
            <a:endParaRPr lang="ru-RU" sz="2400" b="1" dirty="0">
              <a:latin typeface="Book Antiqua" panose="02040602050305030304" pitchFamily="18" charset="0"/>
              <a:cs typeface="Angsana New" panose="02020603050405020304" pitchFamily="18" charset="-3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4288" y="1802921"/>
            <a:ext cx="8548776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          КНИГООБЕСПЕЧЕННОСТЬ</a:t>
            </a:r>
          </a:p>
          <a:p>
            <a:pPr>
              <a:buNone/>
            </a:pPr>
            <a:endParaRPr lang="ru-RU" b="1" dirty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r>
              <a:rPr lang="ru-RU" sz="2400" b="1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- система показателей обеспеченности университетских дисциплин учебной литературой.</a:t>
            </a:r>
          </a:p>
          <a:p>
            <a:pPr>
              <a:buNone/>
            </a:pPr>
            <a:endParaRPr lang="ru-RU" sz="800" i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r>
              <a:rPr lang="ru-RU" sz="2200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(Комплектование БИК осуществляется на основе  рекомендаций департаментов и кафедр).</a:t>
            </a:r>
          </a:p>
          <a:p>
            <a:pPr>
              <a:buNone/>
            </a:pPr>
            <a:endParaRPr lang="ru-RU" sz="8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r>
              <a:rPr lang="ru-RU" sz="24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С помощью системы «</a:t>
            </a:r>
            <a:r>
              <a:rPr lang="ru-RU" sz="2400" b="1" dirty="0" err="1" smtClean="0">
                <a:solidFill>
                  <a:srgbClr val="24666A"/>
                </a:solidFill>
                <a:latin typeface="Book Antiqua" panose="02040602050305030304" pitchFamily="18" charset="0"/>
              </a:rPr>
              <a:t>Книгообеспеченность</a:t>
            </a:r>
            <a:r>
              <a:rPr lang="ru-RU" sz="24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» на сайте  БИК (</a:t>
            </a:r>
            <a:r>
              <a:rPr lang="en-US" sz="2400" b="1" u="sng" dirty="0">
                <a:solidFill>
                  <a:srgbClr val="24666A"/>
                </a:solidFill>
                <a:latin typeface="Book Antiqua" panose="02040602050305030304" pitchFamily="18" charset="0"/>
              </a:rPr>
              <a:t>http://</a:t>
            </a:r>
            <a:r>
              <a:rPr lang="en-US" sz="2400" b="1" u="sng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library.fa.ru</a:t>
            </a:r>
            <a:r>
              <a:rPr lang="ru-RU" sz="24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) пользователь может видеть:</a:t>
            </a:r>
            <a:endParaRPr lang="ru-RU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8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24666A"/>
                </a:solidFill>
                <a:latin typeface="Book Antiqua" panose="02040602050305030304" pitchFamily="18" charset="0"/>
              </a:rPr>
              <a:t>Н</a:t>
            </a:r>
            <a:r>
              <a:rPr lang="ru-RU" sz="24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азвания книг, </a:t>
            </a:r>
            <a:r>
              <a:rPr lang="ru-RU" sz="2400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рекомендованных для изучения конкретной дисциплины</a:t>
            </a:r>
            <a:r>
              <a:rPr lang="ru-RU" dirty="0">
                <a:solidFill>
                  <a:srgbClr val="24666A"/>
                </a:solidFill>
                <a:latin typeface="Book Antiqua" panose="02040602050305030304" pitchFamily="18" charset="0"/>
              </a:rPr>
              <a:t>.</a:t>
            </a:r>
            <a:endParaRPr lang="ru-RU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800" b="1" dirty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Способ их получения:  </a:t>
            </a:r>
            <a:r>
              <a:rPr lang="ru-RU" sz="2400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1)  в  печатной форме и (или)  2) посредством онлайн-доступа и скачивания</a:t>
            </a:r>
            <a:r>
              <a:rPr lang="ru-RU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. </a:t>
            </a:r>
            <a:endParaRPr lang="ru-RU" dirty="0">
              <a:solidFill>
                <a:srgbClr val="24666A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20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484908"/>
            <a:ext cx="6070060" cy="721321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Book Antiqua" panose="02040602050305030304" pitchFamily="18" charset="0"/>
                <a:cs typeface="Angsana New" panose="02020603050405020304" pitchFamily="18" charset="-34"/>
              </a:rPr>
              <a:t>Обслуживание и информирование пользователей</a:t>
            </a:r>
            <a:endParaRPr lang="ru-RU" sz="2400" b="1" dirty="0">
              <a:latin typeface="Book Antiqua" panose="02040602050305030304" pitchFamily="18" charset="0"/>
              <a:cs typeface="Angsana New" panose="02020603050405020304" pitchFamily="18" charset="-3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4288" y="1802921"/>
            <a:ext cx="851427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          КНИГООБЕСПЕЧЕННОСТЬ</a:t>
            </a:r>
          </a:p>
          <a:p>
            <a:pPr>
              <a:buNone/>
            </a:pPr>
            <a:r>
              <a:rPr lang="ru-RU" sz="2800" b="1" dirty="0">
                <a:solidFill>
                  <a:srgbClr val="24666A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           вывод отчета на сайте БИК</a:t>
            </a:r>
          </a:p>
          <a:p>
            <a:pPr>
              <a:buNone/>
            </a:pPr>
            <a:endParaRPr lang="ru-RU" b="1" dirty="0">
              <a:solidFill>
                <a:srgbClr val="24666A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61805" t="55079" r="1545" b="23816"/>
          <a:stretch/>
        </p:blipFill>
        <p:spPr bwMode="auto">
          <a:xfrm>
            <a:off x="742950" y="2983214"/>
            <a:ext cx="7236484" cy="1371601"/>
          </a:xfrm>
          <a:prstGeom prst="rect">
            <a:avLst/>
          </a:prstGeom>
          <a:ln>
            <a:solidFill>
              <a:schemeClr val="accent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Стрелка вправо 3"/>
          <p:cNvSpPr/>
          <p:nvPr/>
        </p:nvSpPr>
        <p:spPr>
          <a:xfrm rot="18688971">
            <a:off x="5584071" y="3739075"/>
            <a:ext cx="257902" cy="15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56932" t="19561" r="9712" b="52127"/>
          <a:stretch/>
        </p:blipFill>
        <p:spPr bwMode="auto">
          <a:xfrm>
            <a:off x="836762" y="4534253"/>
            <a:ext cx="6866627" cy="2021822"/>
          </a:xfrm>
          <a:prstGeom prst="rect">
            <a:avLst/>
          </a:prstGeom>
          <a:ln>
            <a:solidFill>
              <a:schemeClr val="accent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Стрелка вправо 7"/>
          <p:cNvSpPr/>
          <p:nvPr/>
        </p:nvSpPr>
        <p:spPr>
          <a:xfrm rot="18990184">
            <a:off x="4308612" y="5536407"/>
            <a:ext cx="268926" cy="1440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3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484908"/>
            <a:ext cx="6070060" cy="721321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Book Antiqua" panose="02040602050305030304" pitchFamily="18" charset="0"/>
                <a:cs typeface="Angsana New" panose="02020603050405020304" pitchFamily="18" charset="-34"/>
              </a:rPr>
              <a:t>Обслуживание и информирование пользователей</a:t>
            </a:r>
            <a:endParaRPr lang="ru-RU" sz="2400" b="1" dirty="0">
              <a:latin typeface="Book Antiqua" panose="02040602050305030304" pitchFamily="18" charset="0"/>
              <a:cs typeface="Angsana New" panose="02020603050405020304" pitchFamily="18" charset="-3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0551" y="1436942"/>
            <a:ext cx="844526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          КНИГООБЕСПЕЧЕННОСТЬ</a:t>
            </a:r>
          </a:p>
          <a:p>
            <a:pPr>
              <a:buNone/>
            </a:pPr>
            <a:r>
              <a:rPr lang="ru-RU" sz="2800" b="1" dirty="0">
                <a:solidFill>
                  <a:srgbClr val="24666A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           вывод отчета на сайте БИК</a:t>
            </a:r>
          </a:p>
          <a:p>
            <a:pPr>
              <a:buNone/>
            </a:pPr>
            <a:endParaRPr lang="ru-RU" b="1" dirty="0">
              <a:solidFill>
                <a:srgbClr val="24666A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3"/>
          <a:srcRect l="57035" t="27025" r="8064" b="24330"/>
          <a:stretch/>
        </p:blipFill>
        <p:spPr bwMode="auto">
          <a:xfrm>
            <a:off x="491706" y="2412492"/>
            <a:ext cx="7875917" cy="3030776"/>
          </a:xfrm>
          <a:prstGeom prst="rect">
            <a:avLst/>
          </a:prstGeom>
          <a:ln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Стрелка вправо 9"/>
          <p:cNvSpPr/>
          <p:nvPr/>
        </p:nvSpPr>
        <p:spPr>
          <a:xfrm>
            <a:off x="1496259" y="5226797"/>
            <a:ext cx="268926" cy="144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Стрелка вправо 10"/>
          <p:cNvSpPr/>
          <p:nvPr/>
        </p:nvSpPr>
        <p:spPr>
          <a:xfrm rot="20738461">
            <a:off x="488476" y="4758095"/>
            <a:ext cx="268926" cy="144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Стрелка вправо 11"/>
          <p:cNvSpPr/>
          <p:nvPr/>
        </p:nvSpPr>
        <p:spPr>
          <a:xfrm rot="18952282" flipV="1">
            <a:off x="567950" y="3670097"/>
            <a:ext cx="268926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/>
          <p:nvPr/>
        </p:nvPicPr>
        <p:blipFill rotWithShape="1">
          <a:blip r:embed="rId4"/>
          <a:srcRect l="50652" t="21363" r="1166" b="60364"/>
          <a:stretch/>
        </p:blipFill>
        <p:spPr bwMode="auto">
          <a:xfrm>
            <a:off x="120770" y="5548550"/>
            <a:ext cx="8811615" cy="1219649"/>
          </a:xfrm>
          <a:prstGeom prst="rect">
            <a:avLst/>
          </a:prstGeom>
          <a:ln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2809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484908"/>
            <a:ext cx="6070060" cy="721321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Book Antiqua" panose="02040602050305030304" pitchFamily="18" charset="0"/>
                <a:cs typeface="Angsana New" panose="02020603050405020304" pitchFamily="18" charset="-34"/>
              </a:rPr>
              <a:t>Обслуживание и информирование пользователей</a:t>
            </a:r>
            <a:endParaRPr lang="ru-RU" sz="2400" b="1" dirty="0">
              <a:latin typeface="Book Antiqua" panose="02040602050305030304" pitchFamily="18" charset="0"/>
              <a:cs typeface="Angsana New" panose="02020603050405020304" pitchFamily="18" charset="-3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0551" y="1436942"/>
            <a:ext cx="844526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                     КНИГОВЫДАЧА</a:t>
            </a:r>
          </a:p>
          <a:p>
            <a:pPr>
              <a:buNone/>
            </a:pPr>
            <a:endParaRPr lang="ru-RU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r>
              <a:rPr lang="ru-RU" sz="2400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Выдача книг на руки осуществляется на  абонементах  БИК  всех  факультетских  территорий  (</a:t>
            </a:r>
            <a:r>
              <a:rPr lang="ru-RU" sz="2400" i="1" u="sng" dirty="0">
                <a:solidFill>
                  <a:srgbClr val="24666A"/>
                </a:solidFill>
                <a:latin typeface="Book Antiqua" panose="02040602050305030304" pitchFamily="18" charset="0"/>
              </a:rPr>
              <a:t>строго </a:t>
            </a:r>
            <a:r>
              <a:rPr lang="ru-RU" sz="2400" i="1" u="sng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на </a:t>
            </a:r>
            <a:r>
              <a:rPr lang="ru-RU" sz="2400" i="1" u="sng" dirty="0">
                <a:solidFill>
                  <a:srgbClr val="24666A"/>
                </a:solidFill>
                <a:latin typeface="Book Antiqua" panose="02040602050305030304" pitchFamily="18" charset="0"/>
              </a:rPr>
              <a:t>определенный  </a:t>
            </a:r>
            <a:r>
              <a:rPr lang="ru-RU" sz="2400" i="1" u="sng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срок!</a:t>
            </a:r>
            <a:r>
              <a:rPr lang="ru-RU" sz="2400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).</a:t>
            </a:r>
          </a:p>
          <a:p>
            <a:pPr>
              <a:buNone/>
            </a:pPr>
            <a:endParaRPr lang="ru-RU" sz="2400" b="1" i="1" dirty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Данные выданной книги заносятся в </a:t>
            </a:r>
            <a:r>
              <a:rPr lang="ru-RU" sz="2400" b="1" u="sng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электронный формуляр читателя</a:t>
            </a:r>
            <a:r>
              <a:rPr lang="ru-RU" sz="24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методом считывания штрих-кода или </a:t>
            </a:r>
            <a:r>
              <a:rPr lang="en-US" sz="24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RFID-</a:t>
            </a:r>
            <a:r>
              <a:rPr lang="ru-RU" sz="24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метки.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Пользователь, подписавший Соглашение, взял обязательство </a:t>
            </a:r>
            <a:r>
              <a:rPr lang="ru-RU" sz="2400" b="1" u="sng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не подвергать сомнению информацию о выданных книгах </a:t>
            </a:r>
            <a:r>
              <a:rPr lang="ru-RU" sz="24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в электронном формуляре.</a:t>
            </a:r>
            <a:endParaRPr lang="ru-RU" sz="2400" b="1" dirty="0">
              <a:solidFill>
                <a:srgbClr val="24666A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05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484908"/>
            <a:ext cx="6070060" cy="721321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Book Antiqua" panose="02040602050305030304" pitchFamily="18" charset="0"/>
                <a:cs typeface="Angsana New" panose="02020603050405020304" pitchFamily="18" charset="-34"/>
              </a:rPr>
              <a:t>Обслуживание и информирование пользователей</a:t>
            </a:r>
            <a:endParaRPr lang="ru-RU" sz="2400" b="1" dirty="0">
              <a:latin typeface="Book Antiqua" panose="02040602050305030304" pitchFamily="18" charset="0"/>
              <a:cs typeface="Angsana New" panose="02020603050405020304" pitchFamily="18" charset="-3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0551" y="1436942"/>
            <a:ext cx="8445260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                     КНИГОВЫДАЧА</a:t>
            </a:r>
          </a:p>
          <a:p>
            <a:pPr>
              <a:buNone/>
            </a:pPr>
            <a:endParaRPr lang="ru-RU" sz="3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r>
              <a:rPr lang="ru-RU" sz="2400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Читатель  имеет  возможность  через  сайт  БИК  удаленно видеть  содержимое  своего  электронного  формуляра: </a:t>
            </a:r>
            <a:r>
              <a:rPr lang="ru-RU" sz="2400" i="1" u="sng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информацию  о  книгах,  сроках  и  местах  возврата</a:t>
            </a:r>
            <a:r>
              <a:rPr lang="ru-RU" sz="2400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007" y="3114324"/>
            <a:ext cx="4787660" cy="1602007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893" y="4898316"/>
            <a:ext cx="7108167" cy="79848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8" name="Стрелка вправо 7"/>
          <p:cNvSpPr/>
          <p:nvPr/>
        </p:nvSpPr>
        <p:spPr>
          <a:xfrm rot="19792336">
            <a:off x="3148842" y="4551008"/>
            <a:ext cx="314434" cy="1843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Стрелка вправо 8"/>
          <p:cNvSpPr/>
          <p:nvPr/>
        </p:nvSpPr>
        <p:spPr>
          <a:xfrm rot="19600533">
            <a:off x="2677041" y="5122775"/>
            <a:ext cx="338042" cy="1737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60" y="5375132"/>
            <a:ext cx="8540151" cy="1125191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52386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484908"/>
            <a:ext cx="6070060" cy="721321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Book Antiqua" panose="02040602050305030304" pitchFamily="18" charset="0"/>
                <a:cs typeface="Angsana New" panose="02020603050405020304" pitchFamily="18" charset="-34"/>
              </a:rPr>
              <a:t>Обслуживание и информирование пользователей</a:t>
            </a:r>
            <a:endParaRPr lang="ru-RU" sz="2400" b="1" dirty="0">
              <a:latin typeface="Book Antiqua" panose="02040602050305030304" pitchFamily="18" charset="0"/>
              <a:cs typeface="Angsana New" panose="02020603050405020304" pitchFamily="18" charset="-3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9177" y="1574965"/>
            <a:ext cx="8479766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 КАТАЛОГ БИБЛИОТЕЧНОГО ФОНДА</a:t>
            </a:r>
          </a:p>
          <a:p>
            <a:pPr>
              <a:buNone/>
            </a:pPr>
            <a:endParaRPr lang="ru-RU" sz="3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endParaRPr lang="ru-RU" sz="2400" i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r>
              <a:rPr lang="ru-RU" sz="2400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Читатель имеет возможность самостоятельно установить  наличие и местонахождение книги или иной публикации посредством специальной информационно-поисковой системы на сайте БИК.</a:t>
            </a:r>
          </a:p>
          <a:p>
            <a:pPr>
              <a:buNone/>
            </a:pPr>
            <a:endParaRPr lang="ru-RU" sz="800" i="1" dirty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r>
              <a:rPr lang="ru-RU" sz="24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В соответствующие поисковые поля можно вводить основные характеристики искомого объекта хранения: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Фамилия (+инициалы) автора;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Заглавие;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Год издания;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Тематика (произвольно сформулированное слово или словосочетание)</a:t>
            </a:r>
          </a:p>
          <a:p>
            <a:endParaRPr lang="ru-RU" sz="8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r>
              <a:rPr lang="ru-RU" sz="20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(!!!)   От  корректности  поискового  запроса  зависит  качество выведенного списка объектов хранения.  </a:t>
            </a:r>
          </a:p>
          <a:p>
            <a:pPr marL="342900" indent="-342900">
              <a:buFontTx/>
              <a:buChar char="-"/>
            </a:pPr>
            <a:endParaRPr lang="ru-RU" sz="24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53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484908"/>
            <a:ext cx="6070060" cy="721321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Book Antiqua" panose="02040602050305030304" pitchFamily="18" charset="0"/>
                <a:cs typeface="Angsana New" panose="02020603050405020304" pitchFamily="18" charset="-34"/>
              </a:rPr>
              <a:t>Обслуживание и информирование пользователей</a:t>
            </a:r>
            <a:endParaRPr lang="ru-RU" sz="2400" b="1" dirty="0">
              <a:latin typeface="Book Antiqua" panose="02040602050305030304" pitchFamily="18" charset="0"/>
              <a:cs typeface="Angsana New" panose="02020603050405020304" pitchFamily="18" charset="-3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9177" y="1574965"/>
            <a:ext cx="8479766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 КАТАЛОГ БИБЛИОТЕЧНОГО ФОНДА</a:t>
            </a:r>
          </a:p>
          <a:p>
            <a:pPr>
              <a:buNone/>
            </a:pPr>
            <a:endParaRPr lang="ru-RU" sz="3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endParaRPr lang="ru-RU" sz="2400" i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 marL="342900" indent="-342900">
              <a:buFontTx/>
              <a:buChar char="-"/>
            </a:pPr>
            <a:endParaRPr lang="ru-RU" sz="24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69" y="2503590"/>
            <a:ext cx="8142151" cy="398613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37039" t="39686" r="53982" b="18225"/>
          <a:stretch/>
        </p:blipFill>
        <p:spPr bwMode="auto">
          <a:xfrm>
            <a:off x="5498152" y="3142034"/>
            <a:ext cx="2400707" cy="33476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6293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484908"/>
            <a:ext cx="6070060" cy="721321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Book Antiqua" panose="02040602050305030304" pitchFamily="18" charset="0"/>
                <a:cs typeface="Angsana New" panose="02020603050405020304" pitchFamily="18" charset="-34"/>
              </a:rPr>
              <a:t>Обслуживание и информирование пользователей</a:t>
            </a:r>
            <a:endParaRPr lang="ru-RU" sz="2400" b="1" dirty="0">
              <a:latin typeface="Book Antiqua" panose="02040602050305030304" pitchFamily="18" charset="0"/>
              <a:cs typeface="Angsana New" panose="02020603050405020304" pitchFamily="18" charset="-3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9177" y="1574965"/>
            <a:ext cx="847976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 КАТАЛОГ БИБЛИОТЕЧНОГО ФОНДА</a:t>
            </a:r>
          </a:p>
          <a:p>
            <a:pPr>
              <a:buNone/>
            </a:pPr>
            <a:endParaRPr lang="ru-RU" sz="3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endParaRPr lang="ru-RU" sz="300" i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r>
              <a:rPr lang="ru-RU" sz="2400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Результат поиска</a:t>
            </a:r>
          </a:p>
          <a:p>
            <a:pPr marL="342900" indent="-342900">
              <a:buFontTx/>
              <a:buChar char="-"/>
            </a:pPr>
            <a:endParaRPr lang="ru-RU" sz="24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1052921">
            <a:off x="3051651" y="5766723"/>
            <a:ext cx="380000" cy="1689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/>
          <p:nvPr/>
        </p:nvPicPr>
        <p:blipFill rotWithShape="1">
          <a:blip r:embed="rId3"/>
          <a:srcRect l="2566" t="38883" r="66167" b="28648"/>
          <a:stretch/>
        </p:blipFill>
        <p:spPr bwMode="auto">
          <a:xfrm>
            <a:off x="134351" y="3990413"/>
            <a:ext cx="8664592" cy="262360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4"/>
          <a:srcRect l="802" t="1" b="6779"/>
          <a:stretch/>
        </p:blipFill>
        <p:spPr bwMode="auto">
          <a:xfrm>
            <a:off x="319177" y="2762043"/>
            <a:ext cx="8328712" cy="103366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Стрелка вправо 10"/>
          <p:cNvSpPr/>
          <p:nvPr/>
        </p:nvSpPr>
        <p:spPr>
          <a:xfrm rot="1417085">
            <a:off x="803889" y="3519441"/>
            <a:ext cx="301558" cy="1437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6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484908"/>
            <a:ext cx="6070060" cy="721321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Book Antiqua" panose="02040602050305030304" pitchFamily="18" charset="0"/>
                <a:cs typeface="Angsana New" panose="02020603050405020304" pitchFamily="18" charset="-34"/>
              </a:rPr>
              <a:t>Обслуживание и информирование пользователей</a:t>
            </a:r>
            <a:endParaRPr lang="ru-RU" sz="2400" b="1" dirty="0">
              <a:latin typeface="Book Antiqua" panose="02040602050305030304" pitchFamily="18" charset="0"/>
              <a:cs typeface="Angsana New" panose="02020603050405020304" pitchFamily="18" charset="-3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9177" y="1574965"/>
            <a:ext cx="8357895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КАТАЛОГ ПЕРИОДИЧЕСКИХ ИЗДАНИЙ</a:t>
            </a:r>
          </a:p>
          <a:p>
            <a:pPr>
              <a:buNone/>
            </a:pPr>
            <a:endParaRPr lang="ru-RU" sz="3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endParaRPr lang="ru-RU" sz="300" i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r>
              <a:rPr lang="ru-RU" i="1" dirty="0">
                <a:solidFill>
                  <a:srgbClr val="24666A"/>
                </a:solidFill>
                <a:latin typeface="Book Antiqua" panose="02040602050305030304" pitchFamily="18" charset="0"/>
              </a:rPr>
              <a:t>п</a:t>
            </a:r>
            <a:r>
              <a:rPr lang="ru-RU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озволяет установить местонахождение периодического издания по подписке </a:t>
            </a:r>
            <a:r>
              <a:rPr lang="ru-RU" i="1" dirty="0" err="1" smtClean="0">
                <a:solidFill>
                  <a:srgbClr val="24666A"/>
                </a:solidFill>
                <a:latin typeface="Book Antiqua" panose="02040602050305030304" pitchFamily="18" charset="0"/>
              </a:rPr>
              <a:t>Финуниверситета</a:t>
            </a:r>
            <a:endParaRPr lang="ru-RU" i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 marL="342900" indent="-342900">
              <a:buFontTx/>
              <a:buChar char="-"/>
            </a:pPr>
            <a:endParaRPr lang="ru-RU" sz="24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3"/>
          <a:srcRect l="61090" t="4009" r="26243" b="46686"/>
          <a:stretch/>
        </p:blipFill>
        <p:spPr bwMode="auto">
          <a:xfrm>
            <a:off x="319177" y="2928026"/>
            <a:ext cx="2957209" cy="355059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Стрелка вправо 3"/>
          <p:cNvSpPr/>
          <p:nvPr/>
        </p:nvSpPr>
        <p:spPr>
          <a:xfrm rot="18911605">
            <a:off x="319177" y="5321030"/>
            <a:ext cx="390942" cy="1264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/>
          <p:nvPr/>
        </p:nvPicPr>
        <p:blipFill rotWithShape="1">
          <a:blip r:embed="rId4"/>
          <a:srcRect l="69910" t="24452" r="2512" b="37867"/>
          <a:stretch/>
        </p:blipFill>
        <p:spPr bwMode="auto">
          <a:xfrm>
            <a:off x="3540868" y="2976745"/>
            <a:ext cx="4902741" cy="350187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4310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484908"/>
            <a:ext cx="6070060" cy="721321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Book Antiqua" panose="02040602050305030304" pitchFamily="18" charset="0"/>
                <a:cs typeface="Angsana New" panose="02020603050405020304" pitchFamily="18" charset="-34"/>
              </a:rPr>
              <a:t>Обслуживание и информирование пользователей</a:t>
            </a:r>
            <a:endParaRPr lang="ru-RU" sz="2400" b="1" dirty="0">
              <a:latin typeface="Book Antiqua" panose="02040602050305030304" pitchFamily="18" charset="0"/>
              <a:cs typeface="Angsana New" panose="02020603050405020304" pitchFamily="18" charset="-3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9177" y="1574965"/>
            <a:ext cx="835789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КАТАЛОГ ПЕРИОДИЧЕСКИХ ИЗДАНИЙ</a:t>
            </a:r>
          </a:p>
          <a:p>
            <a:pPr>
              <a:buNone/>
            </a:pPr>
            <a:endParaRPr lang="ru-RU" sz="3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endParaRPr lang="ru-RU" sz="300" i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r>
              <a:rPr lang="ru-RU" sz="2400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                    </a:t>
            </a:r>
            <a:r>
              <a:rPr lang="ru-RU" sz="2400" b="1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Указатель </a:t>
            </a:r>
            <a:r>
              <a:rPr lang="ru-RU" sz="2400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э</a:t>
            </a:r>
            <a:r>
              <a:rPr lang="ru-RU" sz="2400" b="1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лектронных версий </a:t>
            </a:r>
          </a:p>
          <a:p>
            <a:pPr marL="342900" indent="-342900">
              <a:buFontTx/>
              <a:buChar char="-"/>
            </a:pPr>
            <a:endParaRPr lang="ru-RU" sz="24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3"/>
          <a:srcRect l="32068" t="57297" r="39551" b="31585"/>
          <a:stretch/>
        </p:blipFill>
        <p:spPr bwMode="auto">
          <a:xfrm>
            <a:off x="2725947" y="2740438"/>
            <a:ext cx="3821502" cy="72461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Стрелка вправо 9"/>
          <p:cNvSpPr/>
          <p:nvPr/>
        </p:nvSpPr>
        <p:spPr>
          <a:xfrm rot="1413569">
            <a:off x="4302653" y="3133889"/>
            <a:ext cx="390942" cy="1264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/>
          <p:nvPr/>
        </p:nvPicPr>
        <p:blipFill rotWithShape="1">
          <a:blip r:embed="rId4"/>
          <a:srcRect l="20514" t="28607" r="25138" b="47634"/>
          <a:stretch/>
        </p:blipFill>
        <p:spPr bwMode="auto">
          <a:xfrm>
            <a:off x="603849" y="3674853"/>
            <a:ext cx="8073223" cy="245852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5107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"/>
          <p:cNvSpPr/>
          <p:nvPr/>
        </p:nvSpPr>
        <p:spPr>
          <a:xfrm>
            <a:off x="0" y="583659"/>
            <a:ext cx="3793787" cy="455431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sz="2400" b="1" dirty="0">
                <a:latin typeface="Book Antiqua" panose="02040602050305030304" pitchFamily="18" charset="0"/>
                <a:cs typeface="Calibri" panose="020F0502020204030204" pitchFamily="34" charset="0"/>
              </a:rPr>
              <a:t>Историческая  справка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3849" y="1128409"/>
            <a:ext cx="784948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endParaRPr lang="ru-RU" dirty="0"/>
          </a:p>
          <a:p>
            <a:pPr>
              <a:buNone/>
            </a:pPr>
            <a:endParaRPr lang="ru-RU" sz="2200" b="1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ru-RU" sz="2800" b="1" dirty="0" err="1">
                <a:solidFill>
                  <a:srgbClr val="24666A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Фондообразователи</a:t>
            </a:r>
            <a:r>
              <a:rPr lang="ru-RU" sz="2800" b="1" dirty="0">
                <a:solidFill>
                  <a:srgbClr val="24666A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библиотеки </a:t>
            </a:r>
          </a:p>
          <a:p>
            <a:pPr>
              <a:buNone/>
            </a:pPr>
            <a:r>
              <a:rPr lang="ru-RU" sz="2800" b="1" dirty="0">
                <a:solidFill>
                  <a:srgbClr val="24666A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(в первые годы деятельности вуза, 1919 - …)</a:t>
            </a:r>
          </a:p>
          <a:p>
            <a:pPr>
              <a:buNone/>
            </a:pPr>
            <a:endParaRPr lang="ru-RU" sz="2200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b="1" dirty="0">
                <a:latin typeface="Book Antiqua" panose="02040602050305030304" pitchFamily="18" charset="0"/>
                <a:cs typeface="Calibri" panose="020F0502020204030204" pitchFamily="34" charset="0"/>
              </a:rPr>
              <a:t>библиотеки финансовых учреждений и учебных заведений:</a:t>
            </a:r>
          </a:p>
          <a:p>
            <a:pPr>
              <a:spcBef>
                <a:spcPts val="0"/>
              </a:spcBef>
            </a:pPr>
            <a:r>
              <a:rPr lang="ru-RU" sz="2400" dirty="0">
                <a:latin typeface="Book Antiqua" panose="02040602050305030304" pitchFamily="18" charset="0"/>
                <a:cs typeface="Calibri" panose="020F0502020204030204" pitchFamily="34" charset="0"/>
              </a:rPr>
              <a:t>         - Департамент окладных сборов;</a:t>
            </a:r>
          </a:p>
          <a:p>
            <a:pPr>
              <a:spcBef>
                <a:spcPts val="0"/>
              </a:spcBef>
            </a:pPr>
            <a:r>
              <a:rPr lang="ru-RU" sz="2400" dirty="0">
                <a:latin typeface="Book Antiqua" panose="02040602050305030304" pitchFamily="18" charset="0"/>
                <a:cs typeface="Calibri" panose="020F0502020204030204" pitchFamily="34" charset="0"/>
              </a:rPr>
              <a:t>         - Всероссийский кооперативный банк;     </a:t>
            </a:r>
          </a:p>
          <a:p>
            <a:pPr>
              <a:spcBef>
                <a:spcPts val="0"/>
              </a:spcBef>
            </a:pPr>
            <a:r>
              <a:rPr lang="ru-RU" sz="2400" dirty="0">
                <a:latin typeface="Book Antiqua" panose="02040602050305030304" pitchFamily="18" charset="0"/>
                <a:cs typeface="Calibri" panose="020F0502020204030204" pitchFamily="34" charset="0"/>
              </a:rPr>
              <a:t>         - Московский промышленный лицей и др.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2200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b="1" dirty="0">
                <a:latin typeface="Book Antiqua" panose="02040602050305030304" pitchFamily="18" charset="0"/>
                <a:cs typeface="Calibri" panose="020F0502020204030204" pitchFamily="34" charset="0"/>
              </a:rPr>
              <a:t>частные собрания известных ученых-экономистов </a:t>
            </a:r>
            <a:r>
              <a:rPr lang="ru-RU" sz="2300" dirty="0">
                <a:latin typeface="Book Antiqua" panose="02040602050305030304" pitchFamily="18" charset="0"/>
                <a:cs typeface="Calibri" panose="020F0502020204030204" pitchFamily="34" charset="0"/>
              </a:rPr>
              <a:t>(М.И. </a:t>
            </a:r>
            <a:r>
              <a:rPr lang="ru-RU" sz="2300" dirty="0" err="1">
                <a:latin typeface="Book Antiqua" panose="02040602050305030304" pitchFamily="18" charset="0"/>
                <a:cs typeface="Calibri" panose="020F0502020204030204" pitchFamily="34" charset="0"/>
              </a:rPr>
              <a:t>Боголепова</a:t>
            </a:r>
            <a:r>
              <a:rPr lang="ru-RU" sz="2300" dirty="0">
                <a:latin typeface="Book Antiqua" panose="02040602050305030304" pitchFamily="18" charset="0"/>
                <a:cs typeface="Calibri" panose="020F0502020204030204" pitchFamily="34" charset="0"/>
              </a:rPr>
              <a:t>, А.М. Галагана и др.)</a:t>
            </a:r>
          </a:p>
          <a:p>
            <a:pPr lvl="5"/>
            <a:endParaRPr lang="ru-RU" sz="2400" dirty="0">
              <a:latin typeface="Book Antiqua" panose="02040602050305030304" pitchFamily="18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ru-RU" sz="2400" dirty="0">
              <a:latin typeface="Book Antiqua" panose="02040602050305030304" pitchFamily="18" charset="0"/>
            </a:endParaRPr>
          </a:p>
          <a:p>
            <a:r>
              <a:rPr lang="en-US" sz="2400" dirty="0"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7463" y="164195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Book Antiqua" panose="0204060205030503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853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484908"/>
            <a:ext cx="6070060" cy="721321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Book Antiqua" panose="02040602050305030304" pitchFamily="18" charset="0"/>
                <a:cs typeface="Angsana New" panose="02020603050405020304" pitchFamily="18" charset="-34"/>
              </a:rPr>
              <a:t>Обслуживание и информирование пользователей</a:t>
            </a:r>
            <a:endParaRPr lang="ru-RU" sz="2400" b="1" dirty="0">
              <a:latin typeface="Book Antiqua" panose="02040602050305030304" pitchFamily="18" charset="0"/>
              <a:cs typeface="Angsana New" panose="02020603050405020304" pitchFamily="18" charset="-3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6728" y="1419322"/>
            <a:ext cx="827034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КАТАЛОГ ЭЛЕКТРОННЫХ РЕСУРСОВ</a:t>
            </a:r>
          </a:p>
          <a:p>
            <a:pPr>
              <a:buNone/>
            </a:pPr>
            <a:endParaRPr lang="ru-RU" sz="3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endParaRPr lang="ru-RU" sz="300" i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r>
              <a:rPr lang="ru-RU" sz="2400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</a:t>
            </a:r>
            <a:r>
              <a:rPr lang="ru-RU" i="1" dirty="0">
                <a:solidFill>
                  <a:srgbClr val="24666A"/>
                </a:solidFill>
                <a:latin typeface="Book Antiqua" panose="02040602050305030304" pitchFamily="18" charset="0"/>
              </a:rPr>
              <a:t>Б</a:t>
            </a:r>
            <a:r>
              <a:rPr lang="ru-RU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иблиотечные электронные ресурсы</a:t>
            </a:r>
            <a:r>
              <a:rPr lang="ru-RU" b="1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</a:t>
            </a:r>
            <a:r>
              <a:rPr lang="ru-RU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– полнотекстовые, реферативные и аналитические информационные системы (электронные библиотеки, базы данных, системы научного цитирования и т.п.) на сайте БИК.</a:t>
            </a:r>
          </a:p>
          <a:p>
            <a:pPr marL="342900" indent="-342900">
              <a:buFontTx/>
              <a:buChar char="-"/>
            </a:pPr>
            <a:endParaRPr lang="ru-RU" sz="24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3"/>
          <a:srcRect l="73918" t="24853" r="4436" b="35462"/>
          <a:stretch/>
        </p:blipFill>
        <p:spPr bwMode="auto">
          <a:xfrm>
            <a:off x="406728" y="2938056"/>
            <a:ext cx="7529208" cy="361838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Стрелка вправо 7"/>
          <p:cNvSpPr/>
          <p:nvPr/>
        </p:nvSpPr>
        <p:spPr>
          <a:xfrm rot="20034015">
            <a:off x="683964" y="4684019"/>
            <a:ext cx="390942" cy="1264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96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484908"/>
            <a:ext cx="6070060" cy="721321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Book Antiqua" panose="02040602050305030304" pitchFamily="18" charset="0"/>
                <a:cs typeface="Angsana New" panose="02020603050405020304" pitchFamily="18" charset="-34"/>
              </a:rPr>
              <a:t>Обслуживание и информирование пользователей</a:t>
            </a:r>
            <a:endParaRPr lang="ru-RU" sz="2400" b="1" dirty="0">
              <a:latin typeface="Book Antiqua" panose="02040602050305030304" pitchFamily="18" charset="0"/>
              <a:cs typeface="Angsana New" panose="02020603050405020304" pitchFamily="18" charset="-3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6728" y="1419322"/>
            <a:ext cx="827034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КАТАЛОГ ЭЛЕКТРОННЫХ РЕСУРСОВ</a:t>
            </a:r>
          </a:p>
          <a:p>
            <a:pPr>
              <a:buNone/>
            </a:pPr>
            <a:endParaRPr lang="ru-RU" sz="3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endParaRPr lang="ru-RU" sz="300" i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r>
              <a:rPr lang="ru-RU" sz="2400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 Расположение ресурсов под категорией в виде списка</a:t>
            </a:r>
            <a:endParaRPr lang="ru-RU" i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 marL="342900" indent="-342900">
              <a:buFontTx/>
              <a:buChar char="-"/>
            </a:pPr>
            <a:endParaRPr lang="ru-RU" sz="24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3"/>
          <a:srcRect l="60769" t="19642" r="11010" b="27846"/>
          <a:stretch/>
        </p:blipFill>
        <p:spPr bwMode="auto">
          <a:xfrm>
            <a:off x="632298" y="2508316"/>
            <a:ext cx="7626485" cy="412594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Стрелка вправо 9"/>
          <p:cNvSpPr/>
          <p:nvPr/>
        </p:nvSpPr>
        <p:spPr>
          <a:xfrm rot="20034015">
            <a:off x="3042914" y="2710308"/>
            <a:ext cx="390942" cy="1264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20034015">
            <a:off x="4549785" y="4820206"/>
            <a:ext cx="390942" cy="1264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92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484908"/>
            <a:ext cx="6070060" cy="721321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Book Antiqua" panose="02040602050305030304" pitchFamily="18" charset="0"/>
                <a:cs typeface="Angsana New" panose="02020603050405020304" pitchFamily="18" charset="-34"/>
              </a:rPr>
              <a:t>Обслуживание и информирование пользователей</a:t>
            </a:r>
            <a:endParaRPr lang="ru-RU" sz="2400" b="1" dirty="0">
              <a:latin typeface="Book Antiqua" panose="02040602050305030304" pitchFamily="18" charset="0"/>
              <a:cs typeface="Angsana New" panose="02020603050405020304" pitchFamily="18" charset="-3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6728" y="1419322"/>
            <a:ext cx="827034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КАТАЛОГ ЭЛЕКТРОННЫХ РЕСУРСОВ</a:t>
            </a:r>
          </a:p>
          <a:p>
            <a:pPr>
              <a:buNone/>
            </a:pPr>
            <a:endParaRPr lang="ru-RU" sz="3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endParaRPr lang="ru-RU" sz="300" i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r>
              <a:rPr lang="ru-RU" sz="2400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                          </a:t>
            </a:r>
            <a:r>
              <a:rPr lang="ru-RU" sz="2800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Профиль ресурса</a:t>
            </a:r>
          </a:p>
          <a:p>
            <a:pPr marL="342900" indent="-342900">
              <a:buFontTx/>
              <a:buChar char="-"/>
            </a:pPr>
            <a:endParaRPr lang="ru-RU" sz="24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7348" y="2306612"/>
            <a:ext cx="7789105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>
                <a:latin typeface="Book Antiqua" panose="02040602050305030304" pitchFamily="18" charset="0"/>
                <a:cs typeface="Calibri" panose="020F0502020204030204" pitchFamily="34" charset="0"/>
              </a:rPr>
              <a:t>Подробная информация о ресурсе и о доступных коллекциях;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Условия </a:t>
            </a:r>
            <a:r>
              <a:rPr lang="ru-RU" b="1" dirty="0">
                <a:latin typeface="Book Antiqua" panose="02040602050305030304" pitchFamily="18" charset="0"/>
                <a:cs typeface="Calibri" panose="020F0502020204030204" pitchFamily="34" charset="0"/>
              </a:rPr>
              <a:t>доступа</a:t>
            </a:r>
            <a:r>
              <a:rPr lang="ru-RU" b="1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;</a:t>
            </a:r>
          </a:p>
          <a:p>
            <a:pPr>
              <a:spcBef>
                <a:spcPts val="0"/>
              </a:spcBef>
            </a:pPr>
            <a:endParaRPr lang="ru-RU" sz="100" b="1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>
                <a:latin typeface="Book Antiqua" panose="02040602050305030304" pitchFamily="18" charset="0"/>
                <a:cs typeface="Calibri" panose="020F0502020204030204" pitchFamily="34" charset="0"/>
              </a:rPr>
              <a:t>Адрес для работы (ссылка на </a:t>
            </a:r>
            <a:r>
              <a:rPr lang="en-US" b="1" dirty="0">
                <a:latin typeface="Book Antiqua" panose="02040602050305030304" pitchFamily="18" charset="0"/>
                <a:cs typeface="Calibri" panose="020F0502020204030204" pitchFamily="34" charset="0"/>
              </a:rPr>
              <a:t>web-</a:t>
            </a:r>
            <a:r>
              <a:rPr lang="ru-RU" b="1" dirty="0">
                <a:latin typeface="Book Antiqua" panose="02040602050305030304" pitchFamily="18" charset="0"/>
                <a:cs typeface="Calibri" panose="020F0502020204030204" pitchFamily="34" charset="0"/>
              </a:rPr>
              <a:t>сайт ресурса);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Обучающие </a:t>
            </a:r>
            <a:r>
              <a:rPr lang="ru-RU" b="1" dirty="0">
                <a:latin typeface="Book Antiqua" panose="02040602050305030304" pitchFamily="18" charset="0"/>
                <a:cs typeface="Calibri" panose="020F0502020204030204" pitchFamily="34" charset="0"/>
              </a:rPr>
              <a:t>материалы, презентации и т.п.</a:t>
            </a:r>
          </a:p>
        </p:txBody>
      </p:sp>
      <p:pic>
        <p:nvPicPr>
          <p:cNvPr id="10" name="Рисунок 9"/>
          <p:cNvPicPr/>
          <p:nvPr/>
        </p:nvPicPr>
        <p:blipFill rotWithShape="1">
          <a:blip r:embed="rId3"/>
          <a:srcRect l="59648" t="19642" r="10688" b="40272"/>
          <a:stretch/>
        </p:blipFill>
        <p:spPr bwMode="auto">
          <a:xfrm>
            <a:off x="406728" y="3522329"/>
            <a:ext cx="8270346" cy="3238394"/>
          </a:xfrm>
          <a:prstGeom prst="rect">
            <a:avLst/>
          </a:prstGeom>
          <a:solidFill>
            <a:srgbClr val="FF0000"/>
          </a:solidFill>
          <a:ln>
            <a:solidFill>
              <a:schemeClr val="accent6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Стрелка вправо 10"/>
          <p:cNvSpPr/>
          <p:nvPr/>
        </p:nvSpPr>
        <p:spPr>
          <a:xfrm rot="20866710">
            <a:off x="3123555" y="5359002"/>
            <a:ext cx="390942" cy="142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86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484908"/>
            <a:ext cx="6070060" cy="721321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Book Antiqua" panose="02040602050305030304" pitchFamily="18" charset="0"/>
                <a:cs typeface="Angsana New" panose="02020603050405020304" pitchFamily="18" charset="-34"/>
              </a:rPr>
              <a:t>Обслуживание и информирование пользователей</a:t>
            </a:r>
            <a:endParaRPr lang="ru-RU" sz="2400" b="1" dirty="0">
              <a:latin typeface="Book Antiqua" panose="02040602050305030304" pitchFamily="18" charset="0"/>
              <a:cs typeface="Angsana New" panose="02020603050405020304" pitchFamily="18" charset="-3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6728" y="1419322"/>
            <a:ext cx="827034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КАТАЛОГ ЭЛЕКТРОННЫХ РЕСУРСОВ</a:t>
            </a:r>
          </a:p>
          <a:p>
            <a:pPr>
              <a:buNone/>
            </a:pPr>
            <a:endParaRPr lang="ru-RU" sz="3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endParaRPr lang="ru-RU" sz="300" i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 algn="ctr">
              <a:buNone/>
            </a:pPr>
            <a:r>
              <a:rPr lang="ru-RU" sz="800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   </a:t>
            </a:r>
          </a:p>
          <a:p>
            <a:pPr algn="ctr">
              <a:buNone/>
            </a:pPr>
            <a:r>
              <a:rPr lang="ru-RU" sz="2800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Доступ на ресурс вне университета </a:t>
            </a:r>
          </a:p>
          <a:p>
            <a:pPr algn="ctr">
              <a:buNone/>
            </a:pPr>
            <a:r>
              <a:rPr lang="ru-RU" sz="2800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(</a:t>
            </a:r>
            <a:r>
              <a:rPr lang="ru-RU" sz="2800" b="1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удаленный доступ</a:t>
            </a:r>
            <a:r>
              <a:rPr lang="ru-RU" sz="2800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)</a:t>
            </a:r>
          </a:p>
          <a:p>
            <a:pPr marL="342900" indent="-342900">
              <a:buFontTx/>
              <a:buChar char="-"/>
            </a:pPr>
            <a:endParaRPr lang="ru-RU" sz="24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3"/>
          <a:srcRect l="63179" t="31463" r="4430" b="37421"/>
          <a:stretch/>
        </p:blipFill>
        <p:spPr bwMode="auto">
          <a:xfrm>
            <a:off x="0" y="3005847"/>
            <a:ext cx="4124528" cy="3852151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4"/>
          <a:srcRect l="59166" t="3607" r="9086" b="55506"/>
          <a:stretch/>
        </p:blipFill>
        <p:spPr bwMode="auto">
          <a:xfrm>
            <a:off x="4124528" y="3005850"/>
            <a:ext cx="4959274" cy="385214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Стрелка вправо 12"/>
          <p:cNvSpPr/>
          <p:nvPr/>
        </p:nvSpPr>
        <p:spPr>
          <a:xfrm rot="20866710">
            <a:off x="1168296" y="5364658"/>
            <a:ext cx="390942" cy="142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20866710">
            <a:off x="5448465" y="6117759"/>
            <a:ext cx="390942" cy="142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3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484908"/>
            <a:ext cx="6070060" cy="721321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Book Antiqua" panose="02040602050305030304" pitchFamily="18" charset="0"/>
                <a:cs typeface="Angsana New" panose="02020603050405020304" pitchFamily="18" charset="-34"/>
              </a:rPr>
              <a:t>Обслуживание и информирование пользователей</a:t>
            </a:r>
            <a:endParaRPr lang="ru-RU" sz="2400" b="1" dirty="0">
              <a:latin typeface="Book Antiqua" panose="02040602050305030304" pitchFamily="18" charset="0"/>
              <a:cs typeface="Angsana New" panose="02020603050405020304" pitchFamily="18" charset="-3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6728" y="1419323"/>
            <a:ext cx="8134157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ДОСТУП К ЭЛЕКТРОННЫМ РЕСУРСАМ</a:t>
            </a:r>
          </a:p>
          <a:p>
            <a:pPr>
              <a:buNone/>
            </a:pPr>
            <a:endParaRPr lang="ru-RU" sz="3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 algn="ctr">
              <a:buNone/>
            </a:pPr>
            <a:r>
              <a:rPr lang="ru-RU" sz="1400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   </a:t>
            </a:r>
          </a:p>
          <a:p>
            <a:pPr algn="ctr">
              <a:buNone/>
            </a:pPr>
            <a:r>
              <a:rPr lang="ru-RU" sz="3200" b="1" i="1" u="sng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Основные виды</a:t>
            </a:r>
          </a:p>
          <a:p>
            <a:pPr algn="ctr">
              <a:buNone/>
            </a:pPr>
            <a:endParaRPr lang="ru-RU" sz="2800" i="1" dirty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Book Antiqua" panose="02040602050305030304" pitchFamily="18" charset="0"/>
              </a:rPr>
              <a:t>Локальный доступ – </a:t>
            </a:r>
            <a:r>
              <a:rPr lang="ru-RU" sz="2000" dirty="0" smtClean="0">
                <a:latin typeface="Book Antiqua" panose="02040602050305030304" pitchFamily="18" charset="0"/>
              </a:rPr>
              <a:t>осуществляется с рабочих мест </a:t>
            </a:r>
            <a:r>
              <a:rPr lang="ru-RU" sz="2000" i="1" u="sng" dirty="0" smtClean="0">
                <a:latin typeface="Book Antiqua" panose="02040602050305030304" pitchFamily="18" charset="0"/>
              </a:rPr>
              <a:t>на территориях университета</a:t>
            </a:r>
            <a:r>
              <a:rPr lang="ru-RU" sz="2000" dirty="0" smtClean="0">
                <a:latin typeface="Book Antiqua" panose="02040602050305030304" pitchFamily="18" charset="0"/>
              </a:rPr>
              <a:t> (за исключением устройств, подключенных к </a:t>
            </a:r>
            <a:r>
              <a:rPr lang="en-US" sz="2000" dirty="0" err="1" smtClean="0">
                <a:latin typeface="Book Antiqua" panose="02040602050305030304" pitchFamily="18" charset="0"/>
              </a:rPr>
              <a:t>wi-fi</a:t>
            </a:r>
            <a:r>
              <a:rPr lang="ru-RU" sz="2000" dirty="0" smtClean="0">
                <a:latin typeface="Book Antiqua" panose="02040602050305030304" pitchFamily="18" charset="0"/>
              </a:rPr>
              <a:t>);</a:t>
            </a:r>
          </a:p>
          <a:p>
            <a:endParaRPr lang="ru-RU" sz="300" dirty="0" smtClean="0">
              <a:latin typeface="Book Antiqua" panose="0204060205030503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Book Antiqua" panose="02040602050305030304" pitchFamily="18" charset="0"/>
              </a:rPr>
              <a:t>Удаленный доступ</a:t>
            </a:r>
            <a:r>
              <a:rPr lang="ru-RU" sz="2000" dirty="0" smtClean="0">
                <a:latin typeface="Book Antiqua" panose="02040602050305030304" pitchFamily="18" charset="0"/>
              </a:rPr>
              <a:t> </a:t>
            </a:r>
            <a:r>
              <a:rPr lang="ru-RU" sz="2000" b="1" dirty="0" smtClean="0">
                <a:latin typeface="Book Antiqua" panose="02040602050305030304" pitchFamily="18" charset="0"/>
              </a:rPr>
              <a:t>–</a:t>
            </a:r>
            <a:r>
              <a:rPr lang="ru-RU" sz="2000" dirty="0" smtClean="0">
                <a:latin typeface="Book Antiqua" panose="02040602050305030304" pitchFamily="18" charset="0"/>
              </a:rPr>
              <a:t> осуществляется из любого места в интернете, </a:t>
            </a:r>
            <a:r>
              <a:rPr lang="ru-RU" sz="2000" i="1" u="sng" dirty="0" smtClean="0">
                <a:latin typeface="Book Antiqua" panose="02040602050305030304" pitchFamily="18" charset="0"/>
              </a:rPr>
              <a:t>вне университетских территорий</a:t>
            </a:r>
            <a:r>
              <a:rPr lang="ru-RU" sz="2000" dirty="0" smtClean="0">
                <a:latin typeface="Book Antiqua" panose="02040602050305030304" pitchFamily="18" charset="0"/>
              </a:rPr>
              <a:t> (в </a:t>
            </a:r>
            <a:r>
              <a:rPr lang="ru-RU" sz="2000" dirty="0" err="1" smtClean="0">
                <a:latin typeface="Book Antiqua" panose="02040602050305030304" pitchFamily="18" charset="0"/>
              </a:rPr>
              <a:t>т.ч</a:t>
            </a:r>
            <a:r>
              <a:rPr lang="ru-RU" sz="2000" dirty="0" smtClean="0">
                <a:latin typeface="Book Antiqua" panose="02040602050305030304" pitchFamily="18" charset="0"/>
              </a:rPr>
              <a:t>. </a:t>
            </a:r>
            <a:r>
              <a:rPr lang="ru-RU" sz="2000" dirty="0" err="1">
                <a:latin typeface="Book Antiqua" panose="02040602050305030304" pitchFamily="18" charset="0"/>
              </a:rPr>
              <a:t>у</a:t>
            </a:r>
            <a:r>
              <a:rPr lang="ru-RU" sz="2000" dirty="0" err="1" smtClean="0">
                <a:latin typeface="Book Antiqua" panose="02040602050305030304" pitchFamily="18" charset="0"/>
              </a:rPr>
              <a:t>ниверси-тетский</a:t>
            </a:r>
            <a:r>
              <a:rPr lang="ru-RU" sz="2000" dirty="0" smtClean="0">
                <a:latin typeface="Book Antiqua" panose="02040602050305030304" pitchFamily="18" charset="0"/>
              </a:rPr>
              <a:t> </a:t>
            </a:r>
            <a:r>
              <a:rPr lang="en-US" sz="2000" dirty="0" err="1" smtClean="0">
                <a:latin typeface="Book Antiqua" panose="02040602050305030304" pitchFamily="18" charset="0"/>
              </a:rPr>
              <a:t>wi-fi</a:t>
            </a:r>
            <a:r>
              <a:rPr lang="ru-RU" sz="2000" dirty="0" smtClean="0">
                <a:latin typeface="Book Antiqua" panose="02040602050305030304" pitchFamily="18" charset="0"/>
              </a:rPr>
              <a:t>);</a:t>
            </a:r>
          </a:p>
          <a:p>
            <a:endParaRPr lang="ru-RU" sz="300" dirty="0" smtClean="0">
              <a:latin typeface="Book Antiqua" panose="0204060205030503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Book Antiqua" panose="02040602050305030304" pitchFamily="18" charset="0"/>
              </a:rPr>
              <a:t>Тестовый доступ –</a:t>
            </a:r>
            <a:r>
              <a:rPr lang="ru-RU" sz="2000" dirty="0" smtClean="0">
                <a:latin typeface="Book Antiqua" panose="02040602050305030304" pitchFamily="18" charset="0"/>
              </a:rPr>
              <a:t> безвозмездный доступ, предоставляемый поставщиками сервисов в рекламных целях на короткий срок (может быть локальным и удаленным). </a:t>
            </a:r>
          </a:p>
          <a:p>
            <a:endParaRPr lang="ru-RU" sz="300" dirty="0" smtClean="0">
              <a:latin typeface="Book Antiqua" panose="0204060205030503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Book Antiqua" panose="02040602050305030304" pitchFamily="18" charset="0"/>
              </a:rPr>
              <a:t>Свободный доступ</a:t>
            </a:r>
            <a:r>
              <a:rPr lang="ru-RU" sz="2000" dirty="0" smtClean="0">
                <a:latin typeface="Book Antiqua" panose="02040602050305030304" pitchFamily="18" charset="0"/>
              </a:rPr>
              <a:t> </a:t>
            </a:r>
            <a:r>
              <a:rPr lang="ru-RU" sz="2000" b="1" dirty="0" smtClean="0">
                <a:latin typeface="Book Antiqua" panose="02040602050305030304" pitchFamily="18" charset="0"/>
              </a:rPr>
              <a:t>–</a:t>
            </a:r>
            <a:r>
              <a:rPr lang="ru-RU" sz="2000" dirty="0" smtClean="0">
                <a:latin typeface="Book Antiqua" panose="02040602050305030304" pitchFamily="18" charset="0"/>
              </a:rPr>
              <a:t> доступ для любого интернет-пользователя без каких-либо ограничений.</a:t>
            </a:r>
          </a:p>
          <a:p>
            <a:pPr>
              <a:buNone/>
            </a:pPr>
            <a:endParaRPr lang="ru-RU" sz="2800" dirty="0">
              <a:latin typeface="Book Antiqua" panose="02040602050305030304" pitchFamily="18" charset="0"/>
            </a:endParaRPr>
          </a:p>
          <a:p>
            <a:pPr>
              <a:buNone/>
            </a:pPr>
            <a:endParaRPr lang="ru-RU" sz="2800" dirty="0" smtClean="0">
              <a:latin typeface="Book Antiqua" panose="02040602050305030304" pitchFamily="18" charset="0"/>
            </a:endParaRPr>
          </a:p>
          <a:p>
            <a:pPr marL="342900" indent="-342900">
              <a:buFontTx/>
              <a:buChar char="-"/>
            </a:pPr>
            <a:endParaRPr lang="ru-RU" sz="24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04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484908"/>
            <a:ext cx="6070060" cy="721321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Book Antiqua" panose="02040602050305030304" pitchFamily="18" charset="0"/>
                <a:cs typeface="Angsana New" panose="02020603050405020304" pitchFamily="18" charset="-34"/>
              </a:rPr>
              <a:t>Обслуживание и информирование пользователей</a:t>
            </a:r>
            <a:endParaRPr lang="ru-RU" sz="2400" b="1" dirty="0">
              <a:latin typeface="Book Antiqua" panose="02040602050305030304" pitchFamily="18" charset="0"/>
              <a:cs typeface="Angsana New" panose="02020603050405020304" pitchFamily="18" charset="-3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6728" y="1419323"/>
            <a:ext cx="8134157" cy="598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ДОСТУП К ЭЛЕКТРОННЫМ РЕСУРСАМ</a:t>
            </a:r>
          </a:p>
          <a:p>
            <a:pPr>
              <a:buNone/>
            </a:pPr>
            <a:endParaRPr lang="ru-RU" sz="3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endParaRPr lang="ru-RU" sz="1400" i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 algn="ctr">
              <a:buNone/>
            </a:pPr>
            <a:r>
              <a:rPr lang="ru-RU" sz="1400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   </a:t>
            </a:r>
          </a:p>
          <a:p>
            <a:pPr algn="ctr">
              <a:buNone/>
            </a:pPr>
            <a:r>
              <a:rPr lang="ru-RU" sz="3200" b="1" i="1" u="sng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Способы реализации удаленного доступа</a:t>
            </a:r>
          </a:p>
          <a:p>
            <a:pPr algn="ctr">
              <a:buNone/>
            </a:pPr>
            <a:endParaRPr lang="ru-RU" sz="1400" i="1" dirty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Book Antiqua" panose="02040602050305030304" pitchFamily="18" charset="0"/>
              </a:rPr>
              <a:t>Авторизация в </a:t>
            </a:r>
            <a:r>
              <a:rPr lang="en-US" b="1" i="1" dirty="0" smtClean="0">
                <a:latin typeface="Book Antiqua" panose="02040602050305030304" pitchFamily="18" charset="0"/>
              </a:rPr>
              <a:t>“</a:t>
            </a:r>
            <a:r>
              <a:rPr lang="ru-RU" b="1" i="1" dirty="0" smtClean="0">
                <a:latin typeface="Book Antiqua" panose="02040602050305030304" pitchFamily="18" charset="0"/>
              </a:rPr>
              <a:t>Электронной библиотеке </a:t>
            </a:r>
            <a:r>
              <a:rPr lang="ru-RU" b="1" i="1" dirty="0" err="1" smtClean="0">
                <a:latin typeface="Book Antiqua" panose="02040602050305030304" pitchFamily="18" charset="0"/>
              </a:rPr>
              <a:t>Финуниверситета</a:t>
            </a:r>
            <a:r>
              <a:rPr lang="en-US" b="1" i="1" dirty="0" smtClean="0">
                <a:latin typeface="Book Antiqua" panose="02040602050305030304" pitchFamily="18" charset="0"/>
              </a:rPr>
              <a:t>”</a:t>
            </a:r>
            <a:r>
              <a:rPr lang="en-US" dirty="0" smtClean="0">
                <a:latin typeface="Book Antiqua" panose="02040602050305030304" pitchFamily="18" charset="0"/>
              </a:rPr>
              <a:t> </a:t>
            </a:r>
            <a:r>
              <a:rPr lang="ru-RU" dirty="0" smtClean="0">
                <a:latin typeface="Book Antiqua" panose="02040602050305030304" pitchFamily="18" charset="0"/>
              </a:rPr>
              <a:t>по учетным записям в доменах Финансового университета;</a:t>
            </a:r>
            <a:endParaRPr lang="ru-RU" dirty="0" smtClean="0">
              <a:latin typeface="Book Antiqua" panose="02040602050305030304" pitchFamily="18" charset="0"/>
            </a:endParaRPr>
          </a:p>
          <a:p>
            <a:pPr algn="just"/>
            <a:endParaRPr lang="ru-RU" dirty="0" smtClean="0">
              <a:latin typeface="Book Antiqua" panose="0204060205030503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Book Antiqua" panose="02040602050305030304" pitchFamily="18" charset="0"/>
              </a:rPr>
              <a:t>Авторизация </a:t>
            </a:r>
            <a:r>
              <a:rPr lang="ru-RU" b="1" i="1" dirty="0" smtClean="0">
                <a:latin typeface="Book Antiqua" panose="02040602050305030304" pitchFamily="18" charset="0"/>
              </a:rPr>
              <a:t>на сайтах ресурсов</a:t>
            </a:r>
            <a:r>
              <a:rPr lang="ru-RU" dirty="0" smtClean="0">
                <a:latin typeface="Book Antiqua" panose="02040602050305030304" pitchFamily="18" charset="0"/>
              </a:rPr>
              <a:t> по учетным данным, </a:t>
            </a:r>
            <a:r>
              <a:rPr lang="ru-RU" u="sng" dirty="0" smtClean="0">
                <a:latin typeface="Book Antiqua" panose="02040602050305030304" pitchFamily="18" charset="0"/>
              </a:rPr>
              <a:t>зарегистрированным самостоятельно с рабочих мест университета</a:t>
            </a:r>
            <a:r>
              <a:rPr lang="ru-RU" dirty="0" smtClean="0">
                <a:latin typeface="Book Antiqua" panose="02040602050305030304" pitchFamily="18" charset="0"/>
              </a:rPr>
              <a:t>;</a:t>
            </a:r>
          </a:p>
          <a:p>
            <a:pPr algn="just"/>
            <a:endParaRPr lang="ru-RU" dirty="0" smtClean="0">
              <a:latin typeface="Book Antiqua" panose="0204060205030503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Book Antiqua" panose="02040602050305030304" pitchFamily="18" charset="0"/>
              </a:rPr>
              <a:t>Авторизация </a:t>
            </a:r>
            <a:r>
              <a:rPr lang="ru-RU" b="1" i="1" dirty="0" smtClean="0">
                <a:latin typeface="Book Antiqua" panose="02040602050305030304" pitchFamily="18" charset="0"/>
              </a:rPr>
              <a:t>на сайтах ресурсов </a:t>
            </a:r>
            <a:r>
              <a:rPr lang="ru-RU" dirty="0" smtClean="0">
                <a:latin typeface="Book Antiqua" panose="02040602050305030304" pitchFamily="18" charset="0"/>
              </a:rPr>
              <a:t>по </a:t>
            </a:r>
            <a:r>
              <a:rPr lang="ru-RU" u="sng" dirty="0" smtClean="0">
                <a:latin typeface="Book Antiqua" panose="02040602050305030304" pitchFamily="18" charset="0"/>
              </a:rPr>
              <a:t>выданным БИК учетным данным</a:t>
            </a:r>
            <a:r>
              <a:rPr lang="ru-RU" dirty="0" smtClean="0">
                <a:latin typeface="Book Antiqua" panose="02040602050305030304" pitchFamily="18" charset="0"/>
              </a:rPr>
              <a:t> (мультидоступ</a:t>
            </a:r>
            <a:r>
              <a:rPr lang="ru-RU" dirty="0" smtClean="0">
                <a:latin typeface="Book Antiqua" panose="02040602050305030304" pitchFamily="18" charset="0"/>
              </a:rPr>
              <a:t>).</a:t>
            </a:r>
          </a:p>
          <a:p>
            <a:pPr algn="just"/>
            <a:endParaRPr lang="ru-RU" dirty="0" smtClean="0">
              <a:latin typeface="Book Antiqua" panose="0204060205030503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Book Antiqua" panose="02040602050305030304" pitchFamily="18" charset="0"/>
              </a:rPr>
              <a:t>Авторизация через ФЕДУРУС </a:t>
            </a:r>
            <a:r>
              <a:rPr lang="ru-RU" dirty="0">
                <a:latin typeface="Book Antiqua" panose="02040602050305030304" pitchFamily="18" charset="0"/>
              </a:rPr>
              <a:t>по учетным записям в доменах Финансового </a:t>
            </a:r>
            <a:r>
              <a:rPr lang="ru-RU" dirty="0" smtClean="0">
                <a:latin typeface="Book Antiqua" panose="02040602050305030304" pitchFamily="18" charset="0"/>
              </a:rPr>
              <a:t>университета.</a:t>
            </a:r>
            <a:endParaRPr lang="ru-RU" dirty="0" smtClean="0">
              <a:latin typeface="Book Antiqua" panose="02040602050305030304" pitchFamily="18" charset="0"/>
            </a:endParaRPr>
          </a:p>
          <a:p>
            <a:pPr>
              <a:buNone/>
            </a:pPr>
            <a:endParaRPr lang="ru-RU" sz="2800" dirty="0">
              <a:latin typeface="Book Antiqua" panose="02040602050305030304" pitchFamily="18" charset="0"/>
            </a:endParaRPr>
          </a:p>
          <a:p>
            <a:pPr>
              <a:buNone/>
            </a:pPr>
            <a:endParaRPr lang="ru-RU" sz="2800" dirty="0" smtClean="0">
              <a:latin typeface="Book Antiqua" panose="02040602050305030304" pitchFamily="18" charset="0"/>
            </a:endParaRPr>
          </a:p>
          <a:p>
            <a:pPr marL="342900" indent="-342900">
              <a:buFontTx/>
              <a:buChar char="-"/>
            </a:pPr>
            <a:endParaRPr lang="ru-RU" sz="24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96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484908"/>
            <a:ext cx="6070060" cy="721321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Book Antiqua" panose="02040602050305030304" pitchFamily="18" charset="0"/>
                <a:cs typeface="Angsana New" panose="02020603050405020304" pitchFamily="18" charset="-34"/>
              </a:rPr>
              <a:t>Обслуживание и информирование пользователей</a:t>
            </a:r>
            <a:endParaRPr lang="ru-RU" sz="2400" b="1" dirty="0">
              <a:latin typeface="Book Antiqua" panose="02040602050305030304" pitchFamily="18" charset="0"/>
              <a:cs typeface="Angsana New" panose="02020603050405020304" pitchFamily="18" charset="-3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6728" y="1419323"/>
            <a:ext cx="8134157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ПОПУЛЯРНЫЕ ЭЛЕКТРОННЫЕ РЕСУРСЫ</a:t>
            </a:r>
          </a:p>
          <a:p>
            <a:pPr algn="ctr">
              <a:buNone/>
            </a:pPr>
            <a:endParaRPr lang="ru-RU" sz="2800" b="1" dirty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r>
              <a:rPr lang="ru-RU" sz="2400" b="1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На сайте БИК можно видеть 5 наиболее востребован-</a:t>
            </a:r>
            <a:r>
              <a:rPr lang="ru-RU" sz="2400" b="1" i="1" dirty="0" err="1" smtClean="0">
                <a:solidFill>
                  <a:srgbClr val="24666A"/>
                </a:solidFill>
                <a:latin typeface="Book Antiqua" panose="02040602050305030304" pitchFamily="18" charset="0"/>
              </a:rPr>
              <a:t>ных</a:t>
            </a:r>
            <a:r>
              <a:rPr lang="ru-RU" sz="2400" b="1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пользователями ресурсов, информация о которых выводится по количеству обращений на страницы их профилей.</a:t>
            </a:r>
          </a:p>
          <a:p>
            <a:pPr>
              <a:buNone/>
            </a:pPr>
            <a:endParaRPr lang="ru-RU" sz="3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endParaRPr lang="ru-RU" sz="1400" i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 algn="ctr">
              <a:buNone/>
            </a:pPr>
            <a:r>
              <a:rPr lang="ru-RU" sz="1400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   </a:t>
            </a:r>
          </a:p>
          <a:p>
            <a:pPr>
              <a:buNone/>
            </a:pPr>
            <a:endParaRPr lang="ru-RU" sz="2800" dirty="0">
              <a:latin typeface="Book Antiqua" panose="02040602050305030304" pitchFamily="18" charset="0"/>
            </a:endParaRPr>
          </a:p>
          <a:p>
            <a:pPr>
              <a:buNone/>
            </a:pPr>
            <a:endParaRPr lang="ru-RU" sz="2800" dirty="0" smtClean="0">
              <a:latin typeface="Book Antiqua" panose="02040602050305030304" pitchFamily="18" charset="0"/>
            </a:endParaRPr>
          </a:p>
          <a:p>
            <a:pPr marL="342900" indent="-342900">
              <a:buFontTx/>
              <a:buChar char="-"/>
            </a:pPr>
            <a:endParaRPr lang="ru-RU" sz="24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55159" t="47301" r="8765" b="35863"/>
          <a:stretch/>
        </p:blipFill>
        <p:spPr bwMode="auto">
          <a:xfrm>
            <a:off x="406728" y="4280169"/>
            <a:ext cx="8241161" cy="23930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0259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484908"/>
            <a:ext cx="6070060" cy="721321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Book Antiqua" panose="02040602050305030304" pitchFamily="18" charset="0"/>
                <a:cs typeface="Angsana New" panose="02020603050405020304" pitchFamily="18" charset="-34"/>
              </a:rPr>
              <a:t>Обслуживание и информирование пользователей</a:t>
            </a:r>
            <a:endParaRPr lang="ru-RU" sz="2400" b="1" dirty="0">
              <a:latin typeface="Book Antiqua" panose="02040602050305030304" pitchFamily="18" charset="0"/>
              <a:cs typeface="Angsana New" panose="02020603050405020304" pitchFamily="18" charset="-3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7804" y="1419323"/>
            <a:ext cx="8213081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ПОПУЛЯРНЫЕ ЭЛЕКТРОННЫЕ РЕСУРСЫ</a:t>
            </a:r>
          </a:p>
          <a:p>
            <a:pPr algn="ctr">
              <a:buNone/>
            </a:pPr>
            <a:endParaRPr lang="ru-RU" sz="800" b="1" dirty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 algn="ctr">
              <a:buNone/>
            </a:pPr>
            <a:r>
              <a:rPr lang="ru-RU" sz="2400" b="1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Электронная библиотека Финансового университета                       </a:t>
            </a:r>
            <a:endParaRPr lang="ru-RU" sz="2000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endParaRPr lang="ru-RU" sz="300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endParaRPr lang="ru-RU" sz="1400" i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endParaRPr lang="ru-RU" sz="24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922" y="3050329"/>
            <a:ext cx="7352843" cy="826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757922" y="3877047"/>
            <a:ext cx="1813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http://elib.fa.ru/</a:t>
            </a:r>
            <a:endParaRPr lang="ru-RU" dirty="0"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693872"/>
              </p:ext>
            </p:extLst>
          </p:nvPr>
        </p:nvGraphicFramePr>
        <p:xfrm>
          <a:off x="687488" y="4286520"/>
          <a:ext cx="7886700" cy="45720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86767667"/>
                    </a:ext>
                  </a:extLst>
                </a:gridCol>
              </a:tblGrid>
              <a:tr h="443627">
                <a:tc>
                  <a:txBody>
                    <a:bodyPr/>
                    <a:lstStyle/>
                    <a:p>
                      <a:pPr algn="just"/>
                      <a:r>
                        <a:rPr lang="ru-RU" sz="1500" b="1" i="1" dirty="0">
                          <a:effectLst/>
                          <a:latin typeface="tahoma" panose="020B0604030504040204" pitchFamily="34" charset="0"/>
                        </a:rPr>
                        <a:t>ЭБ включает электронные документы, право на размещение </a:t>
                      </a:r>
                      <a:r>
                        <a:rPr lang="ru-RU" sz="1500" b="1" i="1" dirty="0" smtClean="0">
                          <a:effectLst/>
                          <a:latin typeface="tahoma" panose="020B0604030504040204" pitchFamily="34" charset="0"/>
                        </a:rPr>
                        <a:t>которых</a:t>
                      </a:r>
                      <a:r>
                        <a:rPr lang="ru-RU" sz="1500" b="1" i="1" dirty="0">
                          <a:effectLst/>
                          <a:latin typeface="tahoma" panose="020B0604030504040204" pitchFamily="34" charset="0"/>
                        </a:rPr>
                        <a:t> принадлежит </a:t>
                      </a:r>
                      <a:r>
                        <a:rPr lang="ru-RU" sz="1500" b="1" i="1" dirty="0" err="1">
                          <a:effectLst/>
                          <a:latin typeface="tahoma" panose="020B0604030504040204" pitchFamily="34" charset="0"/>
                        </a:rPr>
                        <a:t>Финуниверситету</a:t>
                      </a:r>
                      <a:r>
                        <a:rPr lang="ru-RU" sz="1500" b="1" i="1" dirty="0">
                          <a:effectLst/>
                          <a:latin typeface="tahoma" panose="020B0604030504040204" pitchFamily="34" charset="0"/>
                        </a:rPr>
                        <a:t>:</a:t>
                      </a:r>
                      <a:endParaRPr lang="ru-RU" sz="1500" b="1" i="1" dirty="0">
                        <a:effectLst/>
                      </a:endParaRPr>
                    </a:p>
                  </a:txBody>
                  <a:tcPr marL="154037" marR="1540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732190"/>
                  </a:ext>
                </a:extLst>
              </a:tr>
            </a:tbl>
          </a:graphicData>
        </a:graphic>
      </p:graphicFrame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542386" y="43988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98190"/>
              </p:ext>
            </p:extLst>
          </p:nvPr>
        </p:nvGraphicFramePr>
        <p:xfrm>
          <a:off x="687488" y="4786700"/>
          <a:ext cx="7774901" cy="1872878"/>
        </p:xfrm>
        <a:graphic>
          <a:graphicData uri="http://schemas.openxmlformats.org/drawingml/2006/table">
            <a:tbl>
              <a:tblPr/>
              <a:tblGrid>
                <a:gridCol w="7774901">
                  <a:extLst>
                    <a:ext uri="{9D8B030D-6E8A-4147-A177-3AD203B41FA5}">
                      <a16:colId xmlns:a16="http://schemas.microsoft.com/office/drawing/2014/main" val="367467817"/>
                    </a:ext>
                  </a:extLst>
                </a:gridCol>
              </a:tblGrid>
              <a:tr h="1872878">
                <a:tc>
                  <a:txBody>
                    <a:bodyPr/>
                    <a:lstStyle/>
                    <a:p>
                      <a:pPr algn="just"/>
                      <a:r>
                        <a:rPr lang="ru-RU" sz="1500" dirty="0">
                          <a:effectLst/>
                          <a:latin typeface="tahoma" panose="020B0604030504040204" pitchFamily="34" charset="0"/>
                        </a:rPr>
                        <a:t>- </a:t>
                      </a:r>
                      <a:r>
                        <a:rPr lang="ru-RU" sz="1500" dirty="0" smtClean="0">
                          <a:effectLst/>
                          <a:latin typeface="tahoma" panose="020B0604030504040204" pitchFamily="34" charset="0"/>
                        </a:rPr>
                        <a:t>   электронные аналоги </a:t>
                      </a:r>
                      <a:r>
                        <a:rPr lang="ru-RU" sz="1500" u="sng" dirty="0" smtClean="0">
                          <a:effectLst/>
                          <a:latin typeface="tahoma" panose="020B0604030504040204" pitchFamily="34" charset="0"/>
                        </a:rPr>
                        <a:t>учебников</a:t>
                      </a:r>
                      <a:r>
                        <a:rPr lang="ru-RU" sz="1500" u="sng" baseline="0" dirty="0" smtClean="0">
                          <a:effectLst/>
                          <a:latin typeface="tahoma" panose="020B0604030504040204" pitchFamily="34" charset="0"/>
                        </a:rPr>
                        <a:t> и монографий</a:t>
                      </a:r>
                      <a:r>
                        <a:rPr lang="ru-RU" sz="1500" dirty="0" smtClean="0">
                          <a:effectLst/>
                          <a:latin typeface="tahoma" panose="020B0604030504040204" pitchFamily="34" charset="0"/>
                        </a:rPr>
                        <a:t>, </a:t>
                      </a:r>
                      <a:r>
                        <a:rPr lang="ru-RU" sz="1500" dirty="0">
                          <a:effectLst/>
                          <a:latin typeface="tahoma" panose="020B0604030504040204" pitchFamily="34" charset="0"/>
                        </a:rPr>
                        <a:t>изданных в </a:t>
                      </a:r>
                      <a:r>
                        <a:rPr lang="ru-RU" sz="1500" dirty="0" err="1">
                          <a:effectLst/>
                          <a:latin typeface="tahoma" panose="020B0604030504040204" pitchFamily="34" charset="0"/>
                        </a:rPr>
                        <a:t>Финуниверситете</a:t>
                      </a:r>
                      <a:r>
                        <a:rPr lang="ru-RU" sz="1500" dirty="0">
                          <a:effectLst/>
                          <a:latin typeface="tahoma" panose="020B0604030504040204" pitchFamily="34" charset="0"/>
                        </a:rPr>
                        <a:t>;</a:t>
                      </a:r>
                      <a:endParaRPr lang="ru-RU" sz="1500" dirty="0">
                        <a:effectLst/>
                      </a:endParaRPr>
                    </a:p>
                    <a:p>
                      <a:pPr algn="just"/>
                      <a:r>
                        <a:rPr lang="ru-RU" sz="1500" dirty="0" smtClean="0">
                          <a:effectLst/>
                          <a:latin typeface="tahoma" panose="020B0604030504040204" pitchFamily="34" charset="0"/>
                        </a:rPr>
                        <a:t>-</a:t>
                      </a:r>
                      <a:r>
                        <a:rPr lang="ru-RU" sz="1500" baseline="0" dirty="0" smtClean="0"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ru-RU" sz="1500" dirty="0" smtClean="0">
                          <a:effectLst/>
                          <a:latin typeface="tahoma" panose="020B0604030504040204" pitchFamily="34" charset="0"/>
                        </a:rPr>
                        <a:t>электронные </a:t>
                      </a:r>
                      <a:r>
                        <a:rPr lang="ru-RU" sz="1500" dirty="0">
                          <a:effectLst/>
                          <a:latin typeface="tahoma" panose="020B0604030504040204" pitchFamily="34" charset="0"/>
                        </a:rPr>
                        <a:t>аналоги </a:t>
                      </a:r>
                      <a:r>
                        <a:rPr lang="ru-RU" sz="1500" u="sng" dirty="0">
                          <a:effectLst/>
                          <a:latin typeface="tahoma" panose="020B0604030504040204" pitchFamily="34" charset="0"/>
                        </a:rPr>
                        <a:t>диссертаций с авторефератами</a:t>
                      </a:r>
                      <a:r>
                        <a:rPr lang="ru-RU" sz="1500" dirty="0">
                          <a:effectLst/>
                          <a:latin typeface="tahoma" panose="020B0604030504040204" pitchFamily="34" charset="0"/>
                        </a:rPr>
                        <a:t>, защищенных в </a:t>
                      </a:r>
                      <a:r>
                        <a:rPr lang="ru-RU" sz="1500" dirty="0" err="1">
                          <a:effectLst/>
                          <a:latin typeface="tahoma" panose="020B0604030504040204" pitchFamily="34" charset="0"/>
                        </a:rPr>
                        <a:t>Финуниверситете</a:t>
                      </a:r>
                      <a:r>
                        <a:rPr lang="ru-RU" sz="1500" dirty="0">
                          <a:effectLst/>
                          <a:latin typeface="tahoma" panose="020B0604030504040204" pitchFamily="34" charset="0"/>
                        </a:rPr>
                        <a:t>;</a:t>
                      </a:r>
                      <a:endParaRPr lang="ru-RU" sz="1500" dirty="0">
                        <a:effectLst/>
                      </a:endParaRPr>
                    </a:p>
                    <a:p>
                      <a:pPr algn="just"/>
                      <a:r>
                        <a:rPr lang="ru-RU" sz="1500" dirty="0">
                          <a:effectLst/>
                          <a:latin typeface="tahoma" panose="020B0604030504040204" pitchFamily="34" charset="0"/>
                        </a:rPr>
                        <a:t>- </a:t>
                      </a:r>
                      <a:r>
                        <a:rPr lang="ru-RU" sz="1500" dirty="0" smtClean="0">
                          <a:effectLst/>
                          <a:latin typeface="tahoma" panose="020B0604030504040204" pitchFamily="34" charset="0"/>
                        </a:rPr>
                        <a:t>   </a:t>
                      </a:r>
                      <a:r>
                        <a:rPr lang="ru-RU" sz="1500" dirty="0">
                          <a:effectLst/>
                          <a:latin typeface="tahoma" panose="020B0604030504040204" pitchFamily="34" charset="0"/>
                        </a:rPr>
                        <a:t>электронные аналоги </a:t>
                      </a:r>
                      <a:r>
                        <a:rPr lang="ru-RU" sz="1500" u="sng" dirty="0">
                          <a:effectLst/>
                          <a:latin typeface="tahoma" panose="020B0604030504040204" pitchFamily="34" charset="0"/>
                        </a:rPr>
                        <a:t>научных журналов</a:t>
                      </a:r>
                      <a:r>
                        <a:rPr lang="ru-RU" sz="1500" dirty="0">
                          <a:effectLst/>
                          <a:latin typeface="tahoma" panose="020B0604030504040204" pitchFamily="34" charset="0"/>
                        </a:rPr>
                        <a:t>, изданных в </a:t>
                      </a:r>
                      <a:r>
                        <a:rPr lang="ru-RU" sz="1500" dirty="0" err="1">
                          <a:effectLst/>
                          <a:latin typeface="tahoma" panose="020B0604030504040204" pitchFamily="34" charset="0"/>
                        </a:rPr>
                        <a:t>Финуниверситете</a:t>
                      </a:r>
                      <a:r>
                        <a:rPr lang="ru-RU" sz="1500" dirty="0">
                          <a:effectLst/>
                          <a:latin typeface="tahoma" panose="020B0604030504040204" pitchFamily="34" charset="0"/>
                        </a:rPr>
                        <a:t>;</a:t>
                      </a:r>
                      <a:endParaRPr lang="ru-RU" sz="1500" dirty="0">
                        <a:effectLst/>
                      </a:endParaRPr>
                    </a:p>
                    <a:p>
                      <a:pPr algn="just"/>
                      <a:r>
                        <a:rPr lang="ru-RU" sz="1500" dirty="0" smtClean="0">
                          <a:effectLst/>
                          <a:latin typeface="tahoma" panose="020B0604030504040204" pitchFamily="34" charset="0"/>
                        </a:rPr>
                        <a:t>-</a:t>
                      </a:r>
                      <a:r>
                        <a:rPr lang="ru-RU" sz="1500" baseline="0" dirty="0"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ru-RU" sz="1500" baseline="0" dirty="0" smtClean="0"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ru-RU" sz="1500" dirty="0" smtClean="0">
                          <a:effectLst/>
                          <a:latin typeface="tahoma" panose="020B0604030504040204" pitchFamily="34" charset="0"/>
                        </a:rPr>
                        <a:t>электронные </a:t>
                      </a:r>
                      <a:r>
                        <a:rPr lang="ru-RU" sz="1500" dirty="0">
                          <a:effectLst/>
                          <a:latin typeface="tahoma" panose="020B0604030504040204" pitchFamily="34" charset="0"/>
                        </a:rPr>
                        <a:t>аналоги и электронные издания научных, учебных и других изданий, правомерно </a:t>
                      </a:r>
                      <a:r>
                        <a:rPr lang="ru-RU" sz="1500" u="sng" dirty="0">
                          <a:effectLst/>
                          <a:latin typeface="tahoma" panose="020B0604030504040204" pitchFamily="34" charset="0"/>
                        </a:rPr>
                        <a:t>приобретенные </a:t>
                      </a:r>
                      <a:r>
                        <a:rPr lang="ru-RU" sz="1500" u="sng" dirty="0" err="1">
                          <a:effectLst/>
                          <a:latin typeface="tahoma" panose="020B0604030504040204" pitchFamily="34" charset="0"/>
                        </a:rPr>
                        <a:t>Финуниверситетом</a:t>
                      </a:r>
                      <a:r>
                        <a:rPr lang="ru-RU" sz="1500" u="sng" dirty="0">
                          <a:effectLst/>
                          <a:latin typeface="tahoma" panose="020B0604030504040204" pitchFamily="34" charset="0"/>
                        </a:rPr>
                        <a:t> из внешних источников</a:t>
                      </a:r>
                      <a:r>
                        <a:rPr lang="ru-RU" sz="1500" dirty="0">
                          <a:effectLst/>
                          <a:latin typeface="tahoma" panose="020B0604030504040204" pitchFamily="34" charset="0"/>
                        </a:rPr>
                        <a:t>;</a:t>
                      </a:r>
                      <a:endParaRPr lang="ru-RU" sz="1500" dirty="0">
                        <a:effectLst/>
                      </a:endParaRP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sz="1500" dirty="0" smtClean="0">
                          <a:effectLst/>
                          <a:latin typeface="tahoma" panose="020B0604030504040204" pitchFamily="34" charset="0"/>
                        </a:rPr>
                        <a:t>электронные </a:t>
                      </a:r>
                      <a:r>
                        <a:rPr lang="ru-RU" sz="1500" dirty="0">
                          <a:effectLst/>
                          <a:latin typeface="tahoma" panose="020B0604030504040204" pitchFamily="34" charset="0"/>
                        </a:rPr>
                        <a:t>аналоги </a:t>
                      </a:r>
                      <a:r>
                        <a:rPr lang="ru-RU" sz="1500" u="sng" dirty="0">
                          <a:effectLst/>
                          <a:latin typeface="tahoma" panose="020B0604030504040204" pitchFamily="34" charset="0"/>
                        </a:rPr>
                        <a:t>статей </a:t>
                      </a:r>
                      <a:r>
                        <a:rPr lang="ru-RU" sz="1500" u="sng" dirty="0" smtClean="0">
                          <a:effectLst/>
                          <a:latin typeface="tahoma" panose="020B0604030504040204" pitchFamily="34" charset="0"/>
                        </a:rPr>
                        <a:t>из </a:t>
                      </a:r>
                      <a:r>
                        <a:rPr lang="ru-RU" sz="1500" u="sng" dirty="0">
                          <a:effectLst/>
                          <a:latin typeface="tahoma" panose="020B0604030504040204" pitchFamily="34" charset="0"/>
                        </a:rPr>
                        <a:t>научных журналов</a:t>
                      </a:r>
                      <a:r>
                        <a:rPr lang="ru-RU" sz="1500" dirty="0">
                          <a:effectLst/>
                          <a:latin typeface="tahoma" panose="020B0604030504040204" pitchFamily="34" charset="0"/>
                        </a:rPr>
                        <a:t>, авторами которых являются преподаватели </a:t>
                      </a:r>
                      <a:r>
                        <a:rPr lang="ru-RU" sz="1500" dirty="0" err="1" smtClean="0">
                          <a:effectLst/>
                          <a:latin typeface="tahoma" panose="020B0604030504040204" pitchFamily="34" charset="0"/>
                        </a:rPr>
                        <a:t>Финуниверситета</a:t>
                      </a:r>
                      <a:r>
                        <a:rPr lang="ru-RU" sz="1500" dirty="0" smtClean="0">
                          <a:effectLst/>
                          <a:latin typeface="tahoma" panose="020B0604030504040204" pitchFamily="34" charset="0"/>
                        </a:rPr>
                        <a:t>; -</a:t>
                      </a:r>
                      <a:r>
                        <a:rPr lang="ru-RU" sz="1500" baseline="0" dirty="0" smtClean="0">
                          <a:effectLst/>
                          <a:latin typeface="tahoma" panose="020B0604030504040204" pitchFamily="34" charset="0"/>
                        </a:rPr>
                        <a:t> и т.п.</a:t>
                      </a:r>
                      <a:endParaRPr lang="ru-RU" sz="1500" dirty="0">
                        <a:effectLst/>
                      </a:endParaRPr>
                    </a:p>
                  </a:txBody>
                  <a:tcPr marL="154037" marR="1540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059647"/>
                  </a:ext>
                </a:extLst>
              </a:tr>
            </a:tbl>
          </a:graphicData>
        </a:graphic>
      </p:graphicFrame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654185" y="498591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3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484908"/>
            <a:ext cx="6070060" cy="721321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Book Antiqua" panose="02040602050305030304" pitchFamily="18" charset="0"/>
                <a:cs typeface="Angsana New" panose="02020603050405020304" pitchFamily="18" charset="-34"/>
              </a:rPr>
              <a:t>Обслуживание и информирование пользователей</a:t>
            </a:r>
            <a:endParaRPr lang="ru-RU" sz="2400" b="1" dirty="0">
              <a:latin typeface="Book Antiqua" panose="02040602050305030304" pitchFamily="18" charset="0"/>
              <a:cs typeface="Angsana New" panose="02020603050405020304" pitchFamily="18" charset="-3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7804" y="1419323"/>
            <a:ext cx="8213081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ПОПУЛЯРНЫЕ ЭЛЕКТРОННЫЕ РЕСУРСЫ</a:t>
            </a:r>
          </a:p>
          <a:p>
            <a:pPr algn="ctr">
              <a:buNone/>
            </a:pPr>
            <a:endParaRPr lang="ru-RU" sz="800" b="1" dirty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 algn="ctr">
              <a:buNone/>
            </a:pPr>
            <a:r>
              <a:rPr lang="ru-RU" sz="2400" b="1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Электронные библиотеки издательств-партнеров                      </a:t>
            </a:r>
            <a:r>
              <a:rPr lang="ru-RU" sz="2000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обеспечивают значительную часть учебных дисциплин</a:t>
            </a:r>
          </a:p>
          <a:p>
            <a:pPr>
              <a:buNone/>
            </a:pPr>
            <a:endParaRPr lang="ru-RU" sz="300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endParaRPr lang="ru-RU" sz="1400" i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endParaRPr lang="ru-RU" sz="24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720149"/>
              </p:ext>
            </p:extLst>
          </p:nvPr>
        </p:nvGraphicFramePr>
        <p:xfrm>
          <a:off x="405441" y="3296804"/>
          <a:ext cx="8203721" cy="3226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7961">
                  <a:extLst>
                    <a:ext uri="{9D8B030D-6E8A-4147-A177-3AD203B41FA5}">
                      <a16:colId xmlns:a16="http://schemas.microsoft.com/office/drawing/2014/main" val="139586180"/>
                    </a:ext>
                  </a:extLst>
                </a:gridCol>
                <a:gridCol w="5265760">
                  <a:extLst>
                    <a:ext uri="{9D8B030D-6E8A-4147-A177-3AD203B41FA5}">
                      <a16:colId xmlns:a16="http://schemas.microsoft.com/office/drawing/2014/main" val="3698721590"/>
                    </a:ext>
                  </a:extLst>
                </a:gridCol>
              </a:tblGrid>
              <a:tr h="88504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  Около 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38000 учебников, учебных пособий, монографий, диссертаций, справочных изданий, сборников материалов конференций, специальных периодических изданий, выпускаемых </a:t>
                      </a:r>
                      <a:r>
                        <a:rPr lang="ru-RU" sz="1050" u="sng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Научно-издательским центром ИНФРА-М 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и другими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издательствами.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90500" marR="1905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985730"/>
                  </a:ext>
                </a:extLst>
              </a:tr>
              <a:tr h="8583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1050" b="1" dirty="0" smtClean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  <a:p>
                      <a:pPr algn="just"/>
                      <a:r>
                        <a:rPr lang="ru-RU" sz="1050" b="1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   Доступна базовая </a:t>
                      </a: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коллекция ЭБС, включающая книги издательств </a:t>
                      </a:r>
                      <a:r>
                        <a:rPr lang="ru-RU" sz="1050" b="1" u="sng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"</a:t>
                      </a:r>
                      <a:r>
                        <a:rPr lang="ru-RU" sz="1050" b="1" u="sng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КноРус</a:t>
                      </a:r>
                      <a:r>
                        <a:rPr lang="ru-RU" sz="1050" b="1" u="sng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", "Прометей", "Синергия", "</a:t>
                      </a:r>
                      <a:r>
                        <a:rPr lang="ru-RU" sz="1050" b="1" u="sng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Русайнс</a:t>
                      </a:r>
                      <a:r>
                        <a:rPr lang="ru-RU" sz="1050" b="1" u="sng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", "Юстиция", "Палеотип" "</a:t>
                      </a:r>
                      <a:r>
                        <a:rPr lang="ru-RU" sz="1050" b="1" u="sng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СПбКО</a:t>
                      </a:r>
                      <a:r>
                        <a:rPr lang="ru-RU" sz="1100" b="1" u="sng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"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0500" marR="1905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072402"/>
                  </a:ext>
                </a:extLst>
              </a:tr>
              <a:tr h="7416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50" b="1" dirty="0" smtClean="0">
                          <a:effectLst/>
                          <a:latin typeface="tahoma" panose="020B0604030504040204" pitchFamily="34" charset="0"/>
                        </a:rPr>
                        <a:t>  Доступно </a:t>
                      </a:r>
                      <a:r>
                        <a:rPr lang="ru-RU" sz="1050" b="1" dirty="0">
                          <a:effectLst/>
                          <a:latin typeface="tahoma" panose="020B0604030504040204" pitchFamily="34" charset="0"/>
                        </a:rPr>
                        <a:t>более 9000 учебников и учебных пособий от авторов из ведущих вузов России по экономическим, юридическим, гуманитарным, инженерно-техническим и естественно-научным направлениям и специальностям.</a:t>
                      </a:r>
                      <a:endParaRPr lang="ru-RU" sz="1050" b="1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0500" marR="1905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382973"/>
                  </a:ext>
                </a:extLst>
              </a:tr>
              <a:tr h="7416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b="1" dirty="0" smtClean="0">
                          <a:effectLst/>
                          <a:latin typeface="tahoma" panose="020B0604030504040204" pitchFamily="34" charset="0"/>
                        </a:rPr>
                        <a:t>  </a:t>
                      </a:r>
                    </a:p>
                    <a:p>
                      <a:pPr algn="just"/>
                      <a:r>
                        <a:rPr lang="ru-RU" sz="1000" b="1" dirty="0" smtClean="0">
                          <a:effectLst/>
                          <a:latin typeface="tahoma" panose="020B0604030504040204" pitchFamily="34" charset="0"/>
                        </a:rPr>
                        <a:t>   Доступ </a:t>
                      </a:r>
                      <a:r>
                        <a:rPr lang="ru-RU" sz="1000" b="1" dirty="0">
                          <a:effectLst/>
                          <a:latin typeface="tahoma" panose="020B0604030504040204" pitchFamily="34" charset="0"/>
                        </a:rPr>
                        <a:t>к более 100 000 изданиям по всем отраслям знаний. </a:t>
                      </a:r>
                      <a:r>
                        <a:rPr lang="ru-RU" sz="1000" b="1" u="sng" dirty="0">
                          <a:effectLst/>
                          <a:latin typeface="tahoma" panose="020B0604030504040204" pitchFamily="34" charset="0"/>
                        </a:rPr>
                        <a:t>Более 400 издательств</a:t>
                      </a:r>
                      <a:r>
                        <a:rPr lang="ru-RU" sz="1000" b="1" dirty="0">
                          <a:effectLst/>
                          <a:latin typeface="tahoma" panose="020B0604030504040204" pitchFamily="34" charset="0"/>
                        </a:rPr>
                        <a:t>, представленных в ЭБС обеспечат обучающихся изданиями по основным и узкопрофильным предметам</a:t>
                      </a:r>
                      <a:r>
                        <a:rPr lang="ru-RU" sz="1000" b="1" dirty="0" smtClean="0">
                          <a:effectLst/>
                          <a:latin typeface="tahoma" panose="020B0604030504040204" pitchFamily="34" charset="0"/>
                        </a:rPr>
                        <a:t>. </a:t>
                      </a:r>
                      <a:endParaRPr lang="ru-RU" sz="1000" b="1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0500" marR="1905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7381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/>
          <p:nvPr/>
        </p:nvPicPr>
        <p:blipFill rotWithShape="1">
          <a:blip r:embed="rId3"/>
          <a:srcRect l="26617" t="76112" r="58151" b="17617"/>
          <a:stretch/>
        </p:blipFill>
        <p:spPr bwMode="auto">
          <a:xfrm>
            <a:off x="405441" y="3286665"/>
            <a:ext cx="2907101" cy="8971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/>
          <a:srcRect l="20845" t="34492" r="66649" b="51539"/>
          <a:stretch/>
        </p:blipFill>
        <p:spPr bwMode="auto">
          <a:xfrm>
            <a:off x="405442" y="4185481"/>
            <a:ext cx="2907100" cy="8453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l="17317" t="30501" r="62961" b="60377"/>
          <a:stretch/>
        </p:blipFill>
        <p:spPr bwMode="auto">
          <a:xfrm>
            <a:off x="405441" y="5030870"/>
            <a:ext cx="2907100" cy="7026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6"/>
          <a:srcRect l="21165" t="28221" r="61999" b="60092"/>
          <a:stretch/>
        </p:blipFill>
        <p:spPr bwMode="auto">
          <a:xfrm>
            <a:off x="405441" y="5814205"/>
            <a:ext cx="2907102" cy="6990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242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484908"/>
            <a:ext cx="6070060" cy="721321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Book Antiqua" panose="02040602050305030304" pitchFamily="18" charset="0"/>
                <a:cs typeface="Angsana New" panose="02020603050405020304" pitchFamily="18" charset="-34"/>
              </a:rPr>
              <a:t>Обслуживание и информирование пользователей</a:t>
            </a:r>
            <a:endParaRPr lang="ru-RU" sz="2400" b="1" dirty="0">
              <a:latin typeface="Book Antiqua" panose="02040602050305030304" pitchFamily="18" charset="0"/>
              <a:cs typeface="Angsana New" panose="02020603050405020304" pitchFamily="18" charset="-3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7804" y="1419323"/>
            <a:ext cx="8213081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ПОПУЛЯРНЫЕ ЭЛЕКТРОННЫЕ РЕСУРСЫ</a:t>
            </a:r>
          </a:p>
          <a:p>
            <a:pPr algn="ctr">
              <a:buNone/>
            </a:pPr>
            <a:endParaRPr lang="ru-RU" sz="800" b="1" dirty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 algn="ctr">
              <a:buNone/>
            </a:pPr>
            <a:r>
              <a:rPr lang="ru-RU" sz="2400" b="1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Электронные библиотеки периодических изданий                       </a:t>
            </a:r>
            <a:endParaRPr lang="ru-RU" sz="2000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endParaRPr lang="ru-RU" sz="300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endParaRPr lang="ru-RU" sz="1400" i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endParaRPr lang="ru-RU" sz="24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944150"/>
              </p:ext>
            </p:extLst>
          </p:nvPr>
        </p:nvGraphicFramePr>
        <p:xfrm>
          <a:off x="687488" y="3496815"/>
          <a:ext cx="7886700" cy="802137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86767667"/>
                    </a:ext>
                  </a:extLst>
                </a:gridCol>
              </a:tblGrid>
              <a:tr h="802137">
                <a:tc>
                  <a:txBody>
                    <a:bodyPr/>
                    <a:lstStyle/>
                    <a:p>
                      <a:pPr algn="just"/>
                      <a:endParaRPr lang="ru-RU" sz="1500" b="1" i="1" dirty="0">
                        <a:effectLst/>
                      </a:endParaRPr>
                    </a:p>
                  </a:txBody>
                  <a:tcPr marL="154037" marR="1540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732190"/>
                  </a:ext>
                </a:extLst>
              </a:tr>
            </a:tbl>
          </a:graphicData>
        </a:graphic>
      </p:graphicFrame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542386" y="43988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083962"/>
              </p:ext>
            </p:extLst>
          </p:nvPr>
        </p:nvGraphicFramePr>
        <p:xfrm>
          <a:off x="687488" y="4786700"/>
          <a:ext cx="7774901" cy="1872878"/>
        </p:xfrm>
        <a:graphic>
          <a:graphicData uri="http://schemas.openxmlformats.org/drawingml/2006/table">
            <a:tbl>
              <a:tblPr/>
              <a:tblGrid>
                <a:gridCol w="7774901">
                  <a:extLst>
                    <a:ext uri="{9D8B030D-6E8A-4147-A177-3AD203B41FA5}">
                      <a16:colId xmlns:a16="http://schemas.microsoft.com/office/drawing/2014/main" val="367467817"/>
                    </a:ext>
                  </a:extLst>
                </a:gridCol>
              </a:tblGrid>
              <a:tr h="1872878">
                <a:tc>
                  <a:txBody>
                    <a:bodyPr/>
                    <a:lstStyle/>
                    <a:p>
                      <a:pPr algn="just"/>
                      <a:endParaRPr lang="ru-RU" sz="1500" dirty="0">
                        <a:effectLst/>
                      </a:endParaRPr>
                    </a:p>
                  </a:txBody>
                  <a:tcPr marL="154037" marR="1540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059647"/>
                  </a:ext>
                </a:extLst>
              </a:tr>
            </a:tbl>
          </a:graphicData>
        </a:graphic>
      </p:graphicFrame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654185" y="498591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636502"/>
              </p:ext>
            </p:extLst>
          </p:nvPr>
        </p:nvGraphicFramePr>
        <p:xfrm>
          <a:off x="524665" y="2940793"/>
          <a:ext cx="8203721" cy="3554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7961">
                  <a:extLst>
                    <a:ext uri="{9D8B030D-6E8A-4147-A177-3AD203B41FA5}">
                      <a16:colId xmlns:a16="http://schemas.microsoft.com/office/drawing/2014/main" val="4002663357"/>
                    </a:ext>
                  </a:extLst>
                </a:gridCol>
                <a:gridCol w="5265760">
                  <a:extLst>
                    <a:ext uri="{9D8B030D-6E8A-4147-A177-3AD203B41FA5}">
                      <a16:colId xmlns:a16="http://schemas.microsoft.com/office/drawing/2014/main" val="1203825328"/>
                    </a:ext>
                  </a:extLst>
                </a:gridCol>
              </a:tblGrid>
              <a:tr h="9797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100" dirty="0" smtClean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  <a:p>
                      <a:pPr algn="just"/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   На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платформе eLIBRARY.RU размещено более 5600 российских журналов с полными текстами.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Пользователям 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Финуниверситета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ru-RU" sz="1100" u="sng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доступны журналы как</a:t>
                      </a:r>
                      <a:r>
                        <a:rPr lang="ru-RU" sz="1100" u="sng" baseline="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 по подписке организации,</a:t>
                      </a:r>
                      <a:r>
                        <a:rPr lang="ru-RU" sz="1100" u="sng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 так находящиеся </a:t>
                      </a:r>
                      <a:r>
                        <a:rPr lang="ru-RU" sz="1100" u="sng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в </a:t>
                      </a:r>
                      <a:r>
                        <a:rPr lang="ru-RU" sz="1100" b="1" u="sng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открытом доступе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90500" marR="1905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343187"/>
                  </a:ext>
                </a:extLst>
              </a:tr>
              <a:tr h="9050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50" b="1" dirty="0" smtClean="0">
                          <a:effectLst/>
                          <a:latin typeface="tahoma" panose="020B0604030504040204" pitchFamily="34" charset="0"/>
                        </a:rPr>
                        <a:t>   Представлено </a:t>
                      </a:r>
                      <a:r>
                        <a:rPr lang="ru-RU" sz="1050" b="1" dirty="0">
                          <a:effectLst/>
                          <a:latin typeface="tahoma" panose="020B0604030504040204" pitchFamily="34" charset="0"/>
                        </a:rPr>
                        <a:t>свыше </a:t>
                      </a:r>
                      <a:r>
                        <a:rPr lang="ru-RU" sz="1050" b="1" dirty="0" smtClean="0">
                          <a:effectLst/>
                          <a:latin typeface="tahoma" panose="020B0604030504040204" pitchFamily="34" charset="0"/>
                        </a:rPr>
                        <a:t>15</a:t>
                      </a:r>
                      <a:r>
                        <a:rPr lang="ru-RU" sz="1050" b="1" baseline="0" dirty="0" smtClean="0"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ru-RU" sz="1050" b="1" dirty="0" smtClean="0">
                          <a:effectLst/>
                          <a:latin typeface="tahoma" panose="020B0604030504040204" pitchFamily="34" charset="0"/>
                        </a:rPr>
                        <a:t>000 </a:t>
                      </a:r>
                      <a:r>
                        <a:rPr lang="ru-RU" sz="1050" b="1" u="sng" dirty="0" smtClean="0">
                          <a:effectLst/>
                          <a:latin typeface="tahoma" panose="020B0604030504040204" pitchFamily="34" charset="0"/>
                        </a:rPr>
                        <a:t>газет</a:t>
                      </a:r>
                      <a:r>
                        <a:rPr lang="ru-RU" sz="1050" b="1" u="sng" dirty="0">
                          <a:effectLst/>
                          <a:latin typeface="tahoma" panose="020B0604030504040204" pitchFamily="34" charset="0"/>
                        </a:rPr>
                        <a:t>, журналов, информационных агентств, телеканалов, радиостанций и интернет-изданий</a:t>
                      </a:r>
                      <a:r>
                        <a:rPr lang="ru-RU" sz="1050" b="1" dirty="0">
                          <a:effectLst/>
                          <a:latin typeface="tahoma" panose="020B0604030504040204" pitchFamily="34" charset="0"/>
                        </a:rPr>
                        <a:t>. География источников СМИ охватывает все регионы России, а также страны ближнего и дальнего зарубежья. Ежедневно обрабатывается и загружается в базу </a:t>
                      </a:r>
                      <a:r>
                        <a:rPr lang="ru-RU" sz="1050" b="1" dirty="0" smtClean="0">
                          <a:effectLst/>
                          <a:latin typeface="tahoma" panose="020B0604030504040204" pitchFamily="34" charset="0"/>
                        </a:rPr>
                        <a:t>100 000 </a:t>
                      </a:r>
                      <a:r>
                        <a:rPr lang="ru-RU" sz="1050" b="1" dirty="0">
                          <a:effectLst/>
                          <a:latin typeface="tahoma" panose="020B0604030504040204" pitchFamily="34" charset="0"/>
                        </a:rPr>
                        <a:t>новых документов</a:t>
                      </a:r>
                      <a:endParaRPr lang="ru-RU" sz="1050" b="1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0500" marR="1905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181353"/>
                  </a:ext>
                </a:extLst>
              </a:tr>
              <a:tr h="8573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50" b="1" dirty="0" smtClean="0">
                          <a:effectLst/>
                          <a:latin typeface="tahoma" panose="020B0604030504040204" pitchFamily="34" charset="0"/>
                        </a:rPr>
                        <a:t>   Главная </a:t>
                      </a:r>
                      <a:r>
                        <a:rPr lang="ru-RU" sz="1050" b="1" dirty="0">
                          <a:effectLst/>
                          <a:latin typeface="tahoma" panose="020B0604030504040204" pitchFamily="34" charset="0"/>
                        </a:rPr>
                        <a:t>цель, поставленная перед издательством – достижение высоких результатов в различных областях исследований, науки, образования путем издания книг по всему миру</a:t>
                      </a:r>
                      <a:r>
                        <a:rPr lang="ru-RU" sz="1050" b="1" dirty="0" smtClean="0">
                          <a:effectLst/>
                          <a:latin typeface="tahoma" panose="020B0604030504040204" pitchFamily="34" charset="0"/>
                        </a:rPr>
                        <a:t>. </a:t>
                      </a:r>
                    </a:p>
                    <a:p>
                      <a:pPr algn="just"/>
                      <a:r>
                        <a:rPr lang="ru-RU" sz="1050" b="1" dirty="0" smtClean="0">
                          <a:effectLst/>
                          <a:latin typeface="tahoma" panose="020B0604030504040204" pitchFamily="34" charset="0"/>
                        </a:rPr>
                        <a:t>Представлено более </a:t>
                      </a:r>
                      <a:r>
                        <a:rPr lang="ru-RU" sz="1050" b="1" u="sng" dirty="0" smtClean="0">
                          <a:effectLst/>
                          <a:latin typeface="tahoma" panose="020B0604030504040204" pitchFamily="34" charset="0"/>
                        </a:rPr>
                        <a:t>360 журналов по общественным наукам, праву, математике, медицине и др</a:t>
                      </a:r>
                      <a:r>
                        <a:rPr lang="ru-RU" sz="1050" b="1" dirty="0" smtClean="0">
                          <a:effectLst/>
                          <a:latin typeface="tahoma" panose="020B0604030504040204" pitchFamily="34" charset="0"/>
                        </a:rPr>
                        <a:t>.</a:t>
                      </a:r>
                      <a:endParaRPr lang="ru-RU" sz="1050" b="1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0500" marR="1905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885670"/>
                  </a:ext>
                </a:extLst>
              </a:tr>
              <a:tr h="8127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1000" b="1" dirty="0" smtClean="0">
                        <a:effectLst/>
                        <a:latin typeface="tahoma" panose="020B0604030504040204" pitchFamily="34" charset="0"/>
                      </a:endParaRPr>
                    </a:p>
                    <a:p>
                      <a:pPr algn="just"/>
                      <a:r>
                        <a:rPr lang="ru-RU" sz="1000" b="1" dirty="0" smtClean="0">
                          <a:effectLst/>
                          <a:latin typeface="tahoma" panose="020B0604030504040204" pitchFamily="34" charset="0"/>
                        </a:rPr>
                        <a:t>   Предоставлен </a:t>
                      </a:r>
                      <a:r>
                        <a:rPr lang="ru-RU" sz="1000" b="1" dirty="0">
                          <a:effectLst/>
                          <a:latin typeface="tahoma" panose="020B0604030504040204" pitchFamily="34" charset="0"/>
                        </a:rPr>
                        <a:t>по подписке доступ</a:t>
                      </a:r>
                      <a:r>
                        <a:rPr lang="ru-RU" sz="1000" b="1" dirty="0">
                          <a:effectLst/>
                          <a:latin typeface="Verdana" panose="020B0604030504040204" pitchFamily="34" charset="0"/>
                        </a:rPr>
                        <a:t> к к</a:t>
                      </a:r>
                      <a:r>
                        <a:rPr lang="ru-RU" sz="1000" b="1" dirty="0">
                          <a:effectLst/>
                          <a:latin typeface="tahoma" panose="020B0604030504040204" pitchFamily="34" charset="0"/>
                        </a:rPr>
                        <a:t>оллекции по </a:t>
                      </a:r>
                      <a:r>
                        <a:rPr lang="ru-RU" sz="1000" b="1" dirty="0" smtClean="0">
                          <a:effectLst/>
                          <a:latin typeface="tahoma" panose="020B0604030504040204" pitchFamily="34" charset="0"/>
                        </a:rPr>
                        <a:t>подписке</a:t>
                      </a:r>
                      <a:r>
                        <a:rPr lang="ru-RU" sz="1000" b="1" dirty="0"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r>
                        <a:rPr lang="en-US" sz="1000" b="1" dirty="0" smtClean="0">
                          <a:effectLst/>
                          <a:latin typeface="tahoma" panose="020B0604030504040204" pitchFamily="34" charset="0"/>
                        </a:rPr>
                        <a:t>”</a:t>
                      </a:r>
                      <a:r>
                        <a:rPr lang="ru-RU" sz="1000" b="1" dirty="0" err="1" smtClean="0">
                          <a:effectLst/>
                          <a:latin typeface="tahoma" panose="020B0604030504040204" pitchFamily="34" charset="0"/>
                        </a:rPr>
                        <a:t>Emerald</a:t>
                      </a:r>
                      <a:r>
                        <a:rPr lang="ru-RU" sz="1000" b="1" dirty="0">
                          <a:effectLst/>
                          <a:latin typeface="tahoma" panose="020B0604030504040204" pitchFamily="34" charset="0"/>
                        </a:rPr>
                        <a:t>: </a:t>
                      </a:r>
                      <a:r>
                        <a:rPr lang="ru-RU" sz="1000" b="1" dirty="0" err="1">
                          <a:effectLst/>
                          <a:latin typeface="tahoma" panose="020B0604030504040204" pitchFamily="34" charset="0"/>
                        </a:rPr>
                        <a:t>Management</a:t>
                      </a:r>
                      <a:r>
                        <a:rPr lang="ru-RU" sz="1000" b="1" dirty="0"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ru-RU" sz="1000" b="1" dirty="0" err="1">
                          <a:effectLst/>
                          <a:latin typeface="tahoma" panose="020B0604030504040204" pitchFamily="34" charset="0"/>
                        </a:rPr>
                        <a:t>eJournal</a:t>
                      </a:r>
                      <a:r>
                        <a:rPr lang="ru-RU" sz="1000" b="1" dirty="0"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ru-RU" sz="1000" b="1" dirty="0" err="1" smtClean="0">
                          <a:effectLst/>
                          <a:latin typeface="tahoma" panose="020B0604030504040204" pitchFamily="34" charset="0"/>
                        </a:rPr>
                        <a:t>Portfolio</a:t>
                      </a:r>
                      <a:r>
                        <a:rPr lang="en-US" sz="1000" b="1" dirty="0" smtClean="0">
                          <a:effectLst/>
                          <a:latin typeface="tahoma" panose="020B0604030504040204" pitchFamily="34" charset="0"/>
                        </a:rPr>
                        <a:t>”</a:t>
                      </a:r>
                      <a:r>
                        <a:rPr lang="ru-RU" sz="1000" b="1" dirty="0">
                          <a:effectLst/>
                          <a:latin typeface="Verdana" panose="020B0604030504040204" pitchFamily="34" charset="0"/>
                        </a:rPr>
                        <a:t> - </a:t>
                      </a:r>
                      <a:r>
                        <a:rPr lang="ru-RU" sz="1000" b="1" dirty="0" smtClean="0">
                          <a:effectLst/>
                          <a:latin typeface="Verdana" panose="020B0604030504040204" pitchFamily="34" charset="0"/>
                        </a:rPr>
                        <a:t>более </a:t>
                      </a:r>
                      <a:r>
                        <a:rPr lang="ru-RU" sz="1000" b="1" u="sng" dirty="0">
                          <a:effectLst/>
                          <a:latin typeface="Verdana" panose="020B0604030504040204" pitchFamily="34" charset="0"/>
                        </a:rPr>
                        <a:t>136 000 статей из 212 высококачественных рецензируемых электронных журналов</a:t>
                      </a:r>
                      <a:r>
                        <a:rPr lang="ru-RU" sz="1000" b="1" dirty="0">
                          <a:effectLst/>
                          <a:latin typeface="Verdana" panose="020B0604030504040204" pitchFamily="34" charset="0"/>
                        </a:rPr>
                        <a:t>. а также коллекцию кейсов </a:t>
                      </a:r>
                      <a:r>
                        <a:rPr lang="ru-RU" sz="1000" b="1" dirty="0" err="1">
                          <a:effectLst/>
                          <a:latin typeface="Verdana" panose="020B0604030504040204" pitchFamily="34" charset="0"/>
                        </a:rPr>
                        <a:t>Emerald</a:t>
                      </a:r>
                      <a:r>
                        <a:rPr lang="ru-RU" sz="1000" b="1" dirty="0"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ru-RU" sz="1000" b="1" dirty="0" err="1">
                          <a:effectLst/>
                          <a:latin typeface="Verdana" panose="020B0604030504040204" pitchFamily="34" charset="0"/>
                        </a:rPr>
                        <a:t>Emerging</a:t>
                      </a:r>
                      <a:r>
                        <a:rPr lang="ru-RU" sz="1000" b="1" dirty="0"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ru-RU" sz="1000" b="1" dirty="0" err="1">
                          <a:effectLst/>
                          <a:latin typeface="Verdana" panose="020B0604030504040204" pitchFamily="34" charset="0"/>
                        </a:rPr>
                        <a:t>Markets</a:t>
                      </a:r>
                      <a:r>
                        <a:rPr lang="ru-RU" sz="1000" b="1" dirty="0"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ru-RU" sz="1000" b="1" dirty="0" err="1">
                          <a:effectLst/>
                          <a:latin typeface="Verdana" panose="020B0604030504040204" pitchFamily="34" charset="0"/>
                        </a:rPr>
                        <a:t>Case</a:t>
                      </a:r>
                      <a:r>
                        <a:rPr lang="ru-RU" sz="1000" b="1" dirty="0"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ru-RU" sz="1000" b="1" dirty="0" err="1">
                          <a:effectLst/>
                          <a:latin typeface="Verdana" panose="020B0604030504040204" pitchFamily="34" charset="0"/>
                        </a:rPr>
                        <a:t>Studies</a:t>
                      </a:r>
                      <a:r>
                        <a:rPr lang="ru-RU" sz="1000" b="1" dirty="0">
                          <a:effectLst/>
                          <a:latin typeface="Verdana" panose="020B0604030504040204" pitchFamily="34" charset="0"/>
                        </a:rPr>
                        <a:t>.</a:t>
                      </a:r>
                    </a:p>
                  </a:txBody>
                  <a:tcPr marL="190500" marR="1905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187406"/>
                  </a:ext>
                </a:extLst>
              </a:tr>
            </a:tbl>
          </a:graphicData>
        </a:graphic>
      </p:graphicFrame>
      <p:pic>
        <p:nvPicPr>
          <p:cNvPr id="17" name="Рисунок 16"/>
          <p:cNvPicPr/>
          <p:nvPr/>
        </p:nvPicPr>
        <p:blipFill rotWithShape="1">
          <a:blip r:embed="rId3"/>
          <a:srcRect l="16836" t="27366" r="72903" b="64938"/>
          <a:stretch/>
        </p:blipFill>
        <p:spPr bwMode="auto">
          <a:xfrm>
            <a:off x="542386" y="2940795"/>
            <a:ext cx="2908180" cy="9439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4"/>
          <a:srcRect l="17477" t="28506" r="68894" b="63512"/>
          <a:stretch/>
        </p:blipFill>
        <p:spPr bwMode="auto">
          <a:xfrm>
            <a:off x="542385" y="3884708"/>
            <a:ext cx="2908179" cy="8790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5"/>
          <a:srcRect l="17798" t="29647" r="61838" b="60091"/>
          <a:stretch/>
        </p:blipFill>
        <p:spPr bwMode="auto">
          <a:xfrm>
            <a:off x="542386" y="4786698"/>
            <a:ext cx="2908179" cy="9473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6"/>
          <a:srcRect l="16996" t="28791" r="67772" b="62372"/>
          <a:stretch/>
        </p:blipFill>
        <p:spPr bwMode="auto">
          <a:xfrm>
            <a:off x="542386" y="5756963"/>
            <a:ext cx="2908179" cy="7157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3"/>
          <a:srcRect l="16836" t="27366" r="72903" b="64938"/>
          <a:stretch/>
        </p:blipFill>
        <p:spPr bwMode="auto">
          <a:xfrm>
            <a:off x="694786" y="3093195"/>
            <a:ext cx="2908180" cy="9439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0326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1" y="603115"/>
            <a:ext cx="3832698" cy="435976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sz="2400" b="1" dirty="0">
                <a:latin typeface="Book Antiqua" panose="02040602050305030304" pitchFamily="18" charset="0"/>
                <a:cs typeface="Calibri" panose="020F0502020204030204" pitchFamily="34" charset="0"/>
              </a:rPr>
              <a:t>Историческая  справка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54840" y="444393"/>
            <a:ext cx="1677545" cy="59469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5914" y="1682885"/>
            <a:ext cx="8453337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3000" b="1" i="1" dirty="0">
                <a:solidFill>
                  <a:srgbClr val="24666A"/>
                </a:solidFill>
              </a:rPr>
              <a:t>Основные этапы формирования </a:t>
            </a:r>
            <a:r>
              <a:rPr lang="ru-RU" sz="3000" b="1" i="1" dirty="0" smtClean="0">
                <a:solidFill>
                  <a:srgbClr val="24666A"/>
                </a:solidFill>
              </a:rPr>
              <a:t>библиотеки</a:t>
            </a:r>
          </a:p>
          <a:p>
            <a:pPr>
              <a:spcBef>
                <a:spcPts val="0"/>
              </a:spcBef>
              <a:buNone/>
            </a:pPr>
            <a:endParaRPr lang="ru-RU" sz="2800" b="1" dirty="0"/>
          </a:p>
          <a:p>
            <a:pPr>
              <a:spcBef>
                <a:spcPts val="0"/>
              </a:spcBef>
            </a:pPr>
            <a:r>
              <a:rPr lang="ru-RU" sz="2800" b="1" u="sng" dirty="0"/>
              <a:t>1946 г.</a:t>
            </a:r>
            <a:r>
              <a:rPr lang="ru-RU" sz="2800" b="1" dirty="0"/>
              <a:t>: Образование Московского финансового института </a:t>
            </a:r>
            <a:r>
              <a:rPr lang="ru-RU" sz="2800" dirty="0"/>
              <a:t>(в результате объединения с Московским кредитно-экономическим институтом Госбанка СССР).</a:t>
            </a:r>
          </a:p>
          <a:p>
            <a:pPr>
              <a:spcBef>
                <a:spcPts val="0"/>
              </a:spcBef>
              <a:buNone/>
            </a:pPr>
            <a:endParaRPr lang="ru-RU" sz="1000" dirty="0"/>
          </a:p>
          <a:p>
            <a:pPr>
              <a:spcBef>
                <a:spcPts val="0"/>
              </a:spcBef>
            </a:pPr>
            <a:r>
              <a:rPr lang="ru-RU" sz="2800" b="1" u="sng" dirty="0"/>
              <a:t>1992 г.</a:t>
            </a:r>
            <a:r>
              <a:rPr lang="ru-RU" sz="2800" b="1" dirty="0"/>
              <a:t>:  Слияние библиотечных фондов </a:t>
            </a:r>
            <a:r>
              <a:rPr lang="ru-RU" sz="2800" b="1" dirty="0" err="1"/>
              <a:t>Государст</a:t>
            </a:r>
            <a:r>
              <a:rPr lang="ru-RU" sz="2800" b="1" dirty="0"/>
              <a:t>-венного финансового института и Института об-</a:t>
            </a:r>
            <a:r>
              <a:rPr lang="ru-RU" sz="2800" b="1" dirty="0" err="1"/>
              <a:t>щественных</a:t>
            </a:r>
            <a:r>
              <a:rPr lang="ru-RU" sz="2800" b="1" dirty="0"/>
              <a:t> наук. </a:t>
            </a:r>
            <a:r>
              <a:rPr lang="ru-RU" sz="2800" b="1" dirty="0" smtClean="0"/>
              <a:t>– </a:t>
            </a:r>
            <a:r>
              <a:rPr lang="ru-RU" sz="2800" b="1" i="1" u="sng" dirty="0" smtClean="0"/>
              <a:t>В 1995 г. преобразование в </a:t>
            </a:r>
            <a:r>
              <a:rPr lang="ru-RU" sz="2800" b="1" i="1" u="sng" dirty="0"/>
              <a:t>БИК</a:t>
            </a:r>
            <a:r>
              <a:rPr lang="ru-RU" sz="2800" b="1" i="1" dirty="0"/>
              <a:t>!</a:t>
            </a:r>
          </a:p>
          <a:p>
            <a:pPr>
              <a:spcBef>
                <a:spcPts val="0"/>
              </a:spcBef>
              <a:buNone/>
            </a:pPr>
            <a:endParaRPr lang="ru-RU" sz="1200" b="1" dirty="0"/>
          </a:p>
          <a:p>
            <a:pPr>
              <a:spcBef>
                <a:spcPts val="0"/>
              </a:spcBef>
            </a:pPr>
            <a:r>
              <a:rPr lang="ru-RU" sz="2800" b="1" u="sng" dirty="0"/>
              <a:t>2012-2013 гг.</a:t>
            </a:r>
            <a:r>
              <a:rPr lang="ru-RU" sz="2800" b="1" dirty="0"/>
              <a:t>: В БИК </a:t>
            </a:r>
            <a:r>
              <a:rPr lang="ru-RU" sz="2800" b="1" dirty="0" err="1"/>
              <a:t>Финуниверситета</a:t>
            </a:r>
            <a:r>
              <a:rPr lang="ru-RU" sz="2800" b="1" dirty="0"/>
              <a:t> включены библиотечные фонды присоединенных  вузов </a:t>
            </a:r>
            <a:r>
              <a:rPr lang="ru-RU" sz="2800" dirty="0"/>
              <a:t>(ВЗФЭИ, ГУМФ, ВГНА).</a:t>
            </a:r>
          </a:p>
          <a:p>
            <a:pPr>
              <a:spcBef>
                <a:spcPts val="0"/>
              </a:spcBef>
              <a:buNone/>
            </a:pPr>
            <a:r>
              <a:rPr lang="ru-RU" sz="2800" b="1" dirty="0" smtClean="0"/>
              <a:t> 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72927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484908"/>
            <a:ext cx="6070060" cy="721321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Book Antiqua" panose="02040602050305030304" pitchFamily="18" charset="0"/>
                <a:cs typeface="Angsana New" panose="02020603050405020304" pitchFamily="18" charset="-34"/>
              </a:rPr>
              <a:t>Обслуживание и информирование пользователей</a:t>
            </a:r>
            <a:endParaRPr lang="ru-RU" sz="2400" b="1" dirty="0">
              <a:latin typeface="Book Antiqua" panose="02040602050305030304" pitchFamily="18" charset="0"/>
              <a:cs typeface="Angsana New" panose="02020603050405020304" pitchFamily="18" charset="-3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7804" y="1419323"/>
            <a:ext cx="8213081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ПОПУЛЯРНЫЕ ЭЛЕКТРОННЫЕ РЕСУРСЫ</a:t>
            </a:r>
          </a:p>
          <a:p>
            <a:pPr algn="ctr">
              <a:buNone/>
            </a:pPr>
            <a:endParaRPr lang="ru-RU" sz="800" b="1" dirty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 algn="ctr">
              <a:buNone/>
            </a:pPr>
            <a:r>
              <a:rPr lang="ru-RU" sz="2400" b="1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Электронные библиотеки диссертаций                       </a:t>
            </a:r>
            <a:endParaRPr lang="ru-RU" sz="2000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endParaRPr lang="ru-RU" sz="300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endParaRPr lang="ru-RU" sz="1400" i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endParaRPr lang="ru-RU" sz="24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687488" y="3496815"/>
          <a:ext cx="7886700" cy="802137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86767667"/>
                    </a:ext>
                  </a:extLst>
                </a:gridCol>
              </a:tblGrid>
              <a:tr h="802137">
                <a:tc>
                  <a:txBody>
                    <a:bodyPr/>
                    <a:lstStyle/>
                    <a:p>
                      <a:pPr algn="just"/>
                      <a:endParaRPr lang="ru-RU" sz="1500" b="1" i="1" dirty="0">
                        <a:effectLst/>
                      </a:endParaRPr>
                    </a:p>
                  </a:txBody>
                  <a:tcPr marL="154037" marR="1540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732190"/>
                  </a:ext>
                </a:extLst>
              </a:tr>
            </a:tbl>
          </a:graphicData>
        </a:graphic>
      </p:graphicFrame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542386" y="43988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/>
          </p:nvPr>
        </p:nvGraphicFramePr>
        <p:xfrm>
          <a:off x="687488" y="4786700"/>
          <a:ext cx="7774901" cy="1872878"/>
        </p:xfrm>
        <a:graphic>
          <a:graphicData uri="http://schemas.openxmlformats.org/drawingml/2006/table">
            <a:tbl>
              <a:tblPr/>
              <a:tblGrid>
                <a:gridCol w="7774901">
                  <a:extLst>
                    <a:ext uri="{9D8B030D-6E8A-4147-A177-3AD203B41FA5}">
                      <a16:colId xmlns:a16="http://schemas.microsoft.com/office/drawing/2014/main" val="367467817"/>
                    </a:ext>
                  </a:extLst>
                </a:gridCol>
              </a:tblGrid>
              <a:tr h="1872878">
                <a:tc>
                  <a:txBody>
                    <a:bodyPr/>
                    <a:lstStyle/>
                    <a:p>
                      <a:pPr algn="just"/>
                      <a:endParaRPr lang="ru-RU" sz="1500" dirty="0">
                        <a:effectLst/>
                      </a:endParaRPr>
                    </a:p>
                  </a:txBody>
                  <a:tcPr marL="154037" marR="1540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059647"/>
                  </a:ext>
                </a:extLst>
              </a:tr>
            </a:tbl>
          </a:graphicData>
        </a:graphic>
      </p:graphicFrame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654185" y="498591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415795"/>
              </p:ext>
            </p:extLst>
          </p:nvPr>
        </p:nvGraphicFramePr>
        <p:xfrm>
          <a:off x="524665" y="2940793"/>
          <a:ext cx="8203721" cy="3693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7961">
                  <a:extLst>
                    <a:ext uri="{9D8B030D-6E8A-4147-A177-3AD203B41FA5}">
                      <a16:colId xmlns:a16="http://schemas.microsoft.com/office/drawing/2014/main" val="4002663357"/>
                    </a:ext>
                  </a:extLst>
                </a:gridCol>
                <a:gridCol w="5265760">
                  <a:extLst>
                    <a:ext uri="{9D8B030D-6E8A-4147-A177-3AD203B41FA5}">
                      <a16:colId xmlns:a16="http://schemas.microsoft.com/office/drawing/2014/main" val="1203825328"/>
                    </a:ext>
                  </a:extLst>
                </a:gridCol>
              </a:tblGrid>
              <a:tr h="10018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  Объединяет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фонды публичных библиотек России федерального, регионального, муниципального уровня, библиотек научных и образовательных учреждений, а также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правообладателей.</a:t>
                      </a:r>
                    </a:p>
                    <a:p>
                      <a:pPr algn="just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В настоящее время проект НЭБ включает более 1.660.000 электронных книг, более 33.000.000 записей каталогов, более </a:t>
                      </a:r>
                      <a:r>
                        <a:rPr lang="ru-RU" sz="1000" b="1" u="sng" kern="12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450 000 диссертаций из фонда РГБ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90500" marR="1905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343187"/>
                  </a:ext>
                </a:extLst>
              </a:tr>
              <a:tr h="9254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1050" b="1" dirty="0" smtClean="0">
                        <a:effectLst/>
                        <a:latin typeface="Verdana" panose="020B0604030504040204" pitchFamily="34" charset="0"/>
                      </a:endParaRPr>
                    </a:p>
                    <a:p>
                      <a:pPr algn="just"/>
                      <a:r>
                        <a:rPr lang="ru-RU" sz="10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ru-RU" sz="1000" b="1" dirty="0" smtClean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/>
                      <a:r>
                        <a:rPr lang="ru-RU" sz="10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0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Сводный каталог ссылок</a:t>
                      </a:r>
                      <a:r>
                        <a:rPr lang="ru-RU" sz="1000" b="1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на новые диссертации, опубликованные на в объявлениях о защитах на сайтах вузов и научных организаций, с возможностью поиска по автору, названию, дате защиты, организации, шифру </a:t>
                      </a:r>
                      <a:r>
                        <a:rPr lang="ru-RU" sz="1000" b="1" baseline="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диссовета</a:t>
                      </a:r>
                      <a:r>
                        <a:rPr lang="ru-RU" sz="1000" b="1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и др.</a:t>
                      </a:r>
                      <a:endParaRPr lang="ru-RU" sz="10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90500" marR="1905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181353"/>
                  </a:ext>
                </a:extLst>
              </a:tr>
              <a:tr h="9350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</a:t>
                      </a:r>
                      <a:endParaRPr lang="ru-RU" sz="10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90500" marR="1905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885670"/>
                  </a:ext>
                </a:extLst>
              </a:tr>
              <a:tr h="8311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b="1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</a:t>
                      </a:r>
                      <a:endParaRPr lang="ru-RU" sz="100" b="1" i="1" dirty="0" smtClean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/>
                      <a:r>
                        <a:rPr lang="ru-RU" sz="1000" b="1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Зарубежные</a:t>
                      </a:r>
                      <a:r>
                        <a:rPr lang="ru-RU" sz="1000" b="1" i="1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коллекции диссертаций в открытом доступе: аннотированный указатель ссылок</a:t>
                      </a:r>
                      <a:r>
                        <a:rPr lang="ru-RU" sz="1000" b="1" i="0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 </a:t>
                      </a:r>
                      <a:endParaRPr lang="en-US" sz="1000" b="1" i="0" baseline="0" dirty="0" smtClean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/>
                      <a:r>
                        <a:rPr lang="en-US" sz="1000" b="1" i="0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DART-Europe, </a:t>
                      </a:r>
                      <a:r>
                        <a:rPr lang="en-US" sz="1000" b="1" i="0" baseline="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Dielnet</a:t>
                      </a:r>
                      <a:r>
                        <a:rPr lang="en-US" sz="1000" b="1" i="0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HAL, PQDT Open </a:t>
                      </a:r>
                      <a:r>
                        <a:rPr lang="ru-RU" sz="1000" b="1" i="0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 др.</a:t>
                      </a:r>
                      <a:endParaRPr lang="ru-RU" sz="1000" b="1" i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90500" marR="1905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187406"/>
                  </a:ext>
                </a:extLst>
              </a:tr>
            </a:tbl>
          </a:graphicData>
        </a:graphic>
      </p:graphicFrame>
      <p:pic>
        <p:nvPicPr>
          <p:cNvPr id="22" name="Рисунок 21"/>
          <p:cNvPicPr/>
          <p:nvPr/>
        </p:nvPicPr>
        <p:blipFill rotWithShape="1">
          <a:blip r:embed="rId3"/>
          <a:srcRect l="62694" t="29663" r="28808" b="62320"/>
          <a:stretch/>
        </p:blipFill>
        <p:spPr bwMode="auto">
          <a:xfrm>
            <a:off x="542387" y="2957209"/>
            <a:ext cx="2531554" cy="9198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/>
          <p:cNvPicPr/>
          <p:nvPr/>
        </p:nvPicPr>
        <p:blipFill rotWithShape="1">
          <a:blip r:embed="rId4"/>
          <a:srcRect l="63175" t="31668" r="25121" b="61918"/>
          <a:stretch/>
        </p:blipFill>
        <p:spPr bwMode="auto">
          <a:xfrm>
            <a:off x="542386" y="4203009"/>
            <a:ext cx="2531555" cy="7490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/>
          <p:cNvPicPr/>
          <p:nvPr/>
        </p:nvPicPr>
        <p:blipFill rotWithShape="1">
          <a:blip r:embed="rId5"/>
          <a:srcRect l="63175" t="30064" r="30572" b="59112"/>
          <a:stretch/>
        </p:blipFill>
        <p:spPr bwMode="auto">
          <a:xfrm>
            <a:off x="654186" y="5436808"/>
            <a:ext cx="2419756" cy="9046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6524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484908"/>
            <a:ext cx="6070060" cy="721321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Book Antiqua" panose="02040602050305030304" pitchFamily="18" charset="0"/>
                <a:cs typeface="Angsana New" panose="02020603050405020304" pitchFamily="18" charset="-34"/>
              </a:rPr>
              <a:t>Обслуживание и информирование пользователей</a:t>
            </a:r>
            <a:endParaRPr lang="ru-RU" sz="2400" b="1" dirty="0">
              <a:latin typeface="Book Antiqua" panose="02040602050305030304" pitchFamily="18" charset="0"/>
              <a:cs typeface="Angsana New" panose="02020603050405020304" pitchFamily="18" charset="-3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7804" y="1419323"/>
            <a:ext cx="8213081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ПОПУЛЯРНЫЕ ЭЛЕКТРОННЫЕ РЕСУРСЫ</a:t>
            </a:r>
          </a:p>
          <a:p>
            <a:pPr algn="ctr">
              <a:buNone/>
            </a:pPr>
            <a:endParaRPr lang="ru-RU" sz="800" b="1" dirty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 algn="ctr">
              <a:buNone/>
            </a:pPr>
            <a:r>
              <a:rPr lang="ru-RU" sz="2400" b="1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Реферативные базы научного цитирования                        </a:t>
            </a:r>
            <a:endParaRPr lang="ru-RU" sz="2000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endParaRPr lang="ru-RU" sz="300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endParaRPr lang="ru-RU" sz="1400" i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endParaRPr lang="ru-RU" sz="24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687488" y="3496815"/>
          <a:ext cx="7886700" cy="802137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86767667"/>
                    </a:ext>
                  </a:extLst>
                </a:gridCol>
              </a:tblGrid>
              <a:tr h="802137">
                <a:tc>
                  <a:txBody>
                    <a:bodyPr/>
                    <a:lstStyle/>
                    <a:p>
                      <a:pPr algn="just"/>
                      <a:endParaRPr lang="ru-RU" sz="1500" b="1" i="1" dirty="0">
                        <a:effectLst/>
                      </a:endParaRPr>
                    </a:p>
                  </a:txBody>
                  <a:tcPr marL="154037" marR="1540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732190"/>
                  </a:ext>
                </a:extLst>
              </a:tr>
            </a:tbl>
          </a:graphicData>
        </a:graphic>
      </p:graphicFrame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542386" y="43988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/>
          </p:nvPr>
        </p:nvGraphicFramePr>
        <p:xfrm>
          <a:off x="687488" y="4786700"/>
          <a:ext cx="7774901" cy="1872878"/>
        </p:xfrm>
        <a:graphic>
          <a:graphicData uri="http://schemas.openxmlformats.org/drawingml/2006/table">
            <a:tbl>
              <a:tblPr/>
              <a:tblGrid>
                <a:gridCol w="7774901">
                  <a:extLst>
                    <a:ext uri="{9D8B030D-6E8A-4147-A177-3AD203B41FA5}">
                      <a16:colId xmlns:a16="http://schemas.microsoft.com/office/drawing/2014/main" val="367467817"/>
                    </a:ext>
                  </a:extLst>
                </a:gridCol>
              </a:tblGrid>
              <a:tr h="1872878">
                <a:tc>
                  <a:txBody>
                    <a:bodyPr/>
                    <a:lstStyle/>
                    <a:p>
                      <a:pPr algn="just"/>
                      <a:endParaRPr lang="ru-RU" sz="1500" dirty="0">
                        <a:effectLst/>
                      </a:endParaRPr>
                    </a:p>
                  </a:txBody>
                  <a:tcPr marL="154037" marR="1540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059647"/>
                  </a:ext>
                </a:extLst>
              </a:tr>
            </a:tbl>
          </a:graphicData>
        </a:graphic>
      </p:graphicFrame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654185" y="498591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267813"/>
              </p:ext>
            </p:extLst>
          </p:nvPr>
        </p:nvGraphicFramePr>
        <p:xfrm>
          <a:off x="524665" y="2940793"/>
          <a:ext cx="8203721" cy="3890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7961">
                  <a:extLst>
                    <a:ext uri="{9D8B030D-6E8A-4147-A177-3AD203B41FA5}">
                      <a16:colId xmlns:a16="http://schemas.microsoft.com/office/drawing/2014/main" val="4002663357"/>
                    </a:ext>
                  </a:extLst>
                </a:gridCol>
                <a:gridCol w="5265760">
                  <a:extLst>
                    <a:ext uri="{9D8B030D-6E8A-4147-A177-3AD203B41FA5}">
                      <a16:colId xmlns:a16="http://schemas.microsoft.com/office/drawing/2014/main" val="1203825328"/>
                    </a:ext>
                  </a:extLst>
                </a:gridCol>
              </a:tblGrid>
              <a:tr h="9797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b="1" i="0" u="none" kern="12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</a:t>
                      </a:r>
                      <a:r>
                        <a:rPr lang="ru-RU" sz="1000" b="1" i="0" u="sng" kern="12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Национальная информационно-аналитическая система на платформе</a:t>
                      </a:r>
                      <a:r>
                        <a:rPr lang="ru-RU" sz="1000" b="1" i="0" u="sng" kern="1200" baseline="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НЭБ </a:t>
                      </a:r>
                      <a:r>
                        <a:rPr lang="en-US" sz="1000" b="1" i="0" u="sng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eLIBRARY</a:t>
                      </a:r>
                      <a:r>
                        <a:rPr lang="ru-RU" sz="1000" b="1" i="0" kern="12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аккумулирующая более 12 миллионов публикаций российских ученых, а также информацию о цитировании этих публикаций из более 6000 российских журналов. В основе системы лежит </a:t>
                      </a:r>
                      <a:r>
                        <a:rPr lang="ru-RU" sz="1000" b="1" i="0" u="sng" kern="12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библиографическая реферативная база данных, в которой индексируются статьи в российских научных журналах.</a:t>
                      </a:r>
                      <a:endParaRPr lang="en-US" sz="1000" b="1" u="sng" dirty="0" smtClean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90500" marR="190500" marT="0" marB="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343187"/>
                  </a:ext>
                </a:extLst>
              </a:tr>
              <a:tr h="9275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b="1" dirty="0" smtClean="0">
                          <a:effectLst/>
                          <a:latin typeface="tahoma" panose="020B0604030504040204" pitchFamily="34" charset="0"/>
                        </a:rPr>
                        <a:t>   Крупнейшая </a:t>
                      </a:r>
                      <a:r>
                        <a:rPr lang="ru-RU" sz="1000" b="1" dirty="0">
                          <a:effectLst/>
                          <a:latin typeface="tahoma" panose="020B0604030504040204" pitchFamily="34" charset="0"/>
                        </a:rPr>
                        <a:t>в мире </a:t>
                      </a:r>
                      <a:r>
                        <a:rPr lang="ru-RU" sz="1000" b="1" dirty="0" smtClean="0">
                          <a:effectLst/>
                          <a:latin typeface="tahoma" panose="020B0604030504040204" pitchFamily="34" charset="0"/>
                        </a:rPr>
                        <a:t>единая реферативная база </a:t>
                      </a:r>
                      <a:r>
                        <a:rPr lang="ru-RU" sz="1000" b="1" dirty="0">
                          <a:effectLst/>
                          <a:latin typeface="tahoma" panose="020B0604030504040204" pitchFamily="34" charset="0"/>
                        </a:rPr>
                        <a:t>данных, которая индексирует более 23 700 наименований научных журналов </a:t>
                      </a:r>
                      <a:r>
                        <a:rPr lang="ru-RU" sz="1000" b="1" dirty="0" smtClean="0">
                          <a:effectLst/>
                          <a:latin typeface="tahoma" panose="020B0604030504040204" pitchFamily="34" charset="0"/>
                        </a:rPr>
                        <a:t> примерно 5 000 </a:t>
                      </a:r>
                      <a:r>
                        <a:rPr lang="ru-RU" sz="1000" b="1" dirty="0">
                          <a:effectLst/>
                          <a:latin typeface="tahoma" panose="020B0604030504040204" pitchFamily="34" charset="0"/>
                        </a:rPr>
                        <a:t>международных издательств</a:t>
                      </a:r>
                      <a:r>
                        <a:rPr lang="ru-RU" sz="1100" dirty="0" smtClean="0">
                          <a:effectLst/>
                          <a:latin typeface="tahoma" panose="020B0604030504040204" pitchFamily="34" charset="0"/>
                        </a:rPr>
                        <a:t>.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effectLst/>
                          <a:latin typeface="tahoma" panose="020B0604030504040204" pitchFamily="34" charset="0"/>
                        </a:rPr>
                        <a:t>Модуль</a:t>
                      </a:r>
                      <a:r>
                        <a:rPr lang="ru-RU" sz="1000" b="1" baseline="0" dirty="0" smtClean="0">
                          <a:effectLst/>
                          <a:latin typeface="tahoma" panose="020B0604030504040204" pitchFamily="34" charset="0"/>
                        </a:rPr>
                        <a:t> системы</a:t>
                      </a:r>
                      <a:r>
                        <a:rPr lang="ru-RU" sz="1000" b="1" dirty="0" smtClean="0"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ru-RU" sz="1000" b="1" dirty="0" err="1" smtClean="0">
                          <a:effectLst/>
                          <a:latin typeface="tahoma" panose="020B0604030504040204" pitchFamily="34" charset="0"/>
                        </a:rPr>
                        <a:t>Research</a:t>
                      </a:r>
                      <a:r>
                        <a:rPr lang="ru-RU" sz="1000" b="1" dirty="0" smtClean="0"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ru-RU" sz="1000" b="1" dirty="0" err="1" smtClean="0">
                          <a:effectLst/>
                          <a:latin typeface="tahoma" panose="020B0604030504040204" pitchFamily="34" charset="0"/>
                        </a:rPr>
                        <a:t>Performance</a:t>
                      </a:r>
                      <a:r>
                        <a:rPr lang="ru-RU" sz="1000" b="1" dirty="0" smtClean="0"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ru-RU" sz="1000" b="1" dirty="0" err="1" smtClean="0">
                          <a:effectLst/>
                          <a:latin typeface="tahoma" panose="020B0604030504040204" pitchFamily="34" charset="0"/>
                        </a:rPr>
                        <a:t>Measurement</a:t>
                      </a:r>
                      <a:r>
                        <a:rPr lang="ru-RU" sz="1000" b="1" dirty="0" smtClean="0">
                          <a:effectLst/>
                          <a:latin typeface="tahoma" panose="020B0604030504040204" pitchFamily="34" charset="0"/>
                        </a:rPr>
                        <a:t> (RPM) — средства контроля эффективности исследований - помогает </a:t>
                      </a:r>
                      <a:r>
                        <a:rPr lang="ru-RU" sz="1000" b="1" u="sng" dirty="0" smtClean="0">
                          <a:effectLst/>
                          <a:latin typeface="tahoma" panose="020B0604030504040204" pitchFamily="34" charset="0"/>
                        </a:rPr>
                        <a:t>оценивать авторов, направления в исследованиях и </a:t>
                      </a:r>
                      <a:r>
                        <a:rPr lang="ru-RU" sz="1000" b="1" u="sng" dirty="0" smtClean="0">
                          <a:effectLst/>
                          <a:latin typeface="tahoma" panose="020B0604030504040204" pitchFamily="34" charset="0"/>
                        </a:rPr>
                        <a:t>журналы</a:t>
                      </a:r>
                      <a:r>
                        <a:rPr lang="ru-RU" sz="1000" b="1" u="none" baseline="0" dirty="0" smtClean="0">
                          <a:effectLst/>
                          <a:latin typeface="tahoma" panose="020B0604030504040204" pitchFamily="34" charset="0"/>
                        </a:rPr>
                        <a:t> (доступ только к бесплатной версии)</a:t>
                      </a:r>
                      <a:endParaRPr lang="ru-RU" sz="1100" dirty="0">
                        <a:effectLst/>
                      </a:endParaRPr>
                    </a:p>
                  </a:txBody>
                  <a:tcPr marL="190500" marR="19050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181353"/>
                  </a:ext>
                </a:extLst>
              </a:tr>
              <a:tr h="8573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Базы данных </a:t>
                      </a:r>
                      <a:r>
                        <a:rPr lang="ru-RU" sz="1000" b="1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WoS</a:t>
                      </a:r>
                      <a:r>
                        <a:rPr lang="ru-RU" sz="10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включают информацию о публикациях из более чем  21 000 журналов, издаваемых во всём мире.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Систематическое и объективное средство оценки мировых научных </a:t>
                      </a:r>
                      <a:r>
                        <a:rPr lang="ru-RU" sz="10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журналов. Настраиваемый </a:t>
                      </a:r>
                      <a:r>
                        <a:rPr lang="ru-RU" sz="1000" b="1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наукометрический</a:t>
                      </a:r>
                      <a:r>
                        <a:rPr lang="ru-RU" sz="10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0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инструмент для оценки результатов научных </a:t>
                      </a:r>
                      <a:r>
                        <a:rPr lang="ru-RU" sz="10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исследований. </a:t>
                      </a:r>
                      <a:r>
                        <a:rPr lang="ru-RU" sz="1000" b="1" u="none" baseline="0" dirty="0" smtClean="0">
                          <a:effectLst/>
                          <a:latin typeface="tahoma" panose="020B0604030504040204" pitchFamily="34" charset="0"/>
                        </a:rPr>
                        <a:t>(доступ только к бесплатной версии)</a:t>
                      </a:r>
                      <a:endParaRPr lang="en-US" sz="1000" dirty="0"/>
                    </a:p>
                  </a:txBody>
                  <a:tcPr marL="190500" marR="19050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885670"/>
                  </a:ext>
                </a:extLst>
              </a:tr>
              <a:tr h="8127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Свободно доступная поисковая система, </a:t>
                      </a:r>
                      <a:r>
                        <a:rPr lang="ru-RU" sz="1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которая обеспечивает полнотекстовый поиск научных публикаций всех форматов и </a:t>
                      </a:r>
                      <a:r>
                        <a:rPr lang="ru-RU" sz="10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дисциплин.</a:t>
                      </a:r>
                    </a:p>
                    <a:p>
                      <a:pPr algn="just"/>
                      <a:r>
                        <a:rPr lang="ru-RU" sz="10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Система индексирует прошедшие</a:t>
                      </a:r>
                      <a:r>
                        <a:rPr lang="ru-RU" sz="1000" b="1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рецензирование статьи, диссертации, препринты, рефераты и технических отчеты по всем научным дисциплинам.</a:t>
                      </a:r>
                      <a:endParaRPr lang="ru-RU" sz="10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90500" marR="1905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187406"/>
                  </a:ext>
                </a:extLst>
              </a:tr>
            </a:tbl>
          </a:graphicData>
        </a:graphic>
      </p:graphicFrame>
      <p:pic>
        <p:nvPicPr>
          <p:cNvPr id="21" name="Рисунок 20"/>
          <p:cNvPicPr/>
          <p:nvPr/>
        </p:nvPicPr>
        <p:blipFill rotWithShape="1">
          <a:blip r:embed="rId3"/>
          <a:srcRect l="67344" t="7697" r="22554" b="86317"/>
          <a:stretch/>
        </p:blipFill>
        <p:spPr bwMode="auto">
          <a:xfrm>
            <a:off x="524665" y="3018779"/>
            <a:ext cx="2874143" cy="8659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4"/>
          <a:srcRect l="20524" t="34492" r="59433" b="53820"/>
          <a:stretch/>
        </p:blipFill>
        <p:spPr bwMode="auto">
          <a:xfrm>
            <a:off x="542387" y="3974851"/>
            <a:ext cx="2934058" cy="8732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5"/>
          <a:srcRect l="21165" t="33923" r="55746" b="58380"/>
          <a:stretch/>
        </p:blipFill>
        <p:spPr bwMode="auto">
          <a:xfrm>
            <a:off x="542385" y="4854974"/>
            <a:ext cx="2934059" cy="8384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/>
          <p:cNvPicPr/>
          <p:nvPr/>
        </p:nvPicPr>
        <p:blipFill rotWithShape="1">
          <a:blip r:embed="rId6"/>
          <a:srcRect l="19722" t="25086" r="65526" b="65222"/>
          <a:stretch/>
        </p:blipFill>
        <p:spPr bwMode="auto">
          <a:xfrm>
            <a:off x="542385" y="5700280"/>
            <a:ext cx="2934059" cy="9592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1900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484908"/>
            <a:ext cx="6070060" cy="721321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Book Antiqua" panose="02040602050305030304" pitchFamily="18" charset="0"/>
                <a:cs typeface="Angsana New" panose="02020603050405020304" pitchFamily="18" charset="-34"/>
              </a:rPr>
              <a:t>Обслуживание и информирование пользователей</a:t>
            </a:r>
            <a:endParaRPr lang="ru-RU" sz="2400" b="1" dirty="0">
              <a:latin typeface="Book Antiqua" panose="02040602050305030304" pitchFamily="18" charset="0"/>
              <a:cs typeface="Angsana New" panose="02020603050405020304" pitchFamily="18" charset="-3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7804" y="1419323"/>
            <a:ext cx="8213081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ПОПУЛЯРНЫЕ ЭЛЕКТРОННЫЕ РЕСУРСЫ</a:t>
            </a:r>
          </a:p>
          <a:p>
            <a:pPr algn="ctr">
              <a:buNone/>
            </a:pPr>
            <a:endParaRPr lang="ru-RU" sz="800" b="1" dirty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 algn="ctr">
              <a:buNone/>
            </a:pPr>
            <a:r>
              <a:rPr lang="ru-RU" sz="2400" b="1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Аналитические системы экономических показателей                  </a:t>
            </a:r>
            <a:endParaRPr lang="ru-RU" sz="2000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endParaRPr lang="ru-RU" sz="300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endParaRPr lang="ru-RU" sz="1400" i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endParaRPr lang="ru-RU" sz="24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687488" y="3496815"/>
          <a:ext cx="7886700" cy="802137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86767667"/>
                    </a:ext>
                  </a:extLst>
                </a:gridCol>
              </a:tblGrid>
              <a:tr h="802137">
                <a:tc>
                  <a:txBody>
                    <a:bodyPr/>
                    <a:lstStyle/>
                    <a:p>
                      <a:pPr algn="just"/>
                      <a:endParaRPr lang="ru-RU" sz="1500" b="1" i="1" dirty="0">
                        <a:effectLst/>
                      </a:endParaRPr>
                    </a:p>
                  </a:txBody>
                  <a:tcPr marL="154037" marR="1540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732190"/>
                  </a:ext>
                </a:extLst>
              </a:tr>
            </a:tbl>
          </a:graphicData>
        </a:graphic>
      </p:graphicFrame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542386" y="43988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/>
          </p:nvPr>
        </p:nvGraphicFramePr>
        <p:xfrm>
          <a:off x="687488" y="4786700"/>
          <a:ext cx="7774901" cy="1872878"/>
        </p:xfrm>
        <a:graphic>
          <a:graphicData uri="http://schemas.openxmlformats.org/drawingml/2006/table">
            <a:tbl>
              <a:tblPr/>
              <a:tblGrid>
                <a:gridCol w="7774901">
                  <a:extLst>
                    <a:ext uri="{9D8B030D-6E8A-4147-A177-3AD203B41FA5}">
                      <a16:colId xmlns:a16="http://schemas.microsoft.com/office/drawing/2014/main" val="367467817"/>
                    </a:ext>
                  </a:extLst>
                </a:gridCol>
              </a:tblGrid>
              <a:tr h="1872878">
                <a:tc>
                  <a:txBody>
                    <a:bodyPr/>
                    <a:lstStyle/>
                    <a:p>
                      <a:pPr algn="just"/>
                      <a:endParaRPr lang="ru-RU" sz="1500" dirty="0">
                        <a:effectLst/>
                      </a:endParaRPr>
                    </a:p>
                  </a:txBody>
                  <a:tcPr marL="154037" marR="1540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059647"/>
                  </a:ext>
                </a:extLst>
              </a:tr>
            </a:tbl>
          </a:graphicData>
        </a:graphic>
      </p:graphicFrame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654185" y="498591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411013"/>
              </p:ext>
            </p:extLst>
          </p:nvPr>
        </p:nvGraphicFramePr>
        <p:xfrm>
          <a:off x="241540" y="2940794"/>
          <a:ext cx="8690845" cy="3963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2412">
                  <a:extLst>
                    <a:ext uri="{9D8B030D-6E8A-4147-A177-3AD203B41FA5}">
                      <a16:colId xmlns:a16="http://schemas.microsoft.com/office/drawing/2014/main" val="4002663357"/>
                    </a:ext>
                  </a:extLst>
                </a:gridCol>
                <a:gridCol w="5578433">
                  <a:extLst>
                    <a:ext uri="{9D8B030D-6E8A-4147-A177-3AD203B41FA5}">
                      <a16:colId xmlns:a16="http://schemas.microsoft.com/office/drawing/2014/main" val="1203825328"/>
                    </a:ext>
                  </a:extLst>
                </a:gridCol>
              </a:tblGrid>
              <a:tr h="10426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   Представлено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более 29 млн регистрационных данных юридических лиц и ИП; более 4 млн регистрационных данных юридических лиц стран СНГ; более 3 млн документов и отчетностей эмитентов; более 17 млн арбитражных дел и сообщений о банкротствах и др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.</a:t>
                      </a:r>
                    </a:p>
                    <a:p>
                      <a:pPr algn="just"/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Ресурс предоставляет пользователям целый ряд сервисов, в частности, возможность сравнения предприятий в рамках системы по указанным пользователем признакам и др.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0500" marR="190500" marT="0" marB="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343187"/>
                  </a:ext>
                </a:extLst>
              </a:tr>
              <a:tr h="10426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1000" dirty="0" smtClean="0">
                        <a:effectLst/>
                        <a:latin typeface="tahoma" panose="020B0604030504040204" pitchFamily="34" charset="0"/>
                      </a:endParaRPr>
                    </a:p>
                    <a:p>
                      <a:pPr algn="just"/>
                      <a:r>
                        <a:rPr lang="ru-RU" sz="1000" b="1" dirty="0" smtClean="0">
                          <a:effectLst/>
                          <a:latin typeface="tahoma" panose="020B0604030504040204" pitchFamily="34" charset="0"/>
                        </a:rPr>
                        <a:t>   </a:t>
                      </a:r>
                      <a:r>
                        <a:rPr lang="ru-RU" sz="1000" b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</a:t>
                      </a: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дин из наиболее авторитетных порталов данных и статистики во всем мире. Благодаря международной </a:t>
                      </a:r>
                      <a:r>
                        <a:rPr lang="ru-RU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сфокусированности</a:t>
                      </a: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на Европе, Великобритании, США и Азии пользователи могут получить глобальный обзор большого количества фактов и тем.</a:t>
                      </a:r>
                      <a:endParaRPr lang="ru-RU" sz="10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90500" marR="19050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181353"/>
                  </a:ext>
                </a:extLst>
              </a:tr>
              <a:tr h="93834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00" b="1" kern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База данных по облигациям, включающая все выпуски в мире (более 410 тысяч эмиссий) с подробным описанием каждого выпуска (около 100 параметров, денежные потоки, оферты, рейтинги, котировки (биржевые и внебиржевые), </a:t>
                      </a:r>
                      <a:r>
                        <a:rPr lang="ru-RU" sz="1000" b="1" kern="1200" dirty="0" err="1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ковенанты</a:t>
                      </a: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эмиссионные документы, новости и институциональные держатели).</a:t>
                      </a:r>
                      <a:endParaRPr lang="en-US" sz="1000" b="1" kern="1200" dirty="0" smtClean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 marL="190500" marR="19050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885670"/>
                  </a:ext>
                </a:extLst>
              </a:tr>
              <a:tr h="8936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</a:t>
                      </a: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ru-RU" sz="10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90500" marR="1905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187406"/>
                  </a:ext>
                </a:extLst>
              </a:tr>
            </a:tbl>
          </a:graphicData>
        </a:graphic>
      </p:graphicFrame>
      <p:pic>
        <p:nvPicPr>
          <p:cNvPr id="17" name="Рисунок 16"/>
          <p:cNvPicPr/>
          <p:nvPr/>
        </p:nvPicPr>
        <p:blipFill rotWithShape="1">
          <a:blip r:embed="rId3"/>
          <a:srcRect l="21005" t="34208" r="53180" b="54675"/>
          <a:stretch/>
        </p:blipFill>
        <p:spPr bwMode="auto">
          <a:xfrm>
            <a:off x="241540" y="2908425"/>
            <a:ext cx="2608664" cy="9032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4"/>
          <a:srcRect l="19882" t="32212" r="62640" b="59521"/>
          <a:stretch/>
        </p:blipFill>
        <p:spPr bwMode="auto">
          <a:xfrm>
            <a:off x="134535" y="5088274"/>
            <a:ext cx="3209027" cy="8834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60" y="4126004"/>
            <a:ext cx="2530844" cy="88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6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484908"/>
            <a:ext cx="6070060" cy="721321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Book Antiqua" panose="02040602050305030304" pitchFamily="18" charset="0"/>
                <a:cs typeface="Angsana New" panose="02020603050405020304" pitchFamily="18" charset="-34"/>
              </a:rPr>
              <a:t>Обслуживание и информирование пользователей</a:t>
            </a:r>
            <a:endParaRPr lang="ru-RU" sz="2400" b="1" dirty="0">
              <a:latin typeface="Book Antiqua" panose="02040602050305030304" pitchFamily="18" charset="0"/>
              <a:cs typeface="Angsana New" panose="02020603050405020304" pitchFamily="18" charset="-3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5915" y="1384701"/>
            <a:ext cx="8591916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</a:t>
            </a:r>
            <a:r>
              <a:rPr lang="ru-RU" sz="36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НОВОСТИ БИК</a:t>
            </a:r>
          </a:p>
          <a:p>
            <a:r>
              <a:rPr lang="ru-RU" sz="1900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Раздел на сайте БИК, информирующий о предстоящих мероприятиях, измене-</a:t>
            </a:r>
            <a:r>
              <a:rPr lang="ru-RU" sz="1900" i="1" dirty="0" err="1" smtClean="0">
                <a:solidFill>
                  <a:srgbClr val="24666A"/>
                </a:solidFill>
                <a:latin typeface="Book Antiqua" panose="02040602050305030304" pitchFamily="18" charset="0"/>
              </a:rPr>
              <a:t>ниях</a:t>
            </a:r>
            <a:r>
              <a:rPr lang="ru-RU" sz="1900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в графиках работы, новых электронных ресурсах или их компонентах и о многом другом.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197154"/>
              </p:ext>
            </p:extLst>
          </p:nvPr>
        </p:nvGraphicFramePr>
        <p:xfrm>
          <a:off x="415113" y="5870364"/>
          <a:ext cx="7886700" cy="802137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86767667"/>
                    </a:ext>
                  </a:extLst>
                </a:gridCol>
              </a:tblGrid>
              <a:tr h="802137">
                <a:tc>
                  <a:txBody>
                    <a:bodyPr/>
                    <a:lstStyle/>
                    <a:p>
                      <a:pPr algn="just"/>
                      <a:endParaRPr lang="ru-RU" sz="1500" b="1" i="1" dirty="0">
                        <a:effectLst/>
                      </a:endParaRPr>
                    </a:p>
                  </a:txBody>
                  <a:tcPr marL="154037" marR="1540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732190"/>
                  </a:ext>
                </a:extLst>
              </a:tr>
            </a:tbl>
          </a:graphicData>
        </a:graphic>
      </p:graphicFrame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542386" y="43988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265717"/>
              </p:ext>
            </p:extLst>
          </p:nvPr>
        </p:nvGraphicFramePr>
        <p:xfrm>
          <a:off x="687488" y="6215974"/>
          <a:ext cx="7774901" cy="443604"/>
        </p:xfrm>
        <a:graphic>
          <a:graphicData uri="http://schemas.openxmlformats.org/drawingml/2006/table">
            <a:tbl>
              <a:tblPr/>
              <a:tblGrid>
                <a:gridCol w="7774901">
                  <a:extLst>
                    <a:ext uri="{9D8B030D-6E8A-4147-A177-3AD203B41FA5}">
                      <a16:colId xmlns:a16="http://schemas.microsoft.com/office/drawing/2014/main" val="367467817"/>
                    </a:ext>
                  </a:extLst>
                </a:gridCol>
              </a:tblGrid>
              <a:tr h="443604">
                <a:tc>
                  <a:txBody>
                    <a:bodyPr/>
                    <a:lstStyle/>
                    <a:p>
                      <a:pPr algn="just"/>
                      <a:endParaRPr lang="ru-RU" sz="1500" dirty="0">
                        <a:effectLst/>
                      </a:endParaRPr>
                    </a:p>
                  </a:txBody>
                  <a:tcPr marL="154037" marR="1540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059647"/>
                  </a:ext>
                </a:extLst>
              </a:tr>
            </a:tbl>
          </a:graphicData>
        </a:graphic>
      </p:graphicFrame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654185" y="498591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953" y="2815961"/>
            <a:ext cx="6352125" cy="389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1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484908"/>
            <a:ext cx="6070060" cy="721321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Book Antiqua" panose="02040602050305030304" pitchFamily="18" charset="0"/>
                <a:cs typeface="Angsana New" panose="02020603050405020304" pitchFamily="18" charset="-34"/>
              </a:rPr>
              <a:t>Обслуживание и информирование пользователей</a:t>
            </a:r>
            <a:endParaRPr lang="ru-RU" sz="2400" b="1" dirty="0">
              <a:latin typeface="Book Antiqua" panose="02040602050305030304" pitchFamily="18" charset="0"/>
              <a:cs typeface="Angsana New" panose="02020603050405020304" pitchFamily="18" charset="-3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7763" y="1599207"/>
            <a:ext cx="8570068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АКТУАЛЬНАЯ И ПОЛЕЗНАЯ ИНФОРМАЦИЯ</a:t>
            </a:r>
          </a:p>
          <a:p>
            <a:r>
              <a:rPr lang="ru-RU" sz="1900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Разделы на сайте БИК, информирующие о проведенных мероприятиях научного и культурного характера, текущих и постоянных тематических выставках, библиотечных услугах, особенностях подготовки научных работ и т.п.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415113" y="5870364"/>
          <a:ext cx="7886700" cy="802137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86767667"/>
                    </a:ext>
                  </a:extLst>
                </a:gridCol>
              </a:tblGrid>
              <a:tr h="802137">
                <a:tc>
                  <a:txBody>
                    <a:bodyPr/>
                    <a:lstStyle/>
                    <a:p>
                      <a:pPr algn="just"/>
                      <a:endParaRPr lang="ru-RU" sz="1500" b="1" i="1" dirty="0">
                        <a:effectLst/>
                      </a:endParaRPr>
                    </a:p>
                  </a:txBody>
                  <a:tcPr marL="154037" marR="1540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732190"/>
                  </a:ext>
                </a:extLst>
              </a:tr>
            </a:tbl>
          </a:graphicData>
        </a:graphic>
      </p:graphicFrame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542386" y="43988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/>
          </p:nvPr>
        </p:nvGraphicFramePr>
        <p:xfrm>
          <a:off x="687488" y="6215974"/>
          <a:ext cx="7774901" cy="443604"/>
        </p:xfrm>
        <a:graphic>
          <a:graphicData uri="http://schemas.openxmlformats.org/drawingml/2006/table">
            <a:tbl>
              <a:tblPr/>
              <a:tblGrid>
                <a:gridCol w="7774901">
                  <a:extLst>
                    <a:ext uri="{9D8B030D-6E8A-4147-A177-3AD203B41FA5}">
                      <a16:colId xmlns:a16="http://schemas.microsoft.com/office/drawing/2014/main" val="367467817"/>
                    </a:ext>
                  </a:extLst>
                </a:gridCol>
              </a:tblGrid>
              <a:tr h="443604">
                <a:tc>
                  <a:txBody>
                    <a:bodyPr/>
                    <a:lstStyle/>
                    <a:p>
                      <a:pPr algn="just"/>
                      <a:endParaRPr lang="ru-RU" sz="1500" dirty="0">
                        <a:effectLst/>
                      </a:endParaRPr>
                    </a:p>
                  </a:txBody>
                  <a:tcPr marL="154037" marR="1540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059647"/>
                  </a:ext>
                </a:extLst>
              </a:tr>
            </a:tbl>
          </a:graphicData>
        </a:graphic>
      </p:graphicFrame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654185" y="498591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Рисунок 9"/>
          <p:cNvPicPr/>
          <p:nvPr/>
        </p:nvPicPr>
        <p:blipFill rotWithShape="1">
          <a:blip r:embed="rId3"/>
          <a:srcRect l="62054" t="42892" r="2511" b="31053"/>
          <a:stretch/>
        </p:blipFill>
        <p:spPr bwMode="auto">
          <a:xfrm>
            <a:off x="167763" y="3553588"/>
            <a:ext cx="8570068" cy="30192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0678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484908"/>
            <a:ext cx="6070060" cy="721321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Book Antiqua" panose="02040602050305030304" pitchFamily="18" charset="0"/>
                <a:cs typeface="Angsana New" panose="02020603050405020304" pitchFamily="18" charset="-34"/>
              </a:rPr>
              <a:t>Обслуживание и информирование пользователей</a:t>
            </a:r>
            <a:endParaRPr lang="ru-RU" sz="2400" b="1" dirty="0">
              <a:latin typeface="Book Antiqua" panose="02040602050305030304" pitchFamily="18" charset="0"/>
              <a:cs typeface="Angsana New" panose="02020603050405020304" pitchFamily="18" charset="-3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7763" y="1599207"/>
            <a:ext cx="857006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4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МЫ НА СВЯЗИ</a:t>
            </a:r>
          </a:p>
          <a:p>
            <a:endParaRPr lang="ru-RU" sz="1900" i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415113" y="5870364"/>
          <a:ext cx="7886700" cy="802137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86767667"/>
                    </a:ext>
                  </a:extLst>
                </a:gridCol>
              </a:tblGrid>
              <a:tr h="802137">
                <a:tc>
                  <a:txBody>
                    <a:bodyPr/>
                    <a:lstStyle/>
                    <a:p>
                      <a:pPr algn="just"/>
                      <a:endParaRPr lang="ru-RU" sz="1500" b="1" i="1" dirty="0">
                        <a:effectLst/>
                      </a:endParaRPr>
                    </a:p>
                  </a:txBody>
                  <a:tcPr marL="154037" marR="1540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732190"/>
                  </a:ext>
                </a:extLst>
              </a:tr>
            </a:tbl>
          </a:graphicData>
        </a:graphic>
      </p:graphicFrame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542386" y="43988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216962"/>
              </p:ext>
            </p:extLst>
          </p:nvPr>
        </p:nvGraphicFramePr>
        <p:xfrm>
          <a:off x="167764" y="2480553"/>
          <a:ext cx="8294626" cy="4179025"/>
        </p:xfrm>
        <a:graphic>
          <a:graphicData uri="http://schemas.openxmlformats.org/drawingml/2006/table">
            <a:tbl>
              <a:tblPr/>
              <a:tblGrid>
                <a:gridCol w="8294626">
                  <a:extLst>
                    <a:ext uri="{9D8B030D-6E8A-4147-A177-3AD203B41FA5}">
                      <a16:colId xmlns:a16="http://schemas.microsoft.com/office/drawing/2014/main" val="367467817"/>
                    </a:ext>
                  </a:extLst>
                </a:gridCol>
              </a:tblGrid>
              <a:tr h="4179025"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 smtClean="0">
                          <a:effectLst/>
                        </a:rPr>
                        <a:t>                             </a:t>
                      </a:r>
                      <a:r>
                        <a:rPr lang="ru-RU" sz="2800" b="1" dirty="0" smtClean="0">
                          <a:effectLst/>
                        </a:rPr>
                        <a:t>*)</a:t>
                      </a:r>
                      <a:r>
                        <a:rPr lang="ru-RU" sz="1500" b="1" baseline="0" dirty="0" smtClean="0">
                          <a:effectLst/>
                        </a:rPr>
                        <a:t> </a:t>
                      </a:r>
                      <a:r>
                        <a:rPr lang="ru-RU" sz="2800" b="1" dirty="0" smtClean="0">
                          <a:effectLst/>
                        </a:rPr>
                        <a:t>Общая </a:t>
                      </a:r>
                      <a:r>
                        <a:rPr lang="ru-RU" sz="2800" b="1" baseline="0" dirty="0" smtClean="0">
                          <a:effectLst/>
                        </a:rPr>
                        <a:t>электронная почта: </a:t>
                      </a:r>
                      <a:r>
                        <a:rPr lang="en-US" sz="2800" b="1" i="1" u="sng" baseline="0" dirty="0" smtClean="0">
                          <a:effectLst/>
                          <a:hlinkClick r:id="rId3"/>
                        </a:rPr>
                        <a:t>library@fa.ru</a:t>
                      </a:r>
                      <a:r>
                        <a:rPr lang="en-US" sz="2800" b="1" i="1" baseline="0" dirty="0" smtClean="0">
                          <a:effectLst/>
                        </a:rPr>
                        <a:t>.</a:t>
                      </a:r>
                    </a:p>
                    <a:p>
                      <a:pPr algn="l"/>
                      <a:endParaRPr lang="en-US" sz="2800" b="1" i="1" baseline="0" dirty="0" smtClean="0">
                        <a:effectLst/>
                      </a:endParaRPr>
                    </a:p>
                    <a:p>
                      <a:pPr algn="l"/>
                      <a:endParaRPr lang="en-US" sz="2800" b="1" i="1" baseline="0" dirty="0" smtClean="0">
                        <a:effectLst/>
                      </a:endParaRPr>
                    </a:p>
                    <a:p>
                      <a:pPr algn="l"/>
                      <a:r>
                        <a:rPr lang="en-US" sz="2800" b="1" dirty="0" smtClean="0">
                          <a:effectLst/>
                        </a:rPr>
                        <a:t>                                     </a:t>
                      </a:r>
                      <a:r>
                        <a:rPr lang="ru-RU" sz="2800" b="1" dirty="0" smtClean="0">
                          <a:effectLst/>
                        </a:rPr>
                        <a:t>*) Службы</a:t>
                      </a:r>
                      <a:r>
                        <a:rPr lang="ru-RU" sz="2800" b="1" baseline="0" dirty="0" smtClean="0">
                          <a:effectLst/>
                        </a:rPr>
                        <a:t> и отделы БИК. </a:t>
                      </a:r>
                      <a:r>
                        <a:rPr lang="ru-RU" sz="2800" b="1" dirty="0" smtClean="0">
                          <a:effectLst/>
                        </a:rPr>
                        <a:t>Факультетские абонементы,</a:t>
                      </a:r>
                      <a:r>
                        <a:rPr lang="ru-RU" sz="2800" b="1" baseline="0" dirty="0" smtClean="0">
                          <a:effectLst/>
                        </a:rPr>
                        <a:t> </a:t>
                      </a:r>
                      <a:r>
                        <a:rPr lang="ru-RU" sz="2800" b="1" baseline="0" dirty="0" err="1" smtClean="0">
                          <a:effectLst/>
                        </a:rPr>
                        <a:t>медиатеки</a:t>
                      </a:r>
                      <a:r>
                        <a:rPr lang="ru-RU" sz="2800" b="1" baseline="0" dirty="0" smtClean="0">
                          <a:effectLst/>
                        </a:rPr>
                        <a:t> и читальные залы.</a:t>
                      </a:r>
                      <a:r>
                        <a:rPr lang="ru-RU" sz="2800" b="1" dirty="0" smtClean="0">
                          <a:effectLst/>
                        </a:rPr>
                        <a:t> </a:t>
                      </a:r>
                    </a:p>
                    <a:p>
                      <a:pPr algn="l"/>
                      <a:r>
                        <a:rPr lang="ru-RU" sz="2800" b="1" dirty="0" smtClean="0">
                          <a:effectLst/>
                        </a:rPr>
                        <a:t>             </a:t>
                      </a:r>
                    </a:p>
                    <a:p>
                      <a:pPr algn="l"/>
                      <a:r>
                        <a:rPr lang="ru-RU" sz="2800" b="1" dirty="0" smtClean="0">
                          <a:effectLst/>
                        </a:rPr>
                        <a:t>Общ *) Чат</a:t>
                      </a:r>
                      <a:r>
                        <a:rPr lang="ru-RU" sz="2800" b="1" baseline="0" dirty="0" smtClean="0">
                          <a:effectLst/>
                        </a:rPr>
                        <a:t> на сайте БИК           </a:t>
                      </a:r>
                      <a:r>
                        <a:rPr lang="ru-RU" sz="2800" b="1" dirty="0" smtClean="0">
                          <a:effectLst/>
                        </a:rPr>
                        <a:t>*)</a:t>
                      </a:r>
                      <a:r>
                        <a:rPr lang="ru-RU" sz="2800" b="1" baseline="0" dirty="0" smtClean="0">
                          <a:effectLst/>
                        </a:rPr>
                        <a:t>  Группа в </a:t>
                      </a:r>
                      <a:r>
                        <a:rPr lang="ru-RU" sz="2800" b="1" baseline="0" dirty="0" err="1" smtClean="0">
                          <a:effectLst/>
                        </a:rPr>
                        <a:t>соцсети</a:t>
                      </a:r>
                      <a:endParaRPr lang="ru-RU" sz="2800" b="1" i="1" dirty="0">
                        <a:effectLst/>
                      </a:endParaRPr>
                    </a:p>
                  </a:txBody>
                  <a:tcPr marL="154037" marR="1540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059647"/>
                  </a:ext>
                </a:extLst>
              </a:tr>
            </a:tbl>
          </a:graphicData>
        </a:graphic>
      </p:graphicFrame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654185" y="498591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Рисунок 10"/>
          <p:cNvPicPr/>
          <p:nvPr/>
        </p:nvPicPr>
        <p:blipFill rotWithShape="1">
          <a:blip r:embed="rId4"/>
          <a:srcRect l="84500" t="68145" r="8765" b="17825"/>
          <a:stretch/>
        </p:blipFill>
        <p:spPr bwMode="auto">
          <a:xfrm>
            <a:off x="542386" y="2503183"/>
            <a:ext cx="747137" cy="55966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5"/>
          <a:srcRect l="61892" t="40887" r="28648" b="50694"/>
          <a:stretch/>
        </p:blipFill>
        <p:spPr bwMode="auto">
          <a:xfrm>
            <a:off x="167763" y="3324606"/>
            <a:ext cx="2957210" cy="85603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Стрелка вправо 16"/>
          <p:cNvSpPr/>
          <p:nvPr/>
        </p:nvSpPr>
        <p:spPr>
          <a:xfrm rot="20034015">
            <a:off x="458713" y="3756468"/>
            <a:ext cx="390942" cy="1264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/>
          <p:nvPr/>
        </p:nvPicPr>
        <p:blipFill rotWithShape="1">
          <a:blip r:embed="rId6"/>
          <a:srcRect l="52592" t="50107" r="42758" b="33859"/>
          <a:stretch/>
        </p:blipFill>
        <p:spPr bwMode="auto">
          <a:xfrm>
            <a:off x="235894" y="5136204"/>
            <a:ext cx="836579" cy="12863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7"/>
          <a:srcRect l="55639" t="7215" r="38108" b="87975"/>
          <a:stretch/>
        </p:blipFill>
        <p:spPr bwMode="auto">
          <a:xfrm>
            <a:off x="5040446" y="4844373"/>
            <a:ext cx="1194983" cy="6809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7"/>
          <a:srcRect l="62373" t="39284" r="26402" b="54703"/>
          <a:stretch/>
        </p:blipFill>
        <p:spPr bwMode="auto">
          <a:xfrm>
            <a:off x="6089478" y="4844373"/>
            <a:ext cx="2307848" cy="5393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498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"/>
          <p:cNvSpPr/>
          <p:nvPr/>
        </p:nvSpPr>
        <p:spPr>
          <a:xfrm>
            <a:off x="0" y="621367"/>
            <a:ext cx="5389418" cy="554182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cs typeface="Angsana New" panose="02020603050405020304" pitchFamily="18" charset="-3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7463" y="164195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292793" y="1641957"/>
            <a:ext cx="8763526" cy="5059468"/>
          </a:xfrm>
        </p:spPr>
        <p:txBody>
          <a:bodyPr>
            <a:normAutofit/>
          </a:bodyPr>
          <a:lstStyle/>
          <a:p>
            <a:endParaRPr lang="en-US" sz="74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ru-RU" sz="74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28649" y="3457036"/>
            <a:ext cx="8091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Book Antiqua" panose="02040602050305030304" pitchFamily="18" charset="0"/>
              </a:rPr>
              <a:t> 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15" name="Объект 14"/>
          <p:cNvSpPr>
            <a:spLocks noGrp="1"/>
          </p:cNvSpPr>
          <p:nvPr>
            <p:ph sz="half" idx="1"/>
          </p:nvPr>
        </p:nvSpPr>
        <p:spPr>
          <a:xfrm>
            <a:off x="292793" y="3567805"/>
            <a:ext cx="2362858" cy="5376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2000" dirty="0">
              <a:latin typeface="Book Antiqua" panose="0204060205030503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136187" y="1825625"/>
            <a:ext cx="8796197" cy="47113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050" b="1" i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5400" b="1" i="1" dirty="0" smtClean="0">
                <a:solidFill>
                  <a:srgbClr val="C00000"/>
                </a:solidFill>
              </a:rPr>
              <a:t> СПАСИБО ЗА ВНИМАНИЕ !!!</a:t>
            </a:r>
            <a:endParaRPr lang="ru-RU" sz="5400" b="1" i="1" dirty="0">
              <a:solidFill>
                <a:srgbClr val="C00000"/>
              </a:solidFill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3"/>
          <a:srcRect l="62374" t="13629" r="6681" b="61919"/>
          <a:stretch/>
        </p:blipFill>
        <p:spPr bwMode="auto">
          <a:xfrm>
            <a:off x="0" y="3457036"/>
            <a:ext cx="9144000" cy="34009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1781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"/>
          <p:cNvSpPr/>
          <p:nvPr/>
        </p:nvSpPr>
        <p:spPr>
          <a:xfrm>
            <a:off x="0" y="603115"/>
            <a:ext cx="4931923" cy="435976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sz="2400" b="1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Современная инфраструктура</a:t>
            </a:r>
            <a:endParaRPr lang="ru-RU" sz="2400" b="1" dirty="0"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54840" y="444393"/>
            <a:ext cx="1677545" cy="59469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1556" y="3064213"/>
            <a:ext cx="8550614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/>
          </a:p>
          <a:p>
            <a:r>
              <a:rPr lang="ru-RU" sz="2400" b="1" dirty="0" smtClean="0"/>
              <a:t>Количество </a:t>
            </a:r>
            <a:r>
              <a:rPr lang="ru-RU" sz="2400" b="1" dirty="0"/>
              <a:t>библиотек:   </a:t>
            </a:r>
            <a:r>
              <a:rPr lang="ru-RU" sz="2400" b="1" i="1" u="sng" dirty="0"/>
              <a:t>10</a:t>
            </a:r>
            <a:r>
              <a:rPr lang="ru-RU" sz="2400" i="1" u="sng" dirty="0"/>
              <a:t> </a:t>
            </a:r>
            <a:r>
              <a:rPr lang="ru-RU" sz="2400" u="sng" dirty="0"/>
              <a:t>(Москва) + </a:t>
            </a:r>
            <a:r>
              <a:rPr lang="ru-RU" sz="2400" b="1" i="1" u="sng" dirty="0"/>
              <a:t>27</a:t>
            </a:r>
            <a:r>
              <a:rPr lang="ru-RU" sz="2400" i="1" u="sng" dirty="0"/>
              <a:t> </a:t>
            </a:r>
            <a:r>
              <a:rPr lang="ru-RU" sz="2400" u="sng" dirty="0"/>
              <a:t>(филиалы)</a:t>
            </a:r>
          </a:p>
          <a:p>
            <a:pPr>
              <a:buNone/>
            </a:pPr>
            <a:endParaRPr lang="ru-RU" sz="2000" b="1" dirty="0"/>
          </a:p>
          <a:p>
            <a:r>
              <a:rPr lang="ru-RU" sz="2400" b="1" dirty="0"/>
              <a:t>Территориально-распределенное пространство БИК (</a:t>
            </a:r>
            <a:r>
              <a:rPr lang="ru-RU" sz="2400" b="1" dirty="0" smtClean="0"/>
              <a:t>Москва):</a:t>
            </a:r>
            <a:endParaRPr lang="ru-RU" sz="2400" b="1" dirty="0"/>
          </a:p>
          <a:p>
            <a:pPr>
              <a:buNone/>
            </a:pPr>
            <a:r>
              <a:rPr lang="ru-RU" sz="2100" b="1" i="1" u="sng" dirty="0"/>
              <a:t>14 абонементов, 13 читальных залов, 14 </a:t>
            </a:r>
            <a:r>
              <a:rPr lang="ru-RU" sz="2100" b="1" i="1" u="sng" dirty="0" err="1" smtClean="0"/>
              <a:t>медиатек</a:t>
            </a:r>
            <a:r>
              <a:rPr lang="ru-RU" sz="2100" b="1" i="1" u="sng" dirty="0" smtClean="0"/>
              <a:t>, 9 </a:t>
            </a:r>
            <a:r>
              <a:rPr lang="ru-RU" sz="2100" b="1" i="1" u="sng" dirty="0" err="1" smtClean="0"/>
              <a:t>коворкингов</a:t>
            </a:r>
            <a:r>
              <a:rPr lang="ru-RU" sz="2100" dirty="0" smtClean="0"/>
              <a:t>.</a:t>
            </a:r>
            <a:endParaRPr lang="ru-RU" sz="2100" dirty="0"/>
          </a:p>
          <a:p>
            <a:pPr>
              <a:buNone/>
            </a:pPr>
            <a:endParaRPr lang="ru-RU" sz="2400" dirty="0"/>
          </a:p>
          <a:p>
            <a:r>
              <a:rPr lang="ru-RU" sz="2400" b="1" dirty="0"/>
              <a:t>Общая площадь: </a:t>
            </a:r>
            <a:r>
              <a:rPr lang="ru-RU" sz="2400" b="1" i="1" u="sng" dirty="0"/>
              <a:t>более 11 тыс. кв. м.</a:t>
            </a:r>
          </a:p>
          <a:p>
            <a:pPr>
              <a:buNone/>
            </a:pPr>
            <a:endParaRPr lang="ru-RU" sz="2000" dirty="0"/>
          </a:p>
          <a:p>
            <a:pPr>
              <a:buNone/>
            </a:pPr>
            <a:r>
              <a:rPr lang="ru-RU" sz="2000" b="1" i="1" dirty="0">
                <a:solidFill>
                  <a:srgbClr val="24666A"/>
                </a:solidFill>
              </a:rPr>
              <a:t>БИК </a:t>
            </a:r>
            <a:r>
              <a:rPr lang="ru-RU" sz="2000" b="1" i="1" dirty="0" err="1">
                <a:solidFill>
                  <a:srgbClr val="24666A"/>
                </a:solidFill>
              </a:rPr>
              <a:t>Финуниверситета</a:t>
            </a:r>
            <a:r>
              <a:rPr lang="ru-RU" sz="2000" b="1" i="1" dirty="0">
                <a:solidFill>
                  <a:srgbClr val="24666A"/>
                </a:solidFill>
              </a:rPr>
              <a:t> – одна из крупнейших библиотек экономического профиля !!!</a:t>
            </a:r>
            <a:endParaRPr lang="ru-RU" sz="2000" dirty="0">
              <a:solidFill>
                <a:srgbClr val="24666A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12776"/>
            <a:ext cx="8208912" cy="151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08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"/>
          <p:cNvSpPr/>
          <p:nvPr/>
        </p:nvSpPr>
        <p:spPr>
          <a:xfrm>
            <a:off x="0" y="603115"/>
            <a:ext cx="4931923" cy="435976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sz="2400" b="1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Современная инфраструктура</a:t>
            </a:r>
            <a:endParaRPr lang="ru-RU" sz="2400" b="1" dirty="0"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54840" y="444393"/>
            <a:ext cx="1677545" cy="594698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98091256"/>
              </p:ext>
            </p:extLst>
          </p:nvPr>
        </p:nvGraphicFramePr>
        <p:xfrm>
          <a:off x="219705" y="1518249"/>
          <a:ext cx="8712679" cy="5339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0863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"/>
          <p:cNvSpPr/>
          <p:nvPr/>
        </p:nvSpPr>
        <p:spPr>
          <a:xfrm>
            <a:off x="0" y="484909"/>
            <a:ext cx="4591456" cy="554182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sz="2200" b="1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Современная инфраструктура</a:t>
            </a:r>
            <a:endParaRPr lang="ru-RU" sz="2200" b="1" dirty="0"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4925" y="1215958"/>
            <a:ext cx="8461332" cy="592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endParaRPr lang="ru-RU" dirty="0"/>
          </a:p>
          <a:p>
            <a:r>
              <a:rPr lang="ru-RU" sz="2400" b="1" u="sng" dirty="0">
                <a:solidFill>
                  <a:srgbClr val="24666A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Общий объем библиотечного фонда</a:t>
            </a:r>
            <a:r>
              <a:rPr lang="ru-RU" sz="2400" b="1" dirty="0">
                <a:solidFill>
                  <a:srgbClr val="24666A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:</a:t>
            </a:r>
          </a:p>
          <a:p>
            <a:endParaRPr lang="ru-RU" sz="2400" b="1" dirty="0">
              <a:latin typeface="Book Antiqua" panose="0204060205030503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400" dirty="0">
                <a:latin typeface="Book Antiqua" panose="02040602050305030304" pitchFamily="18" charset="0"/>
                <a:cs typeface="Calibri" panose="020F0502020204030204" pitchFamily="34" charset="0"/>
              </a:rPr>
              <a:t>Около </a:t>
            </a:r>
            <a:r>
              <a:rPr lang="ru-RU" sz="2400" b="1" dirty="0">
                <a:latin typeface="Book Antiqua" panose="02040602050305030304" pitchFamily="18" charset="0"/>
                <a:cs typeface="Calibri" panose="020F0502020204030204" pitchFamily="34" charset="0"/>
              </a:rPr>
              <a:t>1.000.000</a:t>
            </a:r>
            <a:r>
              <a:rPr lang="ru-RU" sz="2400" dirty="0">
                <a:latin typeface="Book Antiqua" panose="02040602050305030304" pitchFamily="18" charset="0"/>
                <a:cs typeface="Calibri" panose="020F0502020204030204" pitchFamily="34" charset="0"/>
              </a:rPr>
              <a:t> ед. хранения </a:t>
            </a:r>
          </a:p>
          <a:p>
            <a:endParaRPr lang="ru-RU" sz="2400" u="sng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r>
              <a:rPr lang="ru-RU" sz="2400" b="1" u="sng" dirty="0">
                <a:solidFill>
                  <a:srgbClr val="24666A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Состав библиотечного фонда</a:t>
            </a:r>
            <a:r>
              <a:rPr lang="ru-RU" sz="2400" b="1" dirty="0">
                <a:solidFill>
                  <a:srgbClr val="24666A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:</a:t>
            </a:r>
          </a:p>
          <a:p>
            <a:endParaRPr lang="ru-RU" sz="2400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Учебная, научная </a:t>
            </a:r>
            <a:r>
              <a:rPr lang="ru-RU" sz="2400" b="1" dirty="0">
                <a:latin typeface="Book Antiqua" panose="02040602050305030304" pitchFamily="18" charset="0"/>
                <a:cs typeface="Calibri" panose="020F0502020204030204" pitchFamily="34" charset="0"/>
              </a:rPr>
              <a:t>и художественная литература</a:t>
            </a:r>
            <a:r>
              <a:rPr lang="ru-RU" sz="2400" dirty="0"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endParaRPr lang="ru-RU" sz="2400" dirty="0" smtClean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(</a:t>
            </a:r>
            <a:r>
              <a:rPr lang="ru-RU" sz="2400" dirty="0">
                <a:latin typeface="Book Antiqua" panose="02040602050305030304" pitchFamily="18" charset="0"/>
                <a:cs typeface="Calibri" panose="020F0502020204030204" pitchFamily="34" charset="0"/>
              </a:rPr>
              <a:t>на рус. и ин. языках);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Периодические </a:t>
            </a:r>
            <a:r>
              <a:rPr lang="ru-RU" sz="2400" b="1" dirty="0">
                <a:latin typeface="Book Antiqua" panose="02040602050305030304" pitchFamily="18" charset="0"/>
                <a:cs typeface="Calibri" panose="020F0502020204030204" pitchFamily="34" charset="0"/>
              </a:rPr>
              <a:t>издания</a:t>
            </a:r>
            <a:r>
              <a:rPr lang="ru-RU" sz="2400" b="1" i="1" dirty="0"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ru-RU" sz="2400" dirty="0">
                <a:latin typeface="Book Antiqua" panose="02040602050305030304" pitchFamily="18" charset="0"/>
                <a:cs typeface="Calibri" panose="020F0502020204030204" pitchFamily="34" charset="0"/>
              </a:rPr>
              <a:t>(на </a:t>
            </a:r>
            <a:r>
              <a:rPr lang="ru-RU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рус. </a:t>
            </a:r>
            <a:r>
              <a:rPr lang="ru-RU" sz="2400" dirty="0">
                <a:latin typeface="Book Antiqua" panose="02040602050305030304" pitchFamily="18" charset="0"/>
                <a:cs typeface="Calibri" panose="020F0502020204030204" pitchFamily="34" charset="0"/>
              </a:rPr>
              <a:t>и </a:t>
            </a:r>
            <a:r>
              <a:rPr lang="ru-RU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ин. языках);</a:t>
            </a:r>
            <a:endParaRPr lang="ru-RU" sz="2400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Редкие книги </a:t>
            </a:r>
            <a:r>
              <a:rPr lang="ru-RU" sz="2400" dirty="0">
                <a:latin typeface="Book Antiqua" panose="02040602050305030304" pitchFamily="18" charset="0"/>
                <a:cs typeface="Calibri" panose="020F0502020204030204" pitchFamily="34" charset="0"/>
              </a:rPr>
              <a:t>(начиная с 1854 г.);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b="1" dirty="0">
                <a:latin typeface="Book Antiqua" panose="02040602050305030304" pitchFamily="18" charset="0"/>
                <a:cs typeface="Calibri" panose="020F0502020204030204" pitchFamily="34" charset="0"/>
              </a:rPr>
              <a:t>Э</a:t>
            </a:r>
            <a:r>
              <a:rPr lang="ru-RU" sz="2400" b="1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лектронные </a:t>
            </a:r>
            <a:r>
              <a:rPr lang="ru-RU" sz="2400" b="1" dirty="0">
                <a:latin typeface="Book Antiqua" panose="02040602050305030304" pitchFamily="18" charset="0"/>
                <a:cs typeface="Calibri" panose="020F0502020204030204" pitchFamily="34" charset="0"/>
              </a:rPr>
              <a:t>издания  </a:t>
            </a:r>
            <a:r>
              <a:rPr lang="ru-RU" sz="2400" dirty="0">
                <a:latin typeface="Book Antiqua" panose="02040602050305030304" pitchFamily="18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Book Antiqua" panose="02040602050305030304" pitchFamily="18" charset="0"/>
                <a:cs typeface="Calibri" panose="020F0502020204030204" pitchFamily="34" charset="0"/>
              </a:rPr>
              <a:t>CD, DVD</a:t>
            </a:r>
            <a:r>
              <a:rPr lang="ru-RU" sz="2400" dirty="0">
                <a:latin typeface="Book Antiqua" panose="02040602050305030304" pitchFamily="18" charset="0"/>
                <a:cs typeface="Calibri" panose="020F0502020204030204" pitchFamily="34" charset="0"/>
              </a:rPr>
              <a:t>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i="1" dirty="0">
                <a:latin typeface="Book Antiqua" panose="02040602050305030304" pitchFamily="18" charset="0"/>
                <a:cs typeface="Calibri" panose="020F0502020204030204" pitchFamily="34" charset="0"/>
              </a:rPr>
              <a:t>Электронная библиотека </a:t>
            </a:r>
            <a:r>
              <a:rPr lang="ru-RU" sz="2400" b="1" i="1" dirty="0" err="1" smtClean="0">
                <a:latin typeface="Book Antiqua" panose="02040602050305030304" pitchFamily="18" charset="0"/>
                <a:cs typeface="Calibri" panose="020F0502020204030204" pitchFamily="34" charset="0"/>
              </a:rPr>
              <a:t>Финуниверситета</a:t>
            </a:r>
            <a:r>
              <a:rPr lang="ru-RU" sz="2400" i="1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;</a:t>
            </a:r>
            <a:endParaRPr lang="ru-RU" sz="2400" i="1" dirty="0">
              <a:latin typeface="Book Antiqua" panose="02040602050305030304" pitchFamily="18" charset="0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b="1" i="1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Внешние лицензионные </a:t>
            </a:r>
            <a:r>
              <a:rPr lang="ru-RU" sz="2400" b="1" i="1" dirty="0">
                <a:latin typeface="Book Antiqua" panose="02040602050305030304" pitchFamily="18" charset="0"/>
                <a:cs typeface="Calibri" panose="020F0502020204030204" pitchFamily="34" charset="0"/>
              </a:rPr>
              <a:t>электронные </a:t>
            </a:r>
            <a:r>
              <a:rPr lang="ru-RU" sz="2400" b="1" i="1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ресурсы</a:t>
            </a:r>
            <a:r>
              <a:rPr lang="ru-RU" sz="2400" i="1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.</a:t>
            </a:r>
            <a:endParaRPr lang="ru-RU" sz="2400" i="1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ru-RU" sz="2400" dirty="0">
              <a:latin typeface="Book Antiqua" panose="02040602050305030304" pitchFamily="18" charset="0"/>
            </a:endParaRPr>
          </a:p>
          <a:p>
            <a:r>
              <a:rPr lang="en-US" sz="2400" dirty="0"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7463" y="164195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Book Antiqua" panose="0204060205030503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5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"/>
          <p:cNvSpPr/>
          <p:nvPr/>
        </p:nvSpPr>
        <p:spPr>
          <a:xfrm>
            <a:off x="0" y="484909"/>
            <a:ext cx="3657600" cy="554182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Book Antiqua" panose="02040602050305030304" pitchFamily="18" charset="0"/>
                <a:cs typeface="Angsana New" panose="02020603050405020304" pitchFamily="18" charset="-34"/>
              </a:rPr>
              <a:t>Научный фонд БИК</a:t>
            </a:r>
            <a:endParaRPr lang="ru-RU" sz="2400" b="1" dirty="0">
              <a:latin typeface="Book Antiqua" panose="02040602050305030304" pitchFamily="18" charset="0"/>
              <a:cs typeface="Angsana New" panose="02020603050405020304" pitchFamily="18" charset="-3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5468" y="1267793"/>
            <a:ext cx="8364055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400" b="1" u="sng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Состав научного фонда</a:t>
            </a:r>
            <a:r>
              <a:rPr lang="ru-RU" sz="24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:</a:t>
            </a:r>
            <a:endParaRPr lang="ru-RU" sz="2400" b="1" dirty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Book Antiqua" panose="02040602050305030304" pitchFamily="18" charset="0"/>
                <a:cs typeface="Calibri" panose="020F0502020204030204" pitchFamily="34" charset="0"/>
              </a:rPr>
              <a:t>Диссертации, защищенные в </a:t>
            </a:r>
            <a:r>
              <a:rPr lang="ru-RU" sz="2400" b="1" dirty="0" err="1">
                <a:latin typeface="Book Antiqua" panose="02040602050305030304" pitchFamily="18" charset="0"/>
                <a:cs typeface="Calibri" panose="020F0502020204030204" pitchFamily="34" charset="0"/>
              </a:rPr>
              <a:t>Финуниверситете</a:t>
            </a:r>
            <a:r>
              <a:rPr lang="ru-RU" sz="2400" dirty="0">
                <a:latin typeface="Book Antiqua" panose="02040602050305030304" pitchFamily="18" charset="0"/>
                <a:cs typeface="Calibri" panose="020F0502020204030204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Book Antiqua" panose="02040602050305030304" pitchFamily="18" charset="0"/>
                <a:cs typeface="Calibri" panose="020F0502020204030204" pitchFamily="34" charset="0"/>
              </a:rPr>
              <a:t>Монографии</a:t>
            </a:r>
            <a:r>
              <a:rPr lang="ru-RU" sz="2400" dirty="0">
                <a:latin typeface="Book Antiqua" panose="02040602050305030304" pitchFamily="18" charset="0"/>
                <a:cs typeface="Calibri" panose="020F0502020204030204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Book Antiqua" panose="02040602050305030304" pitchFamily="18" charset="0"/>
                <a:cs typeface="Calibri" panose="020F0502020204030204" pitchFamily="34" charset="0"/>
              </a:rPr>
              <a:t>Научные сборники, материалы конференций и др.</a:t>
            </a:r>
            <a:r>
              <a:rPr lang="ru-RU" sz="2400" dirty="0">
                <a:latin typeface="Book Antiqua" panose="02040602050305030304" pitchFamily="18" charset="0"/>
                <a:cs typeface="Calibri" panose="020F0502020204030204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Book Antiqua" panose="02040602050305030304" pitchFamily="18" charset="0"/>
                <a:cs typeface="Calibri" panose="020F0502020204030204" pitchFamily="34" charset="0"/>
              </a:rPr>
              <a:t>Публикации (статьи) в научных </a:t>
            </a:r>
            <a:r>
              <a:rPr lang="ru-RU" sz="2400" b="1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журналах</a:t>
            </a:r>
            <a:r>
              <a:rPr lang="ru-RU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;</a:t>
            </a:r>
            <a:endParaRPr lang="ru-RU" sz="2400" dirty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Book Antiqua" panose="02040602050305030304" pitchFamily="18" charset="0"/>
                <a:cs typeface="Calibri" panose="020F0502020204030204" pitchFamily="34" charset="0"/>
              </a:rPr>
              <a:t>Труды преподавателей </a:t>
            </a:r>
            <a:r>
              <a:rPr lang="ru-RU" sz="2400" b="1" dirty="0" err="1">
                <a:latin typeface="Book Antiqua" panose="02040602050305030304" pitchFamily="18" charset="0"/>
                <a:cs typeface="Calibri" panose="020F0502020204030204" pitchFamily="34" charset="0"/>
              </a:rPr>
              <a:t>Финуниверситета</a:t>
            </a:r>
            <a:r>
              <a:rPr lang="ru-RU" sz="2400" b="1" dirty="0"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ru-RU" sz="2400" dirty="0">
                <a:latin typeface="Book Antiqua" panose="02040602050305030304" pitchFamily="18" charset="0"/>
                <a:cs typeface="Calibri" panose="020F0502020204030204" pitchFamily="34" charset="0"/>
              </a:rPr>
              <a:t>(полнотекстовая база)</a:t>
            </a:r>
          </a:p>
          <a:p>
            <a:pPr>
              <a:buNone/>
            </a:pPr>
            <a:endParaRPr lang="en-US" sz="2400" b="1" i="1" dirty="0" smtClean="0">
              <a:latin typeface="Book Antiqua" panose="02040602050305030304" pitchFamily="18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ru-RU" sz="2400" b="1" i="1" u="sng" dirty="0" smtClean="0">
                <a:solidFill>
                  <a:srgbClr val="24666A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Вспомогательные </a:t>
            </a:r>
            <a:r>
              <a:rPr lang="ru-RU" sz="2400" b="1" i="1" u="sng" dirty="0">
                <a:solidFill>
                  <a:srgbClr val="24666A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ресурсы</a:t>
            </a:r>
            <a:r>
              <a:rPr lang="ru-RU" sz="2400" dirty="0">
                <a:solidFill>
                  <a:srgbClr val="24666A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Book Antiqua" panose="02040602050305030304" pitchFamily="18" charset="0"/>
                <a:cs typeface="Calibri" panose="020F0502020204030204" pitchFamily="34" charset="0"/>
              </a:rPr>
              <a:t>Справочно-библиографические пособия</a:t>
            </a:r>
            <a:r>
              <a:rPr lang="ru-RU" sz="2400" dirty="0">
                <a:latin typeface="Book Antiqua" panose="02040602050305030304" pitchFamily="18" charset="0"/>
                <a:cs typeface="Calibri" panose="020F0502020204030204" pitchFamily="34" charset="0"/>
              </a:rPr>
              <a:t>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Book Antiqua" panose="02040602050305030304" pitchFamily="18" charset="0"/>
                <a:cs typeface="Calibri" panose="020F0502020204030204" pitchFamily="34" charset="0"/>
              </a:rPr>
              <a:t>Информационно-аналитические </a:t>
            </a:r>
            <a:r>
              <a:rPr lang="ru-RU" sz="2400" b="1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издания</a:t>
            </a:r>
            <a:r>
              <a:rPr lang="ru-RU" sz="2400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Статистические </a:t>
            </a:r>
            <a:r>
              <a:rPr lang="ru-RU" sz="2400" b="1" dirty="0">
                <a:latin typeface="Book Antiqua" panose="02040602050305030304" pitchFamily="18" charset="0"/>
                <a:cs typeface="Calibri" panose="020F0502020204030204" pitchFamily="34" charset="0"/>
              </a:rPr>
              <a:t>сборники</a:t>
            </a:r>
            <a:r>
              <a:rPr lang="ru-RU" sz="2400" dirty="0">
                <a:latin typeface="Book Antiqua" panose="02040602050305030304" pitchFamily="18" charset="0"/>
                <a:cs typeface="Calibri" panose="020F0502020204030204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Book Antiqua" panose="02040602050305030304" pitchFamily="18" charset="0"/>
                <a:cs typeface="Calibri" panose="020F0502020204030204" pitchFamily="34" charset="0"/>
              </a:rPr>
              <a:t>Сборники официальных </a:t>
            </a:r>
            <a:r>
              <a:rPr lang="ru-RU" sz="2400" b="1" dirty="0" smtClean="0">
                <a:latin typeface="Book Antiqua" panose="02040602050305030304" pitchFamily="18" charset="0"/>
                <a:cs typeface="Calibri" panose="020F0502020204030204" pitchFamily="34" charset="0"/>
              </a:rPr>
              <a:t>документов.</a:t>
            </a:r>
            <a:endParaRPr lang="ru-RU" sz="2400" b="1" dirty="0">
              <a:latin typeface="Book Antiqua" panose="02040602050305030304" pitchFamily="18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ru-RU" sz="2400" dirty="0">
              <a:latin typeface="Book Antiqua" panose="02040602050305030304" pitchFamily="18" charset="0"/>
            </a:endParaRPr>
          </a:p>
          <a:p>
            <a:r>
              <a:rPr lang="en-US" sz="2400" dirty="0"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7463" y="164195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Book Antiqua" panose="0204060205030503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623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484909"/>
            <a:ext cx="3269411" cy="554182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Book Antiqua" panose="02040602050305030304" pitchFamily="18" charset="0"/>
                <a:cs typeface="Angsana New" panose="02020603050405020304" pitchFamily="18" charset="-34"/>
              </a:rPr>
              <a:t>Регистрация в БИК</a:t>
            </a:r>
            <a:endParaRPr lang="ru-RU" sz="2400" b="1" dirty="0">
              <a:latin typeface="Book Antiqua" panose="02040602050305030304" pitchFamily="18" charset="0"/>
              <a:cs typeface="Angsana New" panose="02020603050405020304" pitchFamily="18" charset="-3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4288" y="1802921"/>
            <a:ext cx="8548776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                                    </a:t>
            </a:r>
            <a:r>
              <a:rPr lang="ru-RU" sz="24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ОСНОВНЫЕ ПОНЯТИЯ</a:t>
            </a:r>
          </a:p>
          <a:p>
            <a:pPr>
              <a:buNone/>
            </a:pPr>
            <a:endParaRPr lang="ru-RU" b="1" dirty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r>
              <a:rPr lang="ru-RU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Пользователь БИК – </a:t>
            </a:r>
            <a:r>
              <a:rPr lang="ru-RU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лицо пользующееся библиотечными услугами полностью или частично (в зонах обслуживания, </a:t>
            </a:r>
            <a:r>
              <a:rPr lang="ru-RU" dirty="0" err="1" smtClean="0">
                <a:solidFill>
                  <a:srgbClr val="24666A"/>
                </a:solidFill>
                <a:latin typeface="Book Antiqua" panose="02040602050305030304" pitchFamily="18" charset="0"/>
              </a:rPr>
              <a:t>коворкингах</a:t>
            </a:r>
            <a:r>
              <a:rPr lang="ru-RU" dirty="0">
                <a:solidFill>
                  <a:srgbClr val="24666A"/>
                </a:solidFill>
                <a:latin typeface="Book Antiqua" panose="02040602050305030304" pitchFamily="18" charset="0"/>
              </a:rPr>
              <a:t> </a:t>
            </a:r>
            <a:r>
              <a:rPr lang="ru-RU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или на удаленных сервисах)</a:t>
            </a:r>
            <a:endParaRPr lang="ru-RU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endParaRPr lang="ru-RU" sz="8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r>
              <a:rPr lang="ru-RU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Читатель БИК – </a:t>
            </a:r>
            <a:r>
              <a:rPr lang="ru-RU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пользователь всех библиотечных услуг, зарегистрированный в библиотечной информационной системе.</a:t>
            </a:r>
            <a:endParaRPr lang="ru-RU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endParaRPr lang="ru-RU" sz="8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r>
              <a:rPr lang="ru-RU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Регистрация </a:t>
            </a:r>
            <a:r>
              <a:rPr lang="ru-RU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– формирование электронного формуляра читателя в библиотечной базе данных, а также учетных данных доступа к удаленным сервисам.</a:t>
            </a:r>
            <a:endParaRPr lang="ru-RU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endParaRPr lang="ru-RU" sz="8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r>
              <a:rPr lang="ru-RU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Место регистрации – </a:t>
            </a:r>
            <a:r>
              <a:rPr lang="ru-RU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факультетская (территориальная) библиотека</a:t>
            </a:r>
          </a:p>
          <a:p>
            <a:pPr>
              <a:buNone/>
            </a:pPr>
            <a:endParaRPr lang="ru-RU" sz="800" b="1" dirty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r>
              <a:rPr lang="ru-RU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Пользовательское соглашение </a:t>
            </a:r>
            <a:r>
              <a:rPr lang="ru-RU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– соглашение о пользовании БИК, подписывая которое пользователь берет на себя обязательство выполнять «Правила пользования БИК».</a:t>
            </a:r>
            <a:endParaRPr lang="ru-RU" b="1" dirty="0">
              <a:solidFill>
                <a:srgbClr val="24666A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09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484909"/>
            <a:ext cx="3269411" cy="554182"/>
          </a:xfrm>
          <a:prstGeom prst="homePlate">
            <a:avLst/>
          </a:prstGeom>
          <a:solidFill>
            <a:srgbClr val="256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Book Antiqua" panose="02040602050305030304" pitchFamily="18" charset="0"/>
                <a:cs typeface="Angsana New" panose="02020603050405020304" pitchFamily="18" charset="-34"/>
              </a:rPr>
              <a:t>Регистрация в БИК</a:t>
            </a:r>
            <a:endParaRPr lang="ru-RU" sz="2400" b="1" dirty="0">
              <a:latin typeface="Book Antiqua" panose="02040602050305030304" pitchFamily="18" charset="0"/>
              <a:cs typeface="Angsana New" panose="02020603050405020304" pitchFamily="18" charset="-3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4288" y="1802921"/>
            <a:ext cx="854877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      УЧЁТНЫЕ ДАННЫЕ ПОЛЬЗОВАТЕЛЯ </a:t>
            </a:r>
          </a:p>
          <a:p>
            <a:pPr>
              <a:buNone/>
            </a:pPr>
            <a:endParaRPr lang="ru-RU" b="1" dirty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endParaRPr lang="ru-RU" sz="2400" i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>
              <a:buNone/>
            </a:pPr>
            <a:r>
              <a:rPr lang="ru-RU" sz="2400" i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Выданные БИК логин и пароль могут быть использованы при авторизации в системах:</a:t>
            </a:r>
          </a:p>
          <a:p>
            <a:pPr>
              <a:buNone/>
            </a:pPr>
            <a:endParaRPr lang="ru-RU" sz="8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Электронный читательский формуляр </a:t>
            </a:r>
            <a:r>
              <a:rPr lang="ru-RU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– информация о полученных в БИК печатных изданиях, абонементах и сроках возврата.</a:t>
            </a:r>
            <a:endParaRPr lang="ru-RU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8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800" b="1" dirty="0" smtClean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Электронная библиотека </a:t>
            </a:r>
            <a:r>
              <a:rPr lang="ru-RU" sz="2400" b="1" dirty="0" err="1" smtClean="0">
                <a:solidFill>
                  <a:srgbClr val="24666A"/>
                </a:solidFill>
                <a:latin typeface="Book Antiqua" panose="02040602050305030304" pitchFamily="18" charset="0"/>
              </a:rPr>
              <a:t>Финуниверситета</a:t>
            </a:r>
            <a:r>
              <a:rPr lang="ru-RU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</a:t>
            </a:r>
            <a:r>
              <a:rPr lang="ru-RU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– информационная полнотекстовая система изданных университетом и ему принадлежащих учебных и научных материалов.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800" b="1" dirty="0">
              <a:solidFill>
                <a:srgbClr val="24666A"/>
              </a:solidFill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EZ</a:t>
            </a:r>
            <a:r>
              <a:rPr lang="ru-RU" sz="24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-</a:t>
            </a:r>
            <a:r>
              <a:rPr lang="en-US" sz="24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proxy</a:t>
            </a:r>
            <a:r>
              <a:rPr lang="ru-RU" sz="2400" b="1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– </a:t>
            </a:r>
            <a:r>
              <a:rPr lang="ru-RU" dirty="0" smtClean="0">
                <a:solidFill>
                  <a:srgbClr val="24666A"/>
                </a:solidFill>
                <a:latin typeface="Book Antiqua" panose="02040602050305030304" pitchFamily="18" charset="0"/>
              </a:rPr>
              <a:t>сервер, через который осуществляется удаленный доступ ко многим электронным ресурсам в подписке БИК.  </a:t>
            </a:r>
            <a:endParaRPr lang="ru-RU" b="1" dirty="0">
              <a:solidFill>
                <a:srgbClr val="24666A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61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152A4D475B3F94B9A44EC35E28A4960" ma:contentTypeVersion="1" ma:contentTypeDescription="Создание документа." ma:contentTypeScope="" ma:versionID="46f56e486521e51090bd96ea8df1194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a10c82831e5d625bbb0173136b0368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14FB3A-98B0-4541-A9B6-6A9A9A4E971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F78A8B-7EE1-459B-81DE-8E382C3F86C9}">
  <ds:schemaRefs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http://schemas.microsoft.com/sharepoint/v3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01F834A-76E6-4828-A761-3403309F8A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3267</TotalTime>
  <Words>1960</Words>
  <Application>Microsoft Office PowerPoint</Application>
  <PresentationFormat>Экран (4:3)</PresentationFormat>
  <Paragraphs>338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5" baseType="lpstr">
      <vt:lpstr>Angsana New</vt:lpstr>
      <vt:lpstr>Arial</vt:lpstr>
      <vt:lpstr>Book Antiqua</vt:lpstr>
      <vt:lpstr>Calibri</vt:lpstr>
      <vt:lpstr>Calibri Light</vt:lpstr>
      <vt:lpstr>tahoma</vt:lpstr>
      <vt:lpstr>tahoma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Ермилова Диана Борисовна</cp:lastModifiedBy>
  <cp:revision>656</cp:revision>
  <cp:lastPrinted>2019-01-14T12:33:31Z</cp:lastPrinted>
  <dcterms:created xsi:type="dcterms:W3CDTF">2016-09-22T16:49:19Z</dcterms:created>
  <dcterms:modified xsi:type="dcterms:W3CDTF">2023-05-24T09:48:03Z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0x010100D152A4D475B3F94B9A44EC35E28A4960</vt:lpwstr>
  </property>
</Properties>
</file>