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0" r:id="rId4"/>
    <p:sldId id="263" r:id="rId5"/>
    <p:sldId id="256" r:id="rId6"/>
    <p:sldId id="257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177EC3-3EB1-4F18-84FC-5858ADEC0700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314800-270E-462A-BCB8-912A6F1684A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077072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2669" y="2041922"/>
            <a:ext cx="4970335" cy="1191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600" b="1" dirty="0"/>
              <a:t>ЮБИЛЯРЫ</a:t>
            </a:r>
            <a:endParaRPr lang="ru-RU" sz="6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9911" y="980728"/>
            <a:ext cx="448298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НАШИ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Documents and Settings\readadm.FADOMAIN\Desktop\6172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02" y="3645024"/>
            <a:ext cx="5080000" cy="280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7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995717"/>
              </p:ext>
            </p:extLst>
          </p:nvPr>
        </p:nvGraphicFramePr>
        <p:xfrm>
          <a:off x="2267744" y="548680"/>
          <a:ext cx="4000500" cy="5832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Acrobat Document" r:id="rId3" imgW="4000276" imgH="5667167" progId="AcroExch.Document.7">
                  <p:embed/>
                </p:oleObj>
              </mc:Choice>
              <mc:Fallback>
                <p:oleObj name="Acrobat Document" r:id="rId3" imgW="4000276" imgH="5667167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548680"/>
                        <a:ext cx="4000500" cy="5832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23728" y="5085184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АВДИЙСКИЙ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ИВАНОВИЧ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4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216" y="3429000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директора Федеральной службы налоговой полиции РФ (1999-2001), заслуженный юрист Российской Федерации, доктор юридических наук, профессор, генерал-лейтенант налоговой полиции; родился 30 декабря 1945 г. в с.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Горшково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Мордвесского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Тульской области; окончил с отличием Горьковскую школу милиции МВД СССР в 1972 г., Всесоюзный юридический заочный институт по специальности "правоведение" в 1977 г., Академию МВД СССР по специальности "организация управления в сфере правопорядка" в 1980 г.; в 1992-1993 годах проходил стажировку в Германии и США по проблемам налогообложения; 1972-1973 - инспектор ОБХСС Отдела внутренних дел исполкома Владимирского городского Совета; с 1973 г. работал в ОБХСС Управления внутренних дел исполкома Владимирского областного Совета в должностях инспектора, старшего инспектора, старшего инспектора по особо важным делам, заместителя начальника ОБХСС; с 1984 г. - в Главном управлении БХСС МВД СССР;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Documents and Settings\readadm.FADOMAIN\Desktop\post-10-10881134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0688"/>
            <a:ext cx="223224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7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1991-1992 - заместитель начальника Управления ЦББЭП СОРС МВД СССР; в 1992 г. был прикомандирован к Государственной налоговой службе Российской Федерации; принимал активное участие в определении основных функций и нормативной базы созданного при Госналогслужбе России Главного управления налоговых расследований, позднее - Департамента налоговой полиции России; участвовал в разработке закона "О федеральных органах налоговой полиции", статей Уголовного кодекса РСФСР, предусматривающих ответственность за налоговые преступления; 1993-1995 - начальник Контрольно-ревизионного управления Департамента налоговой полиции (ДНП) Российской Федерации; в 1995 г. возглавил Управление налоговых проверок ДНП РФ; с октября 1999 г.  по март 2001 г. занимал должность первого заместителя директора ФСНП РФ; с ноября 2001г. по 2006г. – заместитель генерального директора компании «Норильский никель», с 2006 г. работает в Финансовом университете при Правительстве РФ, декан факультета « Анализ рисков и экономическая безопасность», награжден медалью «За безупречную службу в МВД» 1,2,3 степеней, женат, имеет троих детей; увлечения: спорт, классическая музыка, научно-популярная литература.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Федеральное государственное образовательное</a:t>
            </a:r>
          </a:p>
          <a:p>
            <a:pPr algn="ctr"/>
            <a:r>
              <a:rPr lang="ru-RU" dirty="0"/>
              <a:t>бюджетное учреждение высшего образования</a:t>
            </a:r>
          </a:p>
          <a:p>
            <a:pPr algn="ctr"/>
            <a:r>
              <a:rPr lang="ru-RU" dirty="0"/>
              <a:t>«Финансовый университет при Правительстве Российской Федерации»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7868" y="1903765"/>
            <a:ext cx="7092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kern="50" dirty="0" smtClean="0">
                <a:effectLst/>
                <a:latin typeface="Times New Roman"/>
                <a:ea typeface="Times New Roman"/>
              </a:rPr>
              <a:t>СОВЕРШЕНСТВОВАНИЕ РЫНОЧНЫХ ОТНОШЕНИЙ</a:t>
            </a:r>
            <a:endParaRPr lang="ru-RU" kern="5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kern="50" dirty="0" smtClean="0">
                <a:effectLst/>
                <a:latin typeface="Times New Roman"/>
                <a:ea typeface="Times New Roman"/>
              </a:rPr>
              <a:t>И МЕХАНИЗМОВ ГОСУДАРСТВЕННОГО КОНТРОЛЯ</a:t>
            </a:r>
            <a:endParaRPr lang="ru-RU" kern="5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kern="50" dirty="0" smtClean="0">
                <a:effectLst/>
                <a:latin typeface="Times New Roman"/>
                <a:ea typeface="Times New Roman"/>
              </a:rPr>
              <a:t>ЗА ОБОРОТОМ ЗОЛОТА ПРОМЫШЛЕННОГО НАЗНАЧЕНИЯ</a:t>
            </a:r>
            <a:endParaRPr lang="ru-RU" kern="5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kern="50" dirty="0" smtClean="0">
                <a:effectLst/>
                <a:latin typeface="Times New Roman"/>
                <a:ea typeface="Times New Roman"/>
              </a:rPr>
              <a:t>В ЦЕЛЯХ ОБЕСПЕЧЕНИЯ ЭКОНОМИЧЕСКОЙ БЕЗОПАСНОСТИ РОССИИ</a:t>
            </a:r>
            <a:endParaRPr lang="ru-RU" kern="5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kern="50" dirty="0" smtClean="0">
                <a:effectLst/>
                <a:latin typeface="Times New Roman"/>
                <a:ea typeface="Times New Roman"/>
              </a:rPr>
              <a:t>(технико-экономическое обоснование электронной торговой системы)</a:t>
            </a:r>
            <a:endParaRPr lang="ru-RU" kern="5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861048"/>
            <a:ext cx="2976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Коллективная монография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24163" y="4365104"/>
            <a:ext cx="4095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Под общей редакцией В. И. </a:t>
            </a:r>
            <a:r>
              <a:rPr lang="ru-RU" dirty="0" err="1"/>
              <a:t>Авдийского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46480" y="6021288"/>
            <a:ext cx="1451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Москва 2015</a:t>
            </a:r>
          </a:p>
        </p:txBody>
      </p:sp>
    </p:spTree>
    <p:extLst>
      <p:ext uri="{BB962C8B-B14F-4D97-AF65-F5344CB8AC3E}">
        <p14:creationId xmlns:p14="http://schemas.microsoft.com/office/powerpoint/2010/main" val="3287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898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Об авторах:</a:t>
            </a:r>
            <a:endParaRPr lang="ru-RU" sz="1600" dirty="0"/>
          </a:p>
          <a:p>
            <a:r>
              <a:rPr lang="ru-RU" sz="1600" dirty="0"/>
              <a:t> </a:t>
            </a:r>
          </a:p>
          <a:p>
            <a:pPr algn="just"/>
            <a:r>
              <a:rPr lang="ru-RU" sz="1600" i="1" dirty="0" err="1"/>
              <a:t>Авдийский</a:t>
            </a:r>
            <a:r>
              <a:rPr lang="ru-RU" sz="1600" i="1" dirty="0"/>
              <a:t> В.И.,</a:t>
            </a:r>
            <a:r>
              <a:rPr lang="ru-RU" sz="1600" dirty="0"/>
              <a:t> доктор юридических наук, профессор, заслуженный юрист Российской Федерации, декан факультета «Анализ рисков и экономическая безопасность» Финансового университета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600" dirty="0"/>
              <a:t> Правительстве Российской Федерации;</a:t>
            </a:r>
          </a:p>
          <a:p>
            <a:pPr algn="just"/>
            <a:r>
              <a:rPr lang="ru-RU" sz="1600" i="1" dirty="0"/>
              <a:t>Бауэр В.П.,</a:t>
            </a:r>
            <a:r>
              <a:rPr lang="ru-RU" sz="1600" dirty="0"/>
              <a:t> доктор экономических наук, доцент,  директор центра исследований социально-экономических критериев и показателей безопасности Института проблем экономической безопасности и стратегического планирования Финансового университета при Правительстве Российской Федерации;</a:t>
            </a:r>
          </a:p>
          <a:p>
            <a:pPr algn="just"/>
            <a:r>
              <a:rPr lang="ru-RU" sz="1600" i="1" dirty="0"/>
              <a:t>Глотов В.И.,</a:t>
            </a:r>
            <a:r>
              <a:rPr lang="ru-RU" sz="1600" dirty="0"/>
              <a:t> заместитель директора Федеральной службы по финансовому мониторингу;</a:t>
            </a:r>
          </a:p>
          <a:p>
            <a:pPr algn="just"/>
            <a:r>
              <a:rPr lang="ru-RU" sz="1600" i="1" dirty="0"/>
              <a:t>Котляр Ю.А.,</a:t>
            </a:r>
            <a:r>
              <a:rPr lang="ru-RU" sz="1600" dirty="0"/>
              <a:t> советник генерального директора ОАО «ГМК Норильский никель»;</a:t>
            </a:r>
          </a:p>
          <a:p>
            <a:pPr algn="just"/>
            <a:r>
              <a:rPr lang="ru-RU" sz="1600" i="1" dirty="0"/>
              <a:t>Маркин А.В.,</a:t>
            </a:r>
            <a:r>
              <a:rPr lang="ru-RU" sz="1600" dirty="0"/>
              <a:t> руководитель ФКУ «Российская государственная пробирная палата при Министерстве финансов Российской Федерации»;</a:t>
            </a:r>
          </a:p>
          <a:p>
            <a:pPr algn="just"/>
            <a:r>
              <a:rPr lang="ru-RU" sz="1600" i="1" dirty="0"/>
              <a:t>Прасолов В.И.,</a:t>
            </a:r>
            <a:r>
              <a:rPr lang="ru-RU" sz="1600" dirty="0"/>
              <a:t> кандидат политических наук, доцент кафедры «Анализ рисков и экономическая безопасность» Финансового университета при Правительстве Российской Федерации;</a:t>
            </a:r>
          </a:p>
          <a:p>
            <a:pPr algn="just"/>
            <a:r>
              <a:rPr lang="ru-RU" sz="1600" i="1" dirty="0" err="1"/>
              <a:t>Сенчагов</a:t>
            </a:r>
            <a:r>
              <a:rPr lang="ru-RU" sz="1600" i="1" dirty="0"/>
              <a:t> В.К.,</a:t>
            </a:r>
            <a:r>
              <a:rPr lang="ru-RU" sz="1600" dirty="0"/>
              <a:t> доктор экономических наук, профессор, руководитель Центра финансовых исследований Института экономики РАН;</a:t>
            </a:r>
          </a:p>
          <a:p>
            <a:pPr algn="just"/>
            <a:r>
              <a:rPr lang="ru-RU" sz="1600" i="1" dirty="0"/>
              <a:t>Сильвестров С.Н.,</a:t>
            </a:r>
            <a:r>
              <a:rPr lang="ru-RU" sz="1600" dirty="0"/>
              <a:t> доктор экономических наук, профессор, заведующий кафедрой «Мировая экономика и международный бизнес» Финансового университета при Правительстве Российской Федерации;</a:t>
            </a:r>
          </a:p>
          <a:p>
            <a:pPr algn="just"/>
            <a:r>
              <a:rPr lang="ru-RU" sz="1600" i="1" dirty="0" err="1"/>
              <a:t>Тихов</a:t>
            </a:r>
            <a:r>
              <a:rPr lang="ru-RU" sz="1600" i="1" dirty="0"/>
              <a:t> И.В.,</a:t>
            </a:r>
            <a:r>
              <a:rPr lang="ru-RU" sz="1600" dirty="0"/>
              <a:t> председатель комитета ТПП РФ по поддержке предпринимательства в сфере добычи, производства, переработки и торговли драгоценными металлами и драгоценными камнями и изделиями из них;</a:t>
            </a:r>
          </a:p>
          <a:p>
            <a:pPr algn="just"/>
            <a:r>
              <a:rPr lang="ru-RU" sz="1600" i="1" dirty="0"/>
              <a:t>Тихомиров А.В.,</a:t>
            </a:r>
            <a:r>
              <a:rPr lang="ru-RU" sz="1600" dirty="0"/>
              <a:t> вице-президент, начальник управления сырьевых ресурсов и товарных активов ОАО «СМП Банк».</a:t>
            </a:r>
          </a:p>
        </p:txBody>
      </p:sp>
    </p:spTree>
    <p:extLst>
      <p:ext uri="{BB962C8B-B14F-4D97-AF65-F5344CB8AC3E}">
        <p14:creationId xmlns:p14="http://schemas.microsoft.com/office/powerpoint/2010/main" val="13057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8054" y="836712"/>
            <a:ext cx="1427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Оглавление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237002"/>
              </p:ext>
            </p:extLst>
          </p:nvPr>
        </p:nvGraphicFramePr>
        <p:xfrm>
          <a:off x="1533206" y="1206044"/>
          <a:ext cx="6077585" cy="350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350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Введение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4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676390"/>
              </p:ext>
            </p:extLst>
          </p:nvPr>
        </p:nvGraphicFramePr>
        <p:xfrm>
          <a:off x="1533206" y="1556792"/>
          <a:ext cx="6077585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</a:rPr>
                        <a:t>1. Оценка рынка золота, анализ доли оборота золота промышленного назначения и его роли в системе российского рынка драгоценных металлов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</a:rPr>
                        <a:t>1.1 Исследований зарубежного опыта организации и регулирования рыночного оборота золота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11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</a:rPr>
                        <a:t>1.2 Комплексный анализ российского рынка золота в разрезе сегментов экономической и производственной деятельности участников рынка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22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1.3 Генезис политики государственного регулирования оборота золота в Российской Федерации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46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033252"/>
              </p:ext>
            </p:extLst>
          </p:nvPr>
        </p:nvGraphicFramePr>
        <p:xfrm>
          <a:off x="1533206" y="3645024"/>
          <a:ext cx="6077585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2. Методика оценки экономических показателей электронной торговой системы, предназначенной для организации оборота золота промышленного назначения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2.1 Оценка концепций функционирования существующих систем электронных торгов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60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2.2 Классификация функциональных возможностей системы электронных торгов в России с учетом современных форм и методов торговли золотом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73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2.3 Сравнение законодательного регулирования ЭТС и Биржи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79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75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8053" y="980728"/>
            <a:ext cx="1427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Оглавление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634654"/>
              </p:ext>
            </p:extLst>
          </p:nvPr>
        </p:nvGraphicFramePr>
        <p:xfrm>
          <a:off x="1533205" y="1628800"/>
          <a:ext cx="6077585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 smtClean="0">
                          <a:effectLst/>
                        </a:rPr>
                        <a:t>2.4 Модель оценки экономической эффективности создания и функционирования электронной торговой системы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82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50638"/>
              </p:ext>
            </p:extLst>
          </p:nvPr>
        </p:nvGraphicFramePr>
        <p:xfrm>
          <a:off x="1533205" y="2060848"/>
          <a:ext cx="6077585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3. Техническая реализация электронной торговой системы, предназначенной для организации оборота золота промышленного назначения</a:t>
                      </a:r>
                      <a:endParaRPr lang="ru-RU" sz="1200" kern="5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3.1 Концепция единого контрагента электронной торговой системы, обеспечивающего гарантию исполнения сделок участников электронных торгов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91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03084"/>
              </p:ext>
            </p:extLst>
          </p:nvPr>
        </p:nvGraphicFramePr>
        <p:xfrm>
          <a:off x="1533207" y="3356992"/>
          <a:ext cx="6077585" cy="1916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444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3.2 Механизмы обеспечения институциональной устойчивости оборота золота в электронной торговой системе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94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3.3 Предложения по совершенствованию механизмов государственного регулирования оборота золота с применением электронной торговой системы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98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3.4 Экспериментальный образец модуля электронной торговой системы, обеспечивающий единое информационное пространство для поставщиков, потребителей и регуляторов оборота золота промышленного назначения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103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917377"/>
              </p:ext>
            </p:extLst>
          </p:nvPr>
        </p:nvGraphicFramePr>
        <p:xfrm>
          <a:off x="1533205" y="5301208"/>
          <a:ext cx="6077585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9255"/>
                <a:gridCol w="608330"/>
              </a:tblGrid>
              <a:tr h="1440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Заключение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105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Список использованных источников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108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</a:rPr>
                        <a:t>Приложение Эскизная проектная документация на образец модуля электронной торговой системы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 </a:t>
                      </a:r>
                      <a:endParaRPr lang="ru-RU" sz="1200" kern="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121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93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readadm.FADOMAIN\Desktop\48bcc544647e9604706770fa25115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444" y="764704"/>
            <a:ext cx="4267200" cy="240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3356992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монографии исследуются проблемы оборота драгоценных металлов на примере золота промышленного назначения, предлагаются модели совершенствования рыночных отношений оборота и механизмы государственного контроля, позволяющие легализовать оборот драгоценных металлов на уровне сырья. </a:t>
            </a:r>
          </a:p>
          <a:p>
            <a:pPr algn="just"/>
            <a:r>
              <a:rPr lang="ru-RU" dirty="0"/>
              <a:t>   Отдельным вопросом рассматривается реализация в стране условий  по обеспечению экономической безопасности, противодействию теневому обороту драгметаллов посредством создания электронных торговых площадок.</a:t>
            </a:r>
          </a:p>
          <a:p>
            <a:pPr algn="just"/>
            <a:r>
              <a:rPr lang="ru-RU" dirty="0"/>
              <a:t>   В качестве приложения в монографии представлена эскизная проектная документация на образец модуля электронной торговой системы.</a:t>
            </a:r>
          </a:p>
          <a:p>
            <a:pPr algn="just"/>
            <a:r>
              <a:rPr lang="ru-RU" dirty="0"/>
              <a:t>   Монография предназначена для научных работников, аспирантов и докторантов, магистрантов, специалистов практиков.</a:t>
            </a:r>
          </a:p>
        </p:txBody>
      </p:sp>
    </p:spTree>
    <p:extLst>
      <p:ext uri="{BB962C8B-B14F-4D97-AF65-F5344CB8AC3E}">
        <p14:creationId xmlns:p14="http://schemas.microsoft.com/office/powerpoint/2010/main" val="409257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322</TotalTime>
  <Words>671</Words>
  <Application>Microsoft Office PowerPoint</Application>
  <PresentationFormat>Экран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Поток</vt:lpstr>
      <vt:lpstr>Acrobat 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readadm</dc:creator>
  <cp:lastModifiedBy>Ермилова Диана Борисовна</cp:lastModifiedBy>
  <cp:revision>24</cp:revision>
  <dcterms:created xsi:type="dcterms:W3CDTF">2015-11-26T13:51:26Z</dcterms:created>
  <dcterms:modified xsi:type="dcterms:W3CDTF">2015-12-03T09:41:09Z</dcterms:modified>
</cp:coreProperties>
</file>